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58" r:id="rId4"/>
    <p:sldId id="275" r:id="rId5"/>
    <p:sldId id="259" r:id="rId6"/>
    <p:sldId id="260" r:id="rId7"/>
    <p:sldId id="268" r:id="rId8"/>
    <p:sldId id="278" r:id="rId9"/>
    <p:sldId id="277" r:id="rId10"/>
    <p:sldId id="262" r:id="rId11"/>
    <p:sldId id="263" r:id="rId12"/>
    <p:sldId id="264" r:id="rId13"/>
    <p:sldId id="265" r:id="rId14"/>
    <p:sldId id="266"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8" d="100"/>
          <a:sy n="68" d="100"/>
        </p:scale>
        <p:origin x="56"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598B9B-E20F-4EBF-A008-5D8EDEFE0D57}"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4D36E-69A6-44C5-88EA-7AD138A47DA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00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598B9B-E20F-4EBF-A008-5D8EDEFE0D57}"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275794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598B9B-E20F-4EBF-A008-5D8EDEFE0D57}"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23840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598B9B-E20F-4EBF-A008-5D8EDEFE0D57}"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337816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598B9B-E20F-4EBF-A008-5D8EDEFE0D57}"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4D36E-69A6-44C5-88EA-7AD138A47DA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11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598B9B-E20F-4EBF-A008-5D8EDEFE0D57}"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223091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598B9B-E20F-4EBF-A008-5D8EDEFE0D57}"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254687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598B9B-E20F-4EBF-A008-5D8EDEFE0D57}"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226726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98B9B-E20F-4EBF-A008-5D8EDEFE0D57}" type="datetimeFigureOut">
              <a:rPr lang="en-US" smtClean="0"/>
              <a:t>1/24/2024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303163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7598B9B-E20F-4EBF-A008-5D8EDEFE0D57}" type="datetimeFigureOut">
              <a:rPr lang="en-US" smtClean="0"/>
              <a:t>1/24/2024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04D36E-69A6-44C5-88EA-7AD138A47DAD}" type="slidenum">
              <a:rPr lang="en-US" smtClean="0"/>
              <a:t>‹#›</a:t>
            </a:fld>
            <a:endParaRPr lang="en-US"/>
          </a:p>
        </p:txBody>
      </p:sp>
    </p:spTree>
    <p:extLst>
      <p:ext uri="{BB962C8B-B14F-4D97-AF65-F5344CB8AC3E}">
        <p14:creationId xmlns:p14="http://schemas.microsoft.com/office/powerpoint/2010/main" val="85301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598B9B-E20F-4EBF-A008-5D8EDEFE0D57}"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4D36E-69A6-44C5-88EA-7AD138A47DAD}" type="slidenum">
              <a:rPr lang="en-US" smtClean="0"/>
              <a:t>‹#›</a:t>
            </a:fld>
            <a:endParaRPr lang="en-US"/>
          </a:p>
        </p:txBody>
      </p:sp>
    </p:spTree>
    <p:extLst>
      <p:ext uri="{BB962C8B-B14F-4D97-AF65-F5344CB8AC3E}">
        <p14:creationId xmlns:p14="http://schemas.microsoft.com/office/powerpoint/2010/main" val="4041217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598B9B-E20F-4EBF-A008-5D8EDEFE0D57}" type="datetimeFigureOut">
              <a:rPr lang="en-US" smtClean="0"/>
              <a:t>1/24/2024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404D36E-69A6-44C5-88EA-7AD138A47DA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6749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pril-2017%20Special%20BOE%20Agenda.pdf"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Extra%20Curricular%20Salary%20Calculator.xlsx" TargetMode="External"/><Relationship Id="rId2" Type="http://schemas.openxmlformats.org/officeDocument/2006/relationships/hyperlink" Target="Linton%20Master%20Salary%20Total%20Cost%20to%20District.xls.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dcel.us/" TargetMode="External"/><Relationship Id="rId2" Type="http://schemas.openxmlformats.org/officeDocument/2006/relationships/hyperlink" Target="4-2019-2020%20Preliminary%20Budge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act%20Finding%20Hearing%20Impasse%20Guid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act%20Finding%20Hearing%20Repor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dcel.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negotiations%20basics%2019.pdf" TargetMode="External"/><Relationship Id="rId2" Type="http://schemas.openxmlformats.org/officeDocument/2006/relationships/hyperlink" Target="NDSBA%20Negotiations%20Information.pdf" TargetMode="External"/><Relationship Id="rId1" Type="http://schemas.openxmlformats.org/officeDocument/2006/relationships/slideLayout" Target="../slideLayouts/slideLayout2.xml"/><Relationship Id="rId4" Type="http://schemas.openxmlformats.org/officeDocument/2006/relationships/hyperlink" Target="Executive%20Session%20Format.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Revenue%20Projections%20-%202024-2025%20Local%20Tax%20Revenue%20Projection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Revenue%20Worksheet%202023-2024%20Actual.pdf" TargetMode="External"/><Relationship Id="rId2" Type="http://schemas.openxmlformats.org/officeDocument/2006/relationships/hyperlink" Target="Revenue%20Worksheet%2023-24%20as%20of%207-18-2023.xlsm" TargetMode="External"/><Relationship Id="rId1" Type="http://schemas.openxmlformats.org/officeDocument/2006/relationships/slideLayout" Target="../slideLayouts/slideLayout2.xml"/><Relationship Id="rId4" Type="http://schemas.openxmlformats.org/officeDocument/2006/relationships/hyperlink" Target="Revenue%20Worksheet%2024-25%20projection.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4-2019-2020%20Preliminary%20Budget.pdf" TargetMode="External"/><Relationship Id="rId2" Type="http://schemas.openxmlformats.org/officeDocument/2006/relationships/hyperlink" Target="Revenue%20Projections%20-%202024-2025%20Federal%20Revenue%20Projections.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State%20Financial%20Aid%20Information%20-%20All.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Ground%20Rul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34B66-9D32-4311-BBC9-0812486837E4}"/>
              </a:ext>
            </a:extLst>
          </p:cNvPr>
          <p:cNvSpPr>
            <a:spLocks noGrp="1"/>
          </p:cNvSpPr>
          <p:nvPr>
            <p:ph type="ctrTitle"/>
          </p:nvPr>
        </p:nvSpPr>
        <p:spPr/>
        <p:txBody>
          <a:bodyPr/>
          <a:lstStyle/>
          <a:p>
            <a:r>
              <a:rPr lang="en-US" dirty="0"/>
              <a:t>Business Manager’s Role in Negotiations</a:t>
            </a:r>
          </a:p>
        </p:txBody>
      </p:sp>
      <p:sp>
        <p:nvSpPr>
          <p:cNvPr id="3" name="Subtitle 2">
            <a:extLst>
              <a:ext uri="{FF2B5EF4-FFF2-40B4-BE49-F238E27FC236}">
                <a16:creationId xmlns:a16="http://schemas.microsoft.com/office/drawing/2014/main" id="{E03B2BF9-426A-4AD6-B4E8-6BB9CEB8A17A}"/>
              </a:ext>
            </a:extLst>
          </p:cNvPr>
          <p:cNvSpPr>
            <a:spLocks noGrp="1"/>
          </p:cNvSpPr>
          <p:nvPr>
            <p:ph type="subTitle" idx="1"/>
          </p:nvPr>
        </p:nvSpPr>
        <p:spPr/>
        <p:txBody>
          <a:bodyPr/>
          <a:lstStyle/>
          <a:p>
            <a:r>
              <a:rPr lang="en-US" dirty="0"/>
              <a:t>Rick Diegel, Kidder County &amp; Linton Superintendent</a:t>
            </a:r>
          </a:p>
          <a:p>
            <a:r>
              <a:rPr lang="en-US" dirty="0"/>
              <a:t>January 31, 2024</a:t>
            </a:r>
          </a:p>
        </p:txBody>
      </p:sp>
    </p:spTree>
    <p:extLst>
      <p:ext uri="{BB962C8B-B14F-4D97-AF65-F5344CB8AC3E}">
        <p14:creationId xmlns:p14="http://schemas.microsoft.com/office/powerpoint/2010/main" val="2094364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82CFA-638F-4CB8-91AB-271BF314FF27}"/>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735D695A-988B-4EF3-BD7C-3D1A430124C1}"/>
              </a:ext>
            </a:extLst>
          </p:cNvPr>
          <p:cNvSpPr>
            <a:spLocks noGrp="1"/>
          </p:cNvSpPr>
          <p:nvPr>
            <p:ph idx="1"/>
          </p:nvPr>
        </p:nvSpPr>
        <p:spPr>
          <a:xfrm>
            <a:off x="1097280" y="1825625"/>
            <a:ext cx="10318580" cy="4495276"/>
          </a:xfrm>
        </p:spPr>
        <p:txBody>
          <a:bodyPr vert="horz" lIns="0" tIns="45720" rIns="0" bIns="45720" rtlCol="0">
            <a:normAutofit/>
          </a:bodyPr>
          <a:lstStyle/>
          <a:p>
            <a:pPr marL="480060" indent="-571500" defTabSz="457200">
              <a:lnSpc>
                <a:spcPct val="100000"/>
              </a:lnSpc>
              <a:spcBef>
                <a:spcPts val="0"/>
              </a:spcBef>
              <a:spcAft>
                <a:spcPts val="0"/>
              </a:spcAft>
              <a:buFont typeface="Courier New" panose="02070309020205020404" pitchFamily="49" charset="0"/>
              <a:buChar char="o"/>
            </a:pPr>
            <a:r>
              <a:rPr lang="en-US" sz="3600" dirty="0">
                <a:solidFill>
                  <a:schemeClr val="tx1"/>
                </a:solidFill>
              </a:rPr>
              <a:t>In many cases, school board members and teacher   representatives will have to return to their membership for further instructions – </a:t>
            </a:r>
            <a:r>
              <a:rPr lang="en-US" sz="3600" dirty="0">
                <a:solidFill>
                  <a:schemeClr val="tx1"/>
                </a:solidFill>
                <a:hlinkClick r:id="rId3" action="ppaction://hlinkfile"/>
              </a:rPr>
              <a:t>Exhibit F</a:t>
            </a:r>
            <a:endParaRPr lang="en-US" sz="3600" dirty="0">
              <a:solidFill>
                <a:schemeClr val="tx1"/>
              </a:solidFill>
            </a:endParaRPr>
          </a:p>
          <a:p>
            <a:pPr marL="480060" indent="-571500" defTabSz="457200">
              <a:lnSpc>
                <a:spcPct val="100000"/>
              </a:lnSpc>
              <a:spcBef>
                <a:spcPts val="0"/>
              </a:spcBef>
              <a:spcAft>
                <a:spcPts val="0"/>
              </a:spcAft>
              <a:buFont typeface="Courier New" panose="02070309020205020404" pitchFamily="49" charset="0"/>
              <a:buChar char="o"/>
            </a:pPr>
            <a:r>
              <a:rPr lang="en-US" sz="3600" dirty="0">
                <a:solidFill>
                  <a:schemeClr val="tx1"/>
                </a:solidFill>
              </a:rPr>
              <a:t>Be prepared for anything!</a:t>
            </a:r>
          </a:p>
          <a:p>
            <a:pPr marL="589788" lvl="1" indent="-571500">
              <a:lnSpc>
                <a:spcPct val="100000"/>
              </a:lnSpc>
              <a:buFont typeface="Courier New" panose="02070309020205020404" pitchFamily="49" charset="0"/>
              <a:buChar char="o"/>
            </a:pPr>
            <a:r>
              <a:rPr lang="en-US" sz="3600" dirty="0"/>
              <a:t>Everything can get out of control except you!</a:t>
            </a:r>
          </a:p>
          <a:p>
            <a:pPr marL="589788" lvl="1" indent="-571500">
              <a:buFont typeface="Courier New" panose="02070309020205020404" pitchFamily="49" charset="0"/>
              <a:buChar char="o"/>
            </a:pPr>
            <a:r>
              <a:rPr lang="en-US" sz="3600" dirty="0"/>
              <a:t>Do not react to proposals from teachers, regardless how much they may cost the district or how outrageous you may feel they are.</a:t>
            </a:r>
          </a:p>
        </p:txBody>
      </p:sp>
    </p:spTree>
    <p:extLst>
      <p:ext uri="{BB962C8B-B14F-4D97-AF65-F5344CB8AC3E}">
        <p14:creationId xmlns:p14="http://schemas.microsoft.com/office/powerpoint/2010/main" val="39301921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C3068-12B4-4553-9844-38A3478BDDA4}"/>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BA037D3C-EBB2-4A23-8B17-57E334DC2F22}"/>
              </a:ext>
            </a:extLst>
          </p:cNvPr>
          <p:cNvSpPr>
            <a:spLocks noGrp="1"/>
          </p:cNvSpPr>
          <p:nvPr>
            <p:ph idx="1"/>
          </p:nvPr>
        </p:nvSpPr>
        <p:spPr>
          <a:xfrm>
            <a:off x="1097280" y="1825624"/>
            <a:ext cx="10256520" cy="4513031"/>
          </a:xfrm>
          <a:solidFill>
            <a:schemeClr val="bg2"/>
          </a:solidFill>
        </p:spPr>
        <p:txBody>
          <a:bodyPr wrap="square" lIns="0">
            <a:normAutofit fontScale="85000" lnSpcReduction="10000"/>
          </a:bodyPr>
          <a:lstStyle/>
          <a:p>
            <a:pPr lvl="2">
              <a:buFont typeface="Courier New" panose="02070309020205020404" pitchFamily="49" charset="0"/>
              <a:buChar char="o"/>
            </a:pPr>
            <a:r>
              <a:rPr lang="en-US" sz="3500" dirty="0"/>
              <a:t>They may ask to audio tape the meetings.</a:t>
            </a:r>
          </a:p>
          <a:p>
            <a:pPr lvl="2">
              <a:buFont typeface="Courier New" panose="02070309020205020404" pitchFamily="49" charset="0"/>
              <a:buChar char="o"/>
            </a:pPr>
            <a:r>
              <a:rPr lang="en-US" sz="3500" dirty="0"/>
              <a:t>They may bring ND United representatives to represent them.</a:t>
            </a:r>
          </a:p>
          <a:p>
            <a:pPr lvl="2">
              <a:buFont typeface="Courier New" panose="02070309020205020404" pitchFamily="49" charset="0"/>
              <a:buChar char="o"/>
            </a:pPr>
            <a:r>
              <a:rPr lang="en-US" sz="3500" dirty="0"/>
              <a:t>Caucus</a:t>
            </a:r>
          </a:p>
          <a:p>
            <a:pPr lvl="4">
              <a:buFont typeface="Courier New" panose="02070309020205020404" pitchFamily="49" charset="0"/>
              <a:buChar char="o"/>
            </a:pPr>
            <a:r>
              <a:rPr lang="en-US" sz="3500" dirty="0"/>
              <a:t>This is a break in negotiations that either side can request.</a:t>
            </a:r>
          </a:p>
          <a:p>
            <a:pPr lvl="2">
              <a:buFont typeface="Courier New" panose="02070309020205020404" pitchFamily="49" charset="0"/>
              <a:buChar char="o"/>
            </a:pPr>
            <a:r>
              <a:rPr lang="en-US" sz="3500" dirty="0"/>
              <a:t>This is where you will tell board members your true feelings on a proposal.</a:t>
            </a:r>
          </a:p>
          <a:p>
            <a:pPr lvl="2">
              <a:buFont typeface="Courier New" panose="02070309020205020404" pitchFamily="49" charset="0"/>
              <a:buChar char="o"/>
            </a:pPr>
            <a:r>
              <a:rPr lang="en-US" sz="3500" dirty="0"/>
              <a:t>You can give them positives and negatives of proposals from the teachers.</a:t>
            </a:r>
          </a:p>
          <a:p>
            <a:pPr lvl="2">
              <a:buFont typeface="Courier New" panose="02070309020205020404" pitchFamily="49" charset="0"/>
              <a:buChar char="o"/>
            </a:pPr>
            <a:r>
              <a:rPr lang="en-US" sz="3500" dirty="0"/>
              <a:t>You can give board members advice on how to respond to proposals.</a:t>
            </a:r>
          </a:p>
          <a:p>
            <a:pPr lvl="1"/>
            <a:endParaRPr lang="en-US" sz="3600" dirty="0"/>
          </a:p>
          <a:p>
            <a:pPr marL="914400" lvl="2" indent="0">
              <a:buNone/>
            </a:pPr>
            <a:endParaRPr lang="en-US" sz="3600" dirty="0"/>
          </a:p>
          <a:p>
            <a:pPr lvl="2"/>
            <a:endParaRPr lang="en-US" sz="2800" dirty="0"/>
          </a:p>
        </p:txBody>
      </p:sp>
    </p:spTree>
    <p:extLst>
      <p:ext uri="{BB962C8B-B14F-4D97-AF65-F5344CB8AC3E}">
        <p14:creationId xmlns:p14="http://schemas.microsoft.com/office/powerpoint/2010/main" val="36400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C86A-0AD7-4840-AC92-33D07B41FDBE}"/>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1B97EE81-3145-4DFB-994D-A31A7336BB04}"/>
              </a:ext>
            </a:extLst>
          </p:cNvPr>
          <p:cNvSpPr>
            <a:spLocks noGrp="1"/>
          </p:cNvSpPr>
          <p:nvPr>
            <p:ph idx="1"/>
          </p:nvPr>
        </p:nvSpPr>
        <p:spPr>
          <a:solidFill>
            <a:schemeClr val="bg2"/>
          </a:solidFill>
        </p:spPr>
        <p:txBody>
          <a:bodyPr>
            <a:normAutofit/>
          </a:bodyPr>
          <a:lstStyle/>
          <a:p>
            <a:r>
              <a:rPr lang="en-US" sz="3600" dirty="0"/>
              <a:t>Salary Proposals. Be prepared to determine the total amount of any salary/benefit increase.</a:t>
            </a:r>
          </a:p>
          <a:p>
            <a:pPr lvl="1"/>
            <a:r>
              <a:rPr lang="en-US" sz="3600" dirty="0"/>
              <a:t>Create a spreadsheet showing total cost of proposals.	</a:t>
            </a:r>
          </a:p>
          <a:p>
            <a:pPr lvl="2"/>
            <a:r>
              <a:rPr lang="en-US" sz="3600" dirty="0"/>
              <a:t>Salary Increase – </a:t>
            </a:r>
            <a:r>
              <a:rPr lang="en-US" sz="3600" dirty="0">
                <a:hlinkClick r:id="rId2" action="ppaction://hlinkfile"/>
              </a:rPr>
              <a:t>Exhibit G</a:t>
            </a:r>
            <a:endParaRPr lang="en-US" sz="3600" dirty="0"/>
          </a:p>
          <a:p>
            <a:pPr lvl="2"/>
            <a:r>
              <a:rPr lang="en-US" sz="3600" dirty="0"/>
              <a:t>Extra-Curricular Increase – </a:t>
            </a:r>
            <a:r>
              <a:rPr lang="en-US" sz="3600" dirty="0">
                <a:hlinkClick r:id="rId3" action="ppaction://hlinkfile"/>
              </a:rPr>
              <a:t>Exhibit H</a:t>
            </a:r>
            <a:endParaRPr lang="en-US" sz="3600" dirty="0"/>
          </a:p>
          <a:p>
            <a:pPr lvl="2"/>
            <a:r>
              <a:rPr lang="en-US" sz="3600" dirty="0"/>
              <a:t>Other Proposals.</a:t>
            </a:r>
          </a:p>
        </p:txBody>
      </p:sp>
    </p:spTree>
    <p:extLst>
      <p:ext uri="{BB962C8B-B14F-4D97-AF65-F5344CB8AC3E}">
        <p14:creationId xmlns:p14="http://schemas.microsoft.com/office/powerpoint/2010/main" val="25490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BE8E-1383-45FC-B9C8-BAA1BEB4305F}"/>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E1004887-84E2-4C03-B0D4-9A28FC5D9ED1}"/>
              </a:ext>
            </a:extLst>
          </p:cNvPr>
          <p:cNvSpPr>
            <a:spLocks noGrp="1"/>
          </p:cNvSpPr>
          <p:nvPr>
            <p:ph idx="1"/>
          </p:nvPr>
        </p:nvSpPr>
        <p:spPr>
          <a:solidFill>
            <a:schemeClr val="bg2"/>
          </a:solidFill>
        </p:spPr>
        <p:txBody>
          <a:bodyPr vert="horz" lIns="0" tIns="45720" rIns="0" bIns="45720" rtlCol="0">
            <a:normAutofit/>
          </a:bodyPr>
          <a:lstStyle/>
          <a:p>
            <a:pPr>
              <a:buFont typeface="Courier New" panose="02070309020205020404" pitchFamily="49" charset="0"/>
              <a:buChar char="o"/>
            </a:pPr>
            <a:r>
              <a:rPr lang="en-US" sz="3600" dirty="0"/>
              <a:t>All proposals have a cost and must be included in the “total package cost”.</a:t>
            </a:r>
          </a:p>
          <a:p>
            <a:pPr>
              <a:buFont typeface="Courier New" panose="02070309020205020404" pitchFamily="49" charset="0"/>
              <a:buChar char="o"/>
            </a:pPr>
            <a:r>
              <a:rPr lang="en-US" sz="3600" dirty="0"/>
              <a:t>For example, if teachers request an additional personal day, you must:</a:t>
            </a:r>
          </a:p>
          <a:p>
            <a:pPr lvl="1"/>
            <a:r>
              <a:rPr lang="en-US" sz="3600" dirty="0"/>
              <a:t>Calculate your substitute pay x number of teachers = cost</a:t>
            </a:r>
          </a:p>
          <a:p>
            <a:pPr lvl="1"/>
            <a:r>
              <a:rPr lang="en-US" sz="3600" dirty="0"/>
              <a:t>Cost x TFFR &amp; FICA = Total cost</a:t>
            </a:r>
          </a:p>
        </p:txBody>
      </p:sp>
    </p:spTree>
    <p:extLst>
      <p:ext uri="{BB962C8B-B14F-4D97-AF65-F5344CB8AC3E}">
        <p14:creationId xmlns:p14="http://schemas.microsoft.com/office/powerpoint/2010/main" val="215817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3343-C718-42A0-84F0-95F3412C1054}"/>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83B855EE-624C-4297-BB9D-B42704B45EB4}"/>
              </a:ext>
            </a:extLst>
          </p:cNvPr>
          <p:cNvSpPr>
            <a:spLocks noGrp="1"/>
          </p:cNvSpPr>
          <p:nvPr>
            <p:ph idx="1"/>
          </p:nvPr>
        </p:nvSpPr>
        <p:spPr>
          <a:solidFill>
            <a:schemeClr val="bg2"/>
          </a:solidFill>
        </p:spPr>
        <p:txBody>
          <a:bodyPr vert="horz" lIns="0" tIns="45720" rIns="0" bIns="45720" rtlCol="0">
            <a:normAutofit fontScale="92500"/>
          </a:bodyPr>
          <a:lstStyle/>
          <a:p>
            <a:pPr>
              <a:buFont typeface="Courier New" panose="02070309020205020404" pitchFamily="49" charset="0"/>
              <a:buChar char="o"/>
            </a:pPr>
            <a:r>
              <a:rPr lang="en-US" sz="3600" dirty="0"/>
              <a:t>Place a value on teachers not being in the classroom</a:t>
            </a:r>
          </a:p>
          <a:p>
            <a:pPr>
              <a:buFont typeface="Courier New" panose="02070309020205020404" pitchFamily="49" charset="0"/>
              <a:buChar char="o"/>
            </a:pPr>
            <a:r>
              <a:rPr lang="en-US" sz="3600" dirty="0"/>
              <a:t>When you get the cost of a “total package,” enter the costs into the expenditure budget – </a:t>
            </a:r>
            <a:r>
              <a:rPr lang="en-US" sz="3600" dirty="0">
                <a:hlinkClick r:id="rId2" action="ppaction://hlinkfile"/>
              </a:rPr>
              <a:t>Exhibit I</a:t>
            </a:r>
            <a:endParaRPr lang="en-US" sz="3600" dirty="0"/>
          </a:p>
          <a:p>
            <a:pPr>
              <a:buFont typeface="Courier New" panose="02070309020205020404" pitchFamily="49" charset="0"/>
              <a:buChar char="o"/>
            </a:pPr>
            <a:r>
              <a:rPr lang="en-US" sz="3600" dirty="0"/>
              <a:t>Be prepared for teachers to “Cherry Pick” the good out of other schools’ negotiated agreements.</a:t>
            </a:r>
          </a:p>
          <a:p>
            <a:pPr>
              <a:buFont typeface="Courier New" panose="02070309020205020404" pitchFamily="49" charset="0"/>
              <a:buChar char="o"/>
            </a:pPr>
            <a:r>
              <a:rPr lang="en-US" sz="3600" dirty="0"/>
              <a:t>The school board can do the same thing at:  </a:t>
            </a:r>
            <a:r>
              <a:rPr lang="en-US" sz="3600" dirty="0">
                <a:hlinkClick r:id="rId3"/>
              </a:rPr>
              <a:t>Home | North Dakota Council of Educational Leaders (ndcel.us)</a:t>
            </a:r>
            <a:endParaRPr lang="en-US" sz="3600" dirty="0"/>
          </a:p>
        </p:txBody>
      </p:sp>
    </p:spTree>
    <p:extLst>
      <p:ext uri="{BB962C8B-B14F-4D97-AF65-F5344CB8AC3E}">
        <p14:creationId xmlns:p14="http://schemas.microsoft.com/office/powerpoint/2010/main" val="394649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4160-06C9-4E6C-BFA5-E7F1575299D0}"/>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6A715714-F677-4C09-9D02-0373C57620E2}"/>
              </a:ext>
            </a:extLst>
          </p:cNvPr>
          <p:cNvSpPr>
            <a:spLocks noGrp="1"/>
          </p:cNvSpPr>
          <p:nvPr>
            <p:ph idx="1"/>
          </p:nvPr>
        </p:nvSpPr>
        <p:spPr>
          <a:solidFill>
            <a:schemeClr val="bg2"/>
          </a:solidFill>
        </p:spPr>
        <p:txBody>
          <a:bodyPr vert="horz" lIns="0" tIns="45720" rIns="0" bIns="45720" rtlCol="0">
            <a:normAutofit lnSpcReduction="10000"/>
          </a:bodyPr>
          <a:lstStyle/>
          <a:p>
            <a:pPr>
              <a:buFont typeface="Courier New" panose="02070309020205020404" pitchFamily="49" charset="0"/>
              <a:buChar char="o"/>
            </a:pPr>
            <a:r>
              <a:rPr lang="en-US" sz="3600" dirty="0"/>
              <a:t>Conclusion of Negotiations.</a:t>
            </a:r>
          </a:p>
          <a:p>
            <a:pPr lvl="1"/>
            <a:r>
              <a:rPr lang="en-US" sz="3600" dirty="0"/>
              <a:t>The Business Manager will make the agreed upon changes in the Negotiated agreement, with changes marked in red and underlined.</a:t>
            </a:r>
          </a:p>
          <a:p>
            <a:pPr lvl="1"/>
            <a:r>
              <a:rPr lang="en-US" sz="3600" dirty="0"/>
              <a:t>The teacher lead negotiator will sign it, and the school board lead negotiator will sign it AFTER the school board approves it with a motion and board vote.</a:t>
            </a:r>
          </a:p>
          <a:p>
            <a:pPr lvl="1"/>
            <a:endParaRPr lang="en-US" sz="3600" dirty="0"/>
          </a:p>
        </p:txBody>
      </p:sp>
    </p:spTree>
    <p:extLst>
      <p:ext uri="{BB962C8B-B14F-4D97-AF65-F5344CB8AC3E}">
        <p14:creationId xmlns:p14="http://schemas.microsoft.com/office/powerpoint/2010/main" val="397887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CC0F-5B7D-4E06-A23C-5317107EDF9E}"/>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0ADD4E86-6CC3-47C0-9A9E-9415664508A0}"/>
              </a:ext>
            </a:extLst>
          </p:cNvPr>
          <p:cNvSpPr>
            <a:spLocks noGrp="1"/>
          </p:cNvSpPr>
          <p:nvPr>
            <p:ph idx="1"/>
          </p:nvPr>
        </p:nvSpPr>
        <p:spPr>
          <a:solidFill>
            <a:schemeClr val="bg2"/>
          </a:solidFill>
        </p:spPr>
        <p:txBody>
          <a:bodyPr vert="horz" lIns="0" tIns="45720" rIns="0" bIns="45720" rtlCol="0">
            <a:normAutofit fontScale="92500" lnSpcReduction="20000"/>
          </a:bodyPr>
          <a:lstStyle/>
          <a:p>
            <a:pPr>
              <a:buFont typeface="Courier New" panose="02070309020205020404" pitchFamily="49" charset="0"/>
              <a:buChar char="o"/>
            </a:pPr>
            <a:r>
              <a:rPr lang="en-US" sz="3600" dirty="0"/>
              <a:t>UNLESS…… The school board and the teachers cannot come to an agreement.</a:t>
            </a:r>
          </a:p>
          <a:p>
            <a:pPr>
              <a:buFont typeface="Courier New" panose="02070309020205020404" pitchFamily="49" charset="0"/>
              <a:buChar char="o"/>
            </a:pPr>
            <a:r>
              <a:rPr lang="en-US" sz="3600" dirty="0"/>
              <a:t>Then the school board and the teachers will enter into IMPASSE</a:t>
            </a:r>
          </a:p>
          <a:p>
            <a:pPr>
              <a:buFont typeface="Courier New" panose="02070309020205020404" pitchFamily="49" charset="0"/>
              <a:buChar char="o"/>
            </a:pPr>
            <a:r>
              <a:rPr lang="en-US" sz="3600" dirty="0"/>
              <a:t>NDSBA Information on </a:t>
            </a:r>
            <a:r>
              <a:rPr lang="en-US" sz="3600" dirty="0">
                <a:hlinkClick r:id="rId2" action="ppaction://hlinkfile"/>
              </a:rPr>
              <a:t>Impasse</a:t>
            </a:r>
            <a:endParaRPr lang="en-US" sz="3600" dirty="0"/>
          </a:p>
          <a:p>
            <a:pPr lvl="1"/>
            <a:r>
              <a:rPr lang="en-US" sz="3600" dirty="0"/>
              <a:t>I went through Impasse for the first and only time in 2013.</a:t>
            </a:r>
          </a:p>
          <a:p>
            <a:pPr lvl="1"/>
            <a:r>
              <a:rPr lang="en-US" sz="3600" dirty="0"/>
              <a:t>It is important that you remain as professional as possible and not take it personally.</a:t>
            </a:r>
          </a:p>
          <a:p>
            <a:pPr>
              <a:buFont typeface="Courier New" panose="02070309020205020404" pitchFamily="49" charset="0"/>
              <a:buChar char="o"/>
            </a:pPr>
            <a:endParaRPr lang="en-US" sz="3600" dirty="0"/>
          </a:p>
        </p:txBody>
      </p:sp>
    </p:spTree>
    <p:extLst>
      <p:ext uri="{BB962C8B-B14F-4D97-AF65-F5344CB8AC3E}">
        <p14:creationId xmlns:p14="http://schemas.microsoft.com/office/powerpoint/2010/main" val="57391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2B55C-FC5B-4404-9C81-A466F8B01830}"/>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B88BDD7E-9773-4E9D-8E86-B62FE2251C9C}"/>
              </a:ext>
            </a:extLst>
          </p:cNvPr>
          <p:cNvSpPr>
            <a:spLocks noGrp="1"/>
          </p:cNvSpPr>
          <p:nvPr>
            <p:ph idx="1"/>
          </p:nvPr>
        </p:nvSpPr>
        <p:spPr>
          <a:solidFill>
            <a:schemeClr val="bg2"/>
          </a:solidFill>
        </p:spPr>
        <p:txBody>
          <a:bodyPr vert="horz" lIns="0" tIns="45720" rIns="0" bIns="45720" rtlCol="0">
            <a:normAutofit fontScale="92500" lnSpcReduction="20000"/>
          </a:bodyPr>
          <a:lstStyle/>
          <a:p>
            <a:pPr>
              <a:buFont typeface="Courier New" panose="02070309020205020404" pitchFamily="49" charset="0"/>
              <a:buChar char="o"/>
            </a:pPr>
            <a:r>
              <a:rPr lang="en-US" sz="3600" dirty="0"/>
              <a:t>There may be people in the community that will try and get you to say damaging things about the teachers.  Don’t fall into this trap.</a:t>
            </a:r>
          </a:p>
          <a:p>
            <a:pPr>
              <a:buFont typeface="Courier New" panose="02070309020205020404" pitchFamily="49" charset="0"/>
              <a:buChar char="o"/>
            </a:pPr>
            <a:r>
              <a:rPr lang="en-US" sz="3600" dirty="0"/>
              <a:t>The public may show up at the public Impasse hearing and speak.  They have the right to do this.</a:t>
            </a:r>
          </a:p>
          <a:p>
            <a:pPr>
              <a:buFont typeface="Courier New" panose="02070309020205020404" pitchFamily="49" charset="0"/>
              <a:buChar char="o"/>
            </a:pPr>
            <a:r>
              <a:rPr lang="en-US" sz="3600" dirty="0"/>
              <a:t>A couple of weeks after the Impasse Hearing, the Fact Finding Commission will release their ruling – </a:t>
            </a:r>
            <a:r>
              <a:rPr lang="en-US" sz="3600" dirty="0">
                <a:hlinkClick r:id="rId2" action="ppaction://hlinkfile"/>
              </a:rPr>
              <a:t>Exhibit J</a:t>
            </a:r>
            <a:endParaRPr lang="en-US" sz="3600" dirty="0"/>
          </a:p>
          <a:p>
            <a:pPr>
              <a:buFont typeface="Courier New" panose="02070309020205020404" pitchFamily="49" charset="0"/>
              <a:buChar char="o"/>
            </a:pPr>
            <a:r>
              <a:rPr lang="en-US" sz="3600" dirty="0"/>
              <a:t>The school board does NOT have to follow the recommendation of the Fact Finding Commission.</a:t>
            </a:r>
          </a:p>
        </p:txBody>
      </p:sp>
    </p:spTree>
    <p:extLst>
      <p:ext uri="{BB962C8B-B14F-4D97-AF65-F5344CB8AC3E}">
        <p14:creationId xmlns:p14="http://schemas.microsoft.com/office/powerpoint/2010/main" val="42355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F22F2-D91B-4205-B0D4-60A2D51E14F8}"/>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0817358A-B9C5-4523-95AA-9B47675C46C4}"/>
              </a:ext>
            </a:extLst>
          </p:cNvPr>
          <p:cNvSpPr>
            <a:spLocks noGrp="1"/>
          </p:cNvSpPr>
          <p:nvPr>
            <p:ph idx="1"/>
          </p:nvPr>
        </p:nvSpPr>
        <p:spPr>
          <a:xfrm>
            <a:off x="838200" y="1825624"/>
            <a:ext cx="10515600" cy="4575175"/>
          </a:xfrm>
          <a:solidFill>
            <a:schemeClr val="bg2"/>
          </a:solidFill>
        </p:spPr>
        <p:txBody>
          <a:bodyPr vert="horz" lIns="0" tIns="45720" rIns="0" bIns="45720" rtlCol="0">
            <a:normAutofit/>
          </a:bodyPr>
          <a:lstStyle/>
          <a:p>
            <a:pPr>
              <a:buFont typeface="Courier New" panose="02070309020205020404" pitchFamily="49" charset="0"/>
              <a:buChar char="o"/>
            </a:pPr>
            <a:r>
              <a:rPr lang="en-US" sz="3600" dirty="0"/>
              <a:t>If the school board decides not to follow the Fact Finding Commission’s recommendation;</a:t>
            </a:r>
          </a:p>
          <a:p>
            <a:pPr lvl="1"/>
            <a:r>
              <a:rPr lang="en-US" dirty="0"/>
              <a:t>If you are at impasse after the 20-day limit, our Commission report will be published in the local press, and as part of the published material the Chairman of the Commission will explain to the public why the negotiations failed, and who, in his opinion, compromised the possibility for agreement.</a:t>
            </a:r>
          </a:p>
          <a:p>
            <a:pPr>
              <a:buFont typeface="Courier New" panose="02070309020205020404" pitchFamily="49" charset="0"/>
              <a:buChar char="o"/>
            </a:pPr>
            <a:r>
              <a:rPr lang="en-US" sz="3600" dirty="0"/>
              <a:t>The school board can then issue contracts “unilaterally”.  This means that the school board will only put what they want in the negotiated agreement, and teachers either have to sign them as is or not sign them and not have a job.</a:t>
            </a:r>
          </a:p>
        </p:txBody>
      </p:sp>
    </p:spTree>
    <p:extLst>
      <p:ext uri="{BB962C8B-B14F-4D97-AF65-F5344CB8AC3E}">
        <p14:creationId xmlns:p14="http://schemas.microsoft.com/office/powerpoint/2010/main" val="365529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6B7E7-30E0-4532-9449-82C3887638C9}"/>
              </a:ext>
            </a:extLst>
          </p:cNvPr>
          <p:cNvSpPr>
            <a:spLocks noGrp="1"/>
          </p:cNvSpPr>
          <p:nvPr>
            <p:ph type="title"/>
          </p:nvPr>
        </p:nvSpPr>
        <p:spPr/>
        <p:txBody>
          <a:bodyPr vert="horz" lIns="91440" tIns="45720" rIns="91440" bIns="45720" rtlCol="0" anchor="b">
            <a:normAutofit/>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ECDA3D8C-04CD-4D02-86FB-7380F156328D}"/>
              </a:ext>
            </a:extLst>
          </p:cNvPr>
          <p:cNvSpPr>
            <a:spLocks noGrp="1"/>
          </p:cNvSpPr>
          <p:nvPr>
            <p:ph idx="1"/>
          </p:nvPr>
        </p:nvSpPr>
        <p:spPr>
          <a:solidFill>
            <a:schemeClr val="bg2"/>
          </a:solidFill>
        </p:spPr>
        <p:txBody>
          <a:bodyPr vert="horz" lIns="0" tIns="45720" rIns="0" bIns="45720" rtlCol="0">
            <a:normAutofit/>
          </a:bodyPr>
          <a:lstStyle/>
          <a:p>
            <a:pPr>
              <a:buFont typeface="Courier New" panose="02070309020205020404" pitchFamily="49" charset="0"/>
              <a:buChar char="o"/>
            </a:pPr>
            <a:r>
              <a:rPr lang="en-US" sz="3600" dirty="0"/>
              <a:t>Other;</a:t>
            </a:r>
          </a:p>
          <a:p>
            <a:pPr lvl="1"/>
            <a:r>
              <a:rPr lang="en-US" dirty="0"/>
              <a:t>One line negotiated agreement:  </a:t>
            </a:r>
            <a:r>
              <a:rPr lang="en-US" dirty="0">
                <a:hlinkClick r:id="rId2"/>
              </a:rPr>
              <a:t>Home | North Dakota Council of Educational Leaders (ndcel.us)</a:t>
            </a:r>
            <a:endParaRPr lang="en-US" dirty="0"/>
          </a:p>
          <a:p>
            <a:pPr lvl="1"/>
            <a:r>
              <a:rPr lang="en-US" dirty="0"/>
              <a:t>You aren’t required to negotiate with non-certified staff.  You can meet with them to get their input, but do not refer to it as “negotiating”.</a:t>
            </a:r>
          </a:p>
          <a:p>
            <a:pPr lvl="1"/>
            <a:r>
              <a:rPr lang="en-US" dirty="0"/>
              <a:t>If you need assistance, don’t hesitate to call someone.</a:t>
            </a:r>
          </a:p>
          <a:p>
            <a:pPr>
              <a:buFont typeface="Courier New" panose="02070309020205020404" pitchFamily="49" charset="0"/>
              <a:buChar char="o"/>
            </a:pPr>
            <a:r>
              <a:rPr lang="en-US" sz="3600" dirty="0"/>
              <a:t>Questions???</a:t>
            </a:r>
          </a:p>
        </p:txBody>
      </p:sp>
    </p:spTree>
    <p:extLst>
      <p:ext uri="{BB962C8B-B14F-4D97-AF65-F5344CB8AC3E}">
        <p14:creationId xmlns:p14="http://schemas.microsoft.com/office/powerpoint/2010/main" val="278216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AC57-5426-41DE-A9D3-672DF92E4C43}"/>
              </a:ext>
            </a:extLst>
          </p:cNvPr>
          <p:cNvSpPr>
            <a:spLocks noGrp="1"/>
          </p:cNvSpPr>
          <p:nvPr>
            <p:ph type="title"/>
          </p:nvPr>
        </p:nvSpPr>
        <p:spPr/>
        <p:txBody>
          <a:bodyPr vert="horz"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en-US" sz="4400" dirty="0">
                <a:latin typeface="+mn-lt"/>
                <a:ea typeface="+mn-ea"/>
                <a:cs typeface="+mn-cs"/>
              </a:rPr>
              <a:t>Business Manager’s Role in Negotiations</a:t>
            </a:r>
          </a:p>
        </p:txBody>
      </p:sp>
      <p:sp>
        <p:nvSpPr>
          <p:cNvPr id="3" name="Content Placeholder 2">
            <a:extLst>
              <a:ext uri="{FF2B5EF4-FFF2-40B4-BE49-F238E27FC236}">
                <a16:creationId xmlns:a16="http://schemas.microsoft.com/office/drawing/2014/main" id="{E849C364-152D-4C1A-891B-2C2DB2A54328}"/>
              </a:ext>
            </a:extLst>
          </p:cNvPr>
          <p:cNvSpPr>
            <a:spLocks noGrp="1"/>
          </p:cNvSpPr>
          <p:nvPr>
            <p:ph idx="1"/>
          </p:nvPr>
        </p:nvSpPr>
        <p:spPr/>
        <p:txBody>
          <a:bodyPr/>
          <a:lstStyle/>
          <a:p>
            <a:r>
              <a:rPr lang="en-US" sz="3600" dirty="0"/>
              <a:t>Welcome</a:t>
            </a:r>
          </a:p>
          <a:p>
            <a:pPr lvl="1">
              <a:buFont typeface="Courier New" panose="02070309020205020404" pitchFamily="49" charset="0"/>
              <a:buChar char="o"/>
            </a:pPr>
            <a:r>
              <a:rPr lang="en-US" sz="3600" dirty="0"/>
              <a:t>Introduction</a:t>
            </a:r>
          </a:p>
          <a:p>
            <a:pPr lvl="1">
              <a:buFont typeface="Courier New" panose="02070309020205020404" pitchFamily="49" charset="0"/>
              <a:buChar char="o"/>
            </a:pPr>
            <a:r>
              <a:rPr lang="en-US" sz="3600" dirty="0"/>
              <a:t>Experience as a superintendent</a:t>
            </a:r>
          </a:p>
          <a:p>
            <a:pPr lvl="1">
              <a:buFont typeface="Courier New" panose="02070309020205020404" pitchFamily="49" charset="0"/>
              <a:buChar char="o"/>
            </a:pPr>
            <a:r>
              <a:rPr lang="en-US" sz="3600" dirty="0"/>
              <a:t>My role in negotiations</a:t>
            </a:r>
          </a:p>
          <a:p>
            <a:pPr lvl="1">
              <a:buFont typeface="Courier New" panose="02070309020205020404" pitchFamily="49" charset="0"/>
              <a:buChar char="o"/>
            </a:pPr>
            <a:r>
              <a:rPr lang="en-US" sz="3600" dirty="0"/>
              <a:t>Expectations of this class</a:t>
            </a:r>
          </a:p>
          <a:p>
            <a:endParaRPr lang="en-US" dirty="0"/>
          </a:p>
        </p:txBody>
      </p:sp>
    </p:spTree>
    <p:extLst>
      <p:ext uri="{BB962C8B-B14F-4D97-AF65-F5344CB8AC3E}">
        <p14:creationId xmlns:p14="http://schemas.microsoft.com/office/powerpoint/2010/main" val="14764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DB791-5D6D-4703-8703-BEBDF6A75BC8}"/>
              </a:ext>
            </a:extLst>
          </p:cNvPr>
          <p:cNvSpPr>
            <a:spLocks noGrp="1"/>
          </p:cNvSpPr>
          <p:nvPr>
            <p:ph type="title"/>
          </p:nvPr>
        </p:nvSpPr>
        <p:spPr/>
        <p:txBody>
          <a:bodyPr vert="horz" lIns="0" tIns="45720" rIns="0" bIns="45720" rtlCol="0" anchor="b">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en-US" sz="4400" dirty="0">
                <a:latin typeface="+mn-lt"/>
                <a:ea typeface="+mn-ea"/>
                <a:cs typeface="+mn-cs"/>
              </a:rPr>
              <a:t>Business Manager’s Role in Negotiations</a:t>
            </a:r>
          </a:p>
        </p:txBody>
      </p:sp>
      <p:sp>
        <p:nvSpPr>
          <p:cNvPr id="3" name="Content Placeholder 2">
            <a:extLst>
              <a:ext uri="{FF2B5EF4-FFF2-40B4-BE49-F238E27FC236}">
                <a16:creationId xmlns:a16="http://schemas.microsoft.com/office/drawing/2014/main" id="{B47FCFBF-0536-48C5-9E89-EB4AA872198A}"/>
              </a:ext>
            </a:extLst>
          </p:cNvPr>
          <p:cNvSpPr>
            <a:spLocks noGrp="1"/>
          </p:cNvSpPr>
          <p:nvPr>
            <p:ph idx="1"/>
          </p:nvPr>
        </p:nvSpPr>
        <p:spPr/>
        <p:txBody>
          <a:bodyPr vert="horz" lIns="0" tIns="45720" rIns="0" bIns="45720" rtlCol="0">
            <a:normAutofit/>
          </a:bodyPr>
          <a:lstStyle/>
          <a:p>
            <a:r>
              <a:rPr lang="en-US" sz="3600" dirty="0"/>
              <a:t>Beginning stages of Negotiations</a:t>
            </a:r>
          </a:p>
          <a:p>
            <a:pPr lvl="1">
              <a:buFont typeface="Courier New" panose="02070309020205020404" pitchFamily="49" charset="0"/>
              <a:buChar char="o"/>
            </a:pPr>
            <a:r>
              <a:rPr lang="en-US" sz="3600" dirty="0"/>
              <a:t>NDSBA information on </a:t>
            </a:r>
            <a:r>
              <a:rPr lang="en-US" sz="3600" dirty="0">
                <a:hlinkClick r:id="rId2" action="ppaction://hlinkfile"/>
              </a:rPr>
              <a:t>Negotiations</a:t>
            </a:r>
            <a:endParaRPr lang="en-US" sz="3600" dirty="0"/>
          </a:p>
          <a:p>
            <a:pPr lvl="1">
              <a:buFont typeface="Courier New" panose="02070309020205020404" pitchFamily="49" charset="0"/>
              <a:buChar char="o"/>
            </a:pPr>
            <a:r>
              <a:rPr lang="en-US" sz="3600" dirty="0"/>
              <a:t>Intent to </a:t>
            </a:r>
            <a:r>
              <a:rPr lang="en-US" sz="3600" dirty="0">
                <a:hlinkClick r:id="rId3" action="ppaction://hlinkfile"/>
              </a:rPr>
              <a:t>negotiate</a:t>
            </a:r>
            <a:r>
              <a:rPr lang="en-US" sz="3600" dirty="0"/>
              <a:t> </a:t>
            </a:r>
          </a:p>
          <a:p>
            <a:pPr lvl="1">
              <a:buFont typeface="Courier New" panose="02070309020205020404" pitchFamily="49" charset="0"/>
              <a:buChar char="o"/>
            </a:pPr>
            <a:r>
              <a:rPr lang="en-US" sz="3600" dirty="0"/>
              <a:t>Executive session to discuss negotiation strategy – </a:t>
            </a:r>
            <a:r>
              <a:rPr lang="en-US" sz="3600" dirty="0">
                <a:hlinkClick r:id="rId4" action="ppaction://hlinkfile"/>
              </a:rPr>
              <a:t>Exhibit A</a:t>
            </a:r>
            <a:endParaRPr lang="en-US" sz="3600" dirty="0"/>
          </a:p>
        </p:txBody>
      </p:sp>
    </p:spTree>
    <p:extLst>
      <p:ext uri="{BB962C8B-B14F-4D97-AF65-F5344CB8AC3E}">
        <p14:creationId xmlns:p14="http://schemas.microsoft.com/office/powerpoint/2010/main" val="181152645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DB08-7738-4ED9-A5F3-7D5E40523358}"/>
              </a:ext>
            </a:extLst>
          </p:cNvPr>
          <p:cNvSpPr>
            <a:spLocks noGrp="1"/>
          </p:cNvSpPr>
          <p:nvPr>
            <p:ph type="title"/>
          </p:nvPr>
        </p:nvSpPr>
        <p:spPr/>
        <p:txBody>
          <a:bodyPr>
            <a:normAutofit/>
          </a:bodyPr>
          <a:lstStyle/>
          <a:p>
            <a:r>
              <a:rPr lang="en-US" sz="4400" dirty="0">
                <a:latin typeface="+mn-lt"/>
              </a:rPr>
              <a:t>Business Manager’s Role in Negotiations</a:t>
            </a:r>
          </a:p>
        </p:txBody>
      </p:sp>
      <p:sp>
        <p:nvSpPr>
          <p:cNvPr id="3" name="Content Placeholder 2">
            <a:extLst>
              <a:ext uri="{FF2B5EF4-FFF2-40B4-BE49-F238E27FC236}">
                <a16:creationId xmlns:a16="http://schemas.microsoft.com/office/drawing/2014/main" id="{77F14370-6207-4EF7-A222-513B16B32915}"/>
              </a:ext>
            </a:extLst>
          </p:cNvPr>
          <p:cNvSpPr>
            <a:spLocks noGrp="1"/>
          </p:cNvSpPr>
          <p:nvPr>
            <p:ph idx="1"/>
          </p:nvPr>
        </p:nvSpPr>
        <p:spPr/>
        <p:txBody>
          <a:bodyPr>
            <a:normAutofit/>
          </a:bodyPr>
          <a:lstStyle/>
          <a:p>
            <a:r>
              <a:rPr lang="en-US" sz="3600" dirty="0"/>
              <a:t>Rules for Executive Session</a:t>
            </a:r>
          </a:p>
          <a:p>
            <a:pPr lvl="1">
              <a:buFont typeface="Courier New" panose="02070309020205020404" pitchFamily="49" charset="0"/>
              <a:buChar char="o"/>
            </a:pPr>
            <a:r>
              <a:rPr lang="en-US" sz="3600" dirty="0"/>
              <a:t>Must read Exhibit A verbatim</a:t>
            </a:r>
          </a:p>
          <a:p>
            <a:pPr lvl="1">
              <a:buFont typeface="Courier New" panose="02070309020205020404" pitchFamily="49" charset="0"/>
              <a:buChar char="o"/>
            </a:pPr>
            <a:r>
              <a:rPr lang="en-US" sz="3600" dirty="0"/>
              <a:t>Must audio tape the meeting</a:t>
            </a:r>
          </a:p>
          <a:p>
            <a:pPr lvl="1">
              <a:buFont typeface="Courier New" panose="02070309020205020404" pitchFamily="49" charset="0"/>
              <a:buChar char="o"/>
            </a:pPr>
            <a:r>
              <a:rPr lang="en-US" sz="3600" dirty="0"/>
              <a:t>Keep the audio tape in a secure place</a:t>
            </a:r>
          </a:p>
          <a:p>
            <a:pPr lvl="1">
              <a:buFont typeface="Courier New" panose="02070309020205020404" pitchFamily="49" charset="0"/>
              <a:buChar char="o"/>
            </a:pPr>
            <a:r>
              <a:rPr lang="en-US" sz="3600" dirty="0"/>
              <a:t>Ask the board what your role should be</a:t>
            </a:r>
          </a:p>
          <a:p>
            <a:pPr lvl="1">
              <a:buFont typeface="Courier New" panose="02070309020205020404" pitchFamily="49" charset="0"/>
              <a:buChar char="o"/>
            </a:pPr>
            <a:r>
              <a:rPr lang="en-US" sz="3600" dirty="0"/>
              <a:t>In most cases, you will provide information to teachers, if requested</a:t>
            </a:r>
          </a:p>
          <a:p>
            <a:endParaRPr lang="en-US" dirty="0"/>
          </a:p>
        </p:txBody>
      </p:sp>
    </p:spTree>
    <p:extLst>
      <p:ext uri="{BB962C8B-B14F-4D97-AF65-F5344CB8AC3E}">
        <p14:creationId xmlns:p14="http://schemas.microsoft.com/office/powerpoint/2010/main" val="41514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4400" dirty="0">
                <a:latin typeface="+mn-lt"/>
              </a:rPr>
              <a:t>Business Manager’s Role in Negotiations</a:t>
            </a:r>
          </a:p>
        </p:txBody>
      </p:sp>
      <p:sp>
        <p:nvSpPr>
          <p:cNvPr id="3" name="Content Placeholder 2"/>
          <p:cNvSpPr>
            <a:spLocks noGrp="1"/>
          </p:cNvSpPr>
          <p:nvPr>
            <p:ph idx="1"/>
          </p:nvPr>
        </p:nvSpPr>
        <p:spPr/>
        <p:txBody>
          <a:bodyPr vert="horz" lIns="0" tIns="45720" rIns="0" bIns="45720" rtlCol="0">
            <a:normAutofit/>
          </a:bodyPr>
          <a:lstStyle/>
          <a:p>
            <a:r>
              <a:rPr lang="en-US" sz="3600" dirty="0"/>
              <a:t>Forecasting Revenue for the District</a:t>
            </a:r>
          </a:p>
          <a:p>
            <a:pPr lvl="1">
              <a:buFont typeface="Courier New" panose="02070309020205020404" pitchFamily="49" charset="0"/>
              <a:buChar char="o"/>
            </a:pPr>
            <a:r>
              <a:rPr lang="en-US" sz="3600" dirty="0"/>
              <a:t>Local – </a:t>
            </a:r>
            <a:r>
              <a:rPr lang="en-US" sz="3600" dirty="0">
                <a:hlinkClick r:id="rId2" action="ppaction://hlinkfile"/>
              </a:rPr>
              <a:t>Exhibit B</a:t>
            </a:r>
            <a:endParaRPr lang="en-US" sz="3600" dirty="0"/>
          </a:p>
          <a:p>
            <a:endParaRPr lang="en-US" sz="3600" dirty="0"/>
          </a:p>
          <a:p>
            <a:pPr lvl="1">
              <a:buFont typeface="Courier New" panose="02070309020205020404" pitchFamily="49" charset="0"/>
              <a:buChar char="o"/>
            </a:pPr>
            <a:endParaRPr lang="en-US" sz="3600" dirty="0"/>
          </a:p>
        </p:txBody>
      </p:sp>
    </p:spTree>
    <p:extLst>
      <p:ext uri="{BB962C8B-B14F-4D97-AF65-F5344CB8AC3E}">
        <p14:creationId xmlns:p14="http://schemas.microsoft.com/office/powerpoint/2010/main" val="202938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4400" dirty="0">
                <a:latin typeface="+mn-lt"/>
              </a:rPr>
              <a:t>Business Manager’s Role in Negotiations</a:t>
            </a:r>
          </a:p>
        </p:txBody>
      </p:sp>
      <p:sp>
        <p:nvSpPr>
          <p:cNvPr id="3" name="Content Placeholder 2"/>
          <p:cNvSpPr>
            <a:spLocks noGrp="1"/>
          </p:cNvSpPr>
          <p:nvPr>
            <p:ph idx="1"/>
          </p:nvPr>
        </p:nvSpPr>
        <p:spPr>
          <a:xfrm>
            <a:off x="1097280" y="1825624"/>
            <a:ext cx="10256520" cy="4566297"/>
          </a:xfrm>
        </p:spPr>
        <p:txBody>
          <a:bodyPr vert="horz" lIns="0" tIns="45720" rIns="0" bIns="45720" rtlCol="0">
            <a:normAutofit/>
          </a:bodyPr>
          <a:lstStyle/>
          <a:p>
            <a:r>
              <a:rPr lang="en-US" sz="3600" dirty="0"/>
              <a:t>State Funding Projections</a:t>
            </a:r>
          </a:p>
          <a:p>
            <a:pPr lvl="1">
              <a:buFont typeface="Courier New" panose="02070309020205020404" pitchFamily="49" charset="0"/>
              <a:buChar char="o"/>
            </a:pPr>
            <a:r>
              <a:rPr lang="en-US" sz="3600" dirty="0"/>
              <a:t>2023 – 2024 Funding Estimate  – </a:t>
            </a:r>
            <a:r>
              <a:rPr lang="en-US" sz="3600" dirty="0">
                <a:hlinkClick r:id="rId2" action="ppaction://hlinkfile"/>
              </a:rPr>
              <a:t>Exhibit C</a:t>
            </a:r>
            <a:endParaRPr lang="en-US" sz="3600" dirty="0"/>
          </a:p>
          <a:p>
            <a:pPr lvl="1">
              <a:buFont typeface="Courier New" panose="02070309020205020404" pitchFamily="49" charset="0"/>
              <a:buChar char="o"/>
            </a:pPr>
            <a:r>
              <a:rPr lang="en-US" sz="3600" dirty="0"/>
              <a:t>2023 – 2024 Funding  – </a:t>
            </a:r>
            <a:r>
              <a:rPr lang="en-US" sz="3600" dirty="0">
                <a:hlinkClick r:id="rId3" action="ppaction://hlinkfile"/>
              </a:rPr>
              <a:t>Exhibit D</a:t>
            </a:r>
            <a:endParaRPr lang="en-US" sz="3600" dirty="0"/>
          </a:p>
          <a:p>
            <a:pPr lvl="1">
              <a:buFont typeface="Courier New" panose="02070309020205020404" pitchFamily="49" charset="0"/>
              <a:buChar char="o"/>
            </a:pPr>
            <a:r>
              <a:rPr lang="en-US" sz="3600" dirty="0"/>
              <a:t>2024 – 2025 Funding Estimate – </a:t>
            </a:r>
            <a:r>
              <a:rPr lang="en-US" sz="3600" dirty="0">
                <a:hlinkClick r:id="rId4" action="ppaction://hlinkfile"/>
              </a:rPr>
              <a:t>Exhibit Da</a:t>
            </a:r>
            <a:endParaRPr lang="en-US" sz="3600" dirty="0"/>
          </a:p>
          <a:p>
            <a:endParaRPr lang="en-US" sz="3600" dirty="0"/>
          </a:p>
        </p:txBody>
      </p:sp>
    </p:spTree>
    <p:extLst>
      <p:ext uri="{BB962C8B-B14F-4D97-AF65-F5344CB8AC3E}">
        <p14:creationId xmlns:p14="http://schemas.microsoft.com/office/powerpoint/2010/main" val="535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77183C-984E-431A-98A6-FF79900594C1}"/>
              </a:ext>
            </a:extLst>
          </p:cNvPr>
          <p:cNvSpPr/>
          <p:nvPr/>
        </p:nvSpPr>
        <p:spPr>
          <a:xfrm>
            <a:off x="1097280" y="1898558"/>
            <a:ext cx="9941508" cy="2683812"/>
          </a:xfrm>
          <a:prstGeom prst="rect">
            <a:avLst/>
          </a:prstGeom>
        </p:spPr>
        <p:txBody>
          <a:bodyPr vert="horz" lIns="0" tIns="45720" rIns="0" bIns="45720" rtlCol="0">
            <a:normAutofit lnSpcReduction="10000"/>
          </a:bodyPr>
          <a:lstStyle/>
          <a:p>
            <a:pPr marL="201168" lvl="1" defTabSz="914400">
              <a:lnSpc>
                <a:spcPct val="90000"/>
              </a:lnSpc>
              <a:spcBef>
                <a:spcPts val="200"/>
              </a:spcBef>
              <a:spcAft>
                <a:spcPts val="400"/>
              </a:spcAft>
              <a:buClr>
                <a:schemeClr val="accent1"/>
              </a:buClr>
            </a:pPr>
            <a:r>
              <a:rPr lang="en-US" sz="3600" dirty="0">
                <a:solidFill>
                  <a:schemeClr val="tx1">
                    <a:lumMod val="75000"/>
                    <a:lumOff val="25000"/>
                  </a:schemeClr>
                </a:solidFill>
              </a:rPr>
              <a:t>Federal Funding Projections</a:t>
            </a:r>
          </a:p>
          <a:p>
            <a:pPr marL="384048" lvl="1" indent="-182880" defTabSz="914400">
              <a:lnSpc>
                <a:spcPct val="90000"/>
              </a:lnSpc>
              <a:spcBef>
                <a:spcPts val="200"/>
              </a:spcBef>
              <a:spcAft>
                <a:spcPts val="400"/>
              </a:spcAft>
              <a:buClr>
                <a:schemeClr val="accent1"/>
              </a:buClr>
              <a:buFont typeface="Courier New" panose="02070309020205020404" pitchFamily="49" charset="0"/>
              <a:buChar char="o"/>
            </a:pPr>
            <a:r>
              <a:rPr lang="en-US" sz="3600" dirty="0">
                <a:solidFill>
                  <a:schemeClr val="tx1">
                    <a:lumMod val="75000"/>
                    <a:lumOff val="25000"/>
                  </a:schemeClr>
                </a:solidFill>
              </a:rPr>
              <a:t>Take several years and average the increase/decrease – </a:t>
            </a:r>
            <a:r>
              <a:rPr lang="en-US" sz="3600" dirty="0">
                <a:solidFill>
                  <a:schemeClr val="tx1">
                    <a:lumMod val="75000"/>
                    <a:lumOff val="25000"/>
                  </a:schemeClr>
                </a:solidFill>
                <a:hlinkClick r:id="rId2" action="ppaction://hlinkfile"/>
              </a:rPr>
              <a:t>Exhibit Db</a:t>
            </a:r>
            <a:endParaRPr lang="en-US" sz="3600" dirty="0">
              <a:solidFill>
                <a:schemeClr val="tx1">
                  <a:lumMod val="75000"/>
                  <a:lumOff val="25000"/>
                </a:schemeClr>
              </a:solidFill>
            </a:endParaRPr>
          </a:p>
          <a:p>
            <a:pPr marL="384048" lvl="1" indent="-182880" defTabSz="914400">
              <a:lnSpc>
                <a:spcPct val="90000"/>
              </a:lnSpc>
              <a:spcBef>
                <a:spcPts val="200"/>
              </a:spcBef>
              <a:spcAft>
                <a:spcPts val="400"/>
              </a:spcAft>
              <a:buClr>
                <a:schemeClr val="accent1"/>
              </a:buClr>
              <a:buFont typeface="Courier New" panose="02070309020205020404" pitchFamily="49" charset="0"/>
              <a:buChar char="o"/>
            </a:pPr>
            <a:r>
              <a:rPr lang="en-US" sz="3600" dirty="0">
                <a:solidFill>
                  <a:schemeClr val="tx1">
                    <a:lumMod val="75000"/>
                    <a:lumOff val="25000"/>
                  </a:schemeClr>
                </a:solidFill>
              </a:rPr>
              <a:t>Create a Revenue Budget using these figures – </a:t>
            </a:r>
          </a:p>
          <a:p>
            <a:pPr marL="201168" lvl="1" defTabSz="914400">
              <a:lnSpc>
                <a:spcPct val="90000"/>
              </a:lnSpc>
              <a:spcBef>
                <a:spcPts val="200"/>
              </a:spcBef>
              <a:spcAft>
                <a:spcPts val="400"/>
              </a:spcAft>
              <a:buClr>
                <a:schemeClr val="accent1"/>
              </a:buClr>
            </a:pPr>
            <a:r>
              <a:rPr lang="en-US" sz="3600" dirty="0">
                <a:solidFill>
                  <a:schemeClr val="tx1">
                    <a:lumMod val="75000"/>
                    <a:lumOff val="25000"/>
                  </a:schemeClr>
                </a:solidFill>
                <a:hlinkClick r:id="rId3" action="ppaction://hlinkfile"/>
              </a:rPr>
              <a:t>Exhibit D</a:t>
            </a:r>
            <a:r>
              <a:rPr lang="en-US" sz="3600" dirty="0">
                <a:solidFill>
                  <a:schemeClr val="tx1">
                    <a:lumMod val="75000"/>
                    <a:lumOff val="25000"/>
                  </a:schemeClr>
                </a:solidFill>
              </a:rPr>
              <a:t>c</a:t>
            </a:r>
          </a:p>
        </p:txBody>
      </p:sp>
      <p:sp>
        <p:nvSpPr>
          <p:cNvPr id="3" name="Title 2">
            <a:extLst>
              <a:ext uri="{FF2B5EF4-FFF2-40B4-BE49-F238E27FC236}">
                <a16:creationId xmlns:a16="http://schemas.microsoft.com/office/drawing/2014/main" id="{53A23B55-5E78-4610-8FB3-1A5B94A397E8}"/>
              </a:ext>
            </a:extLst>
          </p:cNvPr>
          <p:cNvSpPr>
            <a:spLocks noGrp="1"/>
          </p:cNvSpPr>
          <p:nvPr>
            <p:ph type="title"/>
          </p:nvPr>
        </p:nvSpPr>
        <p:spPr/>
        <p:txBody>
          <a:bodyPr vert="horz" lIns="91440" tIns="45720" rIns="91440" bIns="45720" rtlCol="0" anchor="b">
            <a:normAutofit/>
          </a:bodyPr>
          <a:lstStyle/>
          <a:p>
            <a:r>
              <a:rPr lang="en-US" sz="4400" dirty="0">
                <a:latin typeface="+mn-lt"/>
              </a:rPr>
              <a:t>Business Manager’s Role in Negotiations</a:t>
            </a:r>
          </a:p>
        </p:txBody>
      </p:sp>
    </p:spTree>
    <p:extLst>
      <p:ext uri="{BB962C8B-B14F-4D97-AF65-F5344CB8AC3E}">
        <p14:creationId xmlns:p14="http://schemas.microsoft.com/office/powerpoint/2010/main" val="87088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9A90-84BA-4FA5-8504-EA83E88BBB98}"/>
              </a:ext>
            </a:extLst>
          </p:cNvPr>
          <p:cNvSpPr>
            <a:spLocks noGrp="1"/>
          </p:cNvSpPr>
          <p:nvPr>
            <p:ph type="title"/>
          </p:nvPr>
        </p:nvSpPr>
        <p:spPr/>
        <p:txBody>
          <a:bodyPr/>
          <a:lstStyle/>
          <a:p>
            <a:r>
              <a:rPr lang="en-US" dirty="0"/>
              <a:t>Business Manager’s Role in Negotiations</a:t>
            </a:r>
          </a:p>
        </p:txBody>
      </p:sp>
      <p:sp>
        <p:nvSpPr>
          <p:cNvPr id="3" name="Content Placeholder 2">
            <a:extLst>
              <a:ext uri="{FF2B5EF4-FFF2-40B4-BE49-F238E27FC236}">
                <a16:creationId xmlns:a16="http://schemas.microsoft.com/office/drawing/2014/main" id="{508D0DFC-F011-433C-83FA-19D8FCF601C8}"/>
              </a:ext>
            </a:extLst>
          </p:cNvPr>
          <p:cNvSpPr>
            <a:spLocks noGrp="1"/>
          </p:cNvSpPr>
          <p:nvPr>
            <p:ph idx="1"/>
          </p:nvPr>
        </p:nvSpPr>
        <p:spPr/>
        <p:txBody>
          <a:bodyPr>
            <a:normAutofit/>
          </a:bodyPr>
          <a:lstStyle/>
          <a:p>
            <a:r>
              <a:rPr lang="en-US" sz="3600" dirty="0">
                <a:hlinkClick r:id="rId2" action="ppaction://hlinkfile"/>
              </a:rPr>
              <a:t>Senate Bill 2013</a:t>
            </a:r>
            <a:endParaRPr lang="en-US" sz="3600" dirty="0"/>
          </a:p>
        </p:txBody>
      </p:sp>
    </p:spTree>
    <p:extLst>
      <p:ext uri="{BB962C8B-B14F-4D97-AF65-F5344CB8AC3E}">
        <p14:creationId xmlns:p14="http://schemas.microsoft.com/office/powerpoint/2010/main" val="297984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E861-DEF6-45AE-AE11-55CD103C4F36}"/>
              </a:ext>
            </a:extLst>
          </p:cNvPr>
          <p:cNvSpPr>
            <a:spLocks noGrp="1"/>
          </p:cNvSpPr>
          <p:nvPr>
            <p:ph type="title"/>
          </p:nvPr>
        </p:nvSpPr>
        <p:spPr/>
        <p:txBody>
          <a:bodyPr/>
          <a:lstStyle/>
          <a:p>
            <a:r>
              <a:rPr lang="en-US" dirty="0">
                <a:latin typeface="+mn-lt"/>
              </a:rPr>
              <a:t>Business Manager’s Role in Negotiations</a:t>
            </a:r>
          </a:p>
        </p:txBody>
      </p:sp>
      <p:sp>
        <p:nvSpPr>
          <p:cNvPr id="3" name="Content Placeholder 2">
            <a:extLst>
              <a:ext uri="{FF2B5EF4-FFF2-40B4-BE49-F238E27FC236}">
                <a16:creationId xmlns:a16="http://schemas.microsoft.com/office/drawing/2014/main" id="{D3D0FE36-873F-4CF0-A0F4-A2989D416169}"/>
              </a:ext>
            </a:extLst>
          </p:cNvPr>
          <p:cNvSpPr>
            <a:spLocks noGrp="1"/>
          </p:cNvSpPr>
          <p:nvPr>
            <p:ph idx="1"/>
          </p:nvPr>
        </p:nvSpPr>
        <p:spPr>
          <a:xfrm>
            <a:off x="763571" y="1845734"/>
            <a:ext cx="10392109" cy="4023360"/>
          </a:xfrm>
        </p:spPr>
        <p:txBody>
          <a:bodyPr>
            <a:normAutofit fontScale="70000" lnSpcReduction="20000"/>
          </a:bodyPr>
          <a:lstStyle/>
          <a:p>
            <a:pPr marL="457200" lvl="1" indent="0">
              <a:buNone/>
            </a:pPr>
            <a:r>
              <a:rPr lang="en-US" sz="4300" b="1" u="sng" dirty="0"/>
              <a:t>Discuss in Executive Session </a:t>
            </a:r>
          </a:p>
          <a:p>
            <a:pPr lvl="2"/>
            <a:r>
              <a:rPr lang="en-US" sz="4600" dirty="0"/>
              <a:t>What type of salary/benefit offer you are willing to accept. </a:t>
            </a:r>
          </a:p>
          <a:p>
            <a:pPr lvl="2"/>
            <a:r>
              <a:rPr lang="en-US" sz="4600" dirty="0"/>
              <a:t>What changes the school board or administration would like to make in the negotiated agreement.</a:t>
            </a:r>
          </a:p>
          <a:p>
            <a:pPr lvl="2"/>
            <a:r>
              <a:rPr lang="en-US" sz="4600" dirty="0"/>
              <a:t>I believe it is always best to bring items to negotiations, but the board should NOT bring a salary proposal, only counter offers.</a:t>
            </a:r>
          </a:p>
          <a:p>
            <a:pPr lvl="2"/>
            <a:r>
              <a:rPr lang="en-US" sz="4600" dirty="0"/>
              <a:t>Many times, wording will cost you more than money!</a:t>
            </a:r>
          </a:p>
          <a:p>
            <a:pPr lvl="2"/>
            <a:r>
              <a:rPr lang="en-US" sz="4600" dirty="0"/>
              <a:t>Negotiations Begin!</a:t>
            </a:r>
          </a:p>
          <a:p>
            <a:pPr lvl="2"/>
            <a:r>
              <a:rPr lang="en-US" sz="4600" dirty="0"/>
              <a:t>Agree to Ground Rules – </a:t>
            </a:r>
            <a:r>
              <a:rPr lang="en-US" sz="4600" dirty="0">
                <a:hlinkClick r:id="rId2" action="ppaction://hlinkfile"/>
              </a:rPr>
              <a:t>Exhibit E</a:t>
            </a:r>
            <a:endParaRPr lang="en-US" sz="4600" dirty="0"/>
          </a:p>
          <a:p>
            <a:endParaRPr lang="en-US" dirty="0"/>
          </a:p>
        </p:txBody>
      </p:sp>
    </p:spTree>
    <p:extLst>
      <p:ext uri="{BB962C8B-B14F-4D97-AF65-F5344CB8AC3E}">
        <p14:creationId xmlns:p14="http://schemas.microsoft.com/office/powerpoint/2010/main" val="413714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Override1.xml><?xml version="1.0" encoding="utf-8"?>
<a:themeOverride xmlns:a="http://schemas.openxmlformats.org/drawingml/2006/main">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916</TotalTime>
  <Words>999</Words>
  <Application>Microsoft Office PowerPoint</Application>
  <PresentationFormat>Widescreen</PresentationFormat>
  <Paragraphs>99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Courier New</vt:lpstr>
      <vt:lpstr>Retrospect</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lpstr>Business Manager’s Role in Negotiations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Manager’s Role in Negotiations</dc:title>
  <dc:creator>Rick Diegel</dc:creator>
  <cp:lastModifiedBy>Rick Diegel</cp:lastModifiedBy>
  <cp:revision>99</cp:revision>
  <dcterms:created xsi:type="dcterms:W3CDTF">2019-02-05T01:22:22Z</dcterms:created>
  <dcterms:modified xsi:type="dcterms:W3CDTF">2024-01-25T03:33:36Z</dcterms:modified>
</cp:coreProperties>
</file>