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6" r:id="rId2"/>
    <p:sldId id="257" r:id="rId3"/>
    <p:sldId id="259" r:id="rId4"/>
    <p:sldId id="260" r:id="rId5"/>
    <p:sldId id="261" r:id="rId6"/>
    <p:sldId id="262" r:id="rId7"/>
    <p:sldId id="266" r:id="rId8"/>
    <p:sldId id="263" r:id="rId9"/>
    <p:sldId id="264" r:id="rId10"/>
    <p:sldId id="265" r:id="rId11"/>
    <p:sldId id="267" r:id="rId12"/>
    <p:sldId id="307" r:id="rId13"/>
    <p:sldId id="269" r:id="rId14"/>
    <p:sldId id="270" r:id="rId15"/>
    <p:sldId id="271" r:id="rId16"/>
    <p:sldId id="272" r:id="rId17"/>
    <p:sldId id="273" r:id="rId18"/>
    <p:sldId id="274" r:id="rId19"/>
    <p:sldId id="275" r:id="rId20"/>
    <p:sldId id="316" r:id="rId21"/>
    <p:sldId id="276" r:id="rId22"/>
    <p:sldId id="277" r:id="rId23"/>
    <p:sldId id="278" r:id="rId24"/>
    <p:sldId id="279" r:id="rId25"/>
    <p:sldId id="280" r:id="rId26"/>
    <p:sldId id="281" r:id="rId27"/>
    <p:sldId id="282" r:id="rId28"/>
    <p:sldId id="283" r:id="rId29"/>
    <p:sldId id="308" r:id="rId30"/>
    <p:sldId id="286" r:id="rId31"/>
    <p:sldId id="284" r:id="rId32"/>
    <p:sldId id="285" r:id="rId33"/>
    <p:sldId id="287" r:id="rId34"/>
    <p:sldId id="288" r:id="rId35"/>
    <p:sldId id="289" r:id="rId36"/>
    <p:sldId id="317" r:id="rId37"/>
    <p:sldId id="290" r:id="rId38"/>
    <p:sldId id="291" r:id="rId39"/>
    <p:sldId id="292" r:id="rId40"/>
    <p:sldId id="295" r:id="rId41"/>
    <p:sldId id="296" r:id="rId42"/>
    <p:sldId id="297" r:id="rId43"/>
    <p:sldId id="298" r:id="rId44"/>
    <p:sldId id="299" r:id="rId45"/>
    <p:sldId id="300" r:id="rId46"/>
    <p:sldId id="301" r:id="rId47"/>
    <p:sldId id="302" r:id="rId48"/>
    <p:sldId id="318" r:id="rId49"/>
    <p:sldId id="311" r:id="rId50"/>
    <p:sldId id="312" r:id="rId51"/>
    <p:sldId id="313" r:id="rId52"/>
    <p:sldId id="314" r:id="rId53"/>
    <p:sldId id="303" r:id="rId54"/>
    <p:sldId id="304" r:id="rId55"/>
  </p:sldIdLst>
  <p:sldSz cx="12192000" cy="6858000"/>
  <p:notesSz cx="7010400" cy="92964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B77750-1C43-4BA2-9FF5-21678DC9CDC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D1C96303-EB6E-4E9D-B20C-8A6AB43638D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8964376-0B5F-4190-BE3E-BBD28B9DA741}" type="datetimeFigureOut">
              <a:rPr lang="en-US" smtClean="0"/>
              <a:t>11/8/2023</a:t>
            </a:fld>
            <a:endParaRPr lang="en-US"/>
          </a:p>
        </p:txBody>
      </p:sp>
      <p:sp>
        <p:nvSpPr>
          <p:cNvPr id="4" name="Footer Placeholder 3">
            <a:extLst>
              <a:ext uri="{FF2B5EF4-FFF2-40B4-BE49-F238E27FC236}">
                <a16:creationId xmlns:a16="http://schemas.microsoft.com/office/drawing/2014/main" id="{8110D950-D314-4A10-B430-5AF7EE205F8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A487F0-8608-49E1-932F-B474372EFD1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A57A062-D474-4512-9A63-7F914367DB43}" type="slidenum">
              <a:rPr lang="en-US" smtClean="0"/>
              <a:t>‹#›</a:t>
            </a:fld>
            <a:endParaRPr lang="en-US"/>
          </a:p>
        </p:txBody>
      </p:sp>
    </p:spTree>
    <p:extLst>
      <p:ext uri="{BB962C8B-B14F-4D97-AF65-F5344CB8AC3E}">
        <p14:creationId xmlns:p14="http://schemas.microsoft.com/office/powerpoint/2010/main" val="4181068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A1F217-181D-41B7-B0FF-12F505E432C0}" type="datetimeFigureOut">
              <a:rPr lang="en-US" smtClean="0"/>
              <a:t>11/8/2023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8110DD2-597D-45FD-9F19-A31DEB09E412}" type="slidenum">
              <a:rPr lang="en-US" smtClean="0"/>
              <a:t>‹#›</a:t>
            </a:fld>
            <a:endParaRPr lang="en-US"/>
          </a:p>
        </p:txBody>
      </p:sp>
    </p:spTree>
    <p:extLst>
      <p:ext uri="{BB962C8B-B14F-4D97-AF65-F5344CB8AC3E}">
        <p14:creationId xmlns:p14="http://schemas.microsoft.com/office/powerpoint/2010/main" val="376698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4</a:t>
            </a:fld>
            <a:endParaRPr lang="en-US"/>
          </a:p>
        </p:txBody>
      </p:sp>
    </p:spTree>
    <p:extLst>
      <p:ext uri="{BB962C8B-B14F-4D97-AF65-F5344CB8AC3E}">
        <p14:creationId xmlns:p14="http://schemas.microsoft.com/office/powerpoint/2010/main" val="385480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21</a:t>
            </a:fld>
            <a:endParaRPr lang="en-US"/>
          </a:p>
        </p:txBody>
      </p:sp>
    </p:spTree>
    <p:extLst>
      <p:ext uri="{BB962C8B-B14F-4D97-AF65-F5344CB8AC3E}">
        <p14:creationId xmlns:p14="http://schemas.microsoft.com/office/powerpoint/2010/main" val="194991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22</a:t>
            </a:fld>
            <a:endParaRPr lang="en-US"/>
          </a:p>
        </p:txBody>
      </p:sp>
    </p:spTree>
    <p:extLst>
      <p:ext uri="{BB962C8B-B14F-4D97-AF65-F5344CB8AC3E}">
        <p14:creationId xmlns:p14="http://schemas.microsoft.com/office/powerpoint/2010/main" val="508117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25</a:t>
            </a:fld>
            <a:endParaRPr lang="en-US"/>
          </a:p>
        </p:txBody>
      </p:sp>
    </p:spTree>
    <p:extLst>
      <p:ext uri="{BB962C8B-B14F-4D97-AF65-F5344CB8AC3E}">
        <p14:creationId xmlns:p14="http://schemas.microsoft.com/office/powerpoint/2010/main" val="188843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26</a:t>
            </a:fld>
            <a:endParaRPr lang="en-US"/>
          </a:p>
        </p:txBody>
      </p:sp>
    </p:spTree>
    <p:extLst>
      <p:ext uri="{BB962C8B-B14F-4D97-AF65-F5344CB8AC3E}">
        <p14:creationId xmlns:p14="http://schemas.microsoft.com/office/powerpoint/2010/main" val="3706700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27</a:t>
            </a:fld>
            <a:endParaRPr lang="en-US"/>
          </a:p>
        </p:txBody>
      </p:sp>
    </p:spTree>
    <p:extLst>
      <p:ext uri="{BB962C8B-B14F-4D97-AF65-F5344CB8AC3E}">
        <p14:creationId xmlns:p14="http://schemas.microsoft.com/office/powerpoint/2010/main" val="44905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06A949-1171-4171-8A03-D7E1B73FC8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442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30</a:t>
            </a:fld>
            <a:endParaRPr lang="en-US"/>
          </a:p>
        </p:txBody>
      </p:sp>
    </p:spTree>
    <p:extLst>
      <p:ext uri="{BB962C8B-B14F-4D97-AF65-F5344CB8AC3E}">
        <p14:creationId xmlns:p14="http://schemas.microsoft.com/office/powerpoint/2010/main" val="58766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31</a:t>
            </a:fld>
            <a:endParaRPr lang="en-US"/>
          </a:p>
        </p:txBody>
      </p:sp>
    </p:spTree>
    <p:extLst>
      <p:ext uri="{BB962C8B-B14F-4D97-AF65-F5344CB8AC3E}">
        <p14:creationId xmlns:p14="http://schemas.microsoft.com/office/powerpoint/2010/main" val="422883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33</a:t>
            </a:fld>
            <a:endParaRPr lang="en-US"/>
          </a:p>
        </p:txBody>
      </p:sp>
    </p:spTree>
    <p:extLst>
      <p:ext uri="{BB962C8B-B14F-4D97-AF65-F5344CB8AC3E}">
        <p14:creationId xmlns:p14="http://schemas.microsoft.com/office/powerpoint/2010/main" val="342450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35</a:t>
            </a:fld>
            <a:endParaRPr lang="en-US"/>
          </a:p>
        </p:txBody>
      </p:sp>
    </p:spTree>
    <p:extLst>
      <p:ext uri="{BB962C8B-B14F-4D97-AF65-F5344CB8AC3E}">
        <p14:creationId xmlns:p14="http://schemas.microsoft.com/office/powerpoint/2010/main" val="23821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6</a:t>
            </a:fld>
            <a:endParaRPr lang="en-US"/>
          </a:p>
        </p:txBody>
      </p:sp>
    </p:spTree>
    <p:extLst>
      <p:ext uri="{BB962C8B-B14F-4D97-AF65-F5344CB8AC3E}">
        <p14:creationId xmlns:p14="http://schemas.microsoft.com/office/powerpoint/2010/main" val="24078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38</a:t>
            </a:fld>
            <a:endParaRPr lang="en-US"/>
          </a:p>
        </p:txBody>
      </p:sp>
    </p:spTree>
    <p:extLst>
      <p:ext uri="{BB962C8B-B14F-4D97-AF65-F5344CB8AC3E}">
        <p14:creationId xmlns:p14="http://schemas.microsoft.com/office/powerpoint/2010/main" val="514865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39</a:t>
            </a:fld>
            <a:endParaRPr lang="en-US"/>
          </a:p>
        </p:txBody>
      </p:sp>
    </p:spTree>
    <p:extLst>
      <p:ext uri="{BB962C8B-B14F-4D97-AF65-F5344CB8AC3E}">
        <p14:creationId xmlns:p14="http://schemas.microsoft.com/office/powerpoint/2010/main" val="639052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40</a:t>
            </a:fld>
            <a:endParaRPr lang="en-US"/>
          </a:p>
        </p:txBody>
      </p:sp>
    </p:spTree>
    <p:extLst>
      <p:ext uri="{BB962C8B-B14F-4D97-AF65-F5344CB8AC3E}">
        <p14:creationId xmlns:p14="http://schemas.microsoft.com/office/powerpoint/2010/main" val="3147754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41</a:t>
            </a:fld>
            <a:endParaRPr lang="en-US"/>
          </a:p>
        </p:txBody>
      </p:sp>
    </p:spTree>
    <p:extLst>
      <p:ext uri="{BB962C8B-B14F-4D97-AF65-F5344CB8AC3E}">
        <p14:creationId xmlns:p14="http://schemas.microsoft.com/office/powerpoint/2010/main" val="4285945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45</a:t>
            </a:fld>
            <a:endParaRPr lang="en-US"/>
          </a:p>
        </p:txBody>
      </p:sp>
    </p:spTree>
    <p:extLst>
      <p:ext uri="{BB962C8B-B14F-4D97-AF65-F5344CB8AC3E}">
        <p14:creationId xmlns:p14="http://schemas.microsoft.com/office/powerpoint/2010/main" val="2277106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46</a:t>
            </a:fld>
            <a:endParaRPr lang="en-US"/>
          </a:p>
        </p:txBody>
      </p:sp>
    </p:spTree>
    <p:extLst>
      <p:ext uri="{BB962C8B-B14F-4D97-AF65-F5344CB8AC3E}">
        <p14:creationId xmlns:p14="http://schemas.microsoft.com/office/powerpoint/2010/main" val="3694214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47</a:t>
            </a:fld>
            <a:endParaRPr lang="en-US"/>
          </a:p>
        </p:txBody>
      </p:sp>
    </p:spTree>
    <p:extLst>
      <p:ext uri="{BB962C8B-B14F-4D97-AF65-F5344CB8AC3E}">
        <p14:creationId xmlns:p14="http://schemas.microsoft.com/office/powerpoint/2010/main" val="3180223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49</a:t>
            </a:fld>
            <a:endParaRPr lang="en-US"/>
          </a:p>
        </p:txBody>
      </p:sp>
    </p:spTree>
    <p:extLst>
      <p:ext uri="{BB962C8B-B14F-4D97-AF65-F5344CB8AC3E}">
        <p14:creationId xmlns:p14="http://schemas.microsoft.com/office/powerpoint/2010/main" val="797827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51</a:t>
            </a:fld>
            <a:endParaRPr lang="en-US"/>
          </a:p>
        </p:txBody>
      </p:sp>
    </p:spTree>
    <p:extLst>
      <p:ext uri="{BB962C8B-B14F-4D97-AF65-F5344CB8AC3E}">
        <p14:creationId xmlns:p14="http://schemas.microsoft.com/office/powerpoint/2010/main" val="2349909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52</a:t>
            </a:fld>
            <a:endParaRPr lang="en-US"/>
          </a:p>
        </p:txBody>
      </p:sp>
    </p:spTree>
    <p:extLst>
      <p:ext uri="{BB962C8B-B14F-4D97-AF65-F5344CB8AC3E}">
        <p14:creationId xmlns:p14="http://schemas.microsoft.com/office/powerpoint/2010/main" val="397109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7</a:t>
            </a:fld>
            <a:endParaRPr lang="en-US"/>
          </a:p>
        </p:txBody>
      </p:sp>
    </p:spTree>
    <p:extLst>
      <p:ext uri="{BB962C8B-B14F-4D97-AF65-F5344CB8AC3E}">
        <p14:creationId xmlns:p14="http://schemas.microsoft.com/office/powerpoint/2010/main" val="1957660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54</a:t>
            </a:fld>
            <a:endParaRPr lang="en-US"/>
          </a:p>
        </p:txBody>
      </p:sp>
    </p:spTree>
    <p:extLst>
      <p:ext uri="{BB962C8B-B14F-4D97-AF65-F5344CB8AC3E}">
        <p14:creationId xmlns:p14="http://schemas.microsoft.com/office/powerpoint/2010/main" val="231489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8</a:t>
            </a:fld>
            <a:endParaRPr lang="en-US"/>
          </a:p>
        </p:txBody>
      </p:sp>
    </p:spTree>
    <p:extLst>
      <p:ext uri="{BB962C8B-B14F-4D97-AF65-F5344CB8AC3E}">
        <p14:creationId xmlns:p14="http://schemas.microsoft.com/office/powerpoint/2010/main" val="70028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9</a:t>
            </a:fld>
            <a:endParaRPr lang="en-US"/>
          </a:p>
        </p:txBody>
      </p:sp>
    </p:spTree>
    <p:extLst>
      <p:ext uri="{BB962C8B-B14F-4D97-AF65-F5344CB8AC3E}">
        <p14:creationId xmlns:p14="http://schemas.microsoft.com/office/powerpoint/2010/main" val="225373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10</a:t>
            </a:fld>
            <a:endParaRPr lang="en-US"/>
          </a:p>
        </p:txBody>
      </p:sp>
    </p:spTree>
    <p:extLst>
      <p:ext uri="{BB962C8B-B14F-4D97-AF65-F5344CB8AC3E}">
        <p14:creationId xmlns:p14="http://schemas.microsoft.com/office/powerpoint/2010/main" val="4056583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11</a:t>
            </a:fld>
            <a:endParaRPr lang="en-US"/>
          </a:p>
        </p:txBody>
      </p:sp>
    </p:spTree>
    <p:extLst>
      <p:ext uri="{BB962C8B-B14F-4D97-AF65-F5344CB8AC3E}">
        <p14:creationId xmlns:p14="http://schemas.microsoft.com/office/powerpoint/2010/main" val="276160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12</a:t>
            </a:fld>
            <a:endParaRPr lang="en-US"/>
          </a:p>
        </p:txBody>
      </p:sp>
    </p:spTree>
    <p:extLst>
      <p:ext uri="{BB962C8B-B14F-4D97-AF65-F5344CB8AC3E}">
        <p14:creationId xmlns:p14="http://schemas.microsoft.com/office/powerpoint/2010/main" val="51398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0DD2-597D-45FD-9F19-A31DEB09E412}" type="slidenum">
              <a:rPr lang="en-US" smtClean="0"/>
              <a:t>15</a:t>
            </a:fld>
            <a:endParaRPr lang="en-US"/>
          </a:p>
        </p:txBody>
      </p:sp>
    </p:spTree>
    <p:extLst>
      <p:ext uri="{BB962C8B-B14F-4D97-AF65-F5344CB8AC3E}">
        <p14:creationId xmlns:p14="http://schemas.microsoft.com/office/powerpoint/2010/main" val="472120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b="0" i="0" u="none"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attorneygeneral.nd.gov/wp-content/uploads/2023/09/2023-O-04.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attorneygeneral.nd.gov/wp-content/uploads/2022/09/2022-O-10.pdf"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attorneygeneral.nd.gov/wp-content/uploads/2022/09/2022-O-13.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attorneygeneral.nd.gov/wp-content/uploads/2022/12/2022-O-051.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s://attorneygeneral.nd.gov/"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uperintendent Meeting Reminder – tomorrow at 6pm – Yorkview Parent Council">
            <a:extLst>
              <a:ext uri="{FF2B5EF4-FFF2-40B4-BE49-F238E27FC236}">
                <a16:creationId xmlns:a16="http://schemas.microsoft.com/office/drawing/2014/main" id="{0D563B7F-B236-435D-8ECD-D2D7D77B9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166" y="3742050"/>
            <a:ext cx="3883667" cy="29127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C61F61-30B4-4FF2-8154-AA71E557AD16}"/>
              </a:ext>
            </a:extLst>
          </p:cNvPr>
          <p:cNvSpPr>
            <a:spLocks noGrp="1"/>
          </p:cNvSpPr>
          <p:nvPr>
            <p:ph type="ctrTitle"/>
          </p:nvPr>
        </p:nvSpPr>
        <p:spPr>
          <a:xfrm>
            <a:off x="1638298" y="203200"/>
            <a:ext cx="8915399" cy="2262781"/>
          </a:xfrm>
        </p:spPr>
        <p:txBody>
          <a:bodyPr>
            <a:normAutofit/>
          </a:bodyPr>
          <a:lstStyle/>
          <a:p>
            <a:pPr algn="ctr"/>
            <a:r>
              <a:rPr lang="en-US" dirty="0"/>
              <a:t>Open Records and Open Meetings Laws</a:t>
            </a:r>
          </a:p>
        </p:txBody>
      </p:sp>
      <p:sp>
        <p:nvSpPr>
          <p:cNvPr id="3" name="Subtitle 2">
            <a:extLst>
              <a:ext uri="{FF2B5EF4-FFF2-40B4-BE49-F238E27FC236}">
                <a16:creationId xmlns:a16="http://schemas.microsoft.com/office/drawing/2014/main" id="{991B56DB-2F41-41AA-A50D-4E2B7082A86A}"/>
              </a:ext>
            </a:extLst>
          </p:cNvPr>
          <p:cNvSpPr>
            <a:spLocks noGrp="1"/>
          </p:cNvSpPr>
          <p:nvPr>
            <p:ph type="subTitle" idx="1"/>
          </p:nvPr>
        </p:nvSpPr>
        <p:spPr>
          <a:xfrm>
            <a:off x="1638299" y="2465981"/>
            <a:ext cx="8915399" cy="1126283"/>
          </a:xfrm>
        </p:spPr>
        <p:txBody>
          <a:bodyPr>
            <a:normAutofit lnSpcReduction="10000"/>
          </a:bodyPr>
          <a:lstStyle/>
          <a:p>
            <a:pPr algn="ctr"/>
            <a:r>
              <a:rPr lang="en-US" dirty="0"/>
              <a:t>Lexie Bergstrom </a:t>
            </a:r>
          </a:p>
          <a:p>
            <a:pPr algn="ctr"/>
            <a:r>
              <a:rPr lang="en-US" dirty="0"/>
              <a:t>Staff Attorney</a:t>
            </a:r>
          </a:p>
          <a:p>
            <a:pPr algn="ctr"/>
            <a:r>
              <a:rPr lang="en-US" dirty="0"/>
              <a:t>North Dakota School Boards Association</a:t>
            </a:r>
          </a:p>
        </p:txBody>
      </p:sp>
    </p:spTree>
    <p:extLst>
      <p:ext uri="{BB962C8B-B14F-4D97-AF65-F5344CB8AC3E}">
        <p14:creationId xmlns:p14="http://schemas.microsoft.com/office/powerpoint/2010/main" val="381062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1192E2-8239-40A2-9FE4-8CDEB6A6CDE6}"/>
              </a:ext>
            </a:extLst>
          </p:cNvPr>
          <p:cNvSpPr>
            <a:spLocks noGrp="1"/>
          </p:cNvSpPr>
          <p:nvPr>
            <p:ph sz="half" idx="1"/>
          </p:nvPr>
        </p:nvSpPr>
        <p:spPr>
          <a:xfrm>
            <a:off x="2589212" y="452966"/>
            <a:ext cx="4313864" cy="6007101"/>
          </a:xfrm>
        </p:spPr>
        <p:txBody>
          <a:bodyPr>
            <a:normAutofit fontScale="92500" lnSpcReduction="10000"/>
          </a:bodyPr>
          <a:lstStyle/>
          <a:p>
            <a:pPr marL="0" indent="0">
              <a:buNone/>
            </a:pPr>
            <a:r>
              <a:rPr lang="en-US" sz="1900" u="sng" dirty="0"/>
              <a:t>Exempt</a:t>
            </a:r>
          </a:p>
          <a:p>
            <a:r>
              <a:rPr lang="en-US" sz="1700" dirty="0"/>
              <a:t>Public employee personal information, including</a:t>
            </a:r>
          </a:p>
          <a:p>
            <a:pPr lvl="1"/>
            <a:r>
              <a:rPr lang="en-US" sz="1500" dirty="0"/>
              <a:t>Month/day of birth;</a:t>
            </a:r>
          </a:p>
          <a:p>
            <a:pPr lvl="1"/>
            <a:r>
              <a:rPr lang="en-US" sz="1500" dirty="0"/>
              <a:t>Home address;</a:t>
            </a:r>
          </a:p>
          <a:p>
            <a:pPr lvl="1"/>
            <a:r>
              <a:rPr lang="en-US" sz="1500" dirty="0"/>
              <a:t>Personal phone numbers;</a:t>
            </a:r>
          </a:p>
          <a:p>
            <a:pPr lvl="1"/>
            <a:r>
              <a:rPr lang="en-US" sz="1500" dirty="0"/>
              <a:t>Photograph;</a:t>
            </a:r>
          </a:p>
          <a:p>
            <a:pPr lvl="1"/>
            <a:r>
              <a:rPr lang="en-US" sz="1500" dirty="0"/>
              <a:t>DMV and employee ID numbers;</a:t>
            </a:r>
          </a:p>
          <a:p>
            <a:pPr lvl="1"/>
            <a:r>
              <a:rPr lang="en-US" sz="1500" dirty="0"/>
              <a:t>Payroll deduction information;</a:t>
            </a:r>
          </a:p>
          <a:p>
            <a:pPr lvl="1"/>
            <a:r>
              <a:rPr lang="en-US" sz="1500" dirty="0"/>
              <a:t>Dependent/emergency contact information;</a:t>
            </a:r>
          </a:p>
          <a:p>
            <a:pPr lvl="1"/>
            <a:r>
              <a:rPr lang="en-US" sz="1500" dirty="0"/>
              <a:t>Any credit, debit, or electronic fund transfer card number;</a:t>
            </a:r>
          </a:p>
          <a:p>
            <a:pPr lvl="1"/>
            <a:r>
              <a:rPr lang="en-US" sz="1500" dirty="0"/>
              <a:t>Any account number at a bank or other financial institution; </a:t>
            </a:r>
          </a:p>
          <a:p>
            <a:pPr lvl="1"/>
            <a:r>
              <a:rPr lang="en-US" sz="1500" dirty="0"/>
              <a:t>Type of leave taken, and leave applied for but not yet taken.</a:t>
            </a:r>
          </a:p>
          <a:p>
            <a:r>
              <a:rPr lang="en-US" sz="1700" dirty="0"/>
              <a:t>Internal investigation complaints-for no more than 75 days from the date of the Complaint</a:t>
            </a:r>
          </a:p>
        </p:txBody>
      </p:sp>
      <p:sp>
        <p:nvSpPr>
          <p:cNvPr id="6" name="Content Placeholder 3">
            <a:extLst>
              <a:ext uri="{FF2B5EF4-FFF2-40B4-BE49-F238E27FC236}">
                <a16:creationId xmlns:a16="http://schemas.microsoft.com/office/drawing/2014/main" id="{E9E31F34-66A4-473A-928C-C8348CFCF2CB}"/>
              </a:ext>
            </a:extLst>
          </p:cNvPr>
          <p:cNvSpPr txBox="1">
            <a:spLocks/>
          </p:cNvSpPr>
          <p:nvPr/>
        </p:nvSpPr>
        <p:spPr>
          <a:xfrm>
            <a:off x="6903076" y="452966"/>
            <a:ext cx="4313864" cy="1917701"/>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100" u="sng" dirty="0"/>
              <a:t>Confidential</a:t>
            </a:r>
          </a:p>
          <a:p>
            <a:r>
              <a:rPr lang="en-US" sz="1900" dirty="0"/>
              <a:t>Social Security Numbers;</a:t>
            </a:r>
          </a:p>
          <a:p>
            <a:r>
              <a:rPr lang="en-US" sz="1900" dirty="0"/>
              <a:t>Computer passwords; </a:t>
            </a:r>
          </a:p>
          <a:p>
            <a:r>
              <a:rPr lang="en-US" sz="1900" dirty="0"/>
              <a:t>Employee use of employee assistance programs; and </a:t>
            </a:r>
          </a:p>
          <a:p>
            <a:r>
              <a:rPr lang="en-US" sz="1900" dirty="0"/>
              <a:t>CHRI checks performed by BCI</a:t>
            </a:r>
          </a:p>
          <a:p>
            <a:pPr marL="0" indent="0">
              <a:buFont typeface="Wingdings 3" charset="2"/>
              <a:buNone/>
            </a:pPr>
            <a:endParaRPr lang="en-US" sz="1700" dirty="0"/>
          </a:p>
        </p:txBody>
      </p:sp>
    </p:spTree>
    <p:extLst>
      <p:ext uri="{BB962C8B-B14F-4D97-AF65-F5344CB8AC3E}">
        <p14:creationId xmlns:p14="http://schemas.microsoft.com/office/powerpoint/2010/main" val="95222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2E8B-A9EF-4A51-910C-6D25DB1E48BE}"/>
              </a:ext>
            </a:extLst>
          </p:cNvPr>
          <p:cNvSpPr>
            <a:spLocks noGrp="1"/>
          </p:cNvSpPr>
          <p:nvPr>
            <p:ph type="title"/>
          </p:nvPr>
        </p:nvSpPr>
        <p:spPr>
          <a:xfrm>
            <a:off x="2592925" y="624110"/>
            <a:ext cx="8911687" cy="1009957"/>
          </a:xfrm>
        </p:spPr>
        <p:txBody>
          <a:bodyPr/>
          <a:lstStyle/>
          <a:p>
            <a:r>
              <a:rPr lang="en-US" dirty="0"/>
              <a:t>More Record Examples</a:t>
            </a:r>
          </a:p>
        </p:txBody>
      </p:sp>
      <p:sp>
        <p:nvSpPr>
          <p:cNvPr id="3" name="Content Placeholder 2">
            <a:extLst>
              <a:ext uri="{FF2B5EF4-FFF2-40B4-BE49-F238E27FC236}">
                <a16:creationId xmlns:a16="http://schemas.microsoft.com/office/drawing/2014/main" id="{EA775F3C-BF1C-4699-931D-578CB65CD1D3}"/>
              </a:ext>
            </a:extLst>
          </p:cNvPr>
          <p:cNvSpPr>
            <a:spLocks noGrp="1"/>
          </p:cNvSpPr>
          <p:nvPr>
            <p:ph idx="1"/>
          </p:nvPr>
        </p:nvSpPr>
        <p:spPr>
          <a:xfrm>
            <a:off x="2589212" y="1634067"/>
            <a:ext cx="8915400" cy="4277155"/>
          </a:xfrm>
        </p:spPr>
        <p:txBody>
          <a:bodyPr>
            <a:normAutofit/>
          </a:bodyPr>
          <a:lstStyle/>
          <a:p>
            <a:r>
              <a:rPr lang="en-US" dirty="0"/>
              <a:t>Trade secret, proprietary, commercial, and financial information is </a:t>
            </a:r>
            <a:r>
              <a:rPr lang="en-US" u="sng" dirty="0"/>
              <a:t>confidential</a:t>
            </a:r>
            <a:r>
              <a:rPr lang="en-US" dirty="0"/>
              <a:t> “if it is of a privileged nature.” N.D.C.C. § 44-04-18.4(1).</a:t>
            </a:r>
          </a:p>
          <a:p>
            <a:r>
              <a:rPr lang="en-US" dirty="0"/>
              <a:t>Economic development records and information may be </a:t>
            </a:r>
            <a:r>
              <a:rPr lang="en-US" u="sng" dirty="0"/>
              <a:t>exempt</a:t>
            </a:r>
            <a:r>
              <a:rPr lang="en-US" dirty="0"/>
              <a:t>. N.D.C.C. § 44-04-18.4(5). </a:t>
            </a:r>
          </a:p>
          <a:p>
            <a:r>
              <a:rPr lang="en-US" dirty="0"/>
              <a:t>Bids received by a public entity in response to an invitation for bids by the public entity are </a:t>
            </a:r>
            <a:r>
              <a:rPr lang="en-US" u="sng" dirty="0"/>
              <a:t>exempt until</a:t>
            </a:r>
            <a:r>
              <a:rPr lang="en-US" dirty="0"/>
              <a:t> all of the bids have been received and opened by the public entity. N.D.C.C. § 44-04-18.4(6)(a). </a:t>
            </a:r>
          </a:p>
          <a:p>
            <a:r>
              <a:rPr lang="en-US" dirty="0"/>
              <a:t>Proposals received by a public entity in response to a request for proposals are </a:t>
            </a:r>
            <a:r>
              <a:rPr lang="en-US" u="sng" dirty="0"/>
              <a:t>exempt records until</a:t>
            </a:r>
            <a:r>
              <a:rPr lang="en-US" dirty="0"/>
              <a:t> a notice of intent to award is issued. N.D.C.C. § 44-04-18.4(6)(b)</a:t>
            </a:r>
          </a:p>
          <a:p>
            <a:r>
              <a:rPr lang="en-US" dirty="0"/>
              <a:t>Records included with any bid or proposal naming and generally describing the entity submitting the proposal are </a:t>
            </a:r>
            <a:r>
              <a:rPr lang="en-US" u="sng" dirty="0"/>
              <a:t>open</a:t>
            </a:r>
            <a:r>
              <a:rPr lang="en-US" dirty="0"/>
              <a:t>. N.D.C.C. § 44-04-18.4(6)(C).</a:t>
            </a:r>
          </a:p>
        </p:txBody>
      </p:sp>
    </p:spTree>
    <p:extLst>
      <p:ext uri="{BB962C8B-B14F-4D97-AF65-F5344CB8AC3E}">
        <p14:creationId xmlns:p14="http://schemas.microsoft.com/office/powerpoint/2010/main" val="2073246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C4D8-0BEF-4D88-B000-16F2C9CBDD25}"/>
              </a:ext>
            </a:extLst>
          </p:cNvPr>
          <p:cNvSpPr>
            <a:spLocks noGrp="1"/>
          </p:cNvSpPr>
          <p:nvPr>
            <p:ph type="title"/>
          </p:nvPr>
        </p:nvSpPr>
        <p:spPr/>
        <p:txBody>
          <a:bodyPr/>
          <a:lstStyle/>
          <a:p>
            <a:r>
              <a:rPr lang="en-US" dirty="0"/>
              <a:t>More Record Examples, Cont. </a:t>
            </a:r>
          </a:p>
        </p:txBody>
      </p:sp>
      <p:sp>
        <p:nvSpPr>
          <p:cNvPr id="3" name="Content Placeholder 2">
            <a:extLst>
              <a:ext uri="{FF2B5EF4-FFF2-40B4-BE49-F238E27FC236}">
                <a16:creationId xmlns:a16="http://schemas.microsoft.com/office/drawing/2014/main" id="{E4B92E9D-8444-4B97-9C1C-E8728F831C7C}"/>
              </a:ext>
            </a:extLst>
          </p:cNvPr>
          <p:cNvSpPr>
            <a:spLocks noGrp="1"/>
          </p:cNvSpPr>
          <p:nvPr>
            <p:ph idx="1"/>
          </p:nvPr>
        </p:nvSpPr>
        <p:spPr/>
        <p:txBody>
          <a:bodyPr/>
          <a:lstStyle/>
          <a:p>
            <a:r>
              <a:rPr lang="en-US" dirty="0"/>
              <a:t>2021 Open Record Legislative Changes:</a:t>
            </a:r>
          </a:p>
          <a:p>
            <a:pPr lvl="1"/>
            <a:r>
              <a:rPr lang="en-US" dirty="0"/>
              <a:t>Medical records, or a record containing medical information, in possession of a public entity are </a:t>
            </a:r>
            <a:r>
              <a:rPr lang="en-US" u="sng" dirty="0"/>
              <a:t>exempt</a:t>
            </a:r>
            <a:r>
              <a:rPr lang="en-US" dirty="0"/>
              <a:t>. N.D.C.C. § 44-04-18.32.</a:t>
            </a:r>
          </a:p>
          <a:p>
            <a:pPr lvl="1"/>
            <a:r>
              <a:rPr lang="en-US" dirty="0"/>
              <a:t>Active litigation records. Records obtained, compiled, or prepared by a public entity or the attorney representing a public entity for the purpose of litigation, unless the records already have been filed publicly or the litigation is completed are </a:t>
            </a:r>
            <a:r>
              <a:rPr lang="en-US" u="sng" dirty="0"/>
              <a:t>exempt</a:t>
            </a:r>
            <a:r>
              <a:rPr lang="en-US" dirty="0"/>
              <a:t>. N.D.C.C. § 44-04-19.1(12).</a:t>
            </a:r>
          </a:p>
          <a:p>
            <a:pPr lvl="1"/>
            <a:r>
              <a:rPr lang="en-US" dirty="0"/>
              <a:t>Applications. Applications and any records related to the applications which contain information that could reasonably be used to identify an applicant are </a:t>
            </a:r>
            <a:r>
              <a:rPr lang="en-US" u="sng" dirty="0"/>
              <a:t>exempt</a:t>
            </a:r>
            <a:r>
              <a:rPr lang="en-US" dirty="0"/>
              <a:t>. Finalists’ information remains open. N.D.C.C. § 44-04-18.27</a:t>
            </a:r>
          </a:p>
          <a:p>
            <a:endParaRPr lang="en-US" dirty="0"/>
          </a:p>
        </p:txBody>
      </p:sp>
    </p:spTree>
    <p:extLst>
      <p:ext uri="{BB962C8B-B14F-4D97-AF65-F5344CB8AC3E}">
        <p14:creationId xmlns:p14="http://schemas.microsoft.com/office/powerpoint/2010/main" val="172880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0C7E1-C15C-45BB-958C-65B605626EA2}"/>
              </a:ext>
            </a:extLst>
          </p:cNvPr>
          <p:cNvSpPr>
            <a:spLocks noGrp="1"/>
          </p:cNvSpPr>
          <p:nvPr>
            <p:ph type="title"/>
          </p:nvPr>
        </p:nvSpPr>
        <p:spPr/>
        <p:txBody>
          <a:bodyPr/>
          <a:lstStyle/>
          <a:p>
            <a:r>
              <a:rPr lang="en-US" dirty="0"/>
              <a:t>Responding to Record Requests</a:t>
            </a:r>
          </a:p>
        </p:txBody>
      </p:sp>
      <p:sp>
        <p:nvSpPr>
          <p:cNvPr id="3" name="Content Placeholder 2">
            <a:extLst>
              <a:ext uri="{FF2B5EF4-FFF2-40B4-BE49-F238E27FC236}">
                <a16:creationId xmlns:a16="http://schemas.microsoft.com/office/drawing/2014/main" id="{F5BC73CE-0844-49D8-B6C8-13C6E3ADAF3B}"/>
              </a:ext>
            </a:extLst>
          </p:cNvPr>
          <p:cNvSpPr>
            <a:spLocks noGrp="1"/>
          </p:cNvSpPr>
          <p:nvPr>
            <p:ph idx="1"/>
          </p:nvPr>
        </p:nvSpPr>
        <p:spPr>
          <a:xfrm>
            <a:off x="2592925" y="1828799"/>
            <a:ext cx="8915400" cy="3777622"/>
          </a:xfrm>
        </p:spPr>
        <p:txBody>
          <a:bodyPr/>
          <a:lstStyle/>
          <a:p>
            <a:r>
              <a:rPr lang="en-US" dirty="0"/>
              <a:t>Every person has the right to inspect or make a request for a public record. </a:t>
            </a:r>
          </a:p>
          <a:p>
            <a:r>
              <a:rPr lang="en-US" dirty="0"/>
              <a:t>Generally, an entity cannot make a requester fill out a form. </a:t>
            </a:r>
          </a:p>
          <a:p>
            <a:pPr lvl="1"/>
            <a:r>
              <a:rPr lang="en-US" i="1" dirty="0"/>
              <a:t>Although you cannot require the initial request in writing either, you can request written (reasonable) clarification. </a:t>
            </a:r>
          </a:p>
          <a:p>
            <a:pPr lvl="1"/>
            <a:r>
              <a:rPr lang="en-US" i="1" dirty="0"/>
              <a:t>Exception- if you need to verify identity to release an otherwise confidential or exempt record</a:t>
            </a:r>
            <a:r>
              <a:rPr lang="en-US" dirty="0"/>
              <a:t>.</a:t>
            </a:r>
          </a:p>
          <a:p>
            <a:r>
              <a:rPr lang="en-US" dirty="0"/>
              <a:t>A requester DOES NOT have to give their name or reason for the request. </a:t>
            </a:r>
          </a:p>
          <a:p>
            <a:pPr lvl="1"/>
            <a:r>
              <a:rPr lang="en-US" i="1" dirty="0"/>
              <a:t>Exception- to verify identity for confidential or exempt records.</a:t>
            </a:r>
          </a:p>
          <a:p>
            <a:r>
              <a:rPr lang="en-US" dirty="0"/>
              <a:t>You only have to provide one copy of the record, once. </a:t>
            </a:r>
          </a:p>
          <a:p>
            <a:pPr marL="0" indent="0" algn="ctr">
              <a:buNone/>
            </a:pPr>
            <a:r>
              <a:rPr lang="en-US" sz="1200" dirty="0"/>
              <a:t>N.D.C.C. § 44-04-18</a:t>
            </a:r>
          </a:p>
        </p:txBody>
      </p:sp>
    </p:spTree>
    <p:extLst>
      <p:ext uri="{BB962C8B-B14F-4D97-AF65-F5344CB8AC3E}">
        <p14:creationId xmlns:p14="http://schemas.microsoft.com/office/powerpoint/2010/main" val="407894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F439-B8B7-4649-B31B-9C30D9D86F91}"/>
              </a:ext>
            </a:extLst>
          </p:cNvPr>
          <p:cNvSpPr>
            <a:spLocks noGrp="1"/>
          </p:cNvSpPr>
          <p:nvPr>
            <p:ph type="title"/>
          </p:nvPr>
        </p:nvSpPr>
        <p:spPr/>
        <p:txBody>
          <a:bodyPr/>
          <a:lstStyle/>
          <a:p>
            <a:r>
              <a:rPr lang="en-US" dirty="0"/>
              <a:t>Responding to Record Requests</a:t>
            </a:r>
          </a:p>
        </p:txBody>
      </p:sp>
      <p:sp>
        <p:nvSpPr>
          <p:cNvPr id="3" name="Content Placeholder 2">
            <a:extLst>
              <a:ext uri="{FF2B5EF4-FFF2-40B4-BE49-F238E27FC236}">
                <a16:creationId xmlns:a16="http://schemas.microsoft.com/office/drawing/2014/main" id="{DC806BC9-0DF3-4A65-AC26-BC3A015CC60D}"/>
              </a:ext>
            </a:extLst>
          </p:cNvPr>
          <p:cNvSpPr>
            <a:spLocks noGrp="1"/>
          </p:cNvSpPr>
          <p:nvPr>
            <p:ph idx="1"/>
          </p:nvPr>
        </p:nvSpPr>
        <p:spPr>
          <a:xfrm>
            <a:off x="2592925" y="1752600"/>
            <a:ext cx="8915400" cy="3777622"/>
          </a:xfrm>
        </p:spPr>
        <p:txBody>
          <a:bodyPr/>
          <a:lstStyle/>
          <a:p>
            <a:r>
              <a:rPr lang="en-US" dirty="0"/>
              <a:t>You must provide RECORDS- not opinions or explanations. </a:t>
            </a:r>
          </a:p>
          <a:p>
            <a:pPr lvl="1"/>
            <a:r>
              <a:rPr lang="en-US" dirty="0"/>
              <a:t>A request for information is not a request for records. </a:t>
            </a:r>
          </a:p>
          <a:p>
            <a:r>
              <a:rPr lang="en-US" dirty="0"/>
              <a:t>Requests should reasonably identify the record. </a:t>
            </a:r>
          </a:p>
          <a:p>
            <a:pPr lvl="1"/>
            <a:r>
              <a:rPr lang="en-US" i="1" dirty="0"/>
              <a:t>Can clarify; do not intimidate. </a:t>
            </a:r>
          </a:p>
          <a:p>
            <a:pPr lvl="1"/>
            <a:r>
              <a:rPr lang="en-US" i="1" dirty="0"/>
              <a:t>Can suggest. </a:t>
            </a:r>
          </a:p>
          <a:p>
            <a:r>
              <a:rPr lang="en-US" dirty="0"/>
              <a:t>You only have to provide records you have in your possession. </a:t>
            </a:r>
          </a:p>
          <a:p>
            <a:pPr lvl="1"/>
            <a:r>
              <a:rPr lang="en-US" i="1" dirty="0"/>
              <a:t>However, you cannot contract with a third party to “hold” your records and then claim not in your “possession”.</a:t>
            </a:r>
          </a:p>
          <a:p>
            <a:pPr marL="457200" lvl="1" indent="0" algn="ctr">
              <a:buNone/>
            </a:pPr>
            <a:r>
              <a:rPr lang="en-US" sz="1200" dirty="0"/>
              <a:t>NDCC § 44-04-18 </a:t>
            </a:r>
          </a:p>
        </p:txBody>
      </p:sp>
    </p:spTree>
    <p:extLst>
      <p:ext uri="{BB962C8B-B14F-4D97-AF65-F5344CB8AC3E}">
        <p14:creationId xmlns:p14="http://schemas.microsoft.com/office/powerpoint/2010/main" val="246160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CE30-A3B8-4F26-B036-7F0D1A91AF1C}"/>
              </a:ext>
            </a:extLst>
          </p:cNvPr>
          <p:cNvSpPr>
            <a:spLocks noGrp="1"/>
          </p:cNvSpPr>
          <p:nvPr>
            <p:ph type="title"/>
          </p:nvPr>
        </p:nvSpPr>
        <p:spPr/>
        <p:txBody>
          <a:bodyPr/>
          <a:lstStyle/>
          <a:p>
            <a:r>
              <a:rPr lang="en-US" dirty="0"/>
              <a:t>Responding to Record Requests</a:t>
            </a:r>
          </a:p>
        </p:txBody>
      </p:sp>
      <p:sp>
        <p:nvSpPr>
          <p:cNvPr id="3" name="Content Placeholder 2">
            <a:extLst>
              <a:ext uri="{FF2B5EF4-FFF2-40B4-BE49-F238E27FC236}">
                <a16:creationId xmlns:a16="http://schemas.microsoft.com/office/drawing/2014/main" id="{835B1811-B0F5-4042-9885-A1F2A70E68EB}"/>
              </a:ext>
            </a:extLst>
          </p:cNvPr>
          <p:cNvSpPr>
            <a:spLocks noGrp="1"/>
          </p:cNvSpPr>
          <p:nvPr>
            <p:ph idx="1"/>
          </p:nvPr>
        </p:nvSpPr>
        <p:spPr>
          <a:xfrm>
            <a:off x="2592925" y="1727200"/>
            <a:ext cx="8915400" cy="3777622"/>
          </a:xfrm>
        </p:spPr>
        <p:txBody>
          <a:bodyPr>
            <a:normAutofit lnSpcReduction="10000"/>
          </a:bodyPr>
          <a:lstStyle/>
          <a:p>
            <a:r>
              <a:rPr lang="en-US" dirty="0"/>
              <a:t>You do not have to create new records or put in a new format</a:t>
            </a:r>
          </a:p>
          <a:p>
            <a:pPr lvl="1"/>
            <a:r>
              <a:rPr lang="en-US" i="1" dirty="0"/>
              <a:t>Exceptions:</a:t>
            </a:r>
          </a:p>
          <a:p>
            <a:pPr lvl="2"/>
            <a:r>
              <a:rPr lang="en-US" dirty="0"/>
              <a:t>If the requester asks for a paper copy and you only have an electronic copy, you must provide a paper copy, but you can charge in accordance with N.D.C.C. § 44-04-18(2).</a:t>
            </a:r>
          </a:p>
          <a:p>
            <a:pPr lvl="2"/>
            <a:r>
              <a:rPr lang="en-US" dirty="0"/>
              <a:t>Text messages- you are not required to provide access to the device. </a:t>
            </a:r>
          </a:p>
          <a:p>
            <a:r>
              <a:rPr lang="en-US" dirty="0"/>
              <a:t>You must give a legal reason for any denial of records. </a:t>
            </a:r>
          </a:p>
          <a:p>
            <a:pPr lvl="1"/>
            <a:r>
              <a:rPr lang="en-US" i="1" dirty="0"/>
              <a:t>Including if records do not exist.</a:t>
            </a:r>
          </a:p>
          <a:p>
            <a:r>
              <a:rPr lang="en-US" dirty="0"/>
              <a:t>Review and redact for confidential information. </a:t>
            </a:r>
          </a:p>
          <a:p>
            <a:pPr lvl="1"/>
            <a:r>
              <a:rPr lang="en-US" dirty="0"/>
              <a:t>N.D.C.C. § 44-04-18.10</a:t>
            </a:r>
          </a:p>
          <a:p>
            <a:r>
              <a:rPr lang="en-US" dirty="0"/>
              <a:t>Communicate with the requester- give estimate of time, costs, etc. </a:t>
            </a:r>
          </a:p>
          <a:p>
            <a:pPr marL="0" indent="0" algn="ctr">
              <a:buNone/>
            </a:pPr>
            <a:r>
              <a:rPr lang="en-US" sz="1200" dirty="0"/>
              <a:t>N.D.C.C. § 44-04-18</a:t>
            </a:r>
          </a:p>
        </p:txBody>
      </p:sp>
    </p:spTree>
    <p:extLst>
      <p:ext uri="{BB962C8B-B14F-4D97-AF65-F5344CB8AC3E}">
        <p14:creationId xmlns:p14="http://schemas.microsoft.com/office/powerpoint/2010/main" val="366266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35475-55AB-4CDF-8E2E-86C6FC7FDF2D}"/>
              </a:ext>
            </a:extLst>
          </p:cNvPr>
          <p:cNvSpPr>
            <a:spLocks noGrp="1"/>
          </p:cNvSpPr>
          <p:nvPr>
            <p:ph type="title"/>
          </p:nvPr>
        </p:nvSpPr>
        <p:spPr/>
        <p:txBody>
          <a:bodyPr/>
          <a:lstStyle/>
          <a:p>
            <a:r>
              <a:rPr lang="en-US" dirty="0"/>
              <a:t>Responding to Record Requests</a:t>
            </a:r>
          </a:p>
        </p:txBody>
      </p:sp>
      <p:sp>
        <p:nvSpPr>
          <p:cNvPr id="3" name="Content Placeholder 2">
            <a:extLst>
              <a:ext uri="{FF2B5EF4-FFF2-40B4-BE49-F238E27FC236}">
                <a16:creationId xmlns:a16="http://schemas.microsoft.com/office/drawing/2014/main" id="{0DF7D909-0F1C-43B9-AA50-ED1648CAC08C}"/>
              </a:ext>
            </a:extLst>
          </p:cNvPr>
          <p:cNvSpPr>
            <a:spLocks noGrp="1"/>
          </p:cNvSpPr>
          <p:nvPr>
            <p:ph idx="1"/>
          </p:nvPr>
        </p:nvSpPr>
        <p:spPr>
          <a:xfrm>
            <a:off x="2589212" y="2561165"/>
            <a:ext cx="8915400" cy="2679701"/>
          </a:xfrm>
        </p:spPr>
        <p:txBody>
          <a:bodyPr>
            <a:normAutofit fontScale="92500" lnSpcReduction="10000"/>
          </a:bodyPr>
          <a:lstStyle/>
          <a:p>
            <a:r>
              <a:rPr lang="en-US" dirty="0"/>
              <a:t>You may allow an individual to utilize the individual's own personal devices for duplication of records. If allowed, you shall establish reasonable procedures to protect the integrity of the records as long as the procedures are not used to prevent access to the records. </a:t>
            </a:r>
          </a:p>
          <a:p>
            <a:r>
              <a:rPr lang="en-US" dirty="0"/>
              <a:t>If records are available on the internet, you can refer the requestor to the website. </a:t>
            </a:r>
          </a:p>
          <a:p>
            <a:r>
              <a:rPr lang="en-US" dirty="0"/>
              <a:t>However, if the requestor does not have internet access or a computer, you will need to provide a paper copy of the record. </a:t>
            </a:r>
          </a:p>
          <a:p>
            <a:pPr marL="0" indent="0" algn="ctr">
              <a:buNone/>
            </a:pPr>
            <a:r>
              <a:rPr lang="en-US" sz="1200" dirty="0"/>
              <a:t>Can charge in compliance with N.D.C.C. § 44-04-18</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6055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C2D9-F2F1-4731-BEC2-2E2678B994AE}"/>
              </a:ext>
            </a:extLst>
          </p:cNvPr>
          <p:cNvSpPr>
            <a:spLocks noGrp="1"/>
          </p:cNvSpPr>
          <p:nvPr>
            <p:ph type="title"/>
          </p:nvPr>
        </p:nvSpPr>
        <p:spPr/>
        <p:txBody>
          <a:bodyPr/>
          <a:lstStyle/>
          <a:p>
            <a:r>
              <a:rPr lang="en-US" dirty="0"/>
              <a:t>Reasonable Time</a:t>
            </a:r>
          </a:p>
        </p:txBody>
      </p:sp>
      <p:sp>
        <p:nvSpPr>
          <p:cNvPr id="3" name="Content Placeholder 2">
            <a:extLst>
              <a:ext uri="{FF2B5EF4-FFF2-40B4-BE49-F238E27FC236}">
                <a16:creationId xmlns:a16="http://schemas.microsoft.com/office/drawing/2014/main" id="{29D00695-2FFF-4EBB-A0FE-8836966BCBEB}"/>
              </a:ext>
            </a:extLst>
          </p:cNvPr>
          <p:cNvSpPr>
            <a:spLocks noGrp="1"/>
          </p:cNvSpPr>
          <p:nvPr>
            <p:ph idx="1"/>
          </p:nvPr>
        </p:nvSpPr>
        <p:spPr>
          <a:xfrm>
            <a:off x="2592925" y="1905000"/>
            <a:ext cx="8915400" cy="3777622"/>
          </a:xfrm>
        </p:spPr>
        <p:txBody>
          <a:bodyPr/>
          <a:lstStyle/>
          <a:p>
            <a:pPr marL="0" indent="0">
              <a:buNone/>
            </a:pPr>
            <a:r>
              <a:rPr lang="en-US" dirty="0"/>
              <a:t>Several factors are used to determine appropriate length of any delay, including:</a:t>
            </a:r>
          </a:p>
          <a:p>
            <a:r>
              <a:rPr lang="en-US" dirty="0"/>
              <a:t>Need to consult with attorney if reasonable doubt exists on whether the record is open;</a:t>
            </a:r>
          </a:p>
          <a:p>
            <a:r>
              <a:rPr lang="en-US" dirty="0"/>
              <a:t>Excising confidential information;</a:t>
            </a:r>
          </a:p>
          <a:p>
            <a:r>
              <a:rPr lang="en-US" dirty="0"/>
              <a:t>Bulk of request and volume of documents reviewed;</a:t>
            </a:r>
          </a:p>
          <a:p>
            <a:r>
              <a:rPr lang="en-US" dirty="0"/>
              <a:t>Accessibility of documents; and </a:t>
            </a:r>
          </a:p>
          <a:p>
            <a:r>
              <a:rPr lang="en-US" dirty="0"/>
              <a:t>Office staff and availability, workload, balancing of other responsibilities. </a:t>
            </a:r>
          </a:p>
          <a:p>
            <a:pPr marL="0" indent="0">
              <a:buNone/>
            </a:pPr>
            <a:r>
              <a:rPr lang="en-US" dirty="0"/>
              <a:t>If there will be a delay-communicate that to the requester. </a:t>
            </a:r>
          </a:p>
        </p:txBody>
      </p:sp>
    </p:spTree>
    <p:extLst>
      <p:ext uri="{BB962C8B-B14F-4D97-AF65-F5344CB8AC3E}">
        <p14:creationId xmlns:p14="http://schemas.microsoft.com/office/powerpoint/2010/main" val="1441482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902F-3DC8-4557-A3F3-B5F1C32A0128}"/>
              </a:ext>
            </a:extLst>
          </p:cNvPr>
          <p:cNvSpPr>
            <a:spLocks noGrp="1"/>
          </p:cNvSpPr>
          <p:nvPr>
            <p:ph type="title"/>
          </p:nvPr>
        </p:nvSpPr>
        <p:spPr/>
        <p:txBody>
          <a:bodyPr/>
          <a:lstStyle/>
          <a:p>
            <a:r>
              <a:rPr lang="en-US" dirty="0"/>
              <a:t>Basics of Charging</a:t>
            </a:r>
          </a:p>
        </p:txBody>
      </p:sp>
      <p:sp>
        <p:nvSpPr>
          <p:cNvPr id="3" name="Content Placeholder 2">
            <a:extLst>
              <a:ext uri="{FF2B5EF4-FFF2-40B4-BE49-F238E27FC236}">
                <a16:creationId xmlns:a16="http://schemas.microsoft.com/office/drawing/2014/main" id="{0ABA265D-AFB9-4BA1-8EF4-D34742DBDA25}"/>
              </a:ext>
            </a:extLst>
          </p:cNvPr>
          <p:cNvSpPr>
            <a:spLocks noGrp="1"/>
          </p:cNvSpPr>
          <p:nvPr>
            <p:ph idx="1"/>
          </p:nvPr>
        </p:nvSpPr>
        <p:spPr/>
        <p:txBody>
          <a:bodyPr>
            <a:normAutofit fontScale="92500" lnSpcReduction="10000"/>
          </a:bodyPr>
          <a:lstStyle/>
          <a:p>
            <a:r>
              <a:rPr lang="en-US" dirty="0"/>
              <a:t>May charge up to 25¢ per copy of a size no more than 8x14. </a:t>
            </a:r>
          </a:p>
          <a:p>
            <a:r>
              <a:rPr lang="en-US" dirty="0"/>
              <a:t>May charge actual costs of postage, maps, color photos. </a:t>
            </a:r>
          </a:p>
          <a:p>
            <a:r>
              <a:rPr lang="en-US" dirty="0"/>
              <a:t>Locating records-first hour free, thereafter $25/hour.</a:t>
            </a:r>
          </a:p>
          <a:p>
            <a:r>
              <a:rPr lang="en-US" dirty="0"/>
              <a:t>Redacting confidential information- first hour free, thereafter $25/hour</a:t>
            </a:r>
          </a:p>
          <a:p>
            <a:r>
              <a:rPr lang="en-US" dirty="0"/>
              <a:t>No charge to forward electronic copies unless it takes IT longer than one hour to produce, thereafter can charge actual cost of IT resources. </a:t>
            </a:r>
          </a:p>
          <a:p>
            <a:r>
              <a:rPr lang="en-US" dirty="0"/>
              <a:t>May require payment before locating, redacting, making, or mailing the copy.</a:t>
            </a:r>
          </a:p>
          <a:p>
            <a:r>
              <a:rPr lang="en-US" dirty="0"/>
              <a:t>5 or more requests from the same requestor within 7 days-may treat as one request when computing time to locate/excise records. </a:t>
            </a:r>
          </a:p>
          <a:p>
            <a:r>
              <a:rPr lang="en-US" dirty="0"/>
              <a:t>Access is (usually) free!</a:t>
            </a:r>
          </a:p>
          <a:p>
            <a:pPr marL="0" indent="0" algn="ctr">
              <a:buNone/>
            </a:pPr>
            <a:r>
              <a:rPr lang="en-US" sz="1200" dirty="0"/>
              <a:t>N.D.C.C. § 44-04-18(2)</a:t>
            </a:r>
          </a:p>
        </p:txBody>
      </p:sp>
    </p:spTree>
    <p:extLst>
      <p:ext uri="{BB962C8B-B14F-4D97-AF65-F5344CB8AC3E}">
        <p14:creationId xmlns:p14="http://schemas.microsoft.com/office/powerpoint/2010/main" val="83149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467837-F305-420E-8B74-2E5B6E042FB0}"/>
              </a:ext>
            </a:extLst>
          </p:cNvPr>
          <p:cNvSpPr>
            <a:spLocks noGrp="1"/>
          </p:cNvSpPr>
          <p:nvPr>
            <p:ph type="body" sz="half" idx="2"/>
          </p:nvPr>
        </p:nvSpPr>
        <p:spPr>
          <a:xfrm>
            <a:off x="2623079" y="2106082"/>
            <a:ext cx="2262187" cy="2645833"/>
          </a:xfrm>
        </p:spPr>
        <p:txBody>
          <a:bodyPr>
            <a:normAutofit lnSpcReduction="10000"/>
          </a:bodyPr>
          <a:lstStyle/>
          <a:p>
            <a:pPr algn="ctr"/>
            <a:r>
              <a:rPr lang="en-US" sz="2400" dirty="0"/>
              <a:t>Template for Public Entity Use When Responding to an Open Records Request</a:t>
            </a:r>
          </a:p>
        </p:txBody>
      </p:sp>
      <p:pic>
        <p:nvPicPr>
          <p:cNvPr id="5" name="Content Placeholder 4">
            <a:extLst>
              <a:ext uri="{FF2B5EF4-FFF2-40B4-BE49-F238E27FC236}">
                <a16:creationId xmlns:a16="http://schemas.microsoft.com/office/drawing/2014/main" id="{F8F7C171-2862-45B7-8429-9C68D4747241}"/>
              </a:ext>
            </a:extLst>
          </p:cNvPr>
          <p:cNvPicPr>
            <a:picLocks noGrp="1" noChangeAspect="1"/>
          </p:cNvPicPr>
          <p:nvPr>
            <p:ph idx="1"/>
          </p:nvPr>
        </p:nvPicPr>
        <p:blipFill>
          <a:blip r:embed="rId2"/>
          <a:stretch>
            <a:fillRect/>
          </a:stretch>
        </p:blipFill>
        <p:spPr>
          <a:xfrm>
            <a:off x="5749929" y="721517"/>
            <a:ext cx="4769900" cy="541496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3470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63668-B11D-4255-8136-39B3AF2B1F41}"/>
              </a:ext>
            </a:extLst>
          </p:cNvPr>
          <p:cNvSpPr>
            <a:spLocks noGrp="1"/>
          </p:cNvSpPr>
          <p:nvPr>
            <p:ph type="title"/>
          </p:nvPr>
        </p:nvSpPr>
        <p:spPr>
          <a:xfrm>
            <a:off x="2592925" y="624110"/>
            <a:ext cx="8911687" cy="1280890"/>
          </a:xfrm>
        </p:spPr>
        <p:txBody>
          <a:bodyPr/>
          <a:lstStyle/>
          <a:p>
            <a:r>
              <a:rPr lang="en-US" dirty="0"/>
              <a:t>Disclaimer</a:t>
            </a:r>
          </a:p>
        </p:txBody>
      </p:sp>
      <p:sp>
        <p:nvSpPr>
          <p:cNvPr id="3" name="Content Placeholder 2">
            <a:extLst>
              <a:ext uri="{FF2B5EF4-FFF2-40B4-BE49-F238E27FC236}">
                <a16:creationId xmlns:a16="http://schemas.microsoft.com/office/drawing/2014/main" id="{E218D7C6-BD32-4DFE-8AD5-3CDF5080D02C}"/>
              </a:ext>
            </a:extLst>
          </p:cNvPr>
          <p:cNvSpPr>
            <a:spLocks noGrp="1"/>
          </p:cNvSpPr>
          <p:nvPr>
            <p:ph idx="1"/>
          </p:nvPr>
        </p:nvSpPr>
        <p:spPr>
          <a:xfrm>
            <a:off x="2589212" y="2404532"/>
            <a:ext cx="8915400" cy="3115733"/>
          </a:xfrm>
        </p:spPr>
        <p:txBody>
          <a:bodyPr>
            <a:noAutofit/>
          </a:bodyPr>
          <a:lstStyle/>
          <a:p>
            <a:pPr marL="0" indent="0">
              <a:buNone/>
            </a:pPr>
            <a:r>
              <a:rPr lang="en-US" sz="2000" dirty="0"/>
              <a:t>This presentation is not intended as legal advice.</a:t>
            </a:r>
          </a:p>
          <a:p>
            <a:pPr marL="0" indent="0">
              <a:buNone/>
            </a:pPr>
            <a:endParaRPr lang="en-US" sz="2000" dirty="0"/>
          </a:p>
          <a:p>
            <a:pPr marL="0" indent="0">
              <a:buNone/>
            </a:pPr>
            <a:r>
              <a:rPr lang="en-US" sz="2000" dirty="0"/>
              <a:t>The information and commentary provided in this presentation and any comments or materials provided are for educational purposes only and should not be considered legal advice. </a:t>
            </a:r>
          </a:p>
          <a:p>
            <a:pPr marL="0" indent="0">
              <a:buNone/>
            </a:pPr>
            <a:endParaRPr lang="en-US" sz="2000" dirty="0"/>
          </a:p>
          <a:p>
            <a:pPr marL="0" indent="0">
              <a:buNone/>
            </a:pPr>
            <a:r>
              <a:rPr lang="en-US" sz="2000" dirty="0"/>
              <a:t>Please consult with you school board’s attorney for legal counsel as needed. </a:t>
            </a:r>
          </a:p>
        </p:txBody>
      </p:sp>
    </p:spTree>
    <p:extLst>
      <p:ext uri="{BB962C8B-B14F-4D97-AF65-F5344CB8AC3E}">
        <p14:creationId xmlns:p14="http://schemas.microsoft.com/office/powerpoint/2010/main" val="89023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E053-DEED-42D0-B404-C395F6FB3CBA}"/>
              </a:ext>
            </a:extLst>
          </p:cNvPr>
          <p:cNvSpPr>
            <a:spLocks noGrp="1"/>
          </p:cNvSpPr>
          <p:nvPr>
            <p:ph type="title"/>
          </p:nvPr>
        </p:nvSpPr>
        <p:spPr/>
        <p:txBody>
          <a:bodyPr>
            <a:normAutofit/>
          </a:bodyPr>
          <a:lstStyle/>
          <a:p>
            <a:r>
              <a:rPr lang="en-US" sz="6000" dirty="0"/>
              <a:t>Quiz- True or False?</a:t>
            </a:r>
          </a:p>
        </p:txBody>
      </p:sp>
      <p:sp>
        <p:nvSpPr>
          <p:cNvPr id="3" name="Content Placeholder 2">
            <a:extLst>
              <a:ext uri="{FF2B5EF4-FFF2-40B4-BE49-F238E27FC236}">
                <a16:creationId xmlns:a16="http://schemas.microsoft.com/office/drawing/2014/main" id="{C8B4D62D-EE62-4642-8CE5-F58E39992C20}"/>
              </a:ext>
            </a:extLst>
          </p:cNvPr>
          <p:cNvSpPr>
            <a:spLocks noGrp="1"/>
          </p:cNvSpPr>
          <p:nvPr>
            <p:ph idx="1"/>
          </p:nvPr>
        </p:nvSpPr>
        <p:spPr>
          <a:xfrm>
            <a:off x="2589212" y="2133601"/>
            <a:ext cx="8915400" cy="4554070"/>
          </a:xfrm>
        </p:spPr>
        <p:txBody>
          <a:bodyPr>
            <a:normAutofit/>
          </a:bodyPr>
          <a:lstStyle/>
          <a:p>
            <a:pPr>
              <a:buFont typeface="+mj-lt"/>
              <a:buAutoNum type="arabicPeriod"/>
            </a:pPr>
            <a:r>
              <a:rPr lang="en-US" dirty="0"/>
              <a:t>A record of an employee’s job performance in their personnel file is generally open.</a:t>
            </a:r>
          </a:p>
          <a:p>
            <a:pPr marL="457200" lvl="1" indent="0">
              <a:buNone/>
            </a:pPr>
            <a:r>
              <a:rPr lang="en-US" sz="1800" dirty="0"/>
              <a:t>- True</a:t>
            </a:r>
          </a:p>
          <a:p>
            <a:pPr marL="400050">
              <a:buFont typeface="+mj-lt"/>
              <a:buAutoNum type="arabicPeriod"/>
            </a:pPr>
            <a:r>
              <a:rPr lang="en-US" dirty="0"/>
              <a:t>You can deny a request  for records because the requestor is not part of the school district.</a:t>
            </a:r>
          </a:p>
          <a:p>
            <a:pPr marL="514350" lvl="1" indent="0">
              <a:buNone/>
            </a:pPr>
            <a:r>
              <a:rPr lang="en-US" dirty="0"/>
              <a:t>- </a:t>
            </a:r>
            <a:r>
              <a:rPr lang="en-US" sz="1800" dirty="0"/>
              <a:t>False</a:t>
            </a:r>
          </a:p>
          <a:p>
            <a:pPr marL="400050">
              <a:buFont typeface="+mj-lt"/>
              <a:buAutoNum type="arabicPeriod"/>
            </a:pPr>
            <a:r>
              <a:rPr lang="en-US" dirty="0"/>
              <a:t>A public entity can decide whether to give an exempt record to a requestor at its discretion.</a:t>
            </a:r>
          </a:p>
          <a:p>
            <a:pPr marL="514350" lvl="1" indent="0">
              <a:buNone/>
            </a:pPr>
            <a:r>
              <a:rPr lang="en-US" sz="1800" dirty="0"/>
              <a:t>-True</a:t>
            </a:r>
          </a:p>
          <a:p>
            <a:pPr marL="0" indent="0">
              <a:buNone/>
            </a:pPr>
            <a:endParaRPr lang="en-US" dirty="0"/>
          </a:p>
        </p:txBody>
      </p:sp>
    </p:spTree>
    <p:extLst>
      <p:ext uri="{BB962C8B-B14F-4D97-AF65-F5344CB8AC3E}">
        <p14:creationId xmlns:p14="http://schemas.microsoft.com/office/powerpoint/2010/main" val="157901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CD37-A85A-4E49-933D-7004999011AD}"/>
              </a:ext>
            </a:extLst>
          </p:cNvPr>
          <p:cNvSpPr>
            <a:spLocks noGrp="1"/>
          </p:cNvSpPr>
          <p:nvPr>
            <p:ph type="title"/>
          </p:nvPr>
        </p:nvSpPr>
        <p:spPr>
          <a:xfrm>
            <a:off x="2555345" y="2694600"/>
            <a:ext cx="8915399" cy="1468800"/>
          </a:xfrm>
        </p:spPr>
        <p:txBody>
          <a:bodyPr>
            <a:normAutofit/>
          </a:bodyPr>
          <a:lstStyle/>
          <a:p>
            <a:pPr algn="ctr"/>
            <a:r>
              <a:rPr lang="en-US" sz="8800" dirty="0"/>
              <a:t>Open Meetings</a:t>
            </a:r>
          </a:p>
        </p:txBody>
      </p:sp>
    </p:spTree>
    <p:extLst>
      <p:ext uri="{BB962C8B-B14F-4D97-AF65-F5344CB8AC3E}">
        <p14:creationId xmlns:p14="http://schemas.microsoft.com/office/powerpoint/2010/main" val="308440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0285-D19E-49A7-A681-14B9DD42D8B2}"/>
              </a:ext>
            </a:extLst>
          </p:cNvPr>
          <p:cNvSpPr>
            <a:spLocks noGrp="1"/>
          </p:cNvSpPr>
          <p:nvPr>
            <p:ph type="title"/>
          </p:nvPr>
        </p:nvSpPr>
        <p:spPr/>
        <p:txBody>
          <a:bodyPr/>
          <a:lstStyle/>
          <a:p>
            <a:r>
              <a:rPr lang="en-US" dirty="0"/>
              <a:t>Open Meetings Basics</a:t>
            </a:r>
          </a:p>
        </p:txBody>
      </p:sp>
      <p:sp>
        <p:nvSpPr>
          <p:cNvPr id="3" name="Content Placeholder 2">
            <a:extLst>
              <a:ext uri="{FF2B5EF4-FFF2-40B4-BE49-F238E27FC236}">
                <a16:creationId xmlns:a16="http://schemas.microsoft.com/office/drawing/2014/main" id="{4E0E3D0D-5301-4B56-AF7B-FC1DB8C93C97}"/>
              </a:ext>
            </a:extLst>
          </p:cNvPr>
          <p:cNvSpPr>
            <a:spLocks noGrp="1"/>
          </p:cNvSpPr>
          <p:nvPr>
            <p:ph idx="1"/>
          </p:nvPr>
        </p:nvSpPr>
        <p:spPr>
          <a:xfrm>
            <a:off x="2592925" y="1797357"/>
            <a:ext cx="8915400" cy="4436533"/>
          </a:xfrm>
        </p:spPr>
        <p:txBody>
          <a:bodyPr>
            <a:normAutofit fontScale="92500" lnSpcReduction="10000"/>
          </a:bodyPr>
          <a:lstStyle/>
          <a:p>
            <a:r>
              <a:rPr lang="en-US" sz="2600" dirty="0"/>
              <a:t>What is a meeting?</a:t>
            </a:r>
          </a:p>
          <a:p>
            <a:pPr lvl="1"/>
            <a:r>
              <a:rPr lang="en-US" sz="2400" dirty="0"/>
              <a:t>A </a:t>
            </a:r>
            <a:r>
              <a:rPr lang="en-US" sz="2400" b="1" dirty="0"/>
              <a:t>quorum</a:t>
            </a:r>
            <a:r>
              <a:rPr lang="en-US" sz="2400" dirty="0"/>
              <a:t> of </a:t>
            </a:r>
          </a:p>
          <a:p>
            <a:pPr lvl="1"/>
            <a:r>
              <a:rPr lang="en-US" sz="2400" dirty="0"/>
              <a:t>A </a:t>
            </a:r>
            <a:r>
              <a:rPr lang="en-US" sz="2400" b="1" dirty="0"/>
              <a:t>governing body</a:t>
            </a:r>
            <a:endParaRPr lang="en-US" sz="2400" dirty="0"/>
          </a:p>
          <a:p>
            <a:pPr lvl="1"/>
            <a:r>
              <a:rPr lang="en-US" sz="2400" dirty="0"/>
              <a:t>Of a </a:t>
            </a:r>
            <a:r>
              <a:rPr lang="en-US" sz="2400" b="1" dirty="0"/>
              <a:t>public entity</a:t>
            </a:r>
            <a:endParaRPr lang="en-US" sz="2400" dirty="0"/>
          </a:p>
          <a:p>
            <a:pPr lvl="1"/>
            <a:r>
              <a:rPr lang="en-US" sz="2400" dirty="0"/>
              <a:t>Discussing </a:t>
            </a:r>
            <a:r>
              <a:rPr lang="en-US" sz="2400" b="1" dirty="0"/>
              <a:t>public business</a:t>
            </a:r>
          </a:p>
          <a:p>
            <a:pPr marL="457200" lvl="1" indent="0" algn="ctr">
              <a:buNone/>
            </a:pPr>
            <a:r>
              <a:rPr lang="en-US" sz="1200" dirty="0"/>
              <a:t>N.D.C.C. § 44-01-17.1(9)</a:t>
            </a:r>
          </a:p>
          <a:p>
            <a:r>
              <a:rPr lang="en-US" sz="2600" dirty="0"/>
              <a:t>What is a quorum?</a:t>
            </a:r>
          </a:p>
          <a:p>
            <a:pPr lvl="1"/>
            <a:r>
              <a:rPr lang="en-US" sz="2400" b="1" dirty="0"/>
              <a:t>One-half or more of the members</a:t>
            </a:r>
            <a:r>
              <a:rPr lang="en-US" sz="2400" dirty="0"/>
              <a:t> of the governing body, or any smaller number if sufficient for a governing body to transact business on behalf of the public entity.</a:t>
            </a:r>
          </a:p>
          <a:p>
            <a:pPr marL="457200" lvl="1" indent="0" algn="ctr">
              <a:buNone/>
            </a:pPr>
            <a:r>
              <a:rPr lang="en-US" sz="1200" dirty="0"/>
              <a:t>N.D.C.C. § 44-04-17.1(15)</a:t>
            </a:r>
            <a:r>
              <a:rPr lang="en-US" sz="2400" dirty="0"/>
              <a:t> </a:t>
            </a:r>
          </a:p>
          <a:p>
            <a:pPr lvl="1"/>
            <a:endParaRPr lang="en-US" sz="2400" b="1" dirty="0"/>
          </a:p>
        </p:txBody>
      </p:sp>
    </p:spTree>
    <p:extLst>
      <p:ext uri="{BB962C8B-B14F-4D97-AF65-F5344CB8AC3E}">
        <p14:creationId xmlns:p14="http://schemas.microsoft.com/office/powerpoint/2010/main" val="424218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518A-5827-44DA-8B1D-EF4A03654FFD}"/>
              </a:ext>
            </a:extLst>
          </p:cNvPr>
          <p:cNvSpPr>
            <a:spLocks noGrp="1"/>
          </p:cNvSpPr>
          <p:nvPr>
            <p:ph type="title"/>
          </p:nvPr>
        </p:nvSpPr>
        <p:spPr/>
        <p:txBody>
          <a:bodyPr/>
          <a:lstStyle/>
          <a:p>
            <a:r>
              <a:rPr lang="en-US" dirty="0"/>
              <a:t>Reminder </a:t>
            </a:r>
          </a:p>
        </p:txBody>
      </p:sp>
      <p:sp>
        <p:nvSpPr>
          <p:cNvPr id="3" name="Content Placeholder 2">
            <a:extLst>
              <a:ext uri="{FF2B5EF4-FFF2-40B4-BE49-F238E27FC236}">
                <a16:creationId xmlns:a16="http://schemas.microsoft.com/office/drawing/2014/main" id="{0BF3027E-ECC2-404E-BF9E-5E3E52F72980}"/>
              </a:ext>
            </a:extLst>
          </p:cNvPr>
          <p:cNvSpPr>
            <a:spLocks noGrp="1"/>
          </p:cNvSpPr>
          <p:nvPr>
            <p:ph idx="1"/>
          </p:nvPr>
        </p:nvSpPr>
        <p:spPr/>
        <p:txBody>
          <a:bodyPr/>
          <a:lstStyle/>
          <a:p>
            <a:r>
              <a:rPr lang="en-US" b="1" dirty="0"/>
              <a:t>A meeting can happen</a:t>
            </a:r>
            <a:r>
              <a:rPr lang="en-US" dirty="0"/>
              <a:t>:</a:t>
            </a:r>
          </a:p>
          <a:p>
            <a:pPr lvl="1"/>
            <a:r>
              <a:rPr lang="en-US" dirty="0"/>
              <a:t>By conference call;</a:t>
            </a:r>
          </a:p>
          <a:p>
            <a:pPr lvl="1"/>
            <a:r>
              <a:rPr lang="en-US" dirty="0"/>
              <a:t>On very short notice;</a:t>
            </a:r>
          </a:p>
          <a:p>
            <a:pPr lvl="1"/>
            <a:r>
              <a:rPr lang="en-US" dirty="0"/>
              <a:t>Over video conference; or </a:t>
            </a:r>
          </a:p>
          <a:p>
            <a:pPr lvl="1"/>
            <a:r>
              <a:rPr lang="en-US" dirty="0"/>
              <a:t>At a restaurant. </a:t>
            </a:r>
          </a:p>
          <a:p>
            <a:pPr marL="0" indent="0">
              <a:buNone/>
            </a:pPr>
            <a:r>
              <a:rPr lang="en-US" b="1" dirty="0"/>
              <a:t>Anywhere</a:t>
            </a:r>
            <a:r>
              <a:rPr lang="en-US" dirty="0"/>
              <a:t> a quorum is present. </a:t>
            </a:r>
            <a:endParaRPr lang="en-US" b="1" dirty="0"/>
          </a:p>
        </p:txBody>
      </p:sp>
    </p:spTree>
    <p:extLst>
      <p:ext uri="{BB962C8B-B14F-4D97-AF65-F5344CB8AC3E}">
        <p14:creationId xmlns:p14="http://schemas.microsoft.com/office/powerpoint/2010/main" val="1278631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63C8-5414-4654-BD5B-7863E27B0F70}"/>
              </a:ext>
            </a:extLst>
          </p:cNvPr>
          <p:cNvSpPr>
            <a:spLocks noGrp="1"/>
          </p:cNvSpPr>
          <p:nvPr>
            <p:ph type="title"/>
          </p:nvPr>
        </p:nvSpPr>
        <p:spPr/>
        <p:txBody>
          <a:bodyPr/>
          <a:lstStyle/>
          <a:p>
            <a:r>
              <a:rPr lang="en-US" dirty="0"/>
              <a:t>Open Meeting Exceptions</a:t>
            </a:r>
          </a:p>
        </p:txBody>
      </p:sp>
      <p:sp>
        <p:nvSpPr>
          <p:cNvPr id="3" name="Content Placeholder 2">
            <a:extLst>
              <a:ext uri="{FF2B5EF4-FFF2-40B4-BE49-F238E27FC236}">
                <a16:creationId xmlns:a16="http://schemas.microsoft.com/office/drawing/2014/main" id="{4A81EBDD-6498-46C5-BC3C-3FEE9A78A48F}"/>
              </a:ext>
            </a:extLst>
          </p:cNvPr>
          <p:cNvSpPr>
            <a:spLocks noGrp="1"/>
          </p:cNvSpPr>
          <p:nvPr>
            <p:ph idx="1"/>
          </p:nvPr>
        </p:nvSpPr>
        <p:spPr/>
        <p:txBody>
          <a:bodyPr/>
          <a:lstStyle/>
          <a:p>
            <a:r>
              <a:rPr lang="en-US" dirty="0"/>
              <a:t>Chance or social gatherings where no public business is considered or discussed. </a:t>
            </a:r>
          </a:p>
          <a:p>
            <a:r>
              <a:rPr lang="en-US" dirty="0"/>
              <a:t>Emergency operations during a disaster or emergency declared under section 37-17.1-10 or an equivalent ordinance if a quorum of the members of the governing body are present but are not discussing public business as the full governing body or as a task force or working group. </a:t>
            </a:r>
          </a:p>
          <a:p>
            <a:r>
              <a:rPr lang="en-US" dirty="0"/>
              <a:t>Attendance at meetings of national, regional, or state associations. </a:t>
            </a:r>
          </a:p>
          <a:p>
            <a:r>
              <a:rPr lang="en-US" dirty="0"/>
              <a:t>Training seminars where no public business is discussed. </a:t>
            </a:r>
          </a:p>
          <a:p>
            <a:r>
              <a:rPr lang="en-US" dirty="0"/>
              <a:t>Delegation to one person- one person is not a committee. </a:t>
            </a:r>
          </a:p>
          <a:p>
            <a:pPr marL="0" indent="0" algn="ctr">
              <a:buNone/>
            </a:pPr>
            <a:r>
              <a:rPr lang="en-US" sz="1200" dirty="0"/>
              <a:t>N.D.C.C. § 44-04-17.1(9)(b)</a:t>
            </a:r>
          </a:p>
        </p:txBody>
      </p:sp>
    </p:spTree>
    <p:extLst>
      <p:ext uri="{BB962C8B-B14F-4D97-AF65-F5344CB8AC3E}">
        <p14:creationId xmlns:p14="http://schemas.microsoft.com/office/powerpoint/2010/main" val="284571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3AE54-B7E5-4F0C-9455-E1E671C7084C}"/>
              </a:ext>
            </a:extLst>
          </p:cNvPr>
          <p:cNvSpPr>
            <a:spLocks noGrp="1"/>
          </p:cNvSpPr>
          <p:nvPr>
            <p:ph type="title"/>
          </p:nvPr>
        </p:nvSpPr>
        <p:spPr/>
        <p:txBody>
          <a:bodyPr/>
          <a:lstStyle/>
          <a:p>
            <a:r>
              <a:rPr lang="en-US" dirty="0"/>
              <a:t>Committees </a:t>
            </a:r>
          </a:p>
        </p:txBody>
      </p:sp>
      <p:sp>
        <p:nvSpPr>
          <p:cNvPr id="3" name="Content Placeholder 2">
            <a:extLst>
              <a:ext uri="{FF2B5EF4-FFF2-40B4-BE49-F238E27FC236}">
                <a16:creationId xmlns:a16="http://schemas.microsoft.com/office/drawing/2014/main" id="{F2C77F41-AF43-4EEF-AAE7-1EBE52206519}"/>
              </a:ext>
            </a:extLst>
          </p:cNvPr>
          <p:cNvSpPr>
            <a:spLocks noGrp="1"/>
          </p:cNvSpPr>
          <p:nvPr>
            <p:ph idx="1"/>
          </p:nvPr>
        </p:nvSpPr>
        <p:spPr/>
        <p:txBody>
          <a:bodyPr/>
          <a:lstStyle/>
          <a:p>
            <a:pPr marL="0" indent="0">
              <a:buNone/>
            </a:pPr>
            <a:r>
              <a:rPr lang="en-US" dirty="0"/>
              <a:t>Definition of Meetings includes Committees.</a:t>
            </a:r>
          </a:p>
          <a:p>
            <a:r>
              <a:rPr lang="en-US" dirty="0"/>
              <a:t>Committee: </a:t>
            </a:r>
            <a:r>
              <a:rPr lang="en-US" b="1" dirty="0"/>
              <a:t>two or more people</a:t>
            </a:r>
            <a:r>
              <a:rPr lang="en-US" dirty="0"/>
              <a:t> acting collectively pursuant to authority delegated to that group by the governing body. </a:t>
            </a:r>
          </a:p>
          <a:p>
            <a:pPr lvl="1"/>
            <a:r>
              <a:rPr lang="en-US" i="1" dirty="0"/>
              <a:t>Includes delegation of </a:t>
            </a:r>
            <a:r>
              <a:rPr lang="en-US" i="1" u="sng" dirty="0"/>
              <a:t>any</a:t>
            </a:r>
            <a:r>
              <a:rPr lang="en-US" i="1" dirty="0"/>
              <a:t> public business, including information gathering. </a:t>
            </a:r>
          </a:p>
          <a:p>
            <a:pPr lvl="1"/>
            <a:r>
              <a:rPr lang="en-US" i="1" dirty="0"/>
              <a:t>Applies even if the public business being discussed was not delegated to the committee by the governing body, so long as it relates to the business of the public entity. </a:t>
            </a:r>
            <a:r>
              <a:rPr lang="en-US" b="1" i="1" dirty="0"/>
              <a:t> </a:t>
            </a:r>
          </a:p>
          <a:p>
            <a:pPr marL="0" indent="0">
              <a:buNone/>
            </a:pPr>
            <a:r>
              <a:rPr lang="en-US" dirty="0"/>
              <a:t>Key questions:</a:t>
            </a:r>
          </a:p>
          <a:p>
            <a:r>
              <a:rPr lang="en-US" dirty="0"/>
              <a:t>Did the governing body delegate any sort of authority?</a:t>
            </a:r>
          </a:p>
          <a:p>
            <a:r>
              <a:rPr lang="en-US" dirty="0"/>
              <a:t>Is the committee doing something the governing body could do itself? </a:t>
            </a:r>
          </a:p>
        </p:txBody>
      </p:sp>
    </p:spTree>
    <p:extLst>
      <p:ext uri="{BB962C8B-B14F-4D97-AF65-F5344CB8AC3E}">
        <p14:creationId xmlns:p14="http://schemas.microsoft.com/office/powerpoint/2010/main" val="1180051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09AE-81B5-4549-A365-B547DB506733}"/>
              </a:ext>
            </a:extLst>
          </p:cNvPr>
          <p:cNvSpPr>
            <a:spLocks noGrp="1"/>
          </p:cNvSpPr>
          <p:nvPr>
            <p:ph type="title"/>
          </p:nvPr>
        </p:nvSpPr>
        <p:spPr/>
        <p:txBody>
          <a:bodyPr/>
          <a:lstStyle/>
          <a:p>
            <a:r>
              <a:rPr lang="en-US" dirty="0"/>
              <a:t>Reminder </a:t>
            </a:r>
          </a:p>
        </p:txBody>
      </p:sp>
      <p:sp>
        <p:nvSpPr>
          <p:cNvPr id="3" name="Content Placeholder 2">
            <a:extLst>
              <a:ext uri="{FF2B5EF4-FFF2-40B4-BE49-F238E27FC236}">
                <a16:creationId xmlns:a16="http://schemas.microsoft.com/office/drawing/2014/main" id="{DD8161EC-9C50-4C55-B5CD-10866017AFC8}"/>
              </a:ext>
            </a:extLst>
          </p:cNvPr>
          <p:cNvSpPr>
            <a:spLocks noGrp="1"/>
          </p:cNvSpPr>
          <p:nvPr>
            <p:ph idx="1"/>
          </p:nvPr>
        </p:nvSpPr>
        <p:spPr/>
        <p:txBody>
          <a:bodyPr/>
          <a:lstStyle/>
          <a:p>
            <a:pPr marL="0" indent="0">
              <a:buNone/>
            </a:pPr>
            <a:r>
              <a:rPr lang="en-US" dirty="0"/>
              <a:t>It does not matter…</a:t>
            </a:r>
          </a:p>
          <a:p>
            <a:r>
              <a:rPr lang="en-US" dirty="0"/>
              <a:t>If the committee does not have final authority;</a:t>
            </a:r>
          </a:p>
          <a:p>
            <a:r>
              <a:rPr lang="en-US" dirty="0"/>
              <a:t>If the committee is just “brainstorming” or “fact-finding”; </a:t>
            </a:r>
          </a:p>
          <a:p>
            <a:r>
              <a:rPr lang="en-US" dirty="0"/>
              <a:t>If the committee is only intended to recommend something to the governing body;</a:t>
            </a:r>
          </a:p>
          <a:p>
            <a:r>
              <a:rPr lang="en-US" dirty="0"/>
              <a:t>If the subject being discussed is not a subject within the authority delegated to the committee.</a:t>
            </a:r>
          </a:p>
          <a:p>
            <a:pPr marL="0" indent="0">
              <a:buNone/>
            </a:pPr>
            <a:r>
              <a:rPr lang="en-US" dirty="0"/>
              <a:t>…a quorum of a committee is still a meeting. </a:t>
            </a:r>
          </a:p>
        </p:txBody>
      </p:sp>
    </p:spTree>
    <p:extLst>
      <p:ext uri="{BB962C8B-B14F-4D97-AF65-F5344CB8AC3E}">
        <p14:creationId xmlns:p14="http://schemas.microsoft.com/office/powerpoint/2010/main" val="424426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3991-CDFD-4E54-8917-ED23D01D9568}"/>
              </a:ext>
            </a:extLst>
          </p:cNvPr>
          <p:cNvSpPr>
            <a:spLocks noGrp="1"/>
          </p:cNvSpPr>
          <p:nvPr>
            <p:ph type="title"/>
          </p:nvPr>
        </p:nvSpPr>
        <p:spPr/>
        <p:txBody>
          <a:bodyPr/>
          <a:lstStyle/>
          <a:p>
            <a:r>
              <a:rPr lang="en-US" dirty="0"/>
              <a:t>Two Kinds of Meetings</a:t>
            </a:r>
          </a:p>
        </p:txBody>
      </p:sp>
      <p:sp>
        <p:nvSpPr>
          <p:cNvPr id="3" name="Content Placeholder 2">
            <a:extLst>
              <a:ext uri="{FF2B5EF4-FFF2-40B4-BE49-F238E27FC236}">
                <a16:creationId xmlns:a16="http://schemas.microsoft.com/office/drawing/2014/main" id="{7CB24260-3B48-4A43-B825-79C7DE029AED}"/>
              </a:ext>
            </a:extLst>
          </p:cNvPr>
          <p:cNvSpPr>
            <a:spLocks noGrp="1"/>
          </p:cNvSpPr>
          <p:nvPr>
            <p:ph idx="1"/>
          </p:nvPr>
        </p:nvSpPr>
        <p:spPr>
          <a:xfrm>
            <a:off x="2589212" y="1769533"/>
            <a:ext cx="8915400" cy="4100290"/>
          </a:xfrm>
        </p:spPr>
        <p:txBody>
          <a:bodyPr/>
          <a:lstStyle/>
          <a:p>
            <a:pPr marL="0" indent="0">
              <a:buNone/>
            </a:pPr>
            <a:r>
              <a:rPr lang="en-US" u="sng" dirty="0"/>
              <a:t>Regular Meetings</a:t>
            </a:r>
          </a:p>
          <a:p>
            <a:r>
              <a:rPr lang="en-US" dirty="0"/>
              <a:t>Set by filing yearly schedule. </a:t>
            </a:r>
          </a:p>
          <a:p>
            <a:pPr lvl="1"/>
            <a:r>
              <a:rPr lang="en-US" i="1" dirty="0"/>
              <a:t>Must still create agenda for each meeting. </a:t>
            </a:r>
          </a:p>
          <a:p>
            <a:r>
              <a:rPr lang="en-US" dirty="0"/>
              <a:t>May discuss items not on the agenda at the meeting. </a:t>
            </a:r>
          </a:p>
          <a:p>
            <a:r>
              <a:rPr lang="en-US" dirty="0"/>
              <a:t>Agenda should contain all topics known at the time the agenda is drafted, but may contain some boilerplate or catch-all items (i.e. “Committee Reports”).</a:t>
            </a:r>
          </a:p>
          <a:p>
            <a:pPr marL="0" indent="0">
              <a:buNone/>
            </a:pPr>
            <a:r>
              <a:rPr lang="en-US" u="sng" dirty="0"/>
              <a:t>Special Meetings</a:t>
            </a:r>
          </a:p>
          <a:p>
            <a:r>
              <a:rPr lang="en-US" dirty="0"/>
              <a:t>Can </a:t>
            </a:r>
            <a:r>
              <a:rPr lang="en-US" b="1" dirty="0"/>
              <a:t>only discuss the items on the published agenda</a:t>
            </a:r>
            <a:r>
              <a:rPr lang="en-US" dirty="0"/>
              <a:t>. </a:t>
            </a:r>
          </a:p>
          <a:p>
            <a:r>
              <a:rPr lang="en-US" dirty="0"/>
              <a:t>Agenda must be specific (no “catch-all” entries such as “old business”). </a:t>
            </a:r>
          </a:p>
          <a:p>
            <a:pPr marL="0" indent="0" algn="ctr">
              <a:buNone/>
            </a:pPr>
            <a:r>
              <a:rPr lang="en-US" sz="1200" dirty="0"/>
              <a:t>N.D.C.C. § 44-04-20</a:t>
            </a:r>
          </a:p>
        </p:txBody>
      </p:sp>
    </p:spTree>
    <p:extLst>
      <p:ext uri="{BB962C8B-B14F-4D97-AF65-F5344CB8AC3E}">
        <p14:creationId xmlns:p14="http://schemas.microsoft.com/office/powerpoint/2010/main" val="96573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8A7F-2ACC-4337-9986-D8EC8E7CA92E}"/>
              </a:ext>
            </a:extLst>
          </p:cNvPr>
          <p:cNvSpPr>
            <a:spLocks noGrp="1"/>
          </p:cNvSpPr>
          <p:nvPr>
            <p:ph type="title"/>
          </p:nvPr>
        </p:nvSpPr>
        <p:spPr/>
        <p:txBody>
          <a:bodyPr/>
          <a:lstStyle/>
          <a:p>
            <a:r>
              <a:rPr lang="en-US" dirty="0"/>
              <a:t>Access to Public Meetings</a:t>
            </a:r>
            <a:br>
              <a:rPr lang="en-US" dirty="0"/>
            </a:br>
            <a:endParaRPr lang="en-US" dirty="0"/>
          </a:p>
        </p:txBody>
      </p:sp>
      <p:sp>
        <p:nvSpPr>
          <p:cNvPr id="3" name="Content Placeholder 2">
            <a:extLst>
              <a:ext uri="{FF2B5EF4-FFF2-40B4-BE49-F238E27FC236}">
                <a16:creationId xmlns:a16="http://schemas.microsoft.com/office/drawing/2014/main" id="{859810AB-2B9C-48C4-B56C-D9C70BA0167E}"/>
              </a:ext>
            </a:extLst>
          </p:cNvPr>
          <p:cNvSpPr>
            <a:spLocks noGrp="1"/>
          </p:cNvSpPr>
          <p:nvPr>
            <p:ph idx="1"/>
          </p:nvPr>
        </p:nvSpPr>
        <p:spPr/>
        <p:txBody>
          <a:bodyPr/>
          <a:lstStyle/>
          <a:p>
            <a:r>
              <a:rPr lang="en-US" dirty="0"/>
              <a:t>If a meeting is held in-person, meeting room must be accessible to, and the size of the room must accommodate, the </a:t>
            </a:r>
            <a:r>
              <a:rPr lang="en-US" u="sng" dirty="0"/>
              <a:t>number of persons reasonably expected to attend the meeting</a:t>
            </a:r>
            <a:r>
              <a:rPr lang="en-US" dirty="0"/>
              <a:t>. </a:t>
            </a:r>
          </a:p>
          <a:p>
            <a:r>
              <a:rPr lang="en-US" dirty="0"/>
              <a:t>If the meeting is held by electronic means, the electronic capacity must accommodate the </a:t>
            </a:r>
            <a:r>
              <a:rPr lang="en-US" u="sng" dirty="0"/>
              <a:t>number of persons reasonably expected to attend the meeting</a:t>
            </a:r>
            <a:r>
              <a:rPr lang="en-US" dirty="0"/>
              <a:t> remotely. </a:t>
            </a:r>
          </a:p>
          <a:p>
            <a:pPr marL="0" indent="0" algn="ctr">
              <a:buNone/>
            </a:pPr>
            <a:r>
              <a:rPr lang="en-US" sz="1200" dirty="0"/>
              <a:t>N.D.C.C. § 44-04-19(2)</a:t>
            </a:r>
          </a:p>
        </p:txBody>
      </p:sp>
    </p:spTree>
    <p:extLst>
      <p:ext uri="{BB962C8B-B14F-4D97-AF65-F5344CB8AC3E}">
        <p14:creationId xmlns:p14="http://schemas.microsoft.com/office/powerpoint/2010/main" val="3564592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56DD-4E68-4C78-AA29-EEA330D8E8F1}"/>
              </a:ext>
            </a:extLst>
          </p:cNvPr>
          <p:cNvSpPr>
            <a:spLocks noGrp="1"/>
          </p:cNvSpPr>
          <p:nvPr>
            <p:ph type="title"/>
          </p:nvPr>
        </p:nvSpPr>
        <p:spPr/>
        <p:txBody>
          <a:bodyPr/>
          <a:lstStyle/>
          <a:p>
            <a:r>
              <a:rPr lang="en-US" dirty="0"/>
              <a:t>2023 Legislative Change</a:t>
            </a:r>
          </a:p>
        </p:txBody>
      </p:sp>
      <p:sp>
        <p:nvSpPr>
          <p:cNvPr id="3" name="Content Placeholder 2">
            <a:extLst>
              <a:ext uri="{FF2B5EF4-FFF2-40B4-BE49-F238E27FC236}">
                <a16:creationId xmlns:a16="http://schemas.microsoft.com/office/drawing/2014/main" id="{0076D6A6-06E6-435A-8F62-8D0879017C31}"/>
              </a:ext>
            </a:extLst>
          </p:cNvPr>
          <p:cNvSpPr>
            <a:spLocks noGrp="1"/>
          </p:cNvSpPr>
          <p:nvPr>
            <p:ph idx="1"/>
          </p:nvPr>
        </p:nvSpPr>
        <p:spPr>
          <a:xfrm>
            <a:off x="2589212" y="2133600"/>
            <a:ext cx="8915400" cy="4100290"/>
          </a:xfrm>
        </p:spPr>
        <p:txBody>
          <a:bodyPr>
            <a:normAutofit/>
          </a:bodyPr>
          <a:lstStyle/>
          <a:p>
            <a:r>
              <a:rPr lang="en-US" dirty="0"/>
              <a:t>At the request of a resident of the school district, a school district shall record the school district's regular or special meeting, archive the recording, and make the recording available to the public. </a:t>
            </a:r>
          </a:p>
          <a:p>
            <a:r>
              <a:rPr lang="en-US" dirty="0"/>
              <a:t>A request must be submitted to the school district no later than seven days prior to the meeting.</a:t>
            </a:r>
          </a:p>
          <a:p>
            <a:r>
              <a:rPr lang="en-US" dirty="0"/>
              <a:t>A school district shall publish on its website a link to the recording of a board meeting. The recording must be available on the school districts' website for no fewer than three months from seven days after the meeting.</a:t>
            </a:r>
          </a:p>
          <a:p>
            <a:r>
              <a:rPr lang="en-US" dirty="0"/>
              <a:t>If a school district provides a livestream of a regular or special meeting of the board, the school district shall notify the public of the location of the link to access the livestream.</a:t>
            </a:r>
          </a:p>
          <a:p>
            <a:pPr marL="0" indent="0" algn="ctr">
              <a:buNone/>
            </a:pPr>
            <a:r>
              <a:rPr lang="en-US" sz="1500" dirty="0"/>
              <a:t>N. D.C.C. § 15.1-09-30</a:t>
            </a:r>
          </a:p>
          <a:p>
            <a:endParaRPr lang="en-US" dirty="0"/>
          </a:p>
          <a:p>
            <a:endParaRPr lang="en-US" dirty="0"/>
          </a:p>
        </p:txBody>
      </p:sp>
    </p:spTree>
    <p:extLst>
      <p:ext uri="{BB962C8B-B14F-4D97-AF65-F5344CB8AC3E}">
        <p14:creationId xmlns:p14="http://schemas.microsoft.com/office/powerpoint/2010/main" val="2096620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EF01C-3242-4EB4-9F98-252327028C07}"/>
              </a:ext>
            </a:extLst>
          </p:cNvPr>
          <p:cNvSpPr>
            <a:spLocks noGrp="1"/>
          </p:cNvSpPr>
          <p:nvPr>
            <p:ph type="title"/>
          </p:nvPr>
        </p:nvSpPr>
        <p:spPr>
          <a:xfrm>
            <a:off x="2254777" y="237067"/>
            <a:ext cx="7679267" cy="914400"/>
          </a:xfrm>
        </p:spPr>
        <p:txBody>
          <a:bodyPr>
            <a:noAutofit/>
          </a:bodyPr>
          <a:lstStyle/>
          <a:p>
            <a:pPr algn="ctr"/>
            <a:r>
              <a:rPr lang="en-US" sz="3600" dirty="0"/>
              <a:t>Open Records &amp; Open Meetings</a:t>
            </a:r>
          </a:p>
        </p:txBody>
      </p:sp>
      <p:sp>
        <p:nvSpPr>
          <p:cNvPr id="4" name="Text Placeholder 3">
            <a:extLst>
              <a:ext uri="{FF2B5EF4-FFF2-40B4-BE49-F238E27FC236}">
                <a16:creationId xmlns:a16="http://schemas.microsoft.com/office/drawing/2014/main" id="{8943F0A8-466A-4967-8DD5-B8141AF240A7}"/>
              </a:ext>
            </a:extLst>
          </p:cNvPr>
          <p:cNvSpPr>
            <a:spLocks noGrp="1"/>
          </p:cNvSpPr>
          <p:nvPr>
            <p:ph type="body" sz="half" idx="2"/>
          </p:nvPr>
        </p:nvSpPr>
        <p:spPr/>
        <p:txBody>
          <a:bodyPr>
            <a:normAutofit lnSpcReduction="10000"/>
          </a:bodyPr>
          <a:lstStyle/>
          <a:p>
            <a:r>
              <a:rPr lang="en-US" sz="2000" u="sng" dirty="0"/>
              <a:t>Primary Sources</a:t>
            </a:r>
          </a:p>
          <a:p>
            <a:pPr marL="285750" indent="-285750">
              <a:buFont typeface="Arial" panose="020B0604020202020204" pitchFamily="34" charset="0"/>
              <a:buChar char="•"/>
            </a:pPr>
            <a:r>
              <a:rPr lang="en-US" sz="2000" dirty="0"/>
              <a:t>ND Constitution Article 11</a:t>
            </a:r>
          </a:p>
          <a:p>
            <a:pPr marL="285750" indent="-285750">
              <a:buFont typeface="Arial" panose="020B0604020202020204" pitchFamily="34" charset="0"/>
              <a:buChar char="•"/>
            </a:pPr>
            <a:r>
              <a:rPr lang="en-US" sz="2000" dirty="0"/>
              <a:t>N.D.C.C. Chapter 44-04</a:t>
            </a:r>
          </a:p>
          <a:p>
            <a:pPr marL="285750" indent="-285750">
              <a:buFont typeface="Arial" panose="020B0604020202020204" pitchFamily="34" charset="0"/>
              <a:buChar char="•"/>
            </a:pPr>
            <a:r>
              <a:rPr lang="en-US" sz="2000" dirty="0"/>
              <a:t>N.D.C.C. Chapter 15.1</a:t>
            </a:r>
          </a:p>
          <a:p>
            <a:pPr marL="285750" indent="-285750">
              <a:buFont typeface="Arial" panose="020B0604020202020204" pitchFamily="34" charset="0"/>
              <a:buChar char="•"/>
            </a:pPr>
            <a:endParaRPr lang="en-US" sz="2000" dirty="0"/>
          </a:p>
          <a:p>
            <a:r>
              <a:rPr lang="en-US" sz="2000" u="sng" dirty="0"/>
              <a:t>Secondary Sources</a:t>
            </a:r>
          </a:p>
          <a:p>
            <a:pPr marL="285750" indent="-285750">
              <a:buFont typeface="Arial" panose="020B0604020202020204" pitchFamily="34" charset="0"/>
              <a:buChar char="•"/>
            </a:pPr>
            <a:r>
              <a:rPr lang="en-US" sz="2000" dirty="0"/>
              <a:t>North Dakota Attorney General Opinions </a:t>
            </a:r>
          </a:p>
          <a:p>
            <a:pPr marL="285750" indent="-285750">
              <a:buFont typeface="Arial" panose="020B0604020202020204" pitchFamily="34" charset="0"/>
              <a:buChar char="•"/>
            </a:pPr>
            <a:r>
              <a:rPr lang="en-US" sz="2000" dirty="0"/>
              <a:t>North Dakota Supreme Court Cases</a:t>
            </a:r>
          </a:p>
        </p:txBody>
      </p:sp>
      <p:pic>
        <p:nvPicPr>
          <p:cNvPr id="1026" name="Picture 2" descr="Set of 28 Antique American Leather Bound Law Books (Set Only) at 1stdibs">
            <a:extLst>
              <a:ext uri="{FF2B5EF4-FFF2-40B4-BE49-F238E27FC236}">
                <a16:creationId xmlns:a16="http://schemas.microsoft.com/office/drawing/2014/main" id="{C85C8922-A32E-4D7D-86F7-6D0AA33DA2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7679" y="1485900"/>
            <a:ext cx="5181600" cy="38862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5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3172-8E91-4412-A944-76B69AA2A954}"/>
              </a:ext>
            </a:extLst>
          </p:cNvPr>
          <p:cNvSpPr>
            <a:spLocks noGrp="1"/>
          </p:cNvSpPr>
          <p:nvPr>
            <p:ph type="title"/>
          </p:nvPr>
        </p:nvSpPr>
        <p:spPr/>
        <p:txBody>
          <a:bodyPr/>
          <a:lstStyle/>
          <a:p>
            <a:r>
              <a:rPr lang="en-US" dirty="0"/>
              <a:t>Providing Notice</a:t>
            </a:r>
          </a:p>
        </p:txBody>
      </p:sp>
      <p:sp>
        <p:nvSpPr>
          <p:cNvPr id="3" name="Content Placeholder 2">
            <a:extLst>
              <a:ext uri="{FF2B5EF4-FFF2-40B4-BE49-F238E27FC236}">
                <a16:creationId xmlns:a16="http://schemas.microsoft.com/office/drawing/2014/main" id="{85318BC7-854E-43ED-9933-37B77AF7167B}"/>
              </a:ext>
            </a:extLst>
          </p:cNvPr>
          <p:cNvSpPr>
            <a:spLocks noGrp="1"/>
          </p:cNvSpPr>
          <p:nvPr>
            <p:ph idx="1"/>
          </p:nvPr>
        </p:nvSpPr>
        <p:spPr/>
        <p:txBody>
          <a:bodyPr>
            <a:normAutofit/>
          </a:bodyPr>
          <a:lstStyle/>
          <a:p>
            <a:pPr marL="0" indent="0">
              <a:buNone/>
            </a:pPr>
            <a:r>
              <a:rPr lang="en-US" dirty="0"/>
              <a:t>When should the Notice be provided?</a:t>
            </a:r>
          </a:p>
          <a:p>
            <a:r>
              <a:rPr lang="en-US" dirty="0"/>
              <a:t>Notice should be posted </a:t>
            </a:r>
            <a:r>
              <a:rPr lang="en-US" b="1" dirty="0"/>
              <a:t>“at the same time as such governing body’s members are notified.”</a:t>
            </a:r>
          </a:p>
          <a:p>
            <a:pPr lvl="1"/>
            <a:r>
              <a:rPr lang="en-US" i="1" dirty="0"/>
              <a:t>Remember: When governing body receives the agenda, the public should see the agenda.</a:t>
            </a:r>
          </a:p>
          <a:p>
            <a:pPr marL="0" indent="0">
              <a:buNone/>
            </a:pPr>
            <a:r>
              <a:rPr lang="en-US" dirty="0"/>
              <a:t>If it’s a special meeting, </a:t>
            </a:r>
            <a:r>
              <a:rPr lang="en-US" i="1" dirty="0"/>
              <a:t>and the members know the date of the meeting, but no agenda has been prepared?</a:t>
            </a:r>
            <a:endParaRPr lang="en-US" dirty="0"/>
          </a:p>
          <a:p>
            <a:r>
              <a:rPr lang="en-US" i="1" dirty="0"/>
              <a:t>Post notice of date at the same time members know of the date.</a:t>
            </a:r>
          </a:p>
          <a:p>
            <a:r>
              <a:rPr lang="en-US" i="1" dirty="0"/>
              <a:t>Once agenda is prepared, it should also be posted at the required locations. </a:t>
            </a:r>
          </a:p>
          <a:p>
            <a:pPr marL="0" indent="0" algn="ctr">
              <a:buNone/>
            </a:pPr>
            <a:r>
              <a:rPr lang="en-US" sz="1200" dirty="0"/>
              <a:t>N.D.C.C. § 44-04-20(4) &amp; (6)</a:t>
            </a:r>
          </a:p>
        </p:txBody>
      </p:sp>
    </p:spTree>
    <p:extLst>
      <p:ext uri="{BB962C8B-B14F-4D97-AF65-F5344CB8AC3E}">
        <p14:creationId xmlns:p14="http://schemas.microsoft.com/office/powerpoint/2010/main" val="1846592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974B-5E72-4D39-8EB4-CE3B0D797F90}"/>
              </a:ext>
            </a:extLst>
          </p:cNvPr>
          <p:cNvSpPr>
            <a:spLocks noGrp="1"/>
          </p:cNvSpPr>
          <p:nvPr>
            <p:ph type="title"/>
          </p:nvPr>
        </p:nvSpPr>
        <p:spPr/>
        <p:txBody>
          <a:bodyPr/>
          <a:lstStyle/>
          <a:p>
            <a:r>
              <a:rPr lang="en-US" dirty="0"/>
              <a:t>Notice Requirements </a:t>
            </a:r>
          </a:p>
        </p:txBody>
      </p:sp>
      <p:sp>
        <p:nvSpPr>
          <p:cNvPr id="3" name="Content Placeholder 2">
            <a:extLst>
              <a:ext uri="{FF2B5EF4-FFF2-40B4-BE49-F238E27FC236}">
                <a16:creationId xmlns:a16="http://schemas.microsoft.com/office/drawing/2014/main" id="{8ADBFD09-3784-4F27-A035-5229F3872E0E}"/>
              </a:ext>
            </a:extLst>
          </p:cNvPr>
          <p:cNvSpPr>
            <a:spLocks noGrp="1"/>
          </p:cNvSpPr>
          <p:nvPr>
            <p:ph idx="1"/>
          </p:nvPr>
        </p:nvSpPr>
        <p:spPr/>
        <p:txBody>
          <a:bodyPr/>
          <a:lstStyle/>
          <a:p>
            <a:pPr marL="0" indent="0">
              <a:buNone/>
            </a:pPr>
            <a:r>
              <a:rPr lang="en-US" dirty="0"/>
              <a:t>What must the Notice say?</a:t>
            </a:r>
          </a:p>
          <a:p>
            <a:r>
              <a:rPr lang="en-US" dirty="0"/>
              <a:t>Time, date, and location of the meeting;</a:t>
            </a:r>
          </a:p>
          <a:p>
            <a:r>
              <a:rPr lang="en-US" dirty="0"/>
              <a:t>Topics to be discussed;</a:t>
            </a:r>
          </a:p>
          <a:p>
            <a:r>
              <a:rPr lang="en-US" dirty="0"/>
              <a:t>Notice of any executive session.</a:t>
            </a:r>
          </a:p>
          <a:p>
            <a:r>
              <a:rPr lang="en-US" dirty="0"/>
              <a:t>If a meeting is held electronically, no longer have to make a speakerphone or monitor available in a physical location. Now, </a:t>
            </a:r>
            <a:r>
              <a:rPr lang="en-US" b="1" dirty="0"/>
              <a:t>the information necessary to join the meeting must be in the notice</a:t>
            </a:r>
            <a:r>
              <a:rPr lang="en-US" dirty="0"/>
              <a:t>. </a:t>
            </a:r>
          </a:p>
          <a:p>
            <a:pPr marL="0" indent="0">
              <a:buNone/>
            </a:pPr>
            <a:r>
              <a:rPr lang="en-US" dirty="0"/>
              <a:t>*The public should be able to read the notice and understand what the governing body is planning to discuss. Do not be vague. </a:t>
            </a:r>
          </a:p>
          <a:p>
            <a:pPr marL="0" indent="0" algn="ctr">
              <a:buNone/>
            </a:pPr>
            <a:r>
              <a:rPr lang="en-US" sz="1200" dirty="0"/>
              <a:t>N.D.C.C. § 44-04-20(2)</a:t>
            </a:r>
          </a:p>
        </p:txBody>
      </p:sp>
    </p:spTree>
    <p:extLst>
      <p:ext uri="{BB962C8B-B14F-4D97-AF65-F5344CB8AC3E}">
        <p14:creationId xmlns:p14="http://schemas.microsoft.com/office/powerpoint/2010/main" val="735426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774E-3825-48F9-B77B-B3A05D70D479}"/>
              </a:ext>
            </a:extLst>
          </p:cNvPr>
          <p:cNvSpPr>
            <a:spLocks noGrp="1"/>
          </p:cNvSpPr>
          <p:nvPr>
            <p:ph type="title"/>
          </p:nvPr>
        </p:nvSpPr>
        <p:spPr/>
        <p:txBody>
          <a:bodyPr/>
          <a:lstStyle/>
          <a:p>
            <a:r>
              <a:rPr lang="en-US" dirty="0"/>
              <a:t>Providing Notice</a:t>
            </a:r>
          </a:p>
        </p:txBody>
      </p:sp>
      <p:sp>
        <p:nvSpPr>
          <p:cNvPr id="3" name="Content Placeholder 2">
            <a:extLst>
              <a:ext uri="{FF2B5EF4-FFF2-40B4-BE49-F238E27FC236}">
                <a16:creationId xmlns:a16="http://schemas.microsoft.com/office/drawing/2014/main" id="{D387AE0D-5973-4F09-825A-FD29C0CA7617}"/>
              </a:ext>
            </a:extLst>
          </p:cNvPr>
          <p:cNvSpPr>
            <a:spLocks noGrp="1"/>
          </p:cNvSpPr>
          <p:nvPr>
            <p:ph idx="1"/>
          </p:nvPr>
        </p:nvSpPr>
        <p:spPr/>
        <p:txBody>
          <a:bodyPr/>
          <a:lstStyle/>
          <a:p>
            <a:pPr marL="0" indent="0">
              <a:buNone/>
            </a:pPr>
            <a:r>
              <a:rPr lang="en-US" dirty="0"/>
              <a:t>Where must the Notice go?</a:t>
            </a:r>
          </a:p>
          <a:p>
            <a:r>
              <a:rPr lang="en-US" dirty="0"/>
              <a:t>Posted at the main office, and</a:t>
            </a:r>
          </a:p>
          <a:p>
            <a:r>
              <a:rPr lang="en-US" dirty="0"/>
              <a:t>Location of the meeting on the day of the meeting;</a:t>
            </a:r>
          </a:p>
          <a:p>
            <a:r>
              <a:rPr lang="en-US" dirty="0"/>
              <a:t>Appropriate central location: County Auditor OR posted on public entity’s website;</a:t>
            </a:r>
          </a:p>
          <a:p>
            <a:r>
              <a:rPr lang="en-US" dirty="0"/>
              <a:t>Given to anyone who has requested it. </a:t>
            </a:r>
          </a:p>
          <a:p>
            <a:pPr marL="0" indent="0">
              <a:buNone/>
            </a:pPr>
            <a:r>
              <a:rPr lang="en-US" dirty="0"/>
              <a:t>Special meetings-notification must be given to official newspaper. (</a:t>
            </a:r>
            <a:r>
              <a:rPr lang="en-US" i="1" dirty="0"/>
              <a:t>Committee meetings are probably special meetings</a:t>
            </a:r>
            <a:r>
              <a:rPr lang="en-US" dirty="0"/>
              <a:t>)</a:t>
            </a:r>
          </a:p>
          <a:p>
            <a:r>
              <a:rPr lang="en-US" dirty="0"/>
              <a:t>Reminder: </a:t>
            </a:r>
            <a:r>
              <a:rPr lang="en-US" u="sng" dirty="0"/>
              <a:t>This does not mean it needs to be published</a:t>
            </a:r>
            <a:r>
              <a:rPr lang="en-US" dirty="0"/>
              <a:t>.</a:t>
            </a:r>
          </a:p>
          <a:p>
            <a:pPr marL="0" indent="0" algn="ctr">
              <a:buNone/>
            </a:pPr>
            <a:r>
              <a:rPr lang="en-US" sz="1200" dirty="0"/>
              <a:t>N.D.C.C. § 44-04-20(3), (4), (6)</a:t>
            </a:r>
          </a:p>
        </p:txBody>
      </p:sp>
    </p:spTree>
    <p:extLst>
      <p:ext uri="{BB962C8B-B14F-4D97-AF65-F5344CB8AC3E}">
        <p14:creationId xmlns:p14="http://schemas.microsoft.com/office/powerpoint/2010/main" val="891489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D9DF-1AB5-4117-82A9-1EB88E343FCF}"/>
              </a:ext>
            </a:extLst>
          </p:cNvPr>
          <p:cNvSpPr>
            <a:spLocks noGrp="1"/>
          </p:cNvSpPr>
          <p:nvPr>
            <p:ph type="title"/>
          </p:nvPr>
        </p:nvSpPr>
        <p:spPr/>
        <p:txBody>
          <a:bodyPr/>
          <a:lstStyle/>
          <a:p>
            <a:r>
              <a:rPr lang="en-US" dirty="0"/>
              <a:t>Meeting Minutes</a:t>
            </a:r>
          </a:p>
        </p:txBody>
      </p:sp>
      <p:sp>
        <p:nvSpPr>
          <p:cNvPr id="3" name="Content Placeholder 2">
            <a:extLst>
              <a:ext uri="{FF2B5EF4-FFF2-40B4-BE49-F238E27FC236}">
                <a16:creationId xmlns:a16="http://schemas.microsoft.com/office/drawing/2014/main" id="{9F770E8D-5BB6-4155-A0DB-44DBF98E28BD}"/>
              </a:ext>
            </a:extLst>
          </p:cNvPr>
          <p:cNvSpPr>
            <a:spLocks noGrp="1"/>
          </p:cNvSpPr>
          <p:nvPr>
            <p:ph idx="1"/>
          </p:nvPr>
        </p:nvSpPr>
        <p:spPr/>
        <p:txBody>
          <a:bodyPr/>
          <a:lstStyle/>
          <a:p>
            <a:pPr marL="0" indent="0">
              <a:buNone/>
            </a:pPr>
            <a:r>
              <a:rPr lang="en-US" dirty="0"/>
              <a:t>Minutes must contain:</a:t>
            </a:r>
          </a:p>
          <a:p>
            <a:r>
              <a:rPr lang="en-US" dirty="0"/>
              <a:t>Names of members attending;</a:t>
            </a:r>
          </a:p>
          <a:p>
            <a:r>
              <a:rPr lang="en-US" dirty="0"/>
              <a:t>Date and time meeting was called to order </a:t>
            </a:r>
            <a:r>
              <a:rPr lang="en-US" u="sng" dirty="0"/>
              <a:t>and adjourned</a:t>
            </a:r>
            <a:r>
              <a:rPr lang="en-US" dirty="0"/>
              <a:t>; </a:t>
            </a:r>
          </a:p>
          <a:p>
            <a:r>
              <a:rPr lang="en-US" dirty="0"/>
              <a:t>List of topics discussed;</a:t>
            </a:r>
          </a:p>
          <a:p>
            <a:r>
              <a:rPr lang="en-US" dirty="0"/>
              <a:t>Description of each motion made and whether it was seconded (and by whom);</a:t>
            </a:r>
          </a:p>
          <a:p>
            <a:r>
              <a:rPr lang="en-US" dirty="0"/>
              <a:t>Results of every vote taken; and </a:t>
            </a:r>
          </a:p>
          <a:p>
            <a:r>
              <a:rPr lang="en-US" dirty="0"/>
              <a:t>The vote of each member on every roll call vote (required for all</a:t>
            </a:r>
            <a:r>
              <a:rPr lang="en-US" i="1" dirty="0"/>
              <a:t> nonprocedural</a:t>
            </a:r>
            <a:r>
              <a:rPr lang="en-US" dirty="0"/>
              <a:t> votes).</a:t>
            </a:r>
          </a:p>
          <a:p>
            <a:pPr marL="0" indent="0" algn="ctr">
              <a:buNone/>
            </a:pPr>
            <a:r>
              <a:rPr lang="en-US" sz="1200" dirty="0"/>
              <a:t>N.D.C.C. § 44-04-21(2)</a:t>
            </a:r>
          </a:p>
        </p:txBody>
      </p:sp>
    </p:spTree>
    <p:extLst>
      <p:ext uri="{BB962C8B-B14F-4D97-AF65-F5344CB8AC3E}">
        <p14:creationId xmlns:p14="http://schemas.microsoft.com/office/powerpoint/2010/main" val="1317876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EEA4-BB65-41B0-8EB4-82D3B4EE6BBE}"/>
              </a:ext>
            </a:extLst>
          </p:cNvPr>
          <p:cNvSpPr>
            <a:spLocks noGrp="1"/>
          </p:cNvSpPr>
          <p:nvPr>
            <p:ph type="title"/>
          </p:nvPr>
        </p:nvSpPr>
        <p:spPr/>
        <p:txBody>
          <a:bodyPr/>
          <a:lstStyle/>
          <a:p>
            <a:r>
              <a:rPr lang="en-US" dirty="0"/>
              <a:t>Common Meeting Violations</a:t>
            </a:r>
          </a:p>
        </p:txBody>
      </p:sp>
      <p:sp>
        <p:nvSpPr>
          <p:cNvPr id="3" name="Content Placeholder 2">
            <a:extLst>
              <a:ext uri="{FF2B5EF4-FFF2-40B4-BE49-F238E27FC236}">
                <a16:creationId xmlns:a16="http://schemas.microsoft.com/office/drawing/2014/main" id="{8DD21823-74FD-495C-B456-919610D7E472}"/>
              </a:ext>
            </a:extLst>
          </p:cNvPr>
          <p:cNvSpPr>
            <a:spLocks noGrp="1"/>
          </p:cNvSpPr>
          <p:nvPr>
            <p:ph idx="1"/>
          </p:nvPr>
        </p:nvSpPr>
        <p:spPr/>
        <p:txBody>
          <a:bodyPr>
            <a:normAutofit/>
          </a:bodyPr>
          <a:lstStyle/>
          <a:p>
            <a:pPr marL="0" indent="0">
              <a:buNone/>
            </a:pPr>
            <a:r>
              <a:rPr lang="en-US" dirty="0"/>
              <a:t>Using emails or other communication methods where a quorum is involved to discuss public business.</a:t>
            </a:r>
          </a:p>
          <a:p>
            <a:r>
              <a:rPr lang="en-US" dirty="0"/>
              <a:t>Permissible</a:t>
            </a:r>
          </a:p>
          <a:p>
            <a:pPr lvl="1"/>
            <a:r>
              <a:rPr lang="en-US" i="1" dirty="0"/>
              <a:t>To provide information for members to review before a meeting; </a:t>
            </a:r>
          </a:p>
          <a:p>
            <a:pPr lvl="1"/>
            <a:r>
              <a:rPr lang="en-US" i="1" dirty="0"/>
              <a:t>Ministerial matters, e.g., to set a meeting date.</a:t>
            </a:r>
          </a:p>
          <a:p>
            <a:r>
              <a:rPr lang="en-US" dirty="0"/>
              <a:t>Violations</a:t>
            </a:r>
          </a:p>
          <a:p>
            <a:pPr lvl="1"/>
            <a:r>
              <a:rPr lang="en-US" i="1" dirty="0"/>
              <a:t>Hitting </a:t>
            </a:r>
            <a:r>
              <a:rPr lang="en-US" b="1" i="1" dirty="0"/>
              <a:t>“reply all” </a:t>
            </a:r>
            <a:r>
              <a:rPr lang="en-US" i="1" dirty="0"/>
              <a:t>to a permissible communication to hold a discussion or provide an opinion</a:t>
            </a:r>
          </a:p>
          <a:p>
            <a:pPr lvl="1"/>
            <a:r>
              <a:rPr lang="en-US" i="1" dirty="0"/>
              <a:t>A member sharing thoughts, ideas, or opinions to a quorum of a public entity or a committee, even if no one responds.</a:t>
            </a:r>
          </a:p>
        </p:txBody>
      </p:sp>
    </p:spTree>
    <p:extLst>
      <p:ext uri="{BB962C8B-B14F-4D97-AF65-F5344CB8AC3E}">
        <p14:creationId xmlns:p14="http://schemas.microsoft.com/office/powerpoint/2010/main" val="3944170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E2C3-22CD-418A-BCBA-63540672BDD6}"/>
              </a:ext>
            </a:extLst>
          </p:cNvPr>
          <p:cNvSpPr>
            <a:spLocks noGrp="1"/>
          </p:cNvSpPr>
          <p:nvPr>
            <p:ph type="title"/>
          </p:nvPr>
        </p:nvSpPr>
        <p:spPr/>
        <p:txBody>
          <a:bodyPr/>
          <a:lstStyle/>
          <a:p>
            <a:r>
              <a:rPr lang="en-US" dirty="0"/>
              <a:t>Common Meeting Violations</a:t>
            </a:r>
          </a:p>
        </p:txBody>
      </p:sp>
      <p:sp>
        <p:nvSpPr>
          <p:cNvPr id="3" name="Content Placeholder 2">
            <a:extLst>
              <a:ext uri="{FF2B5EF4-FFF2-40B4-BE49-F238E27FC236}">
                <a16:creationId xmlns:a16="http://schemas.microsoft.com/office/drawing/2014/main" id="{25E9FC92-406E-40DE-BBFA-DDA5790EF027}"/>
              </a:ext>
            </a:extLst>
          </p:cNvPr>
          <p:cNvSpPr>
            <a:spLocks noGrp="1"/>
          </p:cNvSpPr>
          <p:nvPr>
            <p:ph idx="1"/>
          </p:nvPr>
        </p:nvSpPr>
        <p:spPr/>
        <p:txBody>
          <a:bodyPr/>
          <a:lstStyle/>
          <a:p>
            <a:r>
              <a:rPr lang="en-US" dirty="0"/>
              <a:t>Straw polling (no matter who does the polling)</a:t>
            </a:r>
          </a:p>
          <a:p>
            <a:pPr lvl="1"/>
            <a:r>
              <a:rPr lang="en-US" i="1" dirty="0"/>
              <a:t>Calling members prior to the meeting and polling their votes.</a:t>
            </a:r>
          </a:p>
          <a:p>
            <a:r>
              <a:rPr lang="en-US" dirty="0"/>
              <a:t>Serial meetings</a:t>
            </a:r>
          </a:p>
          <a:p>
            <a:pPr lvl="1"/>
            <a:r>
              <a:rPr lang="en-US" i="1" dirty="0"/>
              <a:t>A series of smaller gatherings, where public business is discussed, which collectively constitute a quorum.</a:t>
            </a:r>
          </a:p>
        </p:txBody>
      </p:sp>
      <p:pic>
        <p:nvPicPr>
          <p:cNvPr id="4" name="Picture 3">
            <a:extLst>
              <a:ext uri="{FF2B5EF4-FFF2-40B4-BE49-F238E27FC236}">
                <a16:creationId xmlns:a16="http://schemas.microsoft.com/office/drawing/2014/main" id="{5BB16002-D9CB-4F8D-BDFE-356FD2CEA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4056376"/>
            <a:ext cx="3006051" cy="2287305"/>
          </a:xfrm>
          <a:prstGeom prst="rect">
            <a:avLst/>
          </a:prstGeom>
        </p:spPr>
      </p:pic>
      <p:pic>
        <p:nvPicPr>
          <p:cNvPr id="5" name="Picture 4">
            <a:extLst>
              <a:ext uri="{FF2B5EF4-FFF2-40B4-BE49-F238E27FC236}">
                <a16:creationId xmlns:a16="http://schemas.microsoft.com/office/drawing/2014/main" id="{B0042CDC-4BAF-490B-9E7F-C30E15521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739" y="3860015"/>
            <a:ext cx="3270615" cy="2483666"/>
          </a:xfrm>
          <a:prstGeom prst="rect">
            <a:avLst/>
          </a:prstGeom>
        </p:spPr>
      </p:pic>
    </p:spTree>
    <p:extLst>
      <p:ext uri="{BB962C8B-B14F-4D97-AF65-F5344CB8AC3E}">
        <p14:creationId xmlns:p14="http://schemas.microsoft.com/office/powerpoint/2010/main" val="3311702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C4E4-F606-4ED8-84EB-236D3901F203}"/>
              </a:ext>
            </a:extLst>
          </p:cNvPr>
          <p:cNvSpPr>
            <a:spLocks noGrp="1"/>
          </p:cNvSpPr>
          <p:nvPr>
            <p:ph type="title"/>
          </p:nvPr>
        </p:nvSpPr>
        <p:spPr/>
        <p:txBody>
          <a:bodyPr>
            <a:normAutofit/>
          </a:bodyPr>
          <a:lstStyle/>
          <a:p>
            <a:r>
              <a:rPr lang="en-US" sz="7200" dirty="0"/>
              <a:t>Quiz</a:t>
            </a:r>
          </a:p>
        </p:txBody>
      </p:sp>
      <p:sp>
        <p:nvSpPr>
          <p:cNvPr id="3" name="Content Placeholder 2">
            <a:extLst>
              <a:ext uri="{FF2B5EF4-FFF2-40B4-BE49-F238E27FC236}">
                <a16:creationId xmlns:a16="http://schemas.microsoft.com/office/drawing/2014/main" id="{817EF7D3-3EA7-4444-97CF-F3EE65CA439E}"/>
              </a:ext>
            </a:extLst>
          </p:cNvPr>
          <p:cNvSpPr>
            <a:spLocks noGrp="1"/>
          </p:cNvSpPr>
          <p:nvPr>
            <p:ph idx="1"/>
          </p:nvPr>
        </p:nvSpPr>
        <p:spPr>
          <a:xfrm>
            <a:off x="2589212" y="2133599"/>
            <a:ext cx="8915400" cy="4258235"/>
          </a:xfrm>
        </p:spPr>
        <p:txBody>
          <a:bodyPr>
            <a:normAutofit fontScale="92500" lnSpcReduction="20000"/>
          </a:bodyPr>
          <a:lstStyle/>
          <a:p>
            <a:pPr>
              <a:buFont typeface="+mj-lt"/>
              <a:buAutoNum type="arabicPeriod"/>
            </a:pPr>
            <a:r>
              <a:rPr lang="en-US" dirty="0"/>
              <a:t>True or False: Meeting minutes must contain the vote of each member of the governing body on every recorded roll call vote.</a:t>
            </a:r>
          </a:p>
          <a:p>
            <a:pPr marL="457200" lvl="1" indent="0">
              <a:buNone/>
            </a:pPr>
            <a:r>
              <a:rPr lang="en-US" dirty="0"/>
              <a:t>- True</a:t>
            </a:r>
          </a:p>
          <a:p>
            <a:pPr>
              <a:buFont typeface="+mj-lt"/>
              <a:buAutoNum type="arabicPeriod"/>
            </a:pPr>
            <a:r>
              <a:rPr lang="en-US" dirty="0"/>
              <a:t>For a special meeting, notice must be provided:</a:t>
            </a:r>
          </a:p>
          <a:p>
            <a:pPr marL="800100" lvl="1" indent="-342900">
              <a:buFont typeface="+mj-lt"/>
              <a:buAutoNum type="alphaLcPeriod"/>
            </a:pPr>
            <a:r>
              <a:rPr lang="en-US" dirty="0"/>
              <a:t>At least two days prior to the meeting.</a:t>
            </a:r>
          </a:p>
          <a:p>
            <a:pPr marL="800100" lvl="1" indent="-342900">
              <a:buFont typeface="+mj-lt"/>
              <a:buAutoNum type="alphaLcPeriod"/>
            </a:pPr>
            <a:r>
              <a:rPr lang="en-US" dirty="0"/>
              <a:t>At least two hours prior to the meeting.</a:t>
            </a:r>
          </a:p>
          <a:p>
            <a:pPr marL="800100" lvl="1" indent="-342900">
              <a:buFont typeface="+mj-lt"/>
              <a:buAutoNum type="alphaLcPeriod"/>
            </a:pPr>
            <a:r>
              <a:rPr lang="en-US" dirty="0"/>
              <a:t>Once an agenda for the meeting is prepared.</a:t>
            </a:r>
          </a:p>
          <a:p>
            <a:pPr marL="800100" lvl="1" indent="-342900">
              <a:buFont typeface="+mj-lt"/>
              <a:buAutoNum type="alphaLcPeriod"/>
            </a:pPr>
            <a:r>
              <a:rPr lang="en-US" dirty="0"/>
              <a:t>At the same time members know of the date. </a:t>
            </a:r>
          </a:p>
          <a:p>
            <a:pPr>
              <a:buFont typeface="+mj-lt"/>
              <a:buAutoNum type="arabicPeriod"/>
            </a:pPr>
            <a:r>
              <a:rPr lang="en-US" dirty="0"/>
              <a:t>Every notice must include: </a:t>
            </a:r>
          </a:p>
          <a:p>
            <a:pPr lvl="1">
              <a:buFont typeface="+mj-lt"/>
              <a:buAutoNum type="arabicPeriod"/>
            </a:pPr>
            <a:r>
              <a:rPr lang="en-US" dirty="0"/>
              <a:t>Date of the meeting</a:t>
            </a:r>
          </a:p>
          <a:p>
            <a:pPr lvl="1">
              <a:buFont typeface="+mj-lt"/>
              <a:buAutoNum type="arabicPeriod"/>
            </a:pPr>
            <a:r>
              <a:rPr lang="en-US" dirty="0"/>
              <a:t>Time of the meeting</a:t>
            </a:r>
          </a:p>
          <a:p>
            <a:pPr lvl="1">
              <a:buFont typeface="+mj-lt"/>
              <a:buAutoNum type="arabicPeriod"/>
            </a:pPr>
            <a:r>
              <a:rPr lang="en-US" dirty="0"/>
              <a:t>Topics to be considered</a:t>
            </a:r>
          </a:p>
          <a:p>
            <a:pPr lvl="1">
              <a:buFont typeface="+mj-lt"/>
              <a:buAutoNum type="arabicPeriod"/>
            </a:pPr>
            <a:r>
              <a:rPr lang="en-US" dirty="0"/>
              <a:t>Location of the meeting (including an electronic address)</a:t>
            </a:r>
          </a:p>
          <a:p>
            <a:pPr marL="400050">
              <a:buFont typeface="+mj-lt"/>
              <a:buAutoNum type="arabicPeriod"/>
            </a:pPr>
            <a:endParaRPr lang="en-US" dirty="0"/>
          </a:p>
        </p:txBody>
      </p:sp>
    </p:spTree>
    <p:extLst>
      <p:ext uri="{BB962C8B-B14F-4D97-AF65-F5344CB8AC3E}">
        <p14:creationId xmlns:p14="http://schemas.microsoft.com/office/powerpoint/2010/main" val="51488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iterate type="lt">
                                    <p:tmAbs val="0"/>
                                  </p:iterate>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8" presetClass="emph" presetSubtype="0" fill="hold" nodeType="clickEffect">
                                  <p:stCondLst>
                                    <p:cond delay="0"/>
                                  </p:stCondLst>
                                  <p:iterate type="lt">
                                    <p:tmPct val="4000"/>
                                  </p:iterate>
                                  <p:childTnLst>
                                    <p:set>
                                      <p:cBhvr override="childStyle">
                                        <p:cTn id="27" dur="500" fill="hold"/>
                                        <p:tgtEl>
                                          <p:spTgt spid="3">
                                            <p:txEl>
                                              <p:pRg st="6" end="6"/>
                                            </p:txEl>
                                          </p:spTgt>
                                        </p:tgtEl>
                                        <p:attrNameLst>
                                          <p:attrName>style.textDecorationUnderline</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8CAA-EA74-4D27-86A7-27FC19C132BC}"/>
              </a:ext>
            </a:extLst>
          </p:cNvPr>
          <p:cNvSpPr>
            <a:spLocks noGrp="1"/>
          </p:cNvSpPr>
          <p:nvPr>
            <p:ph type="title"/>
          </p:nvPr>
        </p:nvSpPr>
        <p:spPr>
          <a:xfrm>
            <a:off x="2597679" y="1964267"/>
            <a:ext cx="8915399" cy="2929466"/>
          </a:xfrm>
        </p:spPr>
        <p:txBody>
          <a:bodyPr>
            <a:noAutofit/>
          </a:bodyPr>
          <a:lstStyle/>
          <a:p>
            <a:pPr algn="ctr"/>
            <a:r>
              <a:rPr lang="en-US" sz="8800" dirty="0"/>
              <a:t>Executive Session</a:t>
            </a:r>
            <a:br>
              <a:rPr lang="en-US" sz="8800" dirty="0"/>
            </a:br>
            <a:r>
              <a:rPr lang="en-US" sz="1200" dirty="0">
                <a:solidFill>
                  <a:schemeClr val="tx1"/>
                </a:solidFill>
              </a:rPr>
              <a:t>N.D.C.C. § 44-04-19.2</a:t>
            </a:r>
          </a:p>
        </p:txBody>
      </p:sp>
    </p:spTree>
    <p:extLst>
      <p:ext uri="{BB962C8B-B14F-4D97-AF65-F5344CB8AC3E}">
        <p14:creationId xmlns:p14="http://schemas.microsoft.com/office/powerpoint/2010/main" val="708720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BB30-006F-4155-B394-4B7AF7634BD7}"/>
              </a:ext>
            </a:extLst>
          </p:cNvPr>
          <p:cNvSpPr>
            <a:spLocks noGrp="1"/>
          </p:cNvSpPr>
          <p:nvPr>
            <p:ph type="title"/>
          </p:nvPr>
        </p:nvSpPr>
        <p:spPr/>
        <p:txBody>
          <a:bodyPr/>
          <a:lstStyle/>
          <a:p>
            <a:r>
              <a:rPr lang="en-US" dirty="0"/>
              <a:t>Executive Sessions</a:t>
            </a:r>
          </a:p>
        </p:txBody>
      </p:sp>
      <p:sp>
        <p:nvSpPr>
          <p:cNvPr id="3" name="Content Placeholder 2">
            <a:extLst>
              <a:ext uri="{FF2B5EF4-FFF2-40B4-BE49-F238E27FC236}">
                <a16:creationId xmlns:a16="http://schemas.microsoft.com/office/drawing/2014/main" id="{E818F8BC-F74D-4F28-9CBF-FED96A5DF4EE}"/>
              </a:ext>
            </a:extLst>
          </p:cNvPr>
          <p:cNvSpPr>
            <a:spLocks noGrp="1"/>
          </p:cNvSpPr>
          <p:nvPr>
            <p:ph idx="1"/>
          </p:nvPr>
        </p:nvSpPr>
        <p:spPr/>
        <p:txBody>
          <a:bodyPr/>
          <a:lstStyle/>
          <a:p>
            <a:pPr marL="0" indent="0">
              <a:buNone/>
            </a:pPr>
            <a:r>
              <a:rPr lang="en-US" dirty="0"/>
              <a:t>Must be specifically authorized by law</a:t>
            </a:r>
          </a:p>
          <a:p>
            <a:r>
              <a:rPr lang="en-US" dirty="0"/>
              <a:t>Most common reasons:</a:t>
            </a:r>
          </a:p>
          <a:p>
            <a:pPr lvl="1"/>
            <a:r>
              <a:rPr lang="en-US" i="1" dirty="0"/>
              <a:t>Discussing exempt/confidential records;</a:t>
            </a:r>
          </a:p>
          <a:p>
            <a:pPr lvl="1"/>
            <a:r>
              <a:rPr lang="en-US" i="1" dirty="0"/>
              <a:t>Attorney consultation; and </a:t>
            </a:r>
          </a:p>
          <a:p>
            <a:pPr lvl="1"/>
            <a:r>
              <a:rPr lang="en-US" i="1" dirty="0"/>
              <a:t>Negotiation strategy.</a:t>
            </a:r>
          </a:p>
          <a:p>
            <a:r>
              <a:rPr lang="en-US" dirty="0"/>
              <a:t>Most common violation:</a:t>
            </a:r>
          </a:p>
          <a:p>
            <a:pPr lvl="1"/>
            <a:r>
              <a:rPr lang="en-US" i="1" dirty="0"/>
              <a:t>Closing meeting to discuss personnel matters! </a:t>
            </a:r>
          </a:p>
          <a:p>
            <a:pPr lvl="2"/>
            <a:r>
              <a:rPr lang="en-US" i="1" dirty="0"/>
              <a:t>Contractual terms and negotiation strategy may be discussed in executive session, but personnel issues cannot. </a:t>
            </a:r>
          </a:p>
        </p:txBody>
      </p:sp>
      <p:pic>
        <p:nvPicPr>
          <p:cNvPr id="4" name="Picture 3">
            <a:extLst>
              <a:ext uri="{FF2B5EF4-FFF2-40B4-BE49-F238E27FC236}">
                <a16:creationId xmlns:a16="http://schemas.microsoft.com/office/drawing/2014/main" id="{4386028A-FD64-40A5-8BCF-53DF43D9C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18" y="1905000"/>
            <a:ext cx="3482505" cy="2319732"/>
          </a:xfrm>
          <a:prstGeom prst="rect">
            <a:avLst/>
          </a:prstGeom>
        </p:spPr>
      </p:pic>
    </p:spTree>
    <p:extLst>
      <p:ext uri="{BB962C8B-B14F-4D97-AF65-F5344CB8AC3E}">
        <p14:creationId xmlns:p14="http://schemas.microsoft.com/office/powerpoint/2010/main" val="2951901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217F-CAD8-4420-B755-50D8D6AF0C49}"/>
              </a:ext>
            </a:extLst>
          </p:cNvPr>
          <p:cNvSpPr>
            <a:spLocks noGrp="1"/>
          </p:cNvSpPr>
          <p:nvPr>
            <p:ph type="title"/>
          </p:nvPr>
        </p:nvSpPr>
        <p:spPr/>
        <p:txBody>
          <a:bodyPr/>
          <a:lstStyle/>
          <a:p>
            <a:r>
              <a:rPr lang="en-US" dirty="0"/>
              <a:t>Executive Session Basics</a:t>
            </a:r>
          </a:p>
        </p:txBody>
      </p:sp>
      <p:sp>
        <p:nvSpPr>
          <p:cNvPr id="3" name="Content Placeholder 2">
            <a:extLst>
              <a:ext uri="{FF2B5EF4-FFF2-40B4-BE49-F238E27FC236}">
                <a16:creationId xmlns:a16="http://schemas.microsoft.com/office/drawing/2014/main" id="{F3800005-A21C-459D-A9E7-32D995F5A29E}"/>
              </a:ext>
            </a:extLst>
          </p:cNvPr>
          <p:cNvSpPr>
            <a:spLocks noGrp="1"/>
          </p:cNvSpPr>
          <p:nvPr>
            <p:ph idx="1"/>
          </p:nvPr>
        </p:nvSpPr>
        <p:spPr/>
        <p:txBody>
          <a:bodyPr/>
          <a:lstStyle/>
          <a:p>
            <a:pPr marL="0" indent="0">
              <a:buNone/>
            </a:pPr>
            <a:r>
              <a:rPr lang="en-US" dirty="0"/>
              <a:t>Attorney consultation- 2 ways</a:t>
            </a:r>
          </a:p>
          <a:p>
            <a:pPr marL="0" indent="0">
              <a:buNone/>
            </a:pPr>
            <a:r>
              <a:rPr lang="en-US" dirty="0"/>
              <a:t>1. Advice regarding and in anticipation of </a:t>
            </a:r>
            <a:r>
              <a:rPr lang="en-US" u="sng" dirty="0"/>
              <a:t>reasonably predictable or pending litigation</a:t>
            </a:r>
            <a:r>
              <a:rPr lang="en-US" dirty="0"/>
              <a:t> or adversarial administrative proceedings </a:t>
            </a:r>
            <a:r>
              <a:rPr lang="en-US" b="1" dirty="0"/>
              <a:t>OR</a:t>
            </a:r>
          </a:p>
          <a:p>
            <a:pPr marL="0" indent="0">
              <a:buNone/>
            </a:pPr>
            <a:r>
              <a:rPr lang="en-US" dirty="0"/>
              <a:t>2. To receive attorney's </a:t>
            </a:r>
            <a:r>
              <a:rPr lang="en-US" u="sng" dirty="0"/>
              <a:t>advice and guidance on the legal risks, strengths, and weaknesses of an action</a:t>
            </a:r>
            <a:r>
              <a:rPr lang="en-US" dirty="0"/>
              <a:t> of a public entity, which, if held in public, </a:t>
            </a:r>
            <a:r>
              <a:rPr lang="en-US" b="1" dirty="0"/>
              <a:t>would have an adverse fiscal effect</a:t>
            </a:r>
            <a:r>
              <a:rPr lang="en-US" dirty="0"/>
              <a:t>.</a:t>
            </a:r>
          </a:p>
          <a:p>
            <a:r>
              <a:rPr lang="en-US" u="sng" dirty="0"/>
              <a:t>Remember</a:t>
            </a:r>
            <a:r>
              <a:rPr lang="en-US" dirty="0"/>
              <a:t>: Just because attorney is sitting in does not automatically make it an attorney consultation!</a:t>
            </a:r>
          </a:p>
          <a:p>
            <a:pPr marL="0" indent="0" algn="ctr">
              <a:buNone/>
            </a:pPr>
            <a:r>
              <a:rPr lang="en-US" sz="1200" dirty="0"/>
              <a:t>N.D.C.C. § 44-04-19.1(5)</a:t>
            </a:r>
          </a:p>
        </p:txBody>
      </p:sp>
    </p:spTree>
    <p:extLst>
      <p:ext uri="{BB962C8B-B14F-4D97-AF65-F5344CB8AC3E}">
        <p14:creationId xmlns:p14="http://schemas.microsoft.com/office/powerpoint/2010/main" val="212729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71B3-9565-4CB7-83F5-C0E002199D69}"/>
              </a:ext>
            </a:extLst>
          </p:cNvPr>
          <p:cNvSpPr>
            <a:spLocks noGrp="1"/>
          </p:cNvSpPr>
          <p:nvPr>
            <p:ph type="title"/>
          </p:nvPr>
        </p:nvSpPr>
        <p:spPr>
          <a:xfrm>
            <a:off x="2555345" y="2694600"/>
            <a:ext cx="8915399" cy="1468800"/>
          </a:xfrm>
        </p:spPr>
        <p:txBody>
          <a:bodyPr>
            <a:normAutofit/>
          </a:bodyPr>
          <a:lstStyle/>
          <a:p>
            <a:pPr algn="ctr"/>
            <a:r>
              <a:rPr lang="en-US" sz="8800" dirty="0"/>
              <a:t>Open Records</a:t>
            </a:r>
          </a:p>
        </p:txBody>
      </p:sp>
    </p:spTree>
    <p:extLst>
      <p:ext uri="{BB962C8B-B14F-4D97-AF65-F5344CB8AC3E}">
        <p14:creationId xmlns:p14="http://schemas.microsoft.com/office/powerpoint/2010/main" val="2139587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19B-F17C-48B3-97FC-1E3A814523A4}"/>
              </a:ext>
            </a:extLst>
          </p:cNvPr>
          <p:cNvSpPr>
            <a:spLocks noGrp="1"/>
          </p:cNvSpPr>
          <p:nvPr>
            <p:ph type="title"/>
          </p:nvPr>
        </p:nvSpPr>
        <p:spPr/>
        <p:txBody>
          <a:bodyPr/>
          <a:lstStyle/>
          <a:p>
            <a:r>
              <a:rPr lang="en-US" dirty="0"/>
              <a:t>Reminder </a:t>
            </a:r>
          </a:p>
        </p:txBody>
      </p:sp>
      <p:sp>
        <p:nvSpPr>
          <p:cNvPr id="3" name="Content Placeholder 2">
            <a:extLst>
              <a:ext uri="{FF2B5EF4-FFF2-40B4-BE49-F238E27FC236}">
                <a16:creationId xmlns:a16="http://schemas.microsoft.com/office/drawing/2014/main" id="{D0671553-20C2-4566-AEF8-F870F3D87C31}"/>
              </a:ext>
            </a:extLst>
          </p:cNvPr>
          <p:cNvSpPr>
            <a:spLocks noGrp="1"/>
          </p:cNvSpPr>
          <p:nvPr>
            <p:ph idx="1"/>
          </p:nvPr>
        </p:nvSpPr>
        <p:spPr>
          <a:xfrm>
            <a:off x="3666066" y="2912534"/>
            <a:ext cx="6138334" cy="3777622"/>
          </a:xfrm>
        </p:spPr>
        <p:txBody>
          <a:bodyPr/>
          <a:lstStyle/>
          <a:p>
            <a:pPr marL="0" indent="0">
              <a:buNone/>
            </a:pPr>
            <a:r>
              <a:rPr lang="en-US" dirty="0"/>
              <a:t>“</a:t>
            </a:r>
            <a:r>
              <a:rPr lang="en-US" b="1" u="sng" dirty="0"/>
              <a:t>All</a:t>
            </a:r>
            <a:r>
              <a:rPr lang="en-US" dirty="0"/>
              <a:t> other discussions beyond the attorney’s advice and guidance must be made in the open, unless otherwise provided by law.”</a:t>
            </a:r>
          </a:p>
        </p:txBody>
      </p:sp>
    </p:spTree>
    <p:extLst>
      <p:ext uri="{BB962C8B-B14F-4D97-AF65-F5344CB8AC3E}">
        <p14:creationId xmlns:p14="http://schemas.microsoft.com/office/powerpoint/2010/main" val="2779256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6CEFD-2EFC-4C85-923D-53113711687D}"/>
              </a:ext>
            </a:extLst>
          </p:cNvPr>
          <p:cNvSpPr>
            <a:spLocks noGrp="1"/>
          </p:cNvSpPr>
          <p:nvPr>
            <p:ph type="title"/>
          </p:nvPr>
        </p:nvSpPr>
        <p:spPr/>
        <p:txBody>
          <a:bodyPr/>
          <a:lstStyle/>
          <a:p>
            <a:r>
              <a:rPr lang="en-US" dirty="0"/>
              <a:t>Executive Session Basics</a:t>
            </a:r>
          </a:p>
        </p:txBody>
      </p:sp>
      <p:sp>
        <p:nvSpPr>
          <p:cNvPr id="3" name="Content Placeholder 2">
            <a:extLst>
              <a:ext uri="{FF2B5EF4-FFF2-40B4-BE49-F238E27FC236}">
                <a16:creationId xmlns:a16="http://schemas.microsoft.com/office/drawing/2014/main" id="{D3729184-2234-4D8F-B695-031057E5964A}"/>
              </a:ext>
            </a:extLst>
          </p:cNvPr>
          <p:cNvSpPr>
            <a:spLocks noGrp="1"/>
          </p:cNvSpPr>
          <p:nvPr>
            <p:ph idx="1"/>
          </p:nvPr>
        </p:nvSpPr>
        <p:spPr/>
        <p:txBody>
          <a:bodyPr/>
          <a:lstStyle/>
          <a:p>
            <a:pPr marL="0" indent="0">
              <a:buNone/>
            </a:pPr>
            <a:r>
              <a:rPr lang="en-US" dirty="0"/>
              <a:t>Negotiation strategy</a:t>
            </a:r>
          </a:p>
          <a:p>
            <a:r>
              <a:rPr lang="en-US" dirty="0"/>
              <a:t>Must relate to </a:t>
            </a:r>
            <a:r>
              <a:rPr lang="en-US" u="sng" dirty="0"/>
              <a:t>strategy or provide instructions</a:t>
            </a:r>
            <a:r>
              <a:rPr lang="en-US" dirty="0"/>
              <a:t> to an attorney or other negotiator, </a:t>
            </a:r>
          </a:p>
          <a:p>
            <a:r>
              <a:rPr lang="en-US" dirty="0"/>
              <a:t>Regarding a </a:t>
            </a:r>
            <a:r>
              <a:rPr lang="en-US" u="sng" dirty="0"/>
              <a:t>pending claim, litigation, adversarial administrative proceedings, or contracts</a:t>
            </a:r>
            <a:r>
              <a:rPr lang="en-US" dirty="0"/>
              <a:t>, </a:t>
            </a:r>
          </a:p>
          <a:p>
            <a:r>
              <a:rPr lang="en-US" dirty="0"/>
              <a:t>Which </a:t>
            </a:r>
            <a:r>
              <a:rPr lang="en-US" u="sng" dirty="0"/>
              <a:t>currently being negotiated</a:t>
            </a:r>
            <a:r>
              <a:rPr lang="en-US" dirty="0"/>
              <a:t> or for which </a:t>
            </a:r>
            <a:r>
              <a:rPr lang="en-US" u="sng" dirty="0"/>
              <a:t>negotiation is reasonably likely to occur in the immediate future</a:t>
            </a:r>
            <a:r>
              <a:rPr lang="en-US" dirty="0"/>
              <a:t>, </a:t>
            </a:r>
          </a:p>
          <a:p>
            <a:r>
              <a:rPr lang="en-US" b="1" dirty="0"/>
              <a:t>AND </a:t>
            </a:r>
            <a:r>
              <a:rPr lang="en-US" dirty="0"/>
              <a:t>must have adverse fiscal effect if the discussion would be  held in public. </a:t>
            </a:r>
          </a:p>
          <a:p>
            <a:pPr marL="0" indent="0" algn="ctr">
              <a:buNone/>
            </a:pPr>
            <a:r>
              <a:rPr lang="en-US" sz="1200" dirty="0"/>
              <a:t>N.D.C.C. § 44-04-19.1(9)</a:t>
            </a:r>
          </a:p>
        </p:txBody>
      </p:sp>
    </p:spTree>
    <p:extLst>
      <p:ext uri="{BB962C8B-B14F-4D97-AF65-F5344CB8AC3E}">
        <p14:creationId xmlns:p14="http://schemas.microsoft.com/office/powerpoint/2010/main" val="1767639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74DA-508D-4773-A070-F9FDDB15B46D}"/>
              </a:ext>
            </a:extLst>
          </p:cNvPr>
          <p:cNvSpPr>
            <a:spLocks noGrp="1"/>
          </p:cNvSpPr>
          <p:nvPr>
            <p:ph type="title"/>
          </p:nvPr>
        </p:nvSpPr>
        <p:spPr/>
        <p:txBody>
          <a:bodyPr/>
          <a:lstStyle/>
          <a:p>
            <a:r>
              <a:rPr lang="en-US" dirty="0"/>
              <a:t>Common School Board Executive Sessions</a:t>
            </a:r>
          </a:p>
        </p:txBody>
      </p:sp>
      <p:sp>
        <p:nvSpPr>
          <p:cNvPr id="3" name="Content Placeholder 2">
            <a:extLst>
              <a:ext uri="{FF2B5EF4-FFF2-40B4-BE49-F238E27FC236}">
                <a16:creationId xmlns:a16="http://schemas.microsoft.com/office/drawing/2014/main" id="{4049760C-8AB6-429E-8FFA-5CDD0EA021A2}"/>
              </a:ext>
            </a:extLst>
          </p:cNvPr>
          <p:cNvSpPr>
            <a:spLocks noGrp="1"/>
          </p:cNvSpPr>
          <p:nvPr>
            <p:ph idx="1"/>
          </p:nvPr>
        </p:nvSpPr>
        <p:spPr/>
        <p:txBody>
          <a:bodyPr/>
          <a:lstStyle/>
          <a:p>
            <a:r>
              <a:rPr lang="en-US" dirty="0"/>
              <a:t>Board meetings concerning the nonrenewal, dismissal for cause, or suspension of a teacher, principal, superintendent, or director may be closed to the public.</a:t>
            </a:r>
          </a:p>
          <a:p>
            <a:pPr lvl="1"/>
            <a:r>
              <a:rPr lang="en-US" i="1" dirty="0"/>
              <a:t>See generally, N.D.C.C. chapters 15.1-14 and 15.1-15</a:t>
            </a:r>
          </a:p>
          <a:p>
            <a:r>
              <a:rPr lang="en-US" dirty="0"/>
              <a:t>Student Records</a:t>
            </a:r>
          </a:p>
          <a:p>
            <a:pPr lvl="1"/>
            <a:r>
              <a:rPr lang="en-US" i="1" dirty="0"/>
              <a:t>N.D.C.C. 15-10-17(7) protects student records at state higher education institutions, but </a:t>
            </a:r>
            <a:r>
              <a:rPr lang="en-US" i="1" u="sng" dirty="0"/>
              <a:t>there is not a similar statute for records of elementary and secondary school students. </a:t>
            </a:r>
          </a:p>
          <a:p>
            <a:pPr lvl="1"/>
            <a:r>
              <a:rPr lang="en-US" dirty="0"/>
              <a:t>Instead, look to FERPA which protects “education records” which include student discipline records and teacher journals, but does not include directory information. </a:t>
            </a:r>
          </a:p>
        </p:txBody>
      </p:sp>
    </p:spTree>
    <p:extLst>
      <p:ext uri="{BB962C8B-B14F-4D97-AF65-F5344CB8AC3E}">
        <p14:creationId xmlns:p14="http://schemas.microsoft.com/office/powerpoint/2010/main" val="1217417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56B4-FAB7-4944-ACE5-298CDE2AA2CF}"/>
              </a:ext>
            </a:extLst>
          </p:cNvPr>
          <p:cNvSpPr>
            <a:spLocks noGrp="1"/>
          </p:cNvSpPr>
          <p:nvPr>
            <p:ph type="title"/>
          </p:nvPr>
        </p:nvSpPr>
        <p:spPr/>
        <p:txBody>
          <a:bodyPr/>
          <a:lstStyle/>
          <a:p>
            <a:r>
              <a:rPr lang="en-US" dirty="0"/>
              <a:t>How to Hold and Executive Session</a:t>
            </a:r>
          </a:p>
        </p:txBody>
      </p:sp>
      <p:sp>
        <p:nvSpPr>
          <p:cNvPr id="3" name="Content Placeholder 2">
            <a:extLst>
              <a:ext uri="{FF2B5EF4-FFF2-40B4-BE49-F238E27FC236}">
                <a16:creationId xmlns:a16="http://schemas.microsoft.com/office/drawing/2014/main" id="{B023C171-3698-4FC8-A290-ED095D52B7DD}"/>
              </a:ext>
            </a:extLst>
          </p:cNvPr>
          <p:cNvSpPr>
            <a:spLocks noGrp="1"/>
          </p:cNvSpPr>
          <p:nvPr>
            <p:ph idx="1"/>
          </p:nvPr>
        </p:nvSpPr>
        <p:spPr/>
        <p:txBody>
          <a:bodyPr/>
          <a:lstStyle/>
          <a:p>
            <a:r>
              <a:rPr lang="en-US" dirty="0"/>
              <a:t>Convene in open meeting;</a:t>
            </a:r>
          </a:p>
          <a:p>
            <a:r>
              <a:rPr lang="en-US" dirty="0"/>
              <a:t>Announce in open meeting the topics to be discussed and legal authority;</a:t>
            </a:r>
          </a:p>
          <a:p>
            <a:pPr lvl="1"/>
            <a:r>
              <a:rPr lang="en-US" i="1" dirty="0"/>
              <a:t>Note: </a:t>
            </a:r>
            <a:r>
              <a:rPr lang="en-US" b="1" i="1" dirty="0"/>
              <a:t>To discuss confidential information- no motion necessary</a:t>
            </a:r>
            <a:r>
              <a:rPr lang="en-US" i="1" dirty="0"/>
              <a:t>. To discuss exempt/closed information- motion to enter executive session.</a:t>
            </a:r>
          </a:p>
          <a:p>
            <a:r>
              <a:rPr lang="en-US" dirty="0"/>
              <a:t>Record the session (</a:t>
            </a:r>
            <a:r>
              <a:rPr lang="en-US" b="1" dirty="0"/>
              <a:t>keep for 6 months</a:t>
            </a:r>
            <a:r>
              <a:rPr lang="en-US" dirty="0"/>
              <a:t>);</a:t>
            </a:r>
          </a:p>
          <a:p>
            <a:r>
              <a:rPr lang="en-US" dirty="0"/>
              <a:t>Note time of executive session and who attended in minutes; </a:t>
            </a:r>
          </a:p>
          <a:p>
            <a:r>
              <a:rPr lang="en-US" dirty="0"/>
              <a:t>Only discuss topics in announcement;</a:t>
            </a:r>
          </a:p>
          <a:p>
            <a:r>
              <a:rPr lang="en-US" dirty="0"/>
              <a:t>(usually) final action in open meeting.</a:t>
            </a:r>
          </a:p>
          <a:p>
            <a:pPr marL="0" indent="0" algn="ctr">
              <a:buNone/>
            </a:pPr>
            <a:r>
              <a:rPr lang="en-US" sz="1200" dirty="0"/>
              <a:t>N.D.C.C. § 44-04-19.2</a:t>
            </a:r>
          </a:p>
        </p:txBody>
      </p:sp>
    </p:spTree>
    <p:extLst>
      <p:ext uri="{BB962C8B-B14F-4D97-AF65-F5344CB8AC3E}">
        <p14:creationId xmlns:p14="http://schemas.microsoft.com/office/powerpoint/2010/main" val="3147318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7B8B-A52A-4A3E-98AD-E85A0321ED85}"/>
              </a:ext>
            </a:extLst>
          </p:cNvPr>
          <p:cNvSpPr>
            <a:spLocks noGrp="1"/>
          </p:cNvSpPr>
          <p:nvPr>
            <p:ph type="title"/>
          </p:nvPr>
        </p:nvSpPr>
        <p:spPr>
          <a:xfrm>
            <a:off x="2555345" y="2694600"/>
            <a:ext cx="8915399" cy="1468800"/>
          </a:xfrm>
        </p:spPr>
        <p:txBody>
          <a:bodyPr>
            <a:normAutofit/>
          </a:bodyPr>
          <a:lstStyle/>
          <a:p>
            <a:r>
              <a:rPr lang="en-US" sz="8800" dirty="0"/>
              <a:t>Violations </a:t>
            </a:r>
          </a:p>
        </p:txBody>
      </p:sp>
    </p:spTree>
    <p:extLst>
      <p:ext uri="{BB962C8B-B14F-4D97-AF65-F5344CB8AC3E}">
        <p14:creationId xmlns:p14="http://schemas.microsoft.com/office/powerpoint/2010/main" val="3269438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F55F-B990-4DD1-A80F-B810A3E136FF}"/>
              </a:ext>
            </a:extLst>
          </p:cNvPr>
          <p:cNvSpPr>
            <a:spLocks noGrp="1"/>
          </p:cNvSpPr>
          <p:nvPr>
            <p:ph type="title"/>
          </p:nvPr>
        </p:nvSpPr>
        <p:spPr/>
        <p:txBody>
          <a:bodyPr/>
          <a:lstStyle/>
          <a:p>
            <a:r>
              <a:rPr lang="en-US" dirty="0"/>
              <a:t>Violation Basics</a:t>
            </a:r>
          </a:p>
        </p:txBody>
      </p:sp>
      <p:sp>
        <p:nvSpPr>
          <p:cNvPr id="3" name="Content Placeholder 2">
            <a:extLst>
              <a:ext uri="{FF2B5EF4-FFF2-40B4-BE49-F238E27FC236}">
                <a16:creationId xmlns:a16="http://schemas.microsoft.com/office/drawing/2014/main" id="{B5AA0E30-7671-437B-8646-645A102A359C}"/>
              </a:ext>
            </a:extLst>
          </p:cNvPr>
          <p:cNvSpPr>
            <a:spLocks noGrp="1"/>
          </p:cNvSpPr>
          <p:nvPr>
            <p:ph idx="1"/>
          </p:nvPr>
        </p:nvSpPr>
        <p:spPr>
          <a:xfrm>
            <a:off x="2589212" y="2133600"/>
            <a:ext cx="8915400" cy="4100290"/>
          </a:xfrm>
        </p:spPr>
        <p:txBody>
          <a:bodyPr>
            <a:normAutofit lnSpcReduction="10000"/>
          </a:bodyPr>
          <a:lstStyle/>
          <a:p>
            <a:r>
              <a:rPr lang="en-US" dirty="0"/>
              <a:t>Any interested person may request </a:t>
            </a:r>
            <a:r>
              <a:rPr lang="en-US" u="sng" dirty="0"/>
              <a:t>and attorney general’s opinion</a:t>
            </a:r>
            <a:r>
              <a:rPr lang="en-US" dirty="0"/>
              <a:t> to review: 1) a written denial of a request for records or 2) a denial of access to a meeting. </a:t>
            </a:r>
          </a:p>
          <a:p>
            <a:pPr lvl="1"/>
            <a:r>
              <a:rPr lang="en-US" i="1" dirty="0"/>
              <a:t>Request must be made </a:t>
            </a:r>
            <a:r>
              <a:rPr lang="en-US" i="1" u="sng" dirty="0"/>
              <a:t>within 30 days of alleged records violation</a:t>
            </a:r>
            <a:r>
              <a:rPr lang="en-US" i="1" dirty="0"/>
              <a:t>. Meetings without notice must be </a:t>
            </a:r>
            <a:r>
              <a:rPr lang="en-US" i="1" u="sng" dirty="0"/>
              <a:t>within 90 days</a:t>
            </a:r>
            <a:r>
              <a:rPr lang="en-US" i="1" dirty="0"/>
              <a:t> of alleged violation.</a:t>
            </a:r>
          </a:p>
          <a:p>
            <a:r>
              <a:rPr lang="en-US" dirty="0"/>
              <a:t>If the attorney general issues a written opinion concluding that a violation has occurred, the </a:t>
            </a:r>
            <a:r>
              <a:rPr lang="en-US" u="sng" dirty="0"/>
              <a:t>public entity has seven days</a:t>
            </a:r>
            <a:r>
              <a:rPr lang="en-US" dirty="0"/>
              <a:t> to correct any other violation. </a:t>
            </a:r>
          </a:p>
          <a:p>
            <a:r>
              <a:rPr lang="en-US" dirty="0"/>
              <a:t>If the public entity fails to take the required action within the seven-day period and the person requesting the opinion </a:t>
            </a:r>
            <a:r>
              <a:rPr lang="en-US" u="sng" dirty="0"/>
              <a:t>prevails in a civil action the person must be awarded costs, disbursements, and reasonably attorney’s fees in the action and on appeal</a:t>
            </a:r>
            <a:r>
              <a:rPr lang="en-US" dirty="0"/>
              <a:t>.</a:t>
            </a:r>
          </a:p>
          <a:p>
            <a:r>
              <a:rPr lang="en-US" dirty="0"/>
              <a:t>Attorney General can mandate training for violations of law. </a:t>
            </a:r>
          </a:p>
          <a:p>
            <a:pPr marL="0" indent="0" algn="ctr">
              <a:buNone/>
            </a:pPr>
            <a:r>
              <a:rPr lang="en-US" sz="1200" dirty="0"/>
              <a:t>N.D.C.C. § 44-04-21.1</a:t>
            </a:r>
          </a:p>
        </p:txBody>
      </p:sp>
    </p:spTree>
    <p:extLst>
      <p:ext uri="{BB962C8B-B14F-4D97-AF65-F5344CB8AC3E}">
        <p14:creationId xmlns:p14="http://schemas.microsoft.com/office/powerpoint/2010/main" val="1121781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0F52A-1E5E-44B7-9BA1-3FDF1ABB870A}"/>
              </a:ext>
            </a:extLst>
          </p:cNvPr>
          <p:cNvSpPr>
            <a:spLocks noGrp="1"/>
          </p:cNvSpPr>
          <p:nvPr>
            <p:ph type="title"/>
          </p:nvPr>
        </p:nvSpPr>
        <p:spPr/>
        <p:txBody>
          <a:bodyPr/>
          <a:lstStyle/>
          <a:p>
            <a:r>
              <a:rPr lang="en-US" dirty="0"/>
              <a:t>Violations – Civil Penalties</a:t>
            </a:r>
          </a:p>
        </p:txBody>
      </p:sp>
      <p:sp>
        <p:nvSpPr>
          <p:cNvPr id="3" name="Content Placeholder 2">
            <a:extLst>
              <a:ext uri="{FF2B5EF4-FFF2-40B4-BE49-F238E27FC236}">
                <a16:creationId xmlns:a16="http://schemas.microsoft.com/office/drawing/2014/main" id="{862E1994-CD01-4866-A23C-4E83DF686A7A}"/>
              </a:ext>
            </a:extLst>
          </p:cNvPr>
          <p:cNvSpPr>
            <a:spLocks noGrp="1"/>
          </p:cNvSpPr>
          <p:nvPr>
            <p:ph idx="1"/>
          </p:nvPr>
        </p:nvSpPr>
        <p:spPr/>
        <p:txBody>
          <a:bodyPr/>
          <a:lstStyle/>
          <a:p>
            <a:r>
              <a:rPr lang="en-US" dirty="0"/>
              <a:t>Violations may be subject of civil action.</a:t>
            </a:r>
          </a:p>
          <a:p>
            <a:r>
              <a:rPr lang="en-US" dirty="0"/>
              <a:t>Action must be commenced within 60 days of the date the </a:t>
            </a:r>
            <a:r>
              <a:rPr lang="en-US" u="sng" dirty="0"/>
              <a:t>person knew or should have known of the violation</a:t>
            </a:r>
            <a:r>
              <a:rPr lang="en-US" dirty="0"/>
              <a:t> </a:t>
            </a:r>
            <a:r>
              <a:rPr lang="en-US" b="1" dirty="0"/>
              <a:t>or</a:t>
            </a:r>
            <a:r>
              <a:rPr lang="en-US" dirty="0"/>
              <a:t> </a:t>
            </a:r>
            <a:r>
              <a:rPr lang="en-US" u="sng" dirty="0"/>
              <a:t>30 days from issuance of AG opinion</a:t>
            </a:r>
            <a:r>
              <a:rPr lang="en-US" dirty="0"/>
              <a:t> – </a:t>
            </a:r>
            <a:r>
              <a:rPr lang="en-US" b="1" dirty="0"/>
              <a:t>whichever is later</a:t>
            </a:r>
            <a:r>
              <a:rPr lang="en-US" dirty="0"/>
              <a:t>. </a:t>
            </a:r>
          </a:p>
          <a:p>
            <a:r>
              <a:rPr lang="en-US" dirty="0"/>
              <a:t>Court may award $1,000 or actual damages for intentional or knowing violations – </a:t>
            </a:r>
            <a:r>
              <a:rPr lang="en-US" b="1" dirty="0"/>
              <a:t>whichever is greater</a:t>
            </a:r>
            <a:r>
              <a:rPr lang="en-US" dirty="0"/>
              <a:t>. </a:t>
            </a:r>
          </a:p>
          <a:p>
            <a:pPr marL="0" indent="0" algn="ctr">
              <a:buNone/>
            </a:pPr>
            <a:r>
              <a:rPr lang="en-US" sz="1200" dirty="0"/>
              <a:t>N.D.C.C. § 44-04-21.2</a:t>
            </a:r>
          </a:p>
        </p:txBody>
      </p:sp>
    </p:spTree>
    <p:extLst>
      <p:ext uri="{BB962C8B-B14F-4D97-AF65-F5344CB8AC3E}">
        <p14:creationId xmlns:p14="http://schemas.microsoft.com/office/powerpoint/2010/main" val="2526490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427B7-828C-4941-AC4B-BDC2E4EE3A25}"/>
              </a:ext>
            </a:extLst>
          </p:cNvPr>
          <p:cNvSpPr>
            <a:spLocks noGrp="1"/>
          </p:cNvSpPr>
          <p:nvPr>
            <p:ph type="title"/>
          </p:nvPr>
        </p:nvSpPr>
        <p:spPr/>
        <p:txBody>
          <a:bodyPr/>
          <a:lstStyle/>
          <a:p>
            <a:r>
              <a:rPr lang="en-US" dirty="0"/>
              <a:t>Violations – Criminal Penalties</a:t>
            </a:r>
          </a:p>
        </p:txBody>
      </p:sp>
      <p:sp>
        <p:nvSpPr>
          <p:cNvPr id="3" name="Content Placeholder 2">
            <a:extLst>
              <a:ext uri="{FF2B5EF4-FFF2-40B4-BE49-F238E27FC236}">
                <a16:creationId xmlns:a16="http://schemas.microsoft.com/office/drawing/2014/main" id="{96FEA581-2369-448D-8BD8-542DD475EBA5}"/>
              </a:ext>
            </a:extLst>
          </p:cNvPr>
          <p:cNvSpPr>
            <a:spLocks noGrp="1"/>
          </p:cNvSpPr>
          <p:nvPr>
            <p:ph idx="1"/>
          </p:nvPr>
        </p:nvSpPr>
        <p:spPr/>
        <p:txBody>
          <a:bodyPr/>
          <a:lstStyle/>
          <a:p>
            <a:r>
              <a:rPr lang="en-US" dirty="0"/>
              <a:t>Attorney General can refer a public servant to the state’s attorney for multiple violations. </a:t>
            </a:r>
          </a:p>
          <a:p>
            <a:r>
              <a:rPr lang="en-US" dirty="0"/>
              <a:t>A public servant who knowing violates the law is guilty of a class A misdemeanor. </a:t>
            </a:r>
          </a:p>
          <a:p>
            <a:pPr marL="0" indent="0" algn="ctr">
              <a:buNone/>
            </a:pPr>
            <a:r>
              <a:rPr lang="en-US" sz="1200" dirty="0"/>
              <a:t>N.D.C.C. § 44-04-21.3</a:t>
            </a:r>
          </a:p>
        </p:txBody>
      </p:sp>
    </p:spTree>
    <p:extLst>
      <p:ext uri="{BB962C8B-B14F-4D97-AF65-F5344CB8AC3E}">
        <p14:creationId xmlns:p14="http://schemas.microsoft.com/office/powerpoint/2010/main" val="2444590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B41D-8EC5-4C9A-8192-1CCCC65515FC}"/>
              </a:ext>
            </a:extLst>
          </p:cNvPr>
          <p:cNvSpPr>
            <a:spLocks noGrp="1"/>
          </p:cNvSpPr>
          <p:nvPr>
            <p:ph type="title"/>
          </p:nvPr>
        </p:nvSpPr>
        <p:spPr/>
        <p:txBody>
          <a:bodyPr>
            <a:normAutofit/>
          </a:bodyPr>
          <a:lstStyle/>
          <a:p>
            <a:r>
              <a:rPr lang="en-US" sz="7200" dirty="0"/>
              <a:t>Quiz</a:t>
            </a:r>
          </a:p>
        </p:txBody>
      </p:sp>
      <p:sp>
        <p:nvSpPr>
          <p:cNvPr id="3" name="Content Placeholder 2">
            <a:extLst>
              <a:ext uri="{FF2B5EF4-FFF2-40B4-BE49-F238E27FC236}">
                <a16:creationId xmlns:a16="http://schemas.microsoft.com/office/drawing/2014/main" id="{6ED56236-B097-40C2-9B31-99469367A92B}"/>
              </a:ext>
            </a:extLst>
          </p:cNvPr>
          <p:cNvSpPr>
            <a:spLocks noGrp="1"/>
          </p:cNvSpPr>
          <p:nvPr>
            <p:ph idx="1"/>
          </p:nvPr>
        </p:nvSpPr>
        <p:spPr>
          <a:xfrm>
            <a:off x="2589212" y="2133600"/>
            <a:ext cx="8915400" cy="4100290"/>
          </a:xfrm>
        </p:spPr>
        <p:txBody>
          <a:bodyPr>
            <a:normAutofit lnSpcReduction="10000"/>
          </a:bodyPr>
          <a:lstStyle/>
          <a:p>
            <a:pPr>
              <a:buFont typeface="+mj-lt"/>
              <a:buAutoNum type="arabicPeriod"/>
            </a:pPr>
            <a:r>
              <a:rPr lang="en-US" dirty="0"/>
              <a:t>True or false: All discussions an with attorney during a school board meeting require the board to enter executive session.</a:t>
            </a:r>
          </a:p>
          <a:p>
            <a:pPr marL="457200" lvl="1" indent="0">
              <a:buNone/>
            </a:pPr>
            <a:r>
              <a:rPr lang="en-US" dirty="0"/>
              <a:t>- False</a:t>
            </a:r>
          </a:p>
          <a:p>
            <a:pPr>
              <a:buFont typeface="+mj-lt"/>
              <a:buAutoNum type="arabicPeriod"/>
            </a:pPr>
            <a:r>
              <a:rPr lang="en-US" dirty="0"/>
              <a:t>If the attorney general issues a written opinion concluding that a violation has occurred, the public entity has how long to correct the violation?</a:t>
            </a:r>
          </a:p>
          <a:p>
            <a:pPr marL="800100" lvl="1" indent="-342900">
              <a:buFont typeface="+mj-lt"/>
              <a:buAutoNum type="alphaLcPeriod"/>
            </a:pPr>
            <a:r>
              <a:rPr lang="en-US" dirty="0"/>
              <a:t>7 days</a:t>
            </a:r>
          </a:p>
          <a:p>
            <a:pPr marL="800100" lvl="1" indent="-342900">
              <a:buFont typeface="+mj-lt"/>
              <a:buAutoNum type="alphaLcPeriod"/>
            </a:pPr>
            <a:r>
              <a:rPr lang="en-US" dirty="0"/>
              <a:t>21 days</a:t>
            </a:r>
          </a:p>
          <a:p>
            <a:pPr marL="800100" lvl="1" indent="-342900">
              <a:buFont typeface="+mj-lt"/>
              <a:buAutoNum type="alphaLcPeriod"/>
            </a:pPr>
            <a:r>
              <a:rPr lang="en-US" dirty="0"/>
              <a:t>30 days</a:t>
            </a:r>
          </a:p>
          <a:p>
            <a:pPr marL="800100" lvl="1" indent="-342900">
              <a:buFont typeface="+mj-lt"/>
              <a:buAutoNum type="alphaLcPeriod"/>
            </a:pPr>
            <a:r>
              <a:rPr lang="en-US" dirty="0"/>
              <a:t>90 days</a:t>
            </a:r>
          </a:p>
          <a:p>
            <a:pPr>
              <a:buFont typeface="+mj-lt"/>
              <a:buAutoNum type="arabicPeriod"/>
            </a:pPr>
            <a:r>
              <a:rPr lang="en-US" dirty="0"/>
              <a:t>True or false: An executive session would be proper to discuss an unfavorable employee evaluation. </a:t>
            </a:r>
          </a:p>
          <a:p>
            <a:pPr marL="457200" lvl="1" indent="0">
              <a:buNone/>
            </a:pPr>
            <a:r>
              <a:rPr lang="en-US" dirty="0"/>
              <a:t>- False</a:t>
            </a:r>
          </a:p>
          <a:p>
            <a:pPr>
              <a:buFont typeface="+mj-lt"/>
              <a:buAutoNum type="arabicPeriod"/>
            </a:pPr>
            <a:endParaRPr lang="en-US" dirty="0"/>
          </a:p>
        </p:txBody>
      </p:sp>
    </p:spTree>
    <p:extLst>
      <p:ext uri="{BB962C8B-B14F-4D97-AF65-F5344CB8AC3E}">
        <p14:creationId xmlns:p14="http://schemas.microsoft.com/office/powerpoint/2010/main" val="28654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iterate type="lt">
                                    <p:tmAbs val="0"/>
                                  </p:iterate>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mph" presetSubtype="0" fill="hold" nodeType="clickEffect">
                                  <p:stCondLst>
                                    <p:cond delay="0"/>
                                  </p:stCondLst>
                                  <p:iterate type="lt">
                                    <p:tmPct val="4000"/>
                                  </p:iterate>
                                  <p:childTnLst>
                                    <p:set>
                                      <p:cBhvr override="childStyle">
                                        <p:cTn id="26" dur="500" fill="hold"/>
                                        <p:tgtEl>
                                          <p:spTgt spid="3">
                                            <p:txEl>
                                              <p:pRg st="3" end="3"/>
                                            </p:txEl>
                                          </p:spTgt>
                                        </p:tgtEl>
                                        <p:attrNameLst>
                                          <p:attrName>style.textDecorationUnderline</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9542-B9B9-44D2-A35B-05C9A6DF85C8}"/>
              </a:ext>
            </a:extLst>
          </p:cNvPr>
          <p:cNvSpPr>
            <a:spLocks noGrp="1"/>
          </p:cNvSpPr>
          <p:nvPr>
            <p:ph type="title"/>
          </p:nvPr>
        </p:nvSpPr>
        <p:spPr/>
        <p:txBody>
          <a:bodyPr>
            <a:noAutofit/>
          </a:bodyPr>
          <a:lstStyle/>
          <a:p>
            <a:pPr algn="ctr"/>
            <a:r>
              <a:rPr lang="en-US" sz="4400" dirty="0"/>
              <a:t>Case Study 1</a:t>
            </a:r>
          </a:p>
        </p:txBody>
      </p:sp>
      <p:sp>
        <p:nvSpPr>
          <p:cNvPr id="3" name="Content Placeholder 2">
            <a:extLst>
              <a:ext uri="{FF2B5EF4-FFF2-40B4-BE49-F238E27FC236}">
                <a16:creationId xmlns:a16="http://schemas.microsoft.com/office/drawing/2014/main" id="{96EA090E-4A1A-445A-9238-56C229940C26}"/>
              </a:ext>
            </a:extLst>
          </p:cNvPr>
          <p:cNvSpPr>
            <a:spLocks noGrp="1"/>
          </p:cNvSpPr>
          <p:nvPr>
            <p:ph sz="half" idx="1"/>
          </p:nvPr>
        </p:nvSpPr>
        <p:spPr>
          <a:xfrm>
            <a:off x="2589212" y="2133600"/>
            <a:ext cx="4313864" cy="4312024"/>
          </a:xfrm>
        </p:spPr>
        <p:txBody>
          <a:bodyPr>
            <a:normAutofit fontScale="85000" lnSpcReduction="20000"/>
          </a:bodyPr>
          <a:lstStyle/>
          <a:p>
            <a:r>
              <a:rPr lang="en-US" dirty="0"/>
              <a:t>N.D.A.G. 2023-O-04</a:t>
            </a:r>
          </a:p>
          <a:p>
            <a:r>
              <a:rPr lang="en-US" dirty="0"/>
              <a:t>Date issued: September 28, 2023</a:t>
            </a:r>
          </a:p>
          <a:p>
            <a:r>
              <a:rPr lang="en-US" dirty="0"/>
              <a:t>Issued to: City of Fargo</a:t>
            </a:r>
          </a:p>
          <a:p>
            <a:r>
              <a:rPr lang="en-US" b="1" dirty="0"/>
              <a:t>Conclusion</a:t>
            </a:r>
            <a:r>
              <a:rPr lang="en-US" dirty="0"/>
              <a:t>: Fargo ran afoul of the open records laws by not providing requested records within a reasonable time and failing to give the requester an explanation for the nearly 4-week delay. </a:t>
            </a:r>
          </a:p>
          <a:p>
            <a:pPr lvl="1"/>
            <a:r>
              <a:rPr lang="en-US" b="1" dirty="0"/>
              <a:t>COMMUNICATION IS IMPERATIVE!</a:t>
            </a:r>
          </a:p>
          <a:p>
            <a:pPr lvl="1"/>
            <a:r>
              <a:rPr lang="en-US" dirty="0"/>
              <a:t>Explaining the reason for the delay may have mitigated the situation, encouraged him to narrow his request, or perhaps altogether avoided his request for an opinion.</a:t>
            </a:r>
          </a:p>
          <a:p>
            <a:pPr lvl="1"/>
            <a:r>
              <a:rPr lang="en-US" dirty="0"/>
              <a:t>No further corrective measures were required.</a:t>
            </a:r>
          </a:p>
          <a:p>
            <a:r>
              <a:rPr lang="en-US" dirty="0">
                <a:hlinkClick r:id="rId3"/>
              </a:rPr>
              <a:t>2023-O-04.pdf (nd.gov)</a:t>
            </a:r>
            <a:endParaRPr lang="en-US" dirty="0"/>
          </a:p>
        </p:txBody>
      </p:sp>
      <p:sp>
        <p:nvSpPr>
          <p:cNvPr id="4" name="Content Placeholder 3">
            <a:extLst>
              <a:ext uri="{FF2B5EF4-FFF2-40B4-BE49-F238E27FC236}">
                <a16:creationId xmlns:a16="http://schemas.microsoft.com/office/drawing/2014/main" id="{83F3737F-238F-44A7-8C24-6E38A475EBF9}"/>
              </a:ext>
            </a:extLst>
          </p:cNvPr>
          <p:cNvSpPr>
            <a:spLocks noGrp="1"/>
          </p:cNvSpPr>
          <p:nvPr>
            <p:ph sz="half" idx="2"/>
          </p:nvPr>
        </p:nvSpPr>
        <p:spPr/>
        <p:txBody>
          <a:bodyPr>
            <a:normAutofit fontScale="85000" lnSpcReduction="20000"/>
          </a:bodyPr>
          <a:lstStyle/>
          <a:p>
            <a:r>
              <a:rPr lang="en-US" dirty="0"/>
              <a:t>Must prove the records or explain why the records are not being provided within a reasonable time. (NDCC 44-04-18(2)(8))</a:t>
            </a:r>
          </a:p>
          <a:p>
            <a:r>
              <a:rPr lang="en-US" dirty="0"/>
              <a:t>The open records law is violated when a person’s right to review a copy of a record that is not exempt or confidential is denied or unreasonably delayed. (NDCC 44-04-18(3)(8))</a:t>
            </a:r>
          </a:p>
          <a:p>
            <a:r>
              <a:rPr lang="en-US" dirty="0"/>
              <a:t>A delay may be reasonable if the request was for a large number of records, where closed or confidential information had to be excised, or where other responsibilities of the public entity demanded immediate attention.</a:t>
            </a:r>
          </a:p>
          <a:p>
            <a:r>
              <a:rPr lang="en-US" dirty="0"/>
              <a:t>Not expected to be on hand, but response is expected within a matter of hours or days and not weeks</a:t>
            </a:r>
          </a:p>
          <a:p>
            <a:endParaRPr lang="en-US" dirty="0"/>
          </a:p>
        </p:txBody>
      </p:sp>
    </p:spTree>
    <p:extLst>
      <p:ext uri="{BB962C8B-B14F-4D97-AF65-F5344CB8AC3E}">
        <p14:creationId xmlns:p14="http://schemas.microsoft.com/office/powerpoint/2010/main" val="369995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F62B-53E3-4CA2-BF5A-3890E4A4DF6B}"/>
              </a:ext>
            </a:extLst>
          </p:cNvPr>
          <p:cNvSpPr>
            <a:spLocks noGrp="1"/>
          </p:cNvSpPr>
          <p:nvPr>
            <p:ph type="title"/>
          </p:nvPr>
        </p:nvSpPr>
        <p:spPr>
          <a:xfrm>
            <a:off x="2592925" y="530977"/>
            <a:ext cx="8911687" cy="764423"/>
          </a:xfrm>
        </p:spPr>
        <p:txBody>
          <a:bodyPr>
            <a:normAutofit/>
          </a:bodyPr>
          <a:lstStyle/>
          <a:p>
            <a:r>
              <a:rPr lang="en-US" dirty="0"/>
              <a:t>Open Records Basics</a:t>
            </a:r>
          </a:p>
        </p:txBody>
      </p:sp>
      <p:sp>
        <p:nvSpPr>
          <p:cNvPr id="3" name="Content Placeholder 2">
            <a:extLst>
              <a:ext uri="{FF2B5EF4-FFF2-40B4-BE49-F238E27FC236}">
                <a16:creationId xmlns:a16="http://schemas.microsoft.com/office/drawing/2014/main" id="{02302C40-5BE6-4B8B-B51D-00E943280906}"/>
              </a:ext>
            </a:extLst>
          </p:cNvPr>
          <p:cNvSpPr>
            <a:spLocks noGrp="1"/>
          </p:cNvSpPr>
          <p:nvPr>
            <p:ph idx="1"/>
          </p:nvPr>
        </p:nvSpPr>
        <p:spPr>
          <a:xfrm>
            <a:off x="2589212" y="2429933"/>
            <a:ext cx="8915400" cy="3777622"/>
          </a:xfrm>
        </p:spPr>
        <p:txBody>
          <a:bodyPr>
            <a:normAutofit/>
          </a:bodyPr>
          <a:lstStyle/>
          <a:p>
            <a:r>
              <a:rPr lang="en-US" sz="2400" dirty="0"/>
              <a:t>What is subject to open record laws?</a:t>
            </a:r>
          </a:p>
          <a:p>
            <a:pPr lvl="1"/>
            <a:r>
              <a:rPr lang="en-US" sz="2400" dirty="0"/>
              <a:t>All </a:t>
            </a:r>
            <a:r>
              <a:rPr lang="en-US" sz="2400" b="1" dirty="0"/>
              <a:t>records</a:t>
            </a:r>
          </a:p>
          <a:p>
            <a:pPr lvl="1"/>
            <a:r>
              <a:rPr lang="en-US" sz="2400" dirty="0"/>
              <a:t>In the possession of a </a:t>
            </a:r>
            <a:r>
              <a:rPr lang="en-US" sz="2400" b="1" dirty="0"/>
              <a:t>public entity </a:t>
            </a:r>
          </a:p>
          <a:p>
            <a:pPr lvl="1"/>
            <a:r>
              <a:rPr lang="en-US" sz="2400" dirty="0"/>
              <a:t>Regarding </a:t>
            </a:r>
            <a:r>
              <a:rPr lang="en-US" sz="2400" b="1" dirty="0"/>
              <a:t>public business</a:t>
            </a:r>
          </a:p>
          <a:p>
            <a:pPr marL="457200" lvl="1" indent="0">
              <a:buNone/>
            </a:pPr>
            <a:endParaRPr lang="en-US" sz="1800" b="1" dirty="0"/>
          </a:p>
          <a:p>
            <a:pPr marL="457200" lvl="1" indent="0">
              <a:buNone/>
            </a:pPr>
            <a:r>
              <a:rPr lang="en-US" sz="1800" dirty="0"/>
              <a:t>N.D.C.C. § 44-04-17.1(16)</a:t>
            </a:r>
          </a:p>
        </p:txBody>
      </p:sp>
    </p:spTree>
    <p:extLst>
      <p:ext uri="{BB962C8B-B14F-4D97-AF65-F5344CB8AC3E}">
        <p14:creationId xmlns:p14="http://schemas.microsoft.com/office/powerpoint/2010/main" val="2582272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9542-B9B9-44D2-A35B-05C9A6DF85C8}"/>
              </a:ext>
            </a:extLst>
          </p:cNvPr>
          <p:cNvSpPr>
            <a:spLocks noGrp="1"/>
          </p:cNvSpPr>
          <p:nvPr>
            <p:ph type="title"/>
          </p:nvPr>
        </p:nvSpPr>
        <p:spPr/>
        <p:txBody>
          <a:bodyPr>
            <a:noAutofit/>
          </a:bodyPr>
          <a:lstStyle/>
          <a:p>
            <a:pPr algn="ctr"/>
            <a:r>
              <a:rPr lang="en-US" sz="4400" dirty="0"/>
              <a:t>Case Study 2</a:t>
            </a:r>
          </a:p>
        </p:txBody>
      </p:sp>
      <p:sp>
        <p:nvSpPr>
          <p:cNvPr id="3" name="Content Placeholder 2">
            <a:extLst>
              <a:ext uri="{FF2B5EF4-FFF2-40B4-BE49-F238E27FC236}">
                <a16:creationId xmlns:a16="http://schemas.microsoft.com/office/drawing/2014/main" id="{635136BD-0789-44BD-81DC-B6FB4CA69C20}"/>
              </a:ext>
            </a:extLst>
          </p:cNvPr>
          <p:cNvSpPr>
            <a:spLocks noGrp="1"/>
          </p:cNvSpPr>
          <p:nvPr>
            <p:ph sz="half" idx="1"/>
          </p:nvPr>
        </p:nvSpPr>
        <p:spPr>
          <a:xfrm>
            <a:off x="2589212" y="2133600"/>
            <a:ext cx="4313864" cy="4100290"/>
          </a:xfrm>
        </p:spPr>
        <p:txBody>
          <a:bodyPr>
            <a:normAutofit fontScale="92500"/>
          </a:bodyPr>
          <a:lstStyle/>
          <a:p>
            <a:r>
              <a:rPr lang="en-US" dirty="0"/>
              <a:t>N.D.A.G. 2022-O-10</a:t>
            </a:r>
          </a:p>
          <a:p>
            <a:r>
              <a:rPr lang="en-US" dirty="0"/>
              <a:t>Date Issued: September 29, 2022</a:t>
            </a:r>
          </a:p>
          <a:p>
            <a:r>
              <a:rPr lang="en-US" dirty="0"/>
              <a:t>Issued to: Lewis &amp; Clark Public School Board</a:t>
            </a:r>
          </a:p>
          <a:p>
            <a:r>
              <a:rPr lang="en-US" b="1" dirty="0"/>
              <a:t>Conclusion</a:t>
            </a:r>
            <a:r>
              <a:rPr lang="en-US" dirty="0"/>
              <a:t>: The Lewis &amp; Clark Public School failed to provide notice of its October 27, 2021, special meeting in substantial compliance with NDCC 44-04-20</a:t>
            </a:r>
          </a:p>
          <a:p>
            <a:pPr lvl="1"/>
            <a:r>
              <a:rPr lang="en-US" dirty="0"/>
              <a:t>An email list was created for future personnel so no further action was required.</a:t>
            </a:r>
          </a:p>
          <a:p>
            <a:r>
              <a:rPr lang="en-US" dirty="0">
                <a:hlinkClick r:id="rId2"/>
              </a:rPr>
              <a:t>2022-O-10.pdf (nd.gov)</a:t>
            </a:r>
            <a:endParaRPr lang="en-US" dirty="0"/>
          </a:p>
        </p:txBody>
      </p:sp>
      <p:sp>
        <p:nvSpPr>
          <p:cNvPr id="4" name="Content Placeholder 3">
            <a:extLst>
              <a:ext uri="{FF2B5EF4-FFF2-40B4-BE49-F238E27FC236}">
                <a16:creationId xmlns:a16="http://schemas.microsoft.com/office/drawing/2014/main" id="{EB5835F7-564F-4EE8-8EE1-1FF92809AABF}"/>
              </a:ext>
            </a:extLst>
          </p:cNvPr>
          <p:cNvSpPr>
            <a:spLocks noGrp="1"/>
          </p:cNvSpPr>
          <p:nvPr>
            <p:ph sz="half" idx="2"/>
          </p:nvPr>
        </p:nvSpPr>
        <p:spPr/>
        <p:txBody>
          <a:bodyPr>
            <a:normAutofit fontScale="92500"/>
          </a:bodyPr>
          <a:lstStyle/>
          <a:p>
            <a:r>
              <a:rPr lang="en-US" dirty="0"/>
              <a:t>Notice must be given before all meetings of a public entity to anyone requesting such information</a:t>
            </a:r>
          </a:p>
          <a:p>
            <a:r>
              <a:rPr lang="en-US" dirty="0"/>
              <a:t>The board believed it had a duty to provide notice and a schedule of regular board meetings to anyone who requested the information.</a:t>
            </a:r>
          </a:p>
          <a:p>
            <a:r>
              <a:rPr lang="en-US" dirty="0"/>
              <a:t>The Superintendent provided personal notice of the November 8, 2021, regular meeting by informing the citizen of the date, time, and location of the next regular meeting via text on October 22, 2021.</a:t>
            </a:r>
          </a:p>
        </p:txBody>
      </p:sp>
    </p:spTree>
    <p:extLst>
      <p:ext uri="{BB962C8B-B14F-4D97-AF65-F5344CB8AC3E}">
        <p14:creationId xmlns:p14="http://schemas.microsoft.com/office/powerpoint/2010/main" val="38942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9542-B9B9-44D2-A35B-05C9A6DF85C8}"/>
              </a:ext>
            </a:extLst>
          </p:cNvPr>
          <p:cNvSpPr>
            <a:spLocks noGrp="1"/>
          </p:cNvSpPr>
          <p:nvPr>
            <p:ph type="title"/>
          </p:nvPr>
        </p:nvSpPr>
        <p:spPr/>
        <p:txBody>
          <a:bodyPr>
            <a:noAutofit/>
          </a:bodyPr>
          <a:lstStyle/>
          <a:p>
            <a:pPr algn="ctr"/>
            <a:r>
              <a:rPr lang="en-US" sz="4400" dirty="0"/>
              <a:t>Case Study 3</a:t>
            </a:r>
          </a:p>
        </p:txBody>
      </p:sp>
      <p:sp>
        <p:nvSpPr>
          <p:cNvPr id="3" name="Content Placeholder 2">
            <a:extLst>
              <a:ext uri="{FF2B5EF4-FFF2-40B4-BE49-F238E27FC236}">
                <a16:creationId xmlns:a16="http://schemas.microsoft.com/office/drawing/2014/main" id="{872D71D1-B58E-4764-801C-C0DCF1C359EF}"/>
              </a:ext>
            </a:extLst>
          </p:cNvPr>
          <p:cNvSpPr>
            <a:spLocks noGrp="1"/>
          </p:cNvSpPr>
          <p:nvPr>
            <p:ph sz="half" idx="1"/>
          </p:nvPr>
        </p:nvSpPr>
        <p:spPr>
          <a:xfrm>
            <a:off x="2589212" y="2133600"/>
            <a:ext cx="4313864" cy="4267200"/>
          </a:xfrm>
        </p:spPr>
        <p:txBody>
          <a:bodyPr>
            <a:normAutofit fontScale="92500" lnSpcReduction="10000"/>
          </a:bodyPr>
          <a:lstStyle/>
          <a:p>
            <a:r>
              <a:rPr lang="en-US" dirty="0"/>
              <a:t>N.D.A.G. 2022-O-13</a:t>
            </a:r>
          </a:p>
          <a:p>
            <a:r>
              <a:rPr lang="en-US" dirty="0"/>
              <a:t>Date issued: September 29, 2022</a:t>
            </a:r>
          </a:p>
          <a:p>
            <a:r>
              <a:rPr lang="en-US" dirty="0"/>
              <a:t>Issued to: Minot Public School District No. 1</a:t>
            </a:r>
          </a:p>
          <a:p>
            <a:r>
              <a:rPr lang="en-US" b="1" dirty="0"/>
              <a:t>Conclusion</a:t>
            </a:r>
            <a:r>
              <a:rPr lang="en-US" dirty="0"/>
              <a:t>: Superintendent’s Reintegration Committee is not subject to open meetings law because it does not meet the statutory definition of a governing body. </a:t>
            </a:r>
          </a:p>
          <a:p>
            <a:pPr lvl="1"/>
            <a:r>
              <a:rPr lang="en-US" dirty="0"/>
              <a:t>MPS did not have to provide notice of the committee meetings to the public and did not have to post or file meeting notices </a:t>
            </a:r>
          </a:p>
          <a:p>
            <a:r>
              <a:rPr lang="en-US" dirty="0">
                <a:hlinkClick r:id="rId3"/>
              </a:rPr>
              <a:t>2022-O-13.pdf (nd.gov)</a:t>
            </a:r>
            <a:endParaRPr lang="en-US" dirty="0"/>
          </a:p>
          <a:p>
            <a:pPr lvl="1"/>
            <a:endParaRPr lang="en-US" b="1" dirty="0"/>
          </a:p>
        </p:txBody>
      </p:sp>
      <p:sp>
        <p:nvSpPr>
          <p:cNvPr id="4" name="Content Placeholder 3">
            <a:extLst>
              <a:ext uri="{FF2B5EF4-FFF2-40B4-BE49-F238E27FC236}">
                <a16:creationId xmlns:a16="http://schemas.microsoft.com/office/drawing/2014/main" id="{BD91731B-CCD4-4EE2-9724-406AEC6C56D4}"/>
              </a:ext>
            </a:extLst>
          </p:cNvPr>
          <p:cNvSpPr>
            <a:spLocks noGrp="1"/>
          </p:cNvSpPr>
          <p:nvPr>
            <p:ph sz="half" idx="2"/>
          </p:nvPr>
        </p:nvSpPr>
        <p:spPr/>
        <p:txBody>
          <a:bodyPr>
            <a:normAutofit fontScale="92500" lnSpcReduction="10000"/>
          </a:bodyPr>
          <a:lstStyle/>
          <a:p>
            <a:r>
              <a:rPr lang="en-US" dirty="0"/>
              <a:t>“Governing body” includes any group of persons, regardless of membership, acting collectively pursuant to authority delegated to that group by the governing body.</a:t>
            </a:r>
          </a:p>
          <a:p>
            <a:r>
              <a:rPr lang="en-US" dirty="0"/>
              <a:t>Superintendents’ Cabinets are not subject to open meetings law when they are not created by school board rule and are not delegated any authority by the school board. </a:t>
            </a:r>
          </a:p>
          <a:p>
            <a:pPr lvl="1"/>
            <a:r>
              <a:rPr lang="en-US" dirty="0"/>
              <a:t>Cabinets not “active collectively pursuant to authority delegated to them by the governing body.</a:t>
            </a:r>
          </a:p>
        </p:txBody>
      </p:sp>
    </p:spTree>
    <p:extLst>
      <p:ext uri="{BB962C8B-B14F-4D97-AF65-F5344CB8AC3E}">
        <p14:creationId xmlns:p14="http://schemas.microsoft.com/office/powerpoint/2010/main" val="420293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9542-B9B9-44D2-A35B-05C9A6DF85C8}"/>
              </a:ext>
            </a:extLst>
          </p:cNvPr>
          <p:cNvSpPr>
            <a:spLocks noGrp="1"/>
          </p:cNvSpPr>
          <p:nvPr>
            <p:ph type="title"/>
          </p:nvPr>
        </p:nvSpPr>
        <p:spPr/>
        <p:txBody>
          <a:bodyPr>
            <a:noAutofit/>
          </a:bodyPr>
          <a:lstStyle/>
          <a:p>
            <a:pPr algn="ctr"/>
            <a:r>
              <a:rPr lang="en-US" sz="4400" dirty="0"/>
              <a:t>Case Study 4</a:t>
            </a:r>
          </a:p>
        </p:txBody>
      </p:sp>
      <p:sp>
        <p:nvSpPr>
          <p:cNvPr id="7" name="Content Placeholder 6">
            <a:extLst>
              <a:ext uri="{FF2B5EF4-FFF2-40B4-BE49-F238E27FC236}">
                <a16:creationId xmlns:a16="http://schemas.microsoft.com/office/drawing/2014/main" id="{CA7127D0-BEAB-4753-9D4F-15BD0F0DC554}"/>
              </a:ext>
            </a:extLst>
          </p:cNvPr>
          <p:cNvSpPr>
            <a:spLocks noGrp="1"/>
          </p:cNvSpPr>
          <p:nvPr>
            <p:ph sz="half" idx="1"/>
          </p:nvPr>
        </p:nvSpPr>
        <p:spPr/>
        <p:txBody>
          <a:bodyPr>
            <a:normAutofit lnSpcReduction="10000"/>
          </a:bodyPr>
          <a:lstStyle/>
          <a:p>
            <a:r>
              <a:rPr lang="en-US" dirty="0"/>
              <a:t>N.D.A.G. 2022-O-05</a:t>
            </a:r>
          </a:p>
          <a:p>
            <a:r>
              <a:rPr lang="en-US" dirty="0"/>
              <a:t>Date issued: May 19, 2022</a:t>
            </a:r>
          </a:p>
          <a:p>
            <a:r>
              <a:rPr lang="en-US" dirty="0"/>
              <a:t>Issued to: North Dakota Board of Chiropractic Examiners</a:t>
            </a:r>
          </a:p>
          <a:p>
            <a:r>
              <a:rPr lang="en-US" b="1" dirty="0"/>
              <a:t>Conclusion</a:t>
            </a:r>
            <a:r>
              <a:rPr lang="en-US" dirty="0"/>
              <a:t>: the Board properly withheld from the doctors the executive session recording of discussions of protected records. </a:t>
            </a:r>
          </a:p>
          <a:p>
            <a:r>
              <a:rPr lang="en-US" dirty="0">
                <a:hlinkClick r:id="rId3"/>
              </a:rPr>
              <a:t>2022-O-05 (nd.gov)</a:t>
            </a:r>
            <a:endParaRPr lang="en-US" b="1" dirty="0"/>
          </a:p>
        </p:txBody>
      </p:sp>
      <p:sp>
        <p:nvSpPr>
          <p:cNvPr id="8" name="Content Placeholder 7">
            <a:extLst>
              <a:ext uri="{FF2B5EF4-FFF2-40B4-BE49-F238E27FC236}">
                <a16:creationId xmlns:a16="http://schemas.microsoft.com/office/drawing/2014/main" id="{9FDF2785-F9F6-41ED-824D-8E4705A5FAF1}"/>
              </a:ext>
            </a:extLst>
          </p:cNvPr>
          <p:cNvSpPr>
            <a:spLocks noGrp="1"/>
          </p:cNvSpPr>
          <p:nvPr>
            <p:ph sz="half" idx="2"/>
          </p:nvPr>
        </p:nvSpPr>
        <p:spPr/>
        <p:txBody>
          <a:bodyPr>
            <a:normAutofit lnSpcReduction="10000"/>
          </a:bodyPr>
          <a:lstStyle/>
          <a:p>
            <a:r>
              <a:rPr lang="en-US" dirty="0"/>
              <a:t>The purpose of an executive session is not only to protect the records being discussed, but also to protect the consideration or discussion of those closed or confidential records. </a:t>
            </a:r>
          </a:p>
          <a:p>
            <a:r>
              <a:rPr lang="en-US" dirty="0"/>
              <a:t>Three ways an executive session recording may be released </a:t>
            </a:r>
          </a:p>
          <a:p>
            <a:r>
              <a:rPr lang="en-US" dirty="0"/>
              <a:t>Dr. C’s request was for the recorded discussion, not of his records as he argued. </a:t>
            </a:r>
          </a:p>
          <a:p>
            <a:pPr lvl="1"/>
            <a:r>
              <a:rPr lang="en-US" dirty="0"/>
              <a:t>The protection of the discussion cannot be waived by him.</a:t>
            </a:r>
          </a:p>
        </p:txBody>
      </p:sp>
    </p:spTree>
    <p:extLst>
      <p:ext uri="{BB962C8B-B14F-4D97-AF65-F5344CB8AC3E}">
        <p14:creationId xmlns:p14="http://schemas.microsoft.com/office/powerpoint/2010/main" val="282169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77C8-FAEC-4976-9EE9-943AC8D1E738}"/>
              </a:ext>
            </a:extLst>
          </p:cNvPr>
          <p:cNvSpPr>
            <a:spLocks noGrp="1"/>
          </p:cNvSpPr>
          <p:nvPr>
            <p:ph type="title"/>
          </p:nvPr>
        </p:nvSpPr>
        <p:spPr/>
        <p:txBody>
          <a:bodyPr/>
          <a:lstStyle/>
          <a:p>
            <a:r>
              <a:rPr lang="en-US" dirty="0"/>
              <a:t>References &amp; Resources</a:t>
            </a:r>
          </a:p>
        </p:txBody>
      </p:sp>
      <p:sp>
        <p:nvSpPr>
          <p:cNvPr id="3" name="Content Placeholder 2">
            <a:extLst>
              <a:ext uri="{FF2B5EF4-FFF2-40B4-BE49-F238E27FC236}">
                <a16:creationId xmlns:a16="http://schemas.microsoft.com/office/drawing/2014/main" id="{0955FC69-5CFA-4F9E-A71A-90113CB38722}"/>
              </a:ext>
            </a:extLst>
          </p:cNvPr>
          <p:cNvSpPr>
            <a:spLocks noGrp="1"/>
          </p:cNvSpPr>
          <p:nvPr>
            <p:ph idx="1"/>
          </p:nvPr>
        </p:nvSpPr>
        <p:spPr/>
        <p:txBody>
          <a:bodyPr/>
          <a:lstStyle/>
          <a:p>
            <a:r>
              <a:rPr lang="en-US" dirty="0"/>
              <a:t>North Dakota Constitution </a:t>
            </a:r>
            <a:r>
              <a:rPr lang="en-US" u="sng" dirty="0"/>
              <a:t>Article XI General Provisions</a:t>
            </a:r>
            <a:endParaRPr lang="en-US" dirty="0"/>
          </a:p>
          <a:p>
            <a:r>
              <a:rPr lang="en-US" dirty="0"/>
              <a:t>North Dakota Century Code Chapter </a:t>
            </a:r>
            <a:r>
              <a:rPr lang="en-US" u="sng" dirty="0"/>
              <a:t>44-04</a:t>
            </a:r>
            <a:endParaRPr lang="en-US" dirty="0"/>
          </a:p>
          <a:p>
            <a:r>
              <a:rPr lang="en-US" dirty="0"/>
              <a:t>Attorney General’s website </a:t>
            </a:r>
            <a:r>
              <a:rPr lang="en-US" u="sng" dirty="0">
                <a:hlinkClick r:id="rId2"/>
              </a:rPr>
              <a:t>https://attorneygeneral.nd.gov/</a:t>
            </a:r>
            <a:r>
              <a:rPr lang="en-US" u="sng" dirty="0"/>
              <a:t> </a:t>
            </a:r>
          </a:p>
          <a:p>
            <a:pPr lvl="1"/>
            <a:r>
              <a:rPr lang="en-US" i="1" dirty="0"/>
              <a:t>Open Records &amp; Meetings Laws</a:t>
            </a:r>
          </a:p>
          <a:p>
            <a:pPr lvl="2"/>
            <a:r>
              <a:rPr lang="en-US" dirty="0"/>
              <a:t>Manuals &amp; Guides</a:t>
            </a:r>
          </a:p>
          <a:p>
            <a:pPr lvl="3"/>
            <a:r>
              <a:rPr lang="en-US" u="sng" dirty="0"/>
              <a:t>Open Records Guide</a:t>
            </a:r>
          </a:p>
          <a:p>
            <a:pPr lvl="3"/>
            <a:r>
              <a:rPr lang="en-US" u="sng" dirty="0"/>
              <a:t>Template for Responding to an Open Records Request</a:t>
            </a:r>
          </a:p>
          <a:p>
            <a:pPr lvl="3"/>
            <a:r>
              <a:rPr lang="en-US" u="sng" dirty="0"/>
              <a:t>Open Meetings Guide</a:t>
            </a:r>
          </a:p>
          <a:p>
            <a:pPr lvl="3"/>
            <a:r>
              <a:rPr lang="en-US" u="sng" dirty="0"/>
              <a:t>Sample Form for Closing Executive Sessions</a:t>
            </a:r>
          </a:p>
          <a:p>
            <a:pPr lvl="3"/>
            <a:r>
              <a:rPr lang="en-US" u="sng" dirty="0"/>
              <a:t>Sample Meeting Notice</a:t>
            </a:r>
          </a:p>
          <a:p>
            <a:pPr lvl="3"/>
            <a:r>
              <a:rPr lang="en-US" u="sng" dirty="0"/>
              <a:t>Notice Checklist</a:t>
            </a:r>
          </a:p>
        </p:txBody>
      </p:sp>
    </p:spTree>
    <p:extLst>
      <p:ext uri="{BB962C8B-B14F-4D97-AF65-F5344CB8AC3E}">
        <p14:creationId xmlns:p14="http://schemas.microsoft.com/office/powerpoint/2010/main" val="1481788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5CF8B-E22A-4A59-96CA-D7E7A7DB8A6E}"/>
              </a:ext>
            </a:extLst>
          </p:cNvPr>
          <p:cNvSpPr>
            <a:spLocks noGrp="1"/>
          </p:cNvSpPr>
          <p:nvPr>
            <p:ph type="ctrTitle"/>
          </p:nvPr>
        </p:nvSpPr>
        <p:spPr>
          <a:xfrm>
            <a:off x="2699279" y="2740538"/>
            <a:ext cx="8915399" cy="1376923"/>
          </a:xfrm>
        </p:spPr>
        <p:txBody>
          <a:bodyPr>
            <a:normAutofit fontScale="90000"/>
          </a:bodyPr>
          <a:lstStyle/>
          <a:p>
            <a:r>
              <a:rPr lang="en-US" sz="8800" dirty="0"/>
              <a:t>Questions?</a:t>
            </a:r>
          </a:p>
        </p:txBody>
      </p:sp>
    </p:spTree>
    <p:extLst>
      <p:ext uri="{BB962C8B-B14F-4D97-AF65-F5344CB8AC3E}">
        <p14:creationId xmlns:p14="http://schemas.microsoft.com/office/powerpoint/2010/main" val="917485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3B6B-1BA2-4D12-98F7-389F82439BF1}"/>
              </a:ext>
            </a:extLst>
          </p:cNvPr>
          <p:cNvSpPr>
            <a:spLocks noGrp="1"/>
          </p:cNvSpPr>
          <p:nvPr>
            <p:ph type="title"/>
          </p:nvPr>
        </p:nvSpPr>
        <p:spPr/>
        <p:txBody>
          <a:bodyPr/>
          <a:lstStyle/>
          <a:p>
            <a:r>
              <a:rPr lang="en-US" dirty="0"/>
              <a:t>Open Records Basics</a:t>
            </a:r>
          </a:p>
        </p:txBody>
      </p:sp>
      <p:sp>
        <p:nvSpPr>
          <p:cNvPr id="3" name="Content Placeholder 2">
            <a:extLst>
              <a:ext uri="{FF2B5EF4-FFF2-40B4-BE49-F238E27FC236}">
                <a16:creationId xmlns:a16="http://schemas.microsoft.com/office/drawing/2014/main" id="{F434F34D-9BA4-48C8-96B1-6935C1AD9D88}"/>
              </a:ext>
            </a:extLst>
          </p:cNvPr>
          <p:cNvSpPr>
            <a:spLocks noGrp="1"/>
          </p:cNvSpPr>
          <p:nvPr>
            <p:ph idx="1"/>
          </p:nvPr>
        </p:nvSpPr>
        <p:spPr>
          <a:xfrm>
            <a:off x="2589212" y="1744131"/>
            <a:ext cx="8915400" cy="4097867"/>
          </a:xfrm>
        </p:spPr>
        <p:txBody>
          <a:bodyPr>
            <a:noAutofit/>
          </a:bodyPr>
          <a:lstStyle/>
          <a:p>
            <a:r>
              <a:rPr lang="en-US" dirty="0"/>
              <a:t>What is a Record?</a:t>
            </a:r>
          </a:p>
          <a:p>
            <a:pPr lvl="1"/>
            <a:r>
              <a:rPr lang="en-US" sz="1800" b="1" dirty="0"/>
              <a:t>Recorded information</a:t>
            </a:r>
            <a:r>
              <a:rPr lang="en-US" sz="1800" dirty="0"/>
              <a:t> of any kind, regardless of the physical form or characteristics by which the information is stored, recorded, or reproduced…</a:t>
            </a:r>
          </a:p>
          <a:p>
            <a:pPr lvl="2"/>
            <a:r>
              <a:rPr lang="en-US" sz="1800" b="1" dirty="0"/>
              <a:t>N.D.C.C. § 44-04-17.1(16)</a:t>
            </a:r>
          </a:p>
          <a:p>
            <a:r>
              <a:rPr lang="en-US" dirty="0"/>
              <a:t>What is Public Business?</a:t>
            </a:r>
          </a:p>
          <a:p>
            <a:pPr lvl="1"/>
            <a:r>
              <a:rPr lang="en-US" sz="1800" u="sng" dirty="0"/>
              <a:t>All matters</a:t>
            </a:r>
            <a:r>
              <a:rPr lang="en-US" sz="1800" dirty="0"/>
              <a:t> that relate or may foreseeably relate in any way to…the </a:t>
            </a:r>
            <a:r>
              <a:rPr lang="en-US" sz="1800" u="sng" dirty="0"/>
              <a:t>performance of the public entity’s governmental functions</a:t>
            </a:r>
            <a:r>
              <a:rPr lang="en-US" sz="1800" dirty="0"/>
              <a:t>, including any matter over which the public entity has supervision, control, jurisdiction, or advisory power; or…the public entity’s </a:t>
            </a:r>
            <a:r>
              <a:rPr lang="en-US" sz="1800" u="sng" dirty="0"/>
              <a:t>use of public funds</a:t>
            </a:r>
            <a:r>
              <a:rPr lang="en-US" sz="1800" dirty="0"/>
              <a:t>. </a:t>
            </a:r>
          </a:p>
          <a:p>
            <a:pPr lvl="2"/>
            <a:r>
              <a:rPr lang="en-US" sz="1800" b="1" dirty="0"/>
              <a:t>N.D.C.C. § 44-04-17.1(12)</a:t>
            </a:r>
          </a:p>
        </p:txBody>
      </p:sp>
    </p:spTree>
    <p:extLst>
      <p:ext uri="{BB962C8B-B14F-4D97-AF65-F5344CB8AC3E}">
        <p14:creationId xmlns:p14="http://schemas.microsoft.com/office/powerpoint/2010/main" val="394820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837E-5935-4519-8571-59D14703769D}"/>
              </a:ext>
            </a:extLst>
          </p:cNvPr>
          <p:cNvSpPr>
            <a:spLocks noGrp="1"/>
          </p:cNvSpPr>
          <p:nvPr>
            <p:ph type="title"/>
          </p:nvPr>
        </p:nvSpPr>
        <p:spPr/>
        <p:txBody>
          <a:bodyPr/>
          <a:lstStyle/>
          <a:p>
            <a:r>
              <a:rPr lang="en-US" dirty="0"/>
              <a:t>Examples of Records that are Generally Open</a:t>
            </a:r>
          </a:p>
        </p:txBody>
      </p:sp>
      <p:sp>
        <p:nvSpPr>
          <p:cNvPr id="3" name="Content Placeholder 2">
            <a:extLst>
              <a:ext uri="{FF2B5EF4-FFF2-40B4-BE49-F238E27FC236}">
                <a16:creationId xmlns:a16="http://schemas.microsoft.com/office/drawing/2014/main" id="{2C51FE05-4967-44ED-B4CD-DF1E9DC3BCF5}"/>
              </a:ext>
            </a:extLst>
          </p:cNvPr>
          <p:cNvSpPr>
            <a:spLocks noGrp="1"/>
          </p:cNvSpPr>
          <p:nvPr>
            <p:ph idx="1"/>
          </p:nvPr>
        </p:nvSpPr>
        <p:spPr/>
        <p:txBody>
          <a:bodyPr>
            <a:normAutofit lnSpcReduction="10000"/>
          </a:bodyPr>
          <a:lstStyle/>
          <a:p>
            <a:r>
              <a:rPr lang="en-US" dirty="0"/>
              <a:t>Personnel file, including:</a:t>
            </a:r>
          </a:p>
          <a:p>
            <a:pPr lvl="1"/>
            <a:r>
              <a:rPr lang="en-US" i="1" dirty="0"/>
              <a:t>Job performance</a:t>
            </a:r>
          </a:p>
          <a:p>
            <a:pPr lvl="1"/>
            <a:r>
              <a:rPr lang="en-US" i="1" dirty="0"/>
              <a:t>Evaluations</a:t>
            </a:r>
          </a:p>
          <a:p>
            <a:r>
              <a:rPr lang="en-US" dirty="0"/>
              <a:t>Business-related emails</a:t>
            </a:r>
          </a:p>
          <a:p>
            <a:r>
              <a:rPr lang="en-US" dirty="0"/>
              <a:t>Records on personal devices, including:</a:t>
            </a:r>
          </a:p>
          <a:p>
            <a:pPr lvl="1"/>
            <a:r>
              <a:rPr lang="en-US" i="1" dirty="0"/>
              <a:t>Cell phones (email, messages, photos)</a:t>
            </a:r>
          </a:p>
          <a:p>
            <a:pPr lvl="1"/>
            <a:r>
              <a:rPr lang="en-US" i="1" dirty="0"/>
              <a:t>Computers (email, documents, etc.)</a:t>
            </a:r>
          </a:p>
          <a:p>
            <a:r>
              <a:rPr lang="en-US" dirty="0"/>
              <a:t>Contracts with a public entity, including:</a:t>
            </a:r>
          </a:p>
          <a:p>
            <a:pPr lvl="1"/>
            <a:r>
              <a:rPr lang="en-US" i="1" dirty="0"/>
              <a:t>Prices</a:t>
            </a:r>
          </a:p>
          <a:p>
            <a:pPr lvl="1"/>
            <a:r>
              <a:rPr lang="en-US" i="1" dirty="0"/>
              <a:t>costs</a:t>
            </a:r>
          </a:p>
        </p:txBody>
      </p:sp>
    </p:spTree>
    <p:extLst>
      <p:ext uri="{BB962C8B-B14F-4D97-AF65-F5344CB8AC3E}">
        <p14:creationId xmlns:p14="http://schemas.microsoft.com/office/powerpoint/2010/main" val="17816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B5A58-FC86-45C4-B536-766C7F5850A3}"/>
              </a:ext>
            </a:extLst>
          </p:cNvPr>
          <p:cNvSpPr>
            <a:spLocks noGrp="1"/>
          </p:cNvSpPr>
          <p:nvPr>
            <p:ph type="title"/>
          </p:nvPr>
        </p:nvSpPr>
        <p:spPr/>
        <p:txBody>
          <a:bodyPr/>
          <a:lstStyle/>
          <a:p>
            <a:r>
              <a:rPr lang="en-US" dirty="0"/>
              <a:t>Open Records Basics</a:t>
            </a:r>
          </a:p>
        </p:txBody>
      </p:sp>
      <p:sp>
        <p:nvSpPr>
          <p:cNvPr id="3" name="Content Placeholder 2">
            <a:extLst>
              <a:ext uri="{FF2B5EF4-FFF2-40B4-BE49-F238E27FC236}">
                <a16:creationId xmlns:a16="http://schemas.microsoft.com/office/drawing/2014/main" id="{81460843-BC8F-4C7C-9665-5760DB9D71DF}"/>
              </a:ext>
            </a:extLst>
          </p:cNvPr>
          <p:cNvSpPr>
            <a:spLocks noGrp="1"/>
          </p:cNvSpPr>
          <p:nvPr>
            <p:ph idx="1"/>
          </p:nvPr>
        </p:nvSpPr>
        <p:spPr/>
        <p:txBody>
          <a:bodyPr>
            <a:normAutofit/>
          </a:bodyPr>
          <a:lstStyle/>
          <a:p>
            <a:r>
              <a:rPr lang="en-US" sz="2000" dirty="0"/>
              <a:t>There must be a law that specifically says the record is protected. </a:t>
            </a:r>
          </a:p>
          <a:p>
            <a:pPr lvl="1"/>
            <a:r>
              <a:rPr lang="en-US" sz="2000" dirty="0"/>
              <a:t>The law will typically say the record is:</a:t>
            </a:r>
          </a:p>
          <a:p>
            <a:pPr lvl="2"/>
            <a:r>
              <a:rPr lang="en-US" sz="2000" dirty="0"/>
              <a:t>“</a:t>
            </a:r>
            <a:r>
              <a:rPr lang="en-US" sz="2000" i="1" dirty="0"/>
              <a:t>not subject to Article XI of the North Dakota Constitution</a:t>
            </a:r>
            <a:r>
              <a:rPr lang="en-US" sz="2000" dirty="0"/>
              <a:t>,”</a:t>
            </a:r>
          </a:p>
          <a:p>
            <a:pPr lvl="2"/>
            <a:r>
              <a:rPr lang="en-US" sz="2000" dirty="0"/>
              <a:t>“</a:t>
            </a:r>
            <a:r>
              <a:rPr lang="en-US" sz="2000" i="1" dirty="0"/>
              <a:t>not an open record</a:t>
            </a:r>
            <a:r>
              <a:rPr lang="en-US" sz="2000" dirty="0"/>
              <a:t>,”</a:t>
            </a:r>
          </a:p>
          <a:p>
            <a:pPr lvl="2"/>
            <a:r>
              <a:rPr lang="en-US" sz="2000" dirty="0"/>
              <a:t>“</a:t>
            </a:r>
            <a:r>
              <a:rPr lang="en-US" sz="2000" b="1" i="1" dirty="0"/>
              <a:t>exempt</a:t>
            </a:r>
            <a:r>
              <a:rPr lang="en-US" sz="2000" dirty="0"/>
              <a:t>,” or</a:t>
            </a:r>
          </a:p>
          <a:p>
            <a:pPr lvl="2"/>
            <a:r>
              <a:rPr lang="en-US" sz="2000" dirty="0"/>
              <a:t>“</a:t>
            </a:r>
            <a:r>
              <a:rPr lang="en-US" sz="2000" b="1" i="1" dirty="0"/>
              <a:t>confidential</a:t>
            </a:r>
            <a:r>
              <a:rPr lang="en-US" sz="2000" dirty="0"/>
              <a:t>.”</a:t>
            </a:r>
          </a:p>
        </p:txBody>
      </p:sp>
    </p:spTree>
    <p:extLst>
      <p:ext uri="{BB962C8B-B14F-4D97-AF65-F5344CB8AC3E}">
        <p14:creationId xmlns:p14="http://schemas.microsoft.com/office/powerpoint/2010/main" val="198489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0934-A165-41A8-BB55-AC02C5206C84}"/>
              </a:ext>
            </a:extLst>
          </p:cNvPr>
          <p:cNvSpPr>
            <a:spLocks noGrp="1"/>
          </p:cNvSpPr>
          <p:nvPr>
            <p:ph type="title"/>
          </p:nvPr>
        </p:nvSpPr>
        <p:spPr/>
        <p:txBody>
          <a:bodyPr/>
          <a:lstStyle/>
          <a:p>
            <a:r>
              <a:rPr lang="en-US" dirty="0"/>
              <a:t>Open Records Basics</a:t>
            </a:r>
          </a:p>
        </p:txBody>
      </p:sp>
      <p:sp>
        <p:nvSpPr>
          <p:cNvPr id="3" name="Text Placeholder 2">
            <a:extLst>
              <a:ext uri="{FF2B5EF4-FFF2-40B4-BE49-F238E27FC236}">
                <a16:creationId xmlns:a16="http://schemas.microsoft.com/office/drawing/2014/main" id="{CA657DB5-B614-4DF3-B2E4-DD7EE915DA9D}"/>
              </a:ext>
            </a:extLst>
          </p:cNvPr>
          <p:cNvSpPr>
            <a:spLocks noGrp="1"/>
          </p:cNvSpPr>
          <p:nvPr>
            <p:ph type="body" idx="1"/>
          </p:nvPr>
        </p:nvSpPr>
        <p:spPr/>
        <p:txBody>
          <a:bodyPr/>
          <a:lstStyle/>
          <a:p>
            <a:r>
              <a:rPr lang="en-US" u="sng" dirty="0"/>
              <a:t>Exempt</a:t>
            </a:r>
            <a:r>
              <a:rPr lang="en-US" dirty="0"/>
              <a:t> </a:t>
            </a:r>
          </a:p>
        </p:txBody>
      </p:sp>
      <p:sp>
        <p:nvSpPr>
          <p:cNvPr id="4" name="Content Placeholder 3">
            <a:extLst>
              <a:ext uri="{FF2B5EF4-FFF2-40B4-BE49-F238E27FC236}">
                <a16:creationId xmlns:a16="http://schemas.microsoft.com/office/drawing/2014/main" id="{9E17B1D8-6C9A-4DFB-872E-27AD38623DD6}"/>
              </a:ext>
            </a:extLst>
          </p:cNvPr>
          <p:cNvSpPr>
            <a:spLocks noGrp="1"/>
          </p:cNvSpPr>
          <p:nvPr>
            <p:ph sz="half" idx="2"/>
          </p:nvPr>
        </p:nvSpPr>
        <p:spPr>
          <a:xfrm>
            <a:off x="2589212" y="2548965"/>
            <a:ext cx="4342893" cy="4097367"/>
          </a:xfrm>
        </p:spPr>
        <p:txBody>
          <a:bodyPr>
            <a:normAutofit/>
          </a:bodyPr>
          <a:lstStyle/>
          <a:p>
            <a:r>
              <a:rPr lang="en-US" sz="2000" dirty="0"/>
              <a:t>May be released. </a:t>
            </a:r>
          </a:p>
          <a:p>
            <a:r>
              <a:rPr lang="en-US" sz="2000" dirty="0"/>
              <a:t>Public entity has discretion-needs entity action. </a:t>
            </a:r>
          </a:p>
          <a:p>
            <a:r>
              <a:rPr lang="en-US" sz="2000" dirty="0"/>
              <a:t>May be called a “closed” record. </a:t>
            </a:r>
          </a:p>
          <a:p>
            <a:r>
              <a:rPr lang="en-US" sz="2000" dirty="0"/>
              <a:t>Not against the law to release an exempt record.</a:t>
            </a:r>
          </a:p>
          <a:p>
            <a:pPr marL="0" indent="0">
              <a:buNone/>
            </a:pPr>
            <a:endParaRPr lang="en-US" sz="2000" dirty="0"/>
          </a:p>
          <a:p>
            <a:pPr marL="0" indent="0">
              <a:buNone/>
            </a:pPr>
            <a:r>
              <a:rPr lang="en-US" sz="2000" dirty="0"/>
              <a:t> </a:t>
            </a:r>
          </a:p>
        </p:txBody>
      </p:sp>
      <p:sp>
        <p:nvSpPr>
          <p:cNvPr id="5" name="Text Placeholder 4">
            <a:extLst>
              <a:ext uri="{FF2B5EF4-FFF2-40B4-BE49-F238E27FC236}">
                <a16:creationId xmlns:a16="http://schemas.microsoft.com/office/drawing/2014/main" id="{032B8AF1-07BC-465D-8831-67D83A741C5F}"/>
              </a:ext>
            </a:extLst>
          </p:cNvPr>
          <p:cNvSpPr>
            <a:spLocks noGrp="1"/>
          </p:cNvSpPr>
          <p:nvPr>
            <p:ph type="body" sz="quarter" idx="3"/>
          </p:nvPr>
        </p:nvSpPr>
        <p:spPr/>
        <p:txBody>
          <a:bodyPr/>
          <a:lstStyle/>
          <a:p>
            <a:r>
              <a:rPr lang="en-US" u="sng" dirty="0"/>
              <a:t>Confidential </a:t>
            </a:r>
          </a:p>
        </p:txBody>
      </p:sp>
      <p:sp>
        <p:nvSpPr>
          <p:cNvPr id="6" name="Content Placeholder 5">
            <a:extLst>
              <a:ext uri="{FF2B5EF4-FFF2-40B4-BE49-F238E27FC236}">
                <a16:creationId xmlns:a16="http://schemas.microsoft.com/office/drawing/2014/main" id="{A77B6D5E-3885-4FE2-ADCE-311ACC6E14C4}"/>
              </a:ext>
            </a:extLst>
          </p:cNvPr>
          <p:cNvSpPr>
            <a:spLocks noGrp="1"/>
          </p:cNvSpPr>
          <p:nvPr>
            <p:ph sz="quarter" idx="4"/>
          </p:nvPr>
        </p:nvSpPr>
        <p:spPr/>
        <p:txBody>
          <a:bodyPr>
            <a:normAutofit/>
          </a:bodyPr>
          <a:lstStyle/>
          <a:p>
            <a:r>
              <a:rPr lang="en-US" sz="2000" dirty="0"/>
              <a:t>Cannot be released. </a:t>
            </a:r>
          </a:p>
          <a:p>
            <a:r>
              <a:rPr lang="en-US" sz="2000" dirty="0"/>
              <a:t>Public entity has no discretion. </a:t>
            </a:r>
          </a:p>
          <a:p>
            <a:r>
              <a:rPr lang="en-US" sz="2000" dirty="0"/>
              <a:t>Can only be released pursuant to a statute. </a:t>
            </a:r>
          </a:p>
          <a:p>
            <a:r>
              <a:rPr lang="en-US" sz="2000" dirty="0"/>
              <a:t>Class C felony to knowingly release confidential records. </a:t>
            </a:r>
          </a:p>
        </p:txBody>
      </p:sp>
      <p:sp>
        <p:nvSpPr>
          <p:cNvPr id="9" name="Rectangle 8">
            <a:extLst>
              <a:ext uri="{FF2B5EF4-FFF2-40B4-BE49-F238E27FC236}">
                <a16:creationId xmlns:a16="http://schemas.microsoft.com/office/drawing/2014/main" id="{55AF4645-1DFB-41D3-AFF5-8643FFB64B7D}"/>
              </a:ext>
            </a:extLst>
          </p:cNvPr>
          <p:cNvSpPr/>
          <p:nvPr/>
        </p:nvSpPr>
        <p:spPr>
          <a:xfrm>
            <a:off x="4037583" y="5451923"/>
            <a:ext cx="4116833" cy="276999"/>
          </a:xfrm>
          <a:prstGeom prst="rect">
            <a:avLst/>
          </a:prstGeom>
        </p:spPr>
        <p:txBody>
          <a:bodyPr wrap="none">
            <a:spAutoFit/>
          </a:bodyPr>
          <a:lstStyle/>
          <a:p>
            <a:r>
              <a:rPr lang="en-US" sz="1200" dirty="0"/>
              <a:t>N.D.C.C. § 44-04-17.1(5) and N.D.C.C. § 44-04-17.1(3)</a:t>
            </a:r>
          </a:p>
        </p:txBody>
      </p:sp>
    </p:spTree>
    <p:extLst>
      <p:ext uri="{BB962C8B-B14F-4D97-AF65-F5344CB8AC3E}">
        <p14:creationId xmlns:p14="http://schemas.microsoft.com/office/powerpoint/2010/main" val="548326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157&quot;&gt;&lt;property id=&quot;20148&quot; value=&quot;5&quot;/&gt;&lt;property id=&quot;20300&quot; value=&quot;Slide 21 - &amp;quot;Open Meetings&amp;quot;&quot;/&gt;&lt;property id=&quot;20307&quot; value=&quot;276&quot;/&gt;&lt;/object&gt;&lt;object type=&quot;3&quot; unique_id=&quot;11504&quot;&gt;&lt;property id=&quot;20148&quot; value=&quot;5&quot;/&gt;&lt;property id=&quot;20300&quot; value=&quot;Slide 23 - &amp;quot;Reminder &amp;quot;&quot;/&gt;&lt;property id=&quot;20307&quot; value=&quot;278&quot;/&gt;&lt;/object&gt;&lt;object type=&quot;3&quot; unique_id=&quot;11505&quot;&gt;&lt;property id=&quot;20148&quot; value=&quot;5&quot;/&gt;&lt;property id=&quot;20300&quot; value=&quot;Slide 24 - &amp;quot;Open Meeting Exceptions&amp;quot;&quot;/&gt;&lt;property id=&quot;20307&quot; value=&quot;279&quot;/&gt;&lt;/object&gt;&lt;object type=&quot;3&quot; unique_id=&quot;11506&quot;&gt;&lt;property id=&quot;20148&quot; value=&quot;5&quot;/&gt;&lt;property id=&quot;20300&quot; value=&quot;Slide 25 - &amp;quot;Committees &amp;quot;&quot;/&gt;&lt;property id=&quot;20307&quot; value=&quot;280&quot;/&gt;&lt;/object&gt;&lt;object type=&quot;3&quot; unique_id=&quot;11507&quot;&gt;&lt;property id=&quot;20148&quot; value=&quot;5&quot;/&gt;&lt;property id=&quot;20300&quot; value=&quot;Slide 26 - &amp;quot;Reminder &amp;quot;&quot;/&gt;&lt;property id=&quot;20307&quot; value=&quot;281&quot;/&gt;&lt;/object&gt;&lt;object type=&quot;3&quot; unique_id=&quot;11508&quot;&gt;&lt;property id=&quot;20148&quot; value=&quot;5&quot;/&gt;&lt;property id=&quot;20300&quot; value=&quot;Slide 28 - &amp;quot;Access to Public Meetings &amp;quot;&quot;/&gt;&lt;property id=&quot;20307&quot; value=&quot;283&quot;/&gt;&lt;/object&gt;&lt;object type=&quot;3&quot; unique_id=&quot;11509&quot;&gt;&lt;property id=&quot;20148&quot; value=&quot;5&quot;/&gt;&lt;property id=&quot;20300&quot; value=&quot;Slide 27 - &amp;quot;Two Kinds of Meetings&amp;quot;&quot;/&gt;&lt;property id=&quot;20307&quot; value=&quot;282&quot;/&gt;&lt;/object&gt;&lt;object type=&quot;3&quot; unique_id=&quot;11510&quot;&gt;&lt;property id=&quot;20148&quot; value=&quot;5&quot;/&gt;&lt;property id=&quot;20300&quot; value=&quot;Slide 30 - &amp;quot;Providing Notice&amp;quot;&quot;/&gt;&lt;property id=&quot;20307&quot; value=&quot;286&quot;/&gt;&lt;/object&gt;&lt;object type=&quot;3&quot; unique_id=&quot;11513&quot;&gt;&lt;property id=&quot;20148&quot; value=&quot;5&quot;/&gt;&lt;property id=&quot;20300&quot; value=&quot;Slide 54 - &amp;quot;Questions?&amp;quot;&quot;/&gt;&lt;property id=&quot;20307&quot; value=&quot;304&quot;/&gt;&lt;/object&gt;&lt;object type=&quot;3&quot; unique_id=&quot;11514&quot;&gt;&lt;property id=&quot;20148&quot; value=&quot;5&quot;/&gt;&lt;property id=&quot;20300&quot; value=&quot;Slide 40 - &amp;quot;Reminder &amp;quot;&quot;/&gt;&lt;property id=&quot;20307&quot; value=&quot;295&quot;/&gt;&lt;/object&gt;&lt;object type=&quot;3&quot; unique_id=&quot;11515&quot;&gt;&lt;property id=&quot;20148&quot; value=&quot;5&quot;/&gt;&lt;property id=&quot;20300&quot; value=&quot;Slide 41 - &amp;quot;Executive Session Basics&amp;quot;&quot;/&gt;&lt;property id=&quot;20307&quot; value=&quot;296&quot;/&gt;&lt;/object&gt;&lt;object type=&quot;3&quot; unique_id=&quot;11516&quot;&gt;&lt;property id=&quot;20148&quot; value=&quot;5&quot;/&gt;&lt;property id=&quot;20300&quot; value=&quot;Slide 42 - &amp;quot;Common School Board Executive Sessions&amp;quot;&quot;/&gt;&lt;property id=&quot;20307&quot; value=&quot;297&quot;/&gt;&lt;/object&gt;&lt;object type=&quot;3&quot; unique_id=&quot;11517&quot;&gt;&lt;property id=&quot;20148&quot; value=&quot;5&quot;/&gt;&lt;property id=&quot;20300&quot; value=&quot;Slide 43 - &amp;quot;How to Hold and Executive Session&amp;quot;&quot;/&gt;&lt;property id=&quot;20307&quot; value=&quot;298&quot;/&gt;&lt;/object&gt;&lt;object type=&quot;3&quot; unique_id=&quot;11518&quot;&gt;&lt;property id=&quot;20148&quot; value=&quot;5&quot;/&gt;&lt;property id=&quot;20300&quot; value=&quot;Slide 44 - &amp;quot;Violations &amp;quot;&quot;/&gt;&lt;property id=&quot;20307&quot; value=&quot;299&quot;/&gt;&lt;/object&gt;&lt;object type=&quot;3&quot; unique_id=&quot;11520&quot;&gt;&lt;property id=&quot;20148&quot; value=&quot;5&quot;/&gt;&lt;property id=&quot;20300&quot; value=&quot;Slide 45 - &amp;quot;Violation Basics&amp;quot;&quot;/&gt;&lt;property id=&quot;20307&quot; value=&quot;300&quot;/&gt;&lt;/object&gt;&lt;object type=&quot;3&quot; unique_id=&quot;11523&quot;&gt;&lt;property id=&quot;20148&quot; value=&quot;5&quot;/&gt;&lt;property id=&quot;20300&quot; value=&quot;Slide 46 - &amp;quot;Violations – Civil Penalties&amp;quot;&quot;/&gt;&lt;property id=&quot;20307&quot; value=&quot;301&quot;/&gt;&lt;/object&gt;&lt;object type=&quot;3&quot; unique_id=&quot;11525&quot;&gt;&lt;property id=&quot;20148&quot; value=&quot;5&quot;/&gt;&lt;property id=&quot;20300&quot; value=&quot;Slide 47 - &amp;quot;Violations – Criminal Penalties&amp;quot;&quot;/&gt;&lt;property id=&quot;20307&quot; value=&quot;302&quot;/&gt;&lt;/object&gt;&lt;object type=&quot;3&quot; unique_id=&quot;11526&quot;&gt;&lt;property id=&quot;20148&quot; value=&quot;5&quot;/&gt;&lt;property id=&quot;20300&quot; value=&quot;Slide 53 - &amp;quot;References &amp;amp; Resources&amp;quot;&quot;/&gt;&lt;property id=&quot;20307&quot; value=&quot;303&quot;/&gt;&lt;/object&gt;&lt;object type=&quot;3&quot; unique_id=&quot;11547&quot;&gt;&lt;property id=&quot;20148&quot; value=&quot;5&quot;/&gt;&lt;property id=&quot;20300&quot; value=&quot;Slide 39 - &amp;quot;Executive Session Basics&amp;quot;&quot;/&gt;&lt;property id=&quot;20307&quot; value=&quot;292&quot;/&gt;&lt;/object&gt;&lt;object type=&quot;3&quot; unique_id=&quot;11783&quot;&gt;&lt;property id=&quot;20148&quot; value=&quot;5&quot;/&gt;&lt;property id=&quot;20300&quot; value=&quot;Slide 1 - &amp;quot;Open Records and Open Meetings Laws&amp;quot;&quot;/&gt;&lt;property id=&quot;20307&quot; value=&quot;256&quot;/&gt;&lt;/object&gt;&lt;object type=&quot;3&quot; unique_id=&quot;11784&quot;&gt;&lt;property id=&quot;20148&quot; value=&quot;5&quot;/&gt;&lt;property id=&quot;20300&quot; value=&quot;Slide 2 - &amp;quot;Disclaimer&amp;quot;&quot;/&gt;&lt;property id=&quot;20307&quot; value=&quot;257&quot;/&gt;&lt;/object&gt;&lt;object type=&quot;3&quot; unique_id=&quot;11785&quot;&gt;&lt;property id=&quot;20148&quot; value=&quot;5&quot;/&gt;&lt;property id=&quot;20300&quot; value=&quot;Slide 3 - &amp;quot;Open Records &amp;amp; Open Meetings&amp;quot;&quot;/&gt;&lt;property id=&quot;20307&quot; value=&quot;259&quot;/&gt;&lt;/object&gt;&lt;object type=&quot;3&quot; unique_id=&quot;11786&quot;&gt;&lt;property id=&quot;20148&quot; value=&quot;5&quot;/&gt;&lt;property id=&quot;20300&quot; value=&quot;Slide 4 - &amp;quot;Open Records&amp;quot;&quot;/&gt;&lt;property id=&quot;20307&quot; value=&quot;260&quot;/&gt;&lt;/object&gt;&lt;object type=&quot;3&quot; unique_id=&quot;11787&quot;&gt;&lt;property id=&quot;20148&quot; value=&quot;5&quot;/&gt;&lt;property id=&quot;20300&quot; value=&quot;Slide 5 - &amp;quot;Open Records Basics&amp;quot;&quot;/&gt;&lt;property id=&quot;20307&quot; value=&quot;261&quot;/&gt;&lt;/object&gt;&lt;object type=&quot;3&quot; unique_id=&quot;11788&quot;&gt;&lt;property id=&quot;20148&quot; value=&quot;5&quot;/&gt;&lt;property id=&quot;20300&quot; value=&quot;Slide 6 - &amp;quot;Open Records Basics&amp;quot;&quot;/&gt;&lt;property id=&quot;20307&quot; value=&quot;262&quot;/&gt;&lt;/object&gt;&lt;object type=&quot;3&quot; unique_id=&quot;11789&quot;&gt;&lt;property id=&quot;20148&quot; value=&quot;5&quot;/&gt;&lt;property id=&quot;20300&quot; value=&quot;Slide 8 - &amp;quot;Open Records Basics&amp;quot;&quot;/&gt;&lt;property id=&quot;20307&quot; value=&quot;263&quot;/&gt;&lt;/object&gt;&lt;object type=&quot;3&quot; unique_id=&quot;11790&quot;&gt;&lt;property id=&quot;20148&quot; value=&quot;5&quot;/&gt;&lt;property id=&quot;20300&quot; value=&quot;Slide 9 - &amp;quot;Open Records Basics&amp;quot;&quot;/&gt;&lt;property id=&quot;20307&quot; value=&quot;264&quot;/&gt;&lt;/object&gt;&lt;object type=&quot;3&quot; unique_id=&quot;11791&quot;&gt;&lt;property id=&quot;20148&quot; value=&quot;5&quot;/&gt;&lt;property id=&quot;20300&quot; value=&quot;Slide 10&quot;/&gt;&lt;property id=&quot;20307&quot; value=&quot;265&quot;/&gt;&lt;/object&gt;&lt;object type=&quot;3&quot; unique_id=&quot;11792&quot;&gt;&lt;property id=&quot;20148&quot; value=&quot;5&quot;/&gt;&lt;property id=&quot;20300&quot; value=&quot;Slide 7 - &amp;quot;Examples of Records that are Generally Open&amp;quot;&quot;/&gt;&lt;property id=&quot;20307&quot; value=&quot;266&quot;/&gt;&lt;/object&gt;&lt;object type=&quot;3&quot; unique_id=&quot;11793&quot;&gt;&lt;property id=&quot;20148&quot; value=&quot;5&quot;/&gt;&lt;property id=&quot;20300&quot; value=&quot;Slide 11 - &amp;quot;More Record Examples&amp;quot;&quot;/&gt;&lt;property id=&quot;20307&quot; value=&quot;267&quot;/&gt;&lt;/object&gt;&lt;object type=&quot;3&quot; unique_id=&quot;11794&quot;&gt;&lt;property id=&quot;20148&quot; value=&quot;5&quot;/&gt;&lt;property id=&quot;20300&quot; value=&quot;Slide 13 - &amp;quot;Responding to Record Requests&amp;quot;&quot;/&gt;&lt;property id=&quot;20307&quot; value=&quot;269&quot;/&gt;&lt;/object&gt;&lt;object type=&quot;3&quot; unique_id=&quot;11795&quot;&gt;&lt;property id=&quot;20148&quot; value=&quot;5&quot;/&gt;&lt;property id=&quot;20300&quot; value=&quot;Slide 14 - &amp;quot;Responding to Record Requests&amp;quot;&quot;/&gt;&lt;property id=&quot;20307&quot; value=&quot;270&quot;/&gt;&lt;/object&gt;&lt;object type=&quot;3&quot; unique_id=&quot;11796&quot;&gt;&lt;property id=&quot;20148&quot; value=&quot;5&quot;/&gt;&lt;property id=&quot;20300&quot; value=&quot;Slide 15 - &amp;quot;Responding to Record Requests&amp;quot;&quot;/&gt;&lt;property id=&quot;20307&quot; value=&quot;271&quot;/&gt;&lt;/object&gt;&lt;object type=&quot;3&quot; unique_id=&quot;11797&quot;&gt;&lt;property id=&quot;20148&quot; value=&quot;5&quot;/&gt;&lt;property id=&quot;20300&quot; value=&quot;Slide 16 - &amp;quot;Responding to Record Requests&amp;quot;&quot;/&gt;&lt;property id=&quot;20307&quot; value=&quot;272&quot;/&gt;&lt;/object&gt;&lt;object type=&quot;3&quot; unique_id=&quot;11798&quot;&gt;&lt;property id=&quot;20148&quot; value=&quot;5&quot;/&gt;&lt;property id=&quot;20300&quot; value=&quot;Slide 17 - &amp;quot;Reasonable Time&amp;quot;&quot;/&gt;&lt;property id=&quot;20307&quot; value=&quot;273&quot;/&gt;&lt;/object&gt;&lt;object type=&quot;3&quot; unique_id=&quot;11799&quot;&gt;&lt;property id=&quot;20148&quot; value=&quot;5&quot;/&gt;&lt;property id=&quot;20300&quot; value=&quot;Slide 18 - &amp;quot;Basics of Charging&amp;quot;&quot;/&gt;&lt;property id=&quot;20307&quot; value=&quot;274&quot;/&gt;&lt;/object&gt;&lt;object type=&quot;3&quot; unique_id=&quot;11800&quot;&gt;&lt;property id=&quot;20148&quot; value=&quot;5&quot;/&gt;&lt;property id=&quot;20300&quot; value=&quot;Slide 19&quot;/&gt;&lt;property id=&quot;20307&quot; value=&quot;275&quot;/&gt;&lt;/object&gt;&lt;object type=&quot;3&quot; unique_id=&quot;11801&quot;&gt;&lt;property id=&quot;20148&quot; value=&quot;5&quot;/&gt;&lt;property id=&quot;20300&quot; value=&quot;Slide 22 - &amp;quot;Open Meetings Basics&amp;quot;&quot;/&gt;&lt;property id=&quot;20307&quot; value=&quot;277&quot;/&gt;&lt;/object&gt;&lt;object type=&quot;3&quot; unique_id=&quot;11802&quot;&gt;&lt;property id=&quot;20148&quot; value=&quot;5&quot;/&gt;&lt;property id=&quot;20300&quot; value=&quot;Slide 31 - &amp;quot;Notice Requirements &amp;quot;&quot;/&gt;&lt;property id=&quot;20307&quot; value=&quot;284&quot;/&gt;&lt;/object&gt;&lt;object type=&quot;3&quot; unique_id=&quot;11803&quot;&gt;&lt;property id=&quot;20148&quot; value=&quot;5&quot;/&gt;&lt;property id=&quot;20300&quot; value=&quot;Slide 32 - &amp;quot;Providing Notice&amp;quot;&quot;/&gt;&lt;property id=&quot;20307&quot; value=&quot;285&quot;/&gt;&lt;/object&gt;&lt;object type=&quot;3&quot; unique_id=&quot;11804&quot;&gt;&lt;property id=&quot;20148&quot; value=&quot;5&quot;/&gt;&lt;property id=&quot;20300&quot; value=&quot;Slide 33 - &amp;quot;Meeting Minutes&amp;quot;&quot;/&gt;&lt;property id=&quot;20307&quot; value=&quot;287&quot;/&gt;&lt;/object&gt;&lt;object type=&quot;3&quot; unique_id=&quot;11805&quot;&gt;&lt;property id=&quot;20148&quot; value=&quot;5&quot;/&gt;&lt;property id=&quot;20300&quot; value=&quot;Slide 34 - &amp;quot;Common Meeting Violations&amp;quot;&quot;/&gt;&lt;property id=&quot;20307&quot; value=&quot;288&quot;/&gt;&lt;/object&gt;&lt;object type=&quot;3&quot; unique_id=&quot;11806&quot;&gt;&lt;property id=&quot;20148&quot; value=&quot;5&quot;/&gt;&lt;property id=&quot;20300&quot; value=&quot;Slide 35 - &amp;quot;Common Meeting Violations&amp;quot;&quot;/&gt;&lt;property id=&quot;20307&quot; value=&quot;289&quot;/&gt;&lt;/object&gt;&lt;object type=&quot;3&quot; unique_id=&quot;11807&quot;&gt;&lt;property id=&quot;20148&quot; value=&quot;5&quot;/&gt;&lt;property id=&quot;20300&quot; value=&quot;Slide 37 - &amp;quot;Executive Session N.D.C.C. § 44-04-19.2&amp;quot;&quot;/&gt;&lt;property id=&quot;20307&quot; value=&quot;290&quot;/&gt;&lt;/object&gt;&lt;object type=&quot;3&quot; unique_id=&quot;11808&quot;&gt;&lt;property id=&quot;20148&quot; value=&quot;5&quot;/&gt;&lt;property id=&quot;20300&quot; value=&quot;Slide 38 - &amp;quot;Executive Sessions&amp;quot;&quot;/&gt;&lt;property id=&quot;20307&quot; value=&quot;291&quot;/&gt;&lt;/object&gt;&lt;object type=&quot;3&quot; unique_id=&quot;12111&quot;&gt;&lt;property id=&quot;20148&quot; value=&quot;5&quot;/&gt;&lt;property id=&quot;20300&quot; value=&quot;Slide 12 - &amp;quot;More Record Examples, Cont. &amp;quot;&quot;/&gt;&lt;property id=&quot;20307&quot; value=&quot;307&quot;/&gt;&lt;/object&gt;&lt;object type=&quot;3&quot; unique_id=&quot;14940&quot;&gt;&lt;property id=&quot;20148&quot; value=&quot;5&quot;/&gt;&lt;property id=&quot;20300&quot; value=&quot;Slide 29 - &amp;quot;2023 Legislative Change&amp;quot;&quot;/&gt;&lt;property id=&quot;20307&quot; value=&quot;308&quot;/&gt;&lt;/object&gt;&lt;object type=&quot;3&quot; unique_id=&quot;16012&quot;&gt;&lt;property id=&quot;20148&quot; value=&quot;5&quot;/&gt;&lt;property id=&quot;20300&quot; value=&quot;Slide 49 - &amp;quot;Case Study 1&amp;quot;&quot;/&gt;&lt;property id=&quot;20307&quot; value=&quot;311&quot;/&gt;&lt;/object&gt;&lt;object type=&quot;3&quot; unique_id=&quot;16013&quot;&gt;&lt;property id=&quot;20148&quot; value=&quot;5&quot;/&gt;&lt;property id=&quot;20300&quot; value=&quot;Slide 50 - &amp;quot;Case Study 2&amp;quot;&quot;/&gt;&lt;property id=&quot;20307&quot; value=&quot;312&quot;/&gt;&lt;/object&gt;&lt;object type=&quot;3&quot; unique_id=&quot;16014&quot;&gt;&lt;property id=&quot;20148&quot; value=&quot;5&quot;/&gt;&lt;property id=&quot;20300&quot; value=&quot;Slide 51 - &amp;quot;Case Study 3&amp;quot;&quot;/&gt;&lt;property id=&quot;20307&quot; value=&quot;313&quot;/&gt;&lt;/object&gt;&lt;object type=&quot;3&quot; unique_id=&quot;16015&quot;&gt;&lt;property id=&quot;20148&quot; value=&quot;5&quot;/&gt;&lt;property id=&quot;20300&quot; value=&quot;Slide 52 - &amp;quot;Case Study 4&amp;quot;&quot;/&gt;&lt;property id=&quot;20307&quot; value=&quot;314&quot;/&gt;&lt;/object&gt;&lt;object type=&quot;3&quot; unique_id=&quot;16347&quot;&gt;&lt;property id=&quot;20148&quot; value=&quot;5&quot;/&gt;&lt;property id=&quot;20300&quot; value=&quot;Slide 20 - &amp;quot;Quiz- True or False?&amp;quot;&quot;/&gt;&lt;property id=&quot;20307&quot; value=&quot;316&quot;/&gt;&lt;/object&gt;&lt;object type=&quot;3&quot; unique_id=&quot;16572&quot;&gt;&lt;property id=&quot;20148&quot; value=&quot;5&quot;/&gt;&lt;property id=&quot;20300&quot; value=&quot;Slide 36 - &amp;quot;Quiz&amp;quot;&quot;/&gt;&lt;property id=&quot;20307&quot; value=&quot;317&quot;/&gt;&lt;/object&gt;&lt;object type=&quot;3&quot; unique_id=&quot;16744&quot;&gt;&lt;property id=&quot;20148&quot; value=&quot;5&quot;/&gt;&lt;property id=&quot;20300&quot; value=&quot;Slide 48 - &amp;quot;Quiz&amp;quot;&quot;/&gt;&lt;property id=&quot;20307&quot; value=&quot;318&quot;/&gt;&lt;/object&gt;&lt;/object&gt;&lt;object type=&quot;8&quot; unique_id=&quot;10014&quot;&gt;&lt;/object&gt;&lt;/object&gt;&lt;/database&gt;"/>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31896</TotalTime>
  <Words>4461</Words>
  <Application>Microsoft Office PowerPoint</Application>
  <PresentationFormat>Widescreen</PresentationFormat>
  <Paragraphs>431</Paragraphs>
  <Slides>54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Century Gothic</vt:lpstr>
      <vt:lpstr>Wingdings 3</vt:lpstr>
      <vt:lpstr>Wisp</vt:lpstr>
      <vt:lpstr>Open Records and Open Meetings Laws</vt:lpstr>
      <vt:lpstr>Disclaimer</vt:lpstr>
      <vt:lpstr>Open Records &amp; Open Meetings</vt:lpstr>
      <vt:lpstr>Open Records</vt:lpstr>
      <vt:lpstr>Open Records Basics</vt:lpstr>
      <vt:lpstr>Open Records Basics</vt:lpstr>
      <vt:lpstr>Examples of Records that are Generally Open</vt:lpstr>
      <vt:lpstr>Open Records Basics</vt:lpstr>
      <vt:lpstr>Open Records Basics</vt:lpstr>
      <vt:lpstr>PowerPoint Presentation</vt:lpstr>
      <vt:lpstr>More Record Examples</vt:lpstr>
      <vt:lpstr>More Record Examples, Cont. </vt:lpstr>
      <vt:lpstr>Responding to Record Requests</vt:lpstr>
      <vt:lpstr>Responding to Record Requests</vt:lpstr>
      <vt:lpstr>Responding to Record Requests</vt:lpstr>
      <vt:lpstr>Responding to Record Requests</vt:lpstr>
      <vt:lpstr>Reasonable Time</vt:lpstr>
      <vt:lpstr>Basics of Charging</vt:lpstr>
      <vt:lpstr>PowerPoint Presentation</vt:lpstr>
      <vt:lpstr>Quiz- True or False?</vt:lpstr>
      <vt:lpstr>Open Meetings</vt:lpstr>
      <vt:lpstr>Open Meetings Basics</vt:lpstr>
      <vt:lpstr>Reminder </vt:lpstr>
      <vt:lpstr>Open Meeting Exceptions</vt:lpstr>
      <vt:lpstr>Committees </vt:lpstr>
      <vt:lpstr>Reminder </vt:lpstr>
      <vt:lpstr>Two Kinds of Meetings</vt:lpstr>
      <vt:lpstr>Access to Public Meetings </vt:lpstr>
      <vt:lpstr>2023 Legislative Change</vt:lpstr>
      <vt:lpstr>Providing Notice</vt:lpstr>
      <vt:lpstr>Notice Requirements </vt:lpstr>
      <vt:lpstr>Providing Notice</vt:lpstr>
      <vt:lpstr>Meeting Minutes</vt:lpstr>
      <vt:lpstr>Common Meeting Violations</vt:lpstr>
      <vt:lpstr>Common Meeting Violations</vt:lpstr>
      <vt:lpstr>Quiz</vt:lpstr>
      <vt:lpstr>Executive Session N.D.C.C. § 44-04-19.2</vt:lpstr>
      <vt:lpstr>Executive Sessions</vt:lpstr>
      <vt:lpstr>Executive Session Basics</vt:lpstr>
      <vt:lpstr>Reminder </vt:lpstr>
      <vt:lpstr>Executive Session Basics</vt:lpstr>
      <vt:lpstr>Common School Board Executive Sessions</vt:lpstr>
      <vt:lpstr>How to Hold and Executive Session</vt:lpstr>
      <vt:lpstr>Violations </vt:lpstr>
      <vt:lpstr>Violation Basics</vt:lpstr>
      <vt:lpstr>Violations – Civil Penalties</vt:lpstr>
      <vt:lpstr>Violations – Criminal Penalties</vt:lpstr>
      <vt:lpstr>Quiz</vt:lpstr>
      <vt:lpstr>Case Study 1</vt:lpstr>
      <vt:lpstr>Case Study 2</vt:lpstr>
      <vt:lpstr>Case Study 3</vt:lpstr>
      <vt:lpstr>Case Study 4</vt:lpstr>
      <vt:lpstr>References &amp;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Records and Open Meetings for School Boards</dc:title>
  <dc:creator>Lexie Bergstrom</dc:creator>
  <cp:lastModifiedBy>Lexie Bergstrom</cp:lastModifiedBy>
  <cp:revision>148</cp:revision>
  <cp:lastPrinted>2023-02-01T19:52:12Z</cp:lastPrinted>
  <dcterms:created xsi:type="dcterms:W3CDTF">2023-01-23T21:19:43Z</dcterms:created>
  <dcterms:modified xsi:type="dcterms:W3CDTF">2023-11-08T15:05:15Z</dcterms:modified>
</cp:coreProperties>
</file>