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1"/>
  </p:notesMasterIdLst>
  <p:handoutMasterIdLst>
    <p:handoutMasterId r:id="rId22"/>
  </p:handoutMasterIdLst>
  <p:sldIdLst>
    <p:sldId id="256" r:id="rId2"/>
    <p:sldId id="257" r:id="rId3"/>
    <p:sldId id="273" r:id="rId4"/>
    <p:sldId id="268" r:id="rId5"/>
    <p:sldId id="258" r:id="rId6"/>
    <p:sldId id="259" r:id="rId7"/>
    <p:sldId id="274" r:id="rId8"/>
    <p:sldId id="275" r:id="rId9"/>
    <p:sldId id="260" r:id="rId10"/>
    <p:sldId id="261" r:id="rId11"/>
    <p:sldId id="262" r:id="rId12"/>
    <p:sldId id="271" r:id="rId13"/>
    <p:sldId id="270" r:id="rId14"/>
    <p:sldId id="263" r:id="rId15"/>
    <p:sldId id="264" r:id="rId16"/>
    <p:sldId id="265" r:id="rId17"/>
    <p:sldId id="272" r:id="rId18"/>
    <p:sldId id="266"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701F4-61A2-4365-9605-6E80CBD9EB2A}" v="1" dt="2023-11-03T15:11:06.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D62EE3-F40E-4EDF-B6D1-7E668AE2EC4B}" type="datetimeFigureOut">
              <a:rPr lang="en-US" smtClean="0"/>
              <a:t>11/7/2023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884753-601C-48BF-BCD5-7F5C3464C40D}" type="slidenum">
              <a:rPr lang="en-US" smtClean="0"/>
              <a:t>‹#›</a:t>
            </a:fld>
            <a:endParaRPr lang="en-US"/>
          </a:p>
        </p:txBody>
      </p:sp>
    </p:spTree>
    <p:extLst>
      <p:ext uri="{BB962C8B-B14F-4D97-AF65-F5344CB8AC3E}">
        <p14:creationId xmlns:p14="http://schemas.microsoft.com/office/powerpoint/2010/main" val="616780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A3CE4-5E33-4917-813D-BDB5D2AE5140}" type="datetimeFigureOut">
              <a:rPr lang="en-US"/>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117AA-1169-4856-BB25-D6A55E149C04}" type="slidenum">
              <a:rPr lang="en-US"/>
              <a:t>‹#›</a:t>
            </a:fld>
            <a:endParaRPr lang="en-US"/>
          </a:p>
        </p:txBody>
      </p:sp>
    </p:spTree>
    <p:extLst>
      <p:ext uri="{BB962C8B-B14F-4D97-AF65-F5344CB8AC3E}">
        <p14:creationId xmlns:p14="http://schemas.microsoft.com/office/powerpoint/2010/main" val="157079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1</a:t>
            </a:fld>
            <a:endParaRPr lang="en-US"/>
          </a:p>
        </p:txBody>
      </p:sp>
    </p:spTree>
    <p:extLst>
      <p:ext uri="{BB962C8B-B14F-4D97-AF65-F5344CB8AC3E}">
        <p14:creationId xmlns:p14="http://schemas.microsoft.com/office/powerpoint/2010/main" val="379513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10</a:t>
            </a:fld>
            <a:endParaRPr lang="en-US"/>
          </a:p>
        </p:txBody>
      </p:sp>
    </p:spTree>
    <p:extLst>
      <p:ext uri="{BB962C8B-B14F-4D97-AF65-F5344CB8AC3E}">
        <p14:creationId xmlns:p14="http://schemas.microsoft.com/office/powerpoint/2010/main" val="45366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11</a:t>
            </a:fld>
            <a:endParaRPr lang="en-US"/>
          </a:p>
        </p:txBody>
      </p:sp>
    </p:spTree>
    <p:extLst>
      <p:ext uri="{BB962C8B-B14F-4D97-AF65-F5344CB8AC3E}">
        <p14:creationId xmlns:p14="http://schemas.microsoft.com/office/powerpoint/2010/main" val="412560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12</a:t>
            </a:fld>
            <a:endParaRPr lang="en-US"/>
          </a:p>
        </p:txBody>
      </p:sp>
    </p:spTree>
    <p:extLst>
      <p:ext uri="{BB962C8B-B14F-4D97-AF65-F5344CB8AC3E}">
        <p14:creationId xmlns:p14="http://schemas.microsoft.com/office/powerpoint/2010/main" val="350088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13</a:t>
            </a:fld>
            <a:endParaRPr lang="en-US"/>
          </a:p>
        </p:txBody>
      </p:sp>
    </p:spTree>
    <p:extLst>
      <p:ext uri="{BB962C8B-B14F-4D97-AF65-F5344CB8AC3E}">
        <p14:creationId xmlns:p14="http://schemas.microsoft.com/office/powerpoint/2010/main" val="2683277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14</a:t>
            </a:fld>
            <a:endParaRPr lang="en-US"/>
          </a:p>
        </p:txBody>
      </p:sp>
    </p:spTree>
    <p:extLst>
      <p:ext uri="{BB962C8B-B14F-4D97-AF65-F5344CB8AC3E}">
        <p14:creationId xmlns:p14="http://schemas.microsoft.com/office/powerpoint/2010/main" val="2820017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15</a:t>
            </a:fld>
            <a:endParaRPr lang="en-US"/>
          </a:p>
        </p:txBody>
      </p:sp>
    </p:spTree>
    <p:extLst>
      <p:ext uri="{BB962C8B-B14F-4D97-AF65-F5344CB8AC3E}">
        <p14:creationId xmlns:p14="http://schemas.microsoft.com/office/powerpoint/2010/main" val="1432601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16</a:t>
            </a:fld>
            <a:endParaRPr lang="en-US"/>
          </a:p>
        </p:txBody>
      </p:sp>
    </p:spTree>
    <p:extLst>
      <p:ext uri="{BB962C8B-B14F-4D97-AF65-F5344CB8AC3E}">
        <p14:creationId xmlns:p14="http://schemas.microsoft.com/office/powerpoint/2010/main" val="2177432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17</a:t>
            </a:fld>
            <a:endParaRPr lang="en-US"/>
          </a:p>
        </p:txBody>
      </p:sp>
    </p:spTree>
    <p:extLst>
      <p:ext uri="{BB962C8B-B14F-4D97-AF65-F5344CB8AC3E}">
        <p14:creationId xmlns:p14="http://schemas.microsoft.com/office/powerpoint/2010/main" val="4182853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18</a:t>
            </a:fld>
            <a:endParaRPr lang="en-US"/>
          </a:p>
        </p:txBody>
      </p:sp>
    </p:spTree>
    <p:extLst>
      <p:ext uri="{BB962C8B-B14F-4D97-AF65-F5344CB8AC3E}">
        <p14:creationId xmlns:p14="http://schemas.microsoft.com/office/powerpoint/2010/main" val="1740702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19</a:t>
            </a:fld>
            <a:endParaRPr lang="en-US"/>
          </a:p>
        </p:txBody>
      </p:sp>
    </p:spTree>
    <p:extLst>
      <p:ext uri="{BB962C8B-B14F-4D97-AF65-F5344CB8AC3E}">
        <p14:creationId xmlns:p14="http://schemas.microsoft.com/office/powerpoint/2010/main" val="201618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2</a:t>
            </a:fld>
            <a:endParaRPr lang="en-US"/>
          </a:p>
        </p:txBody>
      </p:sp>
    </p:spTree>
    <p:extLst>
      <p:ext uri="{BB962C8B-B14F-4D97-AF65-F5344CB8AC3E}">
        <p14:creationId xmlns:p14="http://schemas.microsoft.com/office/powerpoint/2010/main" val="18951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3</a:t>
            </a:fld>
            <a:endParaRPr lang="en-US"/>
          </a:p>
        </p:txBody>
      </p:sp>
    </p:spTree>
    <p:extLst>
      <p:ext uri="{BB962C8B-B14F-4D97-AF65-F5344CB8AC3E}">
        <p14:creationId xmlns:p14="http://schemas.microsoft.com/office/powerpoint/2010/main" val="280559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4</a:t>
            </a:fld>
            <a:endParaRPr lang="en-US"/>
          </a:p>
        </p:txBody>
      </p:sp>
    </p:spTree>
    <p:extLst>
      <p:ext uri="{BB962C8B-B14F-4D97-AF65-F5344CB8AC3E}">
        <p14:creationId xmlns:p14="http://schemas.microsoft.com/office/powerpoint/2010/main" val="4267091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5</a:t>
            </a:fld>
            <a:endParaRPr lang="en-US"/>
          </a:p>
        </p:txBody>
      </p:sp>
    </p:spTree>
    <p:extLst>
      <p:ext uri="{BB962C8B-B14F-4D97-AF65-F5344CB8AC3E}">
        <p14:creationId xmlns:p14="http://schemas.microsoft.com/office/powerpoint/2010/main" val="38956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6</a:t>
            </a:fld>
            <a:endParaRPr lang="en-US"/>
          </a:p>
        </p:txBody>
      </p:sp>
    </p:spTree>
    <p:extLst>
      <p:ext uri="{BB962C8B-B14F-4D97-AF65-F5344CB8AC3E}">
        <p14:creationId xmlns:p14="http://schemas.microsoft.com/office/powerpoint/2010/main" val="186829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7</a:t>
            </a:fld>
            <a:endParaRPr lang="en-US"/>
          </a:p>
        </p:txBody>
      </p:sp>
    </p:spTree>
    <p:extLst>
      <p:ext uri="{BB962C8B-B14F-4D97-AF65-F5344CB8AC3E}">
        <p14:creationId xmlns:p14="http://schemas.microsoft.com/office/powerpoint/2010/main" val="418931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8</a:t>
            </a:fld>
            <a:endParaRPr lang="en-US"/>
          </a:p>
        </p:txBody>
      </p:sp>
    </p:spTree>
    <p:extLst>
      <p:ext uri="{BB962C8B-B14F-4D97-AF65-F5344CB8AC3E}">
        <p14:creationId xmlns:p14="http://schemas.microsoft.com/office/powerpoint/2010/main" val="339456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117AA-1169-4856-BB25-D6A55E149C04}" type="slidenum">
              <a:rPr lang="en-US"/>
              <a:t>9</a:t>
            </a:fld>
            <a:endParaRPr lang="en-US"/>
          </a:p>
        </p:txBody>
      </p:sp>
    </p:spTree>
    <p:extLst>
      <p:ext uri="{BB962C8B-B14F-4D97-AF65-F5344CB8AC3E}">
        <p14:creationId xmlns:p14="http://schemas.microsoft.com/office/powerpoint/2010/main" val="3500806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625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8596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6984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3247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50715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930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723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0978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188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extLst>
      <p:ext uri="{BB962C8B-B14F-4D97-AF65-F5344CB8AC3E}">
        <p14:creationId xmlns:p14="http://schemas.microsoft.com/office/powerpoint/2010/main" val="157970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19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335540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80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462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4530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16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7628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7298343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ndlegis.gov/general-information/north-dakota-century-code/index.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Personnel Files &amp; Investigations</a:t>
            </a:r>
            <a:r>
              <a:rPr lang="en-US" sz="1400" dirty="0"/>
              <a:t> 2023</a:t>
            </a:r>
            <a:endParaRPr lang="en-US" dirty="0"/>
          </a:p>
        </p:txBody>
      </p:sp>
      <p:sp>
        <p:nvSpPr>
          <p:cNvPr id="3" name="Subtitle 2"/>
          <p:cNvSpPr>
            <a:spLocks noGrp="1"/>
          </p:cNvSpPr>
          <p:nvPr>
            <p:ph type="subTitle" idx="1"/>
          </p:nvPr>
        </p:nvSpPr>
        <p:spPr>
          <a:xfrm>
            <a:off x="2830541" y="3479333"/>
            <a:ext cx="6764305" cy="1764430"/>
          </a:xfrm>
        </p:spPr>
        <p:txBody>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57082590"/>
      </p:ext>
    </p:extLst>
  </p:cSld>
  <p:clrMapOvr>
    <a:masterClrMapping/>
  </p:clrMapOvr>
  <mc:AlternateContent xmlns:mc="http://schemas.openxmlformats.org/markup-compatibility/2006" xmlns:p14="http://schemas.microsoft.com/office/powerpoint/2010/main">
    <mc:Choice Requires="p14">
      <p:transition spd="slow" p14:dur="2000" advTm="43542"/>
    </mc:Choice>
    <mc:Fallback xmlns="">
      <p:transition spd="slow" advTm="435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Investigations:</a:t>
            </a:r>
          </a:p>
        </p:txBody>
      </p:sp>
      <p:sp>
        <p:nvSpPr>
          <p:cNvPr id="3" name="Content Placeholder 2"/>
          <p:cNvSpPr>
            <a:spLocks noGrp="1"/>
          </p:cNvSpPr>
          <p:nvPr>
            <p:ph idx="1"/>
          </p:nvPr>
        </p:nvSpPr>
        <p:spPr/>
        <p:txBody>
          <a:bodyPr vert="horz" lIns="91440" tIns="45720" rIns="91440" bIns="45720" rtlCol="0" anchor="t">
            <a:normAutofit/>
          </a:bodyPr>
          <a:lstStyle/>
          <a:p>
            <a:r>
              <a:rPr lang="en-US"/>
              <a:t>Generally, will originate </a:t>
            </a:r>
            <a:r>
              <a:rPr lang="en-US" dirty="0"/>
              <a:t>from an alleged violation of district policy, such as</a:t>
            </a:r>
          </a:p>
          <a:p>
            <a:r>
              <a:rPr lang="en-US" dirty="0"/>
              <a:t>Harassment/Discrimination</a:t>
            </a:r>
          </a:p>
          <a:p>
            <a:r>
              <a:rPr lang="en-US" dirty="0"/>
              <a:t>Bullying</a:t>
            </a:r>
          </a:p>
          <a:p>
            <a:r>
              <a:rPr lang="en-US" dirty="0"/>
              <a:t>Title IX</a:t>
            </a:r>
          </a:p>
          <a:p>
            <a:r>
              <a:rPr lang="en-US" dirty="0"/>
              <a:t>Staff Code of Conduct</a:t>
            </a:r>
          </a:p>
          <a:p>
            <a:r>
              <a:rPr lang="en-US" dirty="0"/>
              <a:t>FERPA</a:t>
            </a:r>
          </a:p>
        </p:txBody>
      </p:sp>
    </p:spTree>
    <p:extLst>
      <p:ext uri="{BB962C8B-B14F-4D97-AF65-F5344CB8AC3E}">
        <p14:creationId xmlns:p14="http://schemas.microsoft.com/office/powerpoint/2010/main" val="1682020864"/>
      </p:ext>
    </p:extLst>
  </p:cSld>
  <p:clrMapOvr>
    <a:masterClrMapping/>
  </p:clrMapOvr>
  <mc:AlternateContent xmlns:mc="http://schemas.openxmlformats.org/markup-compatibility/2006" xmlns:p14="http://schemas.microsoft.com/office/powerpoint/2010/main">
    <mc:Choice Requires="p14">
      <p:transition spd="slow" p14:dur="2000" advTm="29872"/>
    </mc:Choice>
    <mc:Fallback xmlns="">
      <p:transition spd="slow" advTm="2987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Required Policy Content:</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Garamond"/>
              </a:rPr>
              <a:t>Who are the protected classes under the policy?</a:t>
            </a:r>
          </a:p>
          <a:p>
            <a:r>
              <a:rPr lang="en-US" dirty="0">
                <a:latin typeface="Garamond"/>
              </a:rPr>
              <a:t>What are their rights under this policy?</a:t>
            </a:r>
          </a:p>
          <a:p>
            <a:r>
              <a:rPr lang="en-US" dirty="0">
                <a:latin typeface="Garamond"/>
              </a:rPr>
              <a:t>Policies should contain a clear definition of what constitutes a violation and an explanation of prohibited behaviors/actions</a:t>
            </a:r>
          </a:p>
          <a:p>
            <a:r>
              <a:rPr lang="en-US" dirty="0">
                <a:latin typeface="Garamond"/>
              </a:rPr>
              <a:t>Clearly delineate procedures for reporting</a:t>
            </a:r>
          </a:p>
          <a:p>
            <a:endParaRPr lang="en-US" dirty="0">
              <a:latin typeface="Trebuchet MS" charset="0"/>
            </a:endParaRPr>
          </a:p>
          <a:p>
            <a:pPr marL="0" indent="0">
              <a:buNone/>
            </a:pPr>
            <a:endParaRPr lang="en-US" dirty="0"/>
          </a:p>
        </p:txBody>
      </p:sp>
    </p:spTree>
    <p:extLst>
      <p:ext uri="{BB962C8B-B14F-4D97-AF65-F5344CB8AC3E}">
        <p14:creationId xmlns:p14="http://schemas.microsoft.com/office/powerpoint/2010/main" val="565809458"/>
      </p:ext>
    </p:extLst>
  </p:cSld>
  <p:clrMapOvr>
    <a:masterClrMapping/>
  </p:clrMapOvr>
  <mc:AlternateContent xmlns:mc="http://schemas.openxmlformats.org/markup-compatibility/2006" xmlns:p14="http://schemas.microsoft.com/office/powerpoint/2010/main">
    <mc:Choice Requires="p14">
      <p:transition spd="slow" p14:dur="2000" advTm="63199"/>
    </mc:Choice>
    <mc:Fallback xmlns="">
      <p:transition spd="slow" advTm="6319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Required Policy Content:</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endParaRPr lang="en-US" dirty="0"/>
          </a:p>
          <a:p>
            <a:pPr>
              <a:buSzPct val="114999"/>
            </a:pPr>
            <a:r>
              <a:rPr lang="en-US" sz="4400" dirty="0"/>
              <a:t>Statement of protection from retaliation for anyone bringing a complaint under this policy</a:t>
            </a:r>
          </a:p>
          <a:p>
            <a:pPr marL="0" indent="0">
              <a:buSzPct val="114999"/>
              <a:buNone/>
            </a:pPr>
            <a:endParaRPr lang="en-US" sz="3400" dirty="0"/>
          </a:p>
          <a:p>
            <a:pPr>
              <a:buSzPct val="114999"/>
            </a:pPr>
            <a:r>
              <a:rPr lang="en-US" sz="4400" dirty="0"/>
              <a:t>Procedures for investigation</a:t>
            </a:r>
            <a:endParaRPr lang="en-US" sz="4400" dirty="0">
              <a:ea typeface="+mn-lt"/>
              <a:cs typeface="+mn-lt"/>
            </a:endParaRPr>
          </a:p>
          <a:p>
            <a:pPr marL="0" indent="0">
              <a:buSzPct val="114999"/>
              <a:buNone/>
            </a:pPr>
            <a:endParaRPr lang="en-US" sz="3400" dirty="0"/>
          </a:p>
          <a:p>
            <a:r>
              <a:rPr lang="en-US" sz="5100" dirty="0"/>
              <a:t>Timeline for investigation and reporting of outcomes</a:t>
            </a:r>
          </a:p>
          <a:p>
            <a:pPr>
              <a:buSzPct val="114999"/>
            </a:pPr>
            <a:endParaRPr lang="en-US" sz="5100" dirty="0"/>
          </a:p>
          <a:p>
            <a:r>
              <a:rPr lang="en-US" sz="5100" dirty="0"/>
              <a:t>Possible disciplinary actions/corrective measures</a:t>
            </a:r>
          </a:p>
          <a:p>
            <a:pPr marL="0" indent="0">
              <a:buSzPct val="114999"/>
              <a:buNone/>
            </a:pPr>
            <a:endParaRPr lang="en-US" dirty="0"/>
          </a:p>
          <a:p>
            <a:endParaRPr lang="en-US" dirty="0"/>
          </a:p>
        </p:txBody>
      </p:sp>
    </p:spTree>
    <p:extLst>
      <p:ext uri="{BB962C8B-B14F-4D97-AF65-F5344CB8AC3E}">
        <p14:creationId xmlns:p14="http://schemas.microsoft.com/office/powerpoint/2010/main" val="456494625"/>
      </p:ext>
    </p:extLst>
  </p:cSld>
  <p:clrMapOvr>
    <a:masterClrMapping/>
  </p:clrMapOvr>
  <mc:AlternateContent xmlns:mc="http://schemas.openxmlformats.org/markup-compatibility/2006" xmlns:p14="http://schemas.microsoft.com/office/powerpoint/2010/main">
    <mc:Choice Requires="p14">
      <p:transition spd="slow" p14:dur="2000" advTm="43249"/>
    </mc:Choice>
    <mc:Fallback xmlns="">
      <p:transition spd="slow" advTm="4324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Best Practices:</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US" sz="2600" dirty="0"/>
              <a:t>Policies should be published and accessible for staff, students, parents</a:t>
            </a:r>
          </a:p>
          <a:p>
            <a:pPr lvl="1">
              <a:buSzPct val="114999"/>
            </a:pPr>
            <a:r>
              <a:rPr lang="en-US" sz="2600" dirty="0"/>
              <a:t>ADA Requirements for Websites</a:t>
            </a:r>
          </a:p>
          <a:p>
            <a:pPr marL="457200" lvl="1" indent="0">
              <a:buSzPct val="114999"/>
              <a:buNone/>
            </a:pPr>
            <a:endParaRPr lang="en-US" sz="2600" dirty="0"/>
          </a:p>
          <a:p>
            <a:r>
              <a:rPr lang="en-US" sz="2600" dirty="0"/>
              <a:t>Staff should acknowledge receipt of these policies each year</a:t>
            </a:r>
          </a:p>
          <a:p>
            <a:endParaRPr lang="en-US" sz="2600" dirty="0"/>
          </a:p>
          <a:p>
            <a:r>
              <a:rPr lang="en-US" sz="2600" dirty="0"/>
              <a:t>Prominent in Handbook &amp; Employee Website</a:t>
            </a:r>
          </a:p>
          <a:p>
            <a:endParaRPr lang="en-US" sz="2600" dirty="0"/>
          </a:p>
          <a:p>
            <a:r>
              <a:rPr lang="en-US" sz="2600" dirty="0"/>
              <a:t>Training may be required example: Bullying and Title IX</a:t>
            </a:r>
          </a:p>
          <a:p>
            <a:endParaRPr lang="en-US" dirty="0"/>
          </a:p>
        </p:txBody>
      </p:sp>
    </p:spTree>
    <p:extLst>
      <p:ext uri="{BB962C8B-B14F-4D97-AF65-F5344CB8AC3E}">
        <p14:creationId xmlns:p14="http://schemas.microsoft.com/office/powerpoint/2010/main" val="2635684247"/>
      </p:ext>
    </p:extLst>
  </p:cSld>
  <p:clrMapOvr>
    <a:masterClrMapping/>
  </p:clrMapOvr>
  <mc:AlternateContent xmlns:mc="http://schemas.openxmlformats.org/markup-compatibility/2006" xmlns:p14="http://schemas.microsoft.com/office/powerpoint/2010/main">
    <mc:Choice Requires="p14">
      <p:transition spd="slow" p14:dur="2000" advTm="52061"/>
    </mc:Choice>
    <mc:Fallback xmlns="">
      <p:transition spd="slow" advTm="5206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Receiving and Investigating a Complaint</a:t>
            </a:r>
          </a:p>
        </p:txBody>
      </p:sp>
      <p:sp>
        <p:nvSpPr>
          <p:cNvPr id="3" name="Content Placeholder 2"/>
          <p:cNvSpPr>
            <a:spLocks noGrp="1"/>
          </p:cNvSpPr>
          <p:nvPr>
            <p:ph idx="1"/>
          </p:nvPr>
        </p:nvSpPr>
        <p:spPr/>
        <p:txBody>
          <a:bodyPr vert="horz" lIns="91440" tIns="45720" rIns="91440" bIns="45720" rtlCol="0" anchor="t">
            <a:normAutofit fontScale="92500"/>
          </a:bodyPr>
          <a:lstStyle/>
          <a:p>
            <a:r>
              <a:rPr lang="en-US"/>
              <a:t>Determine the applicable policy or policies.  </a:t>
            </a:r>
          </a:p>
          <a:p>
            <a:r>
              <a:rPr lang="en-US"/>
              <a:t>Verbal complaint:  identify the nature of the complaint, ask complainant if they wish to put the complaint in writing.</a:t>
            </a:r>
          </a:p>
          <a:p>
            <a:r>
              <a:rPr lang="en-US"/>
              <a:t>Investigating officer will need to delineate the complaint in writing through the interview process</a:t>
            </a:r>
          </a:p>
          <a:p>
            <a:r>
              <a:rPr lang="en-US"/>
              <a:t>Make sure complainant has access to the full policy and any supporting documents.</a:t>
            </a:r>
          </a:p>
          <a:p>
            <a:r>
              <a:rPr lang="en-US"/>
              <a:t>Follow your policy and procedure to the letter!</a:t>
            </a:r>
          </a:p>
          <a:p>
            <a:endParaRPr lang="en-US"/>
          </a:p>
        </p:txBody>
      </p:sp>
    </p:spTree>
    <p:extLst>
      <p:ext uri="{BB962C8B-B14F-4D97-AF65-F5344CB8AC3E}">
        <p14:creationId xmlns:p14="http://schemas.microsoft.com/office/powerpoint/2010/main" val="477747012"/>
      </p:ext>
    </p:extLst>
  </p:cSld>
  <p:clrMapOvr>
    <a:masterClrMapping/>
  </p:clrMapOvr>
  <mc:AlternateContent xmlns:mc="http://schemas.openxmlformats.org/markup-compatibility/2006" xmlns:p14="http://schemas.microsoft.com/office/powerpoint/2010/main">
    <mc:Choice Requires="p14">
      <p:transition spd="slow" p14:dur="2000" advTm="86399"/>
    </mc:Choice>
    <mc:Fallback xmlns="">
      <p:transition spd="slow" advTm="8639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Investigations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a:buSzPct val="114999"/>
            </a:pPr>
            <a:r>
              <a:rPr lang="en-US" dirty="0"/>
              <a:t>Title IX regulations require specific roles</a:t>
            </a:r>
          </a:p>
          <a:p>
            <a:pPr lvl="1">
              <a:buSzPct val="114999"/>
            </a:pPr>
            <a:r>
              <a:rPr lang="en-US" dirty="0"/>
              <a:t>Coordinator, Investigator, Decision Makers</a:t>
            </a:r>
          </a:p>
          <a:p>
            <a:pPr lvl="1">
              <a:buSzPct val="114999"/>
            </a:pPr>
            <a:r>
              <a:rPr lang="en-US" dirty="0"/>
              <a:t>Training required for these roles</a:t>
            </a:r>
          </a:p>
          <a:p>
            <a:pPr lvl="1">
              <a:buSzPct val="114999"/>
            </a:pPr>
            <a:r>
              <a:rPr lang="en-US" dirty="0"/>
              <a:t>Proposed rule changes are again pending</a:t>
            </a:r>
          </a:p>
          <a:p>
            <a:r>
              <a:rPr lang="en-US" dirty="0"/>
              <a:t>Resources for conducting investigations in HR I Toolkit</a:t>
            </a:r>
          </a:p>
          <a:p>
            <a:r>
              <a:rPr lang="en-US" dirty="0"/>
              <a:t>Document! The complaint itself, all investigative interviews </a:t>
            </a:r>
          </a:p>
          <a:p>
            <a:r>
              <a:rPr lang="en-US" dirty="0"/>
              <a:t>Do not exceed the investigation timeline given in policy</a:t>
            </a:r>
          </a:p>
          <a:p>
            <a:r>
              <a:rPr lang="en-US" dirty="0"/>
              <a:t>Report out conclusions, and resulting actions </a:t>
            </a:r>
          </a:p>
        </p:txBody>
      </p:sp>
    </p:spTree>
    <p:extLst>
      <p:ext uri="{BB962C8B-B14F-4D97-AF65-F5344CB8AC3E}">
        <p14:creationId xmlns:p14="http://schemas.microsoft.com/office/powerpoint/2010/main" val="2128104462"/>
      </p:ext>
    </p:extLst>
  </p:cSld>
  <p:clrMapOvr>
    <a:masterClrMapping/>
  </p:clrMapOvr>
  <mc:AlternateContent xmlns:mc="http://schemas.openxmlformats.org/markup-compatibility/2006" xmlns:p14="http://schemas.microsoft.com/office/powerpoint/2010/main">
    <mc:Choice Requires="p14">
      <p:transition spd="slow" p14:dur="2000" advTm="78150"/>
    </mc:Choice>
    <mc:Fallback xmlns="">
      <p:transition spd="slow" advTm="7815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Investigations &amp; File Documentation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Your investigation files and notes are closed, during the investigation</a:t>
            </a:r>
          </a:p>
          <a:p>
            <a:endParaRPr lang="en-US" dirty="0"/>
          </a:p>
          <a:p>
            <a:r>
              <a:rPr lang="en-US" dirty="0"/>
              <a:t>Attorney involved?   Again, closed only during the investigation period</a:t>
            </a:r>
          </a:p>
          <a:p>
            <a:endParaRPr lang="en-US" dirty="0"/>
          </a:p>
          <a:p>
            <a:r>
              <a:rPr lang="en-US" dirty="0"/>
              <a:t>Final report and conclusions will be published to the personnel file</a:t>
            </a:r>
          </a:p>
          <a:p>
            <a:endParaRPr lang="en-US" dirty="0"/>
          </a:p>
        </p:txBody>
      </p:sp>
    </p:spTree>
    <p:extLst>
      <p:ext uri="{BB962C8B-B14F-4D97-AF65-F5344CB8AC3E}">
        <p14:creationId xmlns:p14="http://schemas.microsoft.com/office/powerpoint/2010/main" val="479503482"/>
      </p:ext>
    </p:extLst>
  </p:cSld>
  <p:clrMapOvr>
    <a:masterClrMapping/>
  </p:clrMapOvr>
  <mc:AlternateContent xmlns:mc="http://schemas.openxmlformats.org/markup-compatibility/2006" xmlns:p14="http://schemas.microsoft.com/office/powerpoint/2010/main">
    <mc:Choice Requires="p14">
      <p:transition spd="slow" p14:dur="2000" advTm="49427"/>
    </mc:Choice>
    <mc:Fallback xmlns="">
      <p:transition spd="slow" advTm="4942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Investigations &amp; File Documentation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Working notes and documentation, to support conclusions</a:t>
            </a:r>
          </a:p>
          <a:p>
            <a:r>
              <a:rPr lang="en-US" dirty="0"/>
              <a:t>Final report and conclusions</a:t>
            </a:r>
          </a:p>
          <a:p>
            <a:r>
              <a:rPr lang="en-US" dirty="0"/>
              <a:t>May store the investigation documentation separate from the personnel file</a:t>
            </a:r>
          </a:p>
          <a:p>
            <a:r>
              <a:rPr lang="en-US" dirty="0"/>
              <a:t>Dedicated storage file to retain investigation notes</a:t>
            </a:r>
          </a:p>
          <a:p>
            <a:r>
              <a:rPr lang="en-US" u="sng" dirty="0"/>
              <a:t>Open records still applies</a:t>
            </a:r>
          </a:p>
        </p:txBody>
      </p:sp>
    </p:spTree>
    <p:extLst>
      <p:ext uri="{BB962C8B-B14F-4D97-AF65-F5344CB8AC3E}">
        <p14:creationId xmlns:p14="http://schemas.microsoft.com/office/powerpoint/2010/main" val="3478481770"/>
      </p:ext>
    </p:extLst>
  </p:cSld>
  <p:clrMapOvr>
    <a:masterClrMapping/>
  </p:clrMapOvr>
  <mc:AlternateContent xmlns:mc="http://schemas.openxmlformats.org/markup-compatibility/2006" xmlns:p14="http://schemas.microsoft.com/office/powerpoint/2010/main">
    <mc:Choice Requires="p14">
      <p:transition spd="slow" p14:dur="2000" advTm="60737"/>
    </mc:Choice>
    <mc:Fallback xmlns="">
      <p:transition spd="slow" advTm="607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Investigations and File Documentation</a:t>
            </a:r>
          </a:p>
        </p:txBody>
      </p:sp>
      <p:sp>
        <p:nvSpPr>
          <p:cNvPr id="3" name="Content Placeholder 2"/>
          <p:cNvSpPr>
            <a:spLocks noGrp="1"/>
          </p:cNvSpPr>
          <p:nvPr>
            <p:ph idx="1"/>
          </p:nvPr>
        </p:nvSpPr>
        <p:spPr/>
        <p:txBody>
          <a:bodyPr vert="horz" lIns="91440" tIns="45720" rIns="91440" bIns="45720" rtlCol="0" anchor="t">
            <a:normAutofit/>
          </a:bodyPr>
          <a:lstStyle/>
          <a:p>
            <a:r>
              <a:rPr lang="en-US"/>
              <a:t>Still public documentation but may relocate to a dedicated file</a:t>
            </a:r>
          </a:p>
          <a:p>
            <a:pPr>
              <a:buSzPct val="114999"/>
            </a:pPr>
            <a:r>
              <a:rPr lang="en-US" dirty="0"/>
              <a:t>Unintentional discovery</a:t>
            </a:r>
          </a:p>
          <a:p>
            <a:r>
              <a:rPr lang="en-US"/>
              <a:t>Use of a ‘record locator’ in the personnel file-refers to additional documents</a:t>
            </a:r>
          </a:p>
          <a:p>
            <a:r>
              <a:rPr lang="en-US"/>
              <a:t>example in the resources file</a:t>
            </a:r>
          </a:p>
          <a:p>
            <a:endParaRPr lang="en-US"/>
          </a:p>
        </p:txBody>
      </p:sp>
    </p:spTree>
    <p:extLst>
      <p:ext uri="{BB962C8B-B14F-4D97-AF65-F5344CB8AC3E}">
        <p14:creationId xmlns:p14="http://schemas.microsoft.com/office/powerpoint/2010/main" val="71420776"/>
      </p:ext>
    </p:extLst>
  </p:cSld>
  <p:clrMapOvr>
    <a:masterClrMapping/>
  </p:clrMapOvr>
  <mc:AlternateContent xmlns:mc="http://schemas.openxmlformats.org/markup-compatibility/2006" xmlns:p14="http://schemas.microsoft.com/office/powerpoint/2010/main">
    <mc:Choice Requires="p14">
      <p:transition spd="slow" p14:dur="2000" advTm="106267"/>
    </mc:Choice>
    <mc:Fallback xmlns="">
      <p:transition spd="slow" advTm="10626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Content Placeholder 2"/>
          <p:cNvSpPr>
            <a:spLocks noGrp="1"/>
          </p:cNvSpPr>
          <p:nvPr>
            <p:ph idx="1"/>
          </p:nvPr>
        </p:nvSpPr>
        <p:spPr/>
        <p:txBody>
          <a:bodyPr vert="horz" lIns="91440" tIns="45720" rIns="91440" bIns="45720" rtlCol="0" anchor="t">
            <a:normAutofit fontScale="92500"/>
          </a:bodyPr>
          <a:lstStyle/>
          <a:p>
            <a:r>
              <a:rPr lang="en-US" dirty="0"/>
              <a:t>Open Records of a School District  NDCC 15.1-07-25</a:t>
            </a:r>
          </a:p>
          <a:p>
            <a:r>
              <a:rPr lang="en-US" dirty="0">
                <a:latin typeface="Garamond" panose="02020404030301010803" pitchFamily="18" charset="0"/>
              </a:rPr>
              <a:t>NDCC 44-04-17.1 Open Meetings &amp; Records</a:t>
            </a:r>
          </a:p>
          <a:p>
            <a:pPr marL="0" indent="0">
              <a:buNone/>
            </a:pPr>
            <a:r>
              <a:rPr lang="en-US" dirty="0">
                <a:hlinkClick r:id="rId3"/>
              </a:rPr>
              <a:t>https://ndlegis.gov/general-information/north-dakota-century-code/index.html</a:t>
            </a:r>
            <a:endParaRPr lang="en-US" dirty="0"/>
          </a:p>
          <a:p>
            <a:r>
              <a:rPr lang="en-US" dirty="0"/>
              <a:t>Example of a personnel file layout</a:t>
            </a:r>
          </a:p>
          <a:p>
            <a:r>
              <a:rPr lang="en-US" dirty="0"/>
              <a:t>Sample Investigation Questions &amp; Investigation Procedures</a:t>
            </a:r>
          </a:p>
          <a:p>
            <a:r>
              <a:rPr lang="en-US" dirty="0"/>
              <a:t>Investigating Employee Misconduct NDSBA Presentation</a:t>
            </a:r>
          </a:p>
          <a:p>
            <a:r>
              <a:rPr lang="en-US" dirty="0"/>
              <a:t>Investigation Report Tracker (Record Locator)</a:t>
            </a:r>
          </a:p>
        </p:txBody>
      </p:sp>
    </p:spTree>
    <p:extLst>
      <p:ext uri="{BB962C8B-B14F-4D97-AF65-F5344CB8AC3E}">
        <p14:creationId xmlns:p14="http://schemas.microsoft.com/office/powerpoint/2010/main" val="3681703170"/>
      </p:ext>
    </p:extLst>
  </p:cSld>
  <p:clrMapOvr>
    <a:masterClrMapping/>
  </p:clrMapOvr>
  <mc:AlternateContent xmlns:mc="http://schemas.openxmlformats.org/markup-compatibility/2006" xmlns:p14="http://schemas.microsoft.com/office/powerpoint/2010/main">
    <mc:Choice Requires="p14">
      <p:transition spd="slow" p14:dur="2000" advTm="32205"/>
    </mc:Choice>
    <mc:Fallback xmlns="">
      <p:transition spd="slow" advTm="3220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ND Open Records Law</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t>Human Resources or Business Office personnel are typically responsible for maintaining a personnel file for each staff member.</a:t>
            </a:r>
          </a:p>
          <a:p>
            <a:r>
              <a:rPr lang="en-US" dirty="0"/>
              <a:t>Personnel files are open records under NDCC</a:t>
            </a:r>
          </a:p>
          <a:p>
            <a:endParaRPr lang="en-US" dirty="0"/>
          </a:p>
          <a:p>
            <a:pPr marL="0" indent="0">
              <a:buNone/>
            </a:pPr>
            <a:r>
              <a:rPr lang="en-US" b="1" dirty="0">
                <a:latin typeface="Garamond" panose="02020404030301010803" pitchFamily="18" charset="0"/>
              </a:rPr>
              <a:t>15.1-07-25. School district records - Open - Exception.</a:t>
            </a:r>
          </a:p>
          <a:p>
            <a:pPr marL="0" indent="0">
              <a:buNone/>
            </a:pPr>
            <a:r>
              <a:rPr lang="en-US" dirty="0">
                <a:latin typeface="Garamond" panose="02020404030301010803" pitchFamily="18" charset="0"/>
              </a:rPr>
              <a:t>1. Except as otherwise provided by law, all records and documents of a school district are open to examination by any person. These records and documents, or copies certified by the business manager, are prima facie evidence of the facts set forth in the records and documents.</a:t>
            </a:r>
          </a:p>
          <a:p>
            <a:endParaRPr lang="en-US" dirty="0"/>
          </a:p>
        </p:txBody>
      </p:sp>
    </p:spTree>
    <p:extLst>
      <p:ext uri="{BB962C8B-B14F-4D97-AF65-F5344CB8AC3E}">
        <p14:creationId xmlns:p14="http://schemas.microsoft.com/office/powerpoint/2010/main" val="2023592932"/>
      </p:ext>
    </p:extLst>
  </p:cSld>
  <p:clrMapOvr>
    <a:masterClrMapping/>
  </p:clrMapOvr>
  <mc:AlternateContent xmlns:mc="http://schemas.openxmlformats.org/markup-compatibility/2006" xmlns:p14="http://schemas.microsoft.com/office/powerpoint/2010/main">
    <mc:Choice Requires="p14">
      <p:transition spd="slow" p14:dur="2000" advTm="30448"/>
    </mc:Choice>
    <mc:Fallback xmlns="">
      <p:transition spd="slow" advTm="3044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ND Open Records Law</a:t>
            </a:r>
          </a:p>
        </p:txBody>
      </p:sp>
      <p:sp>
        <p:nvSpPr>
          <p:cNvPr id="3" name="Content Placeholder 2"/>
          <p:cNvSpPr>
            <a:spLocks noGrp="1"/>
          </p:cNvSpPr>
          <p:nvPr>
            <p:ph idx="1"/>
          </p:nvPr>
        </p:nvSpPr>
        <p:spPr/>
        <p:txBody>
          <a:bodyPr vert="horz" lIns="91440" tIns="45720" rIns="91440" bIns="45720" rtlCol="0" anchor="t">
            <a:normAutofit/>
          </a:bodyPr>
          <a:lstStyle/>
          <a:p>
            <a:endParaRPr lang="en-US" dirty="0"/>
          </a:p>
          <a:p>
            <a:pPr marL="0" indent="0">
              <a:buNone/>
            </a:pPr>
            <a:r>
              <a:rPr lang="en-US" dirty="0">
                <a:latin typeface="Garamond" panose="02020404030301010803" pitchFamily="18" charset="0"/>
              </a:rPr>
              <a:t> 2. If a complaint is filed concerning a school district employee and an administrative investigation is conducted, any record or document generated as part of the administrative investigation is confidential and not subject to the requirements of this section or section 44-04-18, until the investigation is completed. The investigation and any determination of disciplinary action may not exceed 60 days from the date the complaint is filed</a:t>
            </a:r>
            <a:r>
              <a:rPr lang="en-US" dirty="0">
                <a:latin typeface="Trebuchet MS"/>
              </a:rPr>
              <a:t>.</a:t>
            </a:r>
          </a:p>
          <a:p>
            <a:endParaRPr lang="en-US" dirty="0"/>
          </a:p>
        </p:txBody>
      </p:sp>
    </p:spTree>
    <p:extLst>
      <p:ext uri="{BB962C8B-B14F-4D97-AF65-F5344CB8AC3E}">
        <p14:creationId xmlns:p14="http://schemas.microsoft.com/office/powerpoint/2010/main" val="280126714"/>
      </p:ext>
    </p:extLst>
  </p:cSld>
  <p:clrMapOvr>
    <a:masterClrMapping/>
  </p:clrMapOvr>
  <mc:AlternateContent xmlns:mc="http://schemas.openxmlformats.org/markup-compatibility/2006" xmlns:p14="http://schemas.microsoft.com/office/powerpoint/2010/main">
    <mc:Choice Requires="p14">
      <p:transition spd="slow" p14:dur="2000" advTm="47954"/>
    </mc:Choice>
    <mc:Fallback xmlns="">
      <p:transition spd="slow" advTm="4795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Open Records Requests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Provide access by public during reasonable office hours</a:t>
            </a:r>
          </a:p>
          <a:p>
            <a:r>
              <a:rPr lang="en-US" dirty="0"/>
              <a:t>Request does not need to be made in person, or in writing</a:t>
            </a:r>
          </a:p>
          <a:p>
            <a:r>
              <a:rPr lang="en-US" dirty="0"/>
              <a:t>Records must be produced for inspection in a reasonable time</a:t>
            </a:r>
          </a:p>
          <a:p>
            <a:r>
              <a:rPr lang="en-US" dirty="0"/>
              <a:t>Requestor need not identify self</a:t>
            </a:r>
          </a:p>
          <a:p>
            <a:r>
              <a:rPr lang="en-US" dirty="0"/>
              <a:t>Email &amp; electronic communications are open records</a:t>
            </a:r>
          </a:p>
          <a:p>
            <a:r>
              <a:rPr lang="en-US" dirty="0"/>
              <a:t>May request copies, reasonable charges may apply $25 per hour/.25 per page</a:t>
            </a:r>
          </a:p>
          <a:p>
            <a:pPr marL="0" indent="0">
              <a:buNone/>
            </a:pPr>
            <a:endParaRPr lang="en-US" dirty="0"/>
          </a:p>
        </p:txBody>
      </p:sp>
    </p:spTree>
    <p:extLst>
      <p:ext uri="{BB962C8B-B14F-4D97-AF65-F5344CB8AC3E}">
        <p14:creationId xmlns:p14="http://schemas.microsoft.com/office/powerpoint/2010/main" val="639052759"/>
      </p:ext>
    </p:extLst>
  </p:cSld>
  <p:clrMapOvr>
    <a:masterClrMapping/>
  </p:clrMapOvr>
  <mc:AlternateContent xmlns:mc="http://schemas.openxmlformats.org/markup-compatibility/2006" xmlns:p14="http://schemas.microsoft.com/office/powerpoint/2010/main">
    <mc:Choice Requires="p14">
      <p:transition spd="slow" p14:dur="2000" advTm="73747"/>
    </mc:Choice>
    <mc:Fallback xmlns="">
      <p:transition spd="slow" advTm="7374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Confidential Records NDCC, Cont.</a:t>
            </a:r>
          </a:p>
        </p:txBody>
      </p:sp>
      <p:sp>
        <p:nvSpPr>
          <p:cNvPr id="3" name="Content Placeholder 2"/>
          <p:cNvSpPr>
            <a:spLocks noGrp="1"/>
          </p:cNvSpPr>
          <p:nvPr>
            <p:ph idx="1"/>
          </p:nvPr>
        </p:nvSpPr>
        <p:spPr>
          <a:xfrm>
            <a:off x="1619781" y="2449821"/>
            <a:ext cx="8596668" cy="3880773"/>
          </a:xfrm>
        </p:spPr>
        <p:txBody>
          <a:bodyPr vert="horz" lIns="91440" tIns="45720" rIns="91440" bIns="45720" rtlCol="0" anchor="t">
            <a:normAutofit/>
          </a:bodyPr>
          <a:lstStyle/>
          <a:p>
            <a:pPr marL="0" indent="0">
              <a:buNone/>
            </a:pPr>
            <a:r>
              <a:rPr lang="en-US" b="1" dirty="0">
                <a:latin typeface="Garamond" panose="02020404030301010803" pitchFamily="18" charset="0"/>
              </a:rPr>
              <a:t>44-04-18.1. Public employee personal, medical, and employee assistance records -Confidentiality - Personal information maintained by state entities - Exempt.</a:t>
            </a:r>
          </a:p>
          <a:p>
            <a:r>
              <a:rPr lang="en-US" dirty="0">
                <a:latin typeface="Garamond" panose="02020404030301010803" pitchFamily="18" charset="0"/>
              </a:rPr>
              <a:t>1. Any record of a public employee's medical treatment or use of an employee assistance program is not to become part of that employee's personnel record and is confidential and, except as otherwise authorized by law, may not be used or disclosed without the written authorization of the employee</a:t>
            </a:r>
            <a:r>
              <a:rPr lang="en-US" dirty="0">
                <a:latin typeface="Trebuchet MS" charset="0"/>
              </a:rPr>
              <a:t>.</a:t>
            </a:r>
          </a:p>
        </p:txBody>
      </p:sp>
    </p:spTree>
    <p:extLst>
      <p:ext uri="{BB962C8B-B14F-4D97-AF65-F5344CB8AC3E}">
        <p14:creationId xmlns:p14="http://schemas.microsoft.com/office/powerpoint/2010/main" val="711502122"/>
      </p:ext>
    </p:extLst>
  </p:cSld>
  <p:clrMapOvr>
    <a:masterClrMapping/>
  </p:clrMapOvr>
  <mc:AlternateContent xmlns:mc="http://schemas.openxmlformats.org/markup-compatibility/2006" xmlns:p14="http://schemas.microsoft.com/office/powerpoint/2010/main">
    <mc:Choice Requires="p14">
      <p:transition spd="slow" p14:dur="2000" advTm="75997"/>
    </mc:Choice>
    <mc:Fallback xmlns="">
      <p:transition spd="slow" advTm="7599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Exempt Records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a:p>
          <a:p>
            <a:pPr marL="0" indent="0">
              <a:buNone/>
            </a:pPr>
            <a:endParaRPr lang="en-US"/>
          </a:p>
        </p:txBody>
      </p:sp>
      <p:sp>
        <p:nvSpPr>
          <p:cNvPr id="4" name="TextBox 3"/>
          <p:cNvSpPr txBox="1"/>
          <p:nvPr/>
        </p:nvSpPr>
        <p:spPr>
          <a:xfrm>
            <a:off x="1526076" y="2553311"/>
            <a:ext cx="8311161" cy="3046988"/>
          </a:xfrm>
          <a:prstGeom prst="rect">
            <a:avLst/>
          </a:prstGeom>
        </p:spPr>
        <p:txBody>
          <a:bodyPr rtlCol="0" anchor="t">
            <a:spAutoFit/>
          </a:bodyPr>
          <a:lstStyle/>
          <a:p>
            <a:r>
              <a:rPr lang="en-US" sz="2400" dirty="0"/>
              <a:t>2</a:t>
            </a:r>
            <a:r>
              <a:rPr lang="en-US" dirty="0"/>
              <a:t>. </a:t>
            </a:r>
            <a:r>
              <a:rPr lang="en-US" sz="2400" dirty="0">
                <a:solidFill>
                  <a:schemeClr val="tx1">
                    <a:lumMod val="85000"/>
                    <a:lumOff val="15000"/>
                  </a:schemeClr>
                </a:solidFill>
              </a:rPr>
              <a:t>Except as otherwise specifically provided by law, personal information regarding a public employee contained in an employee's personnel record or given to the state or a political subdivision by the employee in the course of employment is exempt. </a:t>
            </a:r>
          </a:p>
          <a:p>
            <a:pPr marL="285750" indent="-285750">
              <a:buFont typeface="Arial" panose="020B0604020202020204" pitchFamily="34" charset="0"/>
              <a:buChar char="•"/>
            </a:pPr>
            <a:r>
              <a:rPr lang="en-US" sz="2400" dirty="0">
                <a:solidFill>
                  <a:schemeClr val="tx1">
                    <a:lumMod val="85000"/>
                    <a:lumOff val="15000"/>
                  </a:schemeClr>
                </a:solidFill>
              </a:rPr>
              <a:t>Birthdate, home address, personal phone numbers</a:t>
            </a:r>
          </a:p>
          <a:p>
            <a:pPr marL="285750" indent="-285750">
              <a:buFont typeface="Arial" panose="020B0604020202020204" pitchFamily="34" charset="0"/>
              <a:buChar char="•"/>
            </a:pPr>
            <a:r>
              <a:rPr lang="en-US" sz="2400" dirty="0">
                <a:solidFill>
                  <a:schemeClr val="tx1">
                    <a:lumMod val="85000"/>
                    <a:lumOff val="15000"/>
                  </a:schemeClr>
                </a:solidFill>
              </a:rPr>
              <a:t>Photograph</a:t>
            </a:r>
          </a:p>
          <a:p>
            <a:pPr marL="285750" indent="-285750">
              <a:buFont typeface="Arial" panose="020B0604020202020204" pitchFamily="34" charset="0"/>
              <a:buChar char="•"/>
            </a:pPr>
            <a:r>
              <a:rPr lang="en-US" sz="2400" dirty="0">
                <a:solidFill>
                  <a:schemeClr val="tx1">
                    <a:lumMod val="85000"/>
                    <a:lumOff val="15000"/>
                  </a:schemeClr>
                </a:solidFill>
              </a:rPr>
              <a:t>medical information</a:t>
            </a:r>
          </a:p>
          <a:p>
            <a:pPr marL="285750" indent="-285750">
              <a:buFont typeface="Arial" panose="020B0604020202020204" pitchFamily="34" charset="0"/>
              <a:buChar char="•"/>
            </a:pPr>
            <a:r>
              <a:rPr lang="en-US" sz="2400" dirty="0">
                <a:solidFill>
                  <a:schemeClr val="tx1">
                    <a:lumMod val="85000"/>
                    <a:lumOff val="15000"/>
                  </a:schemeClr>
                </a:solidFill>
              </a:rPr>
              <a:t>drivers license identification number</a:t>
            </a:r>
          </a:p>
        </p:txBody>
      </p:sp>
    </p:spTree>
    <p:extLst>
      <p:ext uri="{BB962C8B-B14F-4D97-AF65-F5344CB8AC3E}">
        <p14:creationId xmlns:p14="http://schemas.microsoft.com/office/powerpoint/2010/main" val="1259886505"/>
      </p:ext>
    </p:extLst>
  </p:cSld>
  <p:clrMapOvr>
    <a:masterClrMapping/>
  </p:clrMapOvr>
  <mc:AlternateContent xmlns:mc="http://schemas.openxmlformats.org/markup-compatibility/2006" xmlns:p14="http://schemas.microsoft.com/office/powerpoint/2010/main">
    <mc:Choice Requires="p14">
      <p:transition spd="slow" p14:dur="2000" advTm="36209"/>
    </mc:Choice>
    <mc:Fallback xmlns="">
      <p:transition spd="slow" advTm="3620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Exempt Records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endParaRPr lang="en-US" dirty="0"/>
          </a:p>
        </p:txBody>
      </p:sp>
      <p:sp>
        <p:nvSpPr>
          <p:cNvPr id="4" name="TextBox 3"/>
          <p:cNvSpPr txBox="1"/>
          <p:nvPr/>
        </p:nvSpPr>
        <p:spPr>
          <a:xfrm>
            <a:off x="1526076" y="2553311"/>
            <a:ext cx="8311161" cy="2585323"/>
          </a:xfrm>
          <a:prstGeom prst="rect">
            <a:avLst/>
          </a:prstGeom>
        </p:spPr>
        <p:txBody>
          <a:bodyPr rtlCol="0" anchor="t">
            <a:spAutoFit/>
          </a:bodyPr>
          <a:lstStyle/>
          <a:p>
            <a:pPr marL="285750" indent="-285750">
              <a:buFont typeface="Arial" panose="020B0604020202020204" pitchFamily="34" charset="0"/>
              <a:buChar char="•"/>
            </a:pPr>
            <a:endParaRPr lang="en-US" dirty="0">
              <a:latin typeface="ArialMT"/>
            </a:endParaRPr>
          </a:p>
          <a:p>
            <a:pPr marL="285750" indent="-285750">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public employee identification number; SSN</a:t>
            </a:r>
          </a:p>
          <a:p>
            <a:pPr marL="285750" indent="-285750">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payroll deduction information</a:t>
            </a:r>
          </a:p>
          <a:p>
            <a:pPr marL="285750" indent="-285750">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name, address, phone number, and birthdate  of dependent or emergency contact</a:t>
            </a:r>
          </a:p>
          <a:p>
            <a:pPr marL="285750" indent="-285750">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any credit, debit, or electronic fund transfer card number;</a:t>
            </a:r>
          </a:p>
          <a:p>
            <a:pPr marL="285750" indent="-285750">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any account number at a bank or other financial institution.</a:t>
            </a:r>
          </a:p>
        </p:txBody>
      </p:sp>
    </p:spTree>
    <p:extLst>
      <p:ext uri="{BB962C8B-B14F-4D97-AF65-F5344CB8AC3E}">
        <p14:creationId xmlns:p14="http://schemas.microsoft.com/office/powerpoint/2010/main" val="3567993355"/>
      </p:ext>
    </p:extLst>
  </p:cSld>
  <p:clrMapOvr>
    <a:masterClrMapping/>
  </p:clrMapOvr>
  <mc:AlternateContent xmlns:mc="http://schemas.openxmlformats.org/markup-compatibility/2006" xmlns:p14="http://schemas.microsoft.com/office/powerpoint/2010/main">
    <mc:Choice Requires="p14">
      <p:transition spd="slow" p14:dur="2000" advTm="36209"/>
    </mc:Choice>
    <mc:Fallback xmlns="">
      <p:transition spd="slow" advTm="3620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for employment-</a:t>
            </a:r>
            <a:br>
              <a:rPr lang="en-US" dirty="0"/>
            </a:br>
            <a:r>
              <a:rPr lang="en-US" dirty="0"/>
              <a:t>Open Records?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endParaRPr lang="en-US" dirty="0"/>
          </a:p>
        </p:txBody>
      </p:sp>
      <p:sp>
        <p:nvSpPr>
          <p:cNvPr id="4" name="TextBox 3"/>
          <p:cNvSpPr txBox="1"/>
          <p:nvPr/>
        </p:nvSpPr>
        <p:spPr>
          <a:xfrm>
            <a:off x="1526076" y="2553311"/>
            <a:ext cx="8311161" cy="3908762"/>
          </a:xfrm>
          <a:prstGeom prst="rect">
            <a:avLst/>
          </a:prstGeom>
        </p:spPr>
        <p:txBody>
          <a:bodyPr rtlCol="0" anchor="t">
            <a:spAutoFit/>
          </a:bodyPr>
          <a:lstStyle/>
          <a:p>
            <a:pPr marL="285750" indent="-285750">
              <a:buFont typeface="Arial" panose="020B0604020202020204" pitchFamily="34" charset="0"/>
              <a:buChar char="•"/>
            </a:pPr>
            <a:r>
              <a:rPr lang="en-US" sz="2000" dirty="0">
                <a:solidFill>
                  <a:schemeClr val="tx1">
                    <a:lumMod val="85000"/>
                    <a:lumOff val="15000"/>
                  </a:schemeClr>
                </a:solidFill>
                <a:latin typeface="Garamond" panose="02020404030301010803" pitchFamily="18" charset="0"/>
              </a:rPr>
              <a:t>Three or more applicants who meet minimum qualifications</a:t>
            </a:r>
          </a:p>
          <a:p>
            <a:pPr marL="285750" indent="-285750">
              <a:buFont typeface="Arial" panose="020B0604020202020204" pitchFamily="34" charset="0"/>
              <a:buChar char="•"/>
            </a:pPr>
            <a:r>
              <a:rPr lang="en-US" sz="2000" dirty="0">
                <a:solidFill>
                  <a:schemeClr val="tx1">
                    <a:lumMod val="85000"/>
                    <a:lumOff val="15000"/>
                  </a:schemeClr>
                </a:solidFill>
                <a:latin typeface="Garamond" panose="02020404030301010803" pitchFamily="18" charset="0"/>
              </a:rPr>
              <a:t>May hold executive session to discuss applications</a:t>
            </a:r>
          </a:p>
          <a:p>
            <a:pPr marL="285750" indent="-285750">
              <a:buFont typeface="Arial" panose="020B0604020202020204" pitchFamily="34" charset="0"/>
              <a:buChar char="•"/>
            </a:pPr>
            <a:r>
              <a:rPr lang="en-US" sz="2000" dirty="0">
                <a:solidFill>
                  <a:schemeClr val="tx1">
                    <a:lumMod val="85000"/>
                    <a:lumOff val="15000"/>
                  </a:schemeClr>
                </a:solidFill>
                <a:latin typeface="Garamond" panose="02020404030301010803" pitchFamily="18" charset="0"/>
              </a:rPr>
              <a:t>Designate 3 or more of the qualified applicants as finalists before any offer of employment is made (NDCC 44-04-18.27)</a:t>
            </a:r>
          </a:p>
          <a:p>
            <a:pPr marL="285750" indent="-285750">
              <a:buFont typeface="Arial" panose="020B0604020202020204" pitchFamily="34" charset="0"/>
              <a:buChar char="•"/>
            </a:pPr>
            <a:r>
              <a:rPr lang="en-US" sz="2000" dirty="0">
                <a:solidFill>
                  <a:schemeClr val="tx1">
                    <a:lumMod val="85000"/>
                    <a:lumOff val="15000"/>
                  </a:schemeClr>
                </a:solidFill>
                <a:latin typeface="Garamond" panose="02020404030301010803" pitchFamily="18" charset="0"/>
              </a:rPr>
              <a:t>Records related to the finalists are open records after the finalists are designated (non-finalists remain exempt)</a:t>
            </a:r>
          </a:p>
          <a:p>
            <a:pPr marL="285750" indent="-285750">
              <a:buFont typeface="Arial" panose="020B0604020202020204" pitchFamily="34" charset="0"/>
              <a:buChar char="•"/>
            </a:pPr>
            <a:r>
              <a:rPr lang="en-US" sz="2000" dirty="0">
                <a:solidFill>
                  <a:schemeClr val="tx1">
                    <a:lumMod val="85000"/>
                    <a:lumOff val="15000"/>
                  </a:schemeClr>
                </a:solidFill>
                <a:latin typeface="Garamond" panose="02020404030301010803" pitchFamily="18" charset="0"/>
              </a:rPr>
              <a:t>If fewer than 3 qualified applicants, the records are open after the application period closes</a:t>
            </a:r>
          </a:p>
          <a:p>
            <a:pPr marL="285750" indent="-285750">
              <a:buFont typeface="Arial" panose="020B0604020202020204" pitchFamily="34" charset="0"/>
              <a:buChar char="•"/>
            </a:pPr>
            <a:r>
              <a:rPr lang="en-US" sz="2000" dirty="0">
                <a:solidFill>
                  <a:schemeClr val="tx1">
                    <a:lumMod val="85000"/>
                    <a:lumOff val="15000"/>
                  </a:schemeClr>
                </a:solidFill>
                <a:latin typeface="Garamond" panose="02020404030301010803" pitchFamily="18" charset="0"/>
              </a:rPr>
              <a:t>If decision not to consider applicants, or make an offer at the time, then not required to designate any finalists and all applications are exempt</a:t>
            </a:r>
          </a:p>
          <a:p>
            <a:endParaRPr lang="en-US" sz="2400" dirty="0">
              <a:solidFill>
                <a:schemeClr val="tx1">
                  <a:lumMod val="85000"/>
                  <a:lumOff val="15000"/>
                </a:schemeClr>
              </a:solidFill>
              <a:latin typeface="Garamond" panose="02020404030301010803" pitchFamily="18" charset="0"/>
            </a:endParaRPr>
          </a:p>
          <a:p>
            <a:pPr marL="285750" indent="-285750">
              <a:buFont typeface="Arial" panose="020B0604020202020204" pitchFamily="34" charset="0"/>
              <a:buChar char="•"/>
            </a:pPr>
            <a:endParaRPr lang="en-US" sz="2400" dirty="0">
              <a:solidFill>
                <a:schemeClr val="tx1">
                  <a:lumMod val="85000"/>
                  <a:lumOff val="15000"/>
                </a:schemeClr>
              </a:solidFill>
              <a:latin typeface="Garamond" panose="02020404030301010803" pitchFamily="18" charset="0"/>
            </a:endParaRPr>
          </a:p>
        </p:txBody>
      </p:sp>
    </p:spTree>
    <p:extLst>
      <p:ext uri="{BB962C8B-B14F-4D97-AF65-F5344CB8AC3E}">
        <p14:creationId xmlns:p14="http://schemas.microsoft.com/office/powerpoint/2010/main" val="868003146"/>
      </p:ext>
    </p:extLst>
  </p:cSld>
  <p:clrMapOvr>
    <a:masterClrMapping/>
  </p:clrMapOvr>
  <mc:AlternateContent xmlns:mc="http://schemas.openxmlformats.org/markup-compatibility/2006" xmlns:p14="http://schemas.microsoft.com/office/powerpoint/2010/main">
    <mc:Choice Requires="p14">
      <p:transition spd="slow" p14:dur="2000" advTm="36209"/>
    </mc:Choice>
    <mc:Fallback xmlns="">
      <p:transition spd="slow" advTm="3620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Personnel File Maintenance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Organize, subdivide the file to enable quick access, or maintain a separate file</a:t>
            </a:r>
          </a:p>
          <a:p>
            <a:r>
              <a:rPr lang="en-US" dirty="0"/>
              <a:t>Separation of open material from Confidential and Exempt (toolbox-see Personnel file layout example)</a:t>
            </a:r>
          </a:p>
          <a:p>
            <a:r>
              <a:rPr lang="en-US" dirty="0"/>
              <a:t>Need to redact some information from an open document</a:t>
            </a:r>
          </a:p>
          <a:p>
            <a:r>
              <a:rPr lang="en-US" dirty="0"/>
              <a:t>Redact the address, other exempt data from the open document</a:t>
            </a:r>
          </a:p>
          <a:p>
            <a:r>
              <a:rPr lang="en-US" dirty="0"/>
              <a:t>In addition to typical performance documentation, file may contain information from special circumstances, investigations, incidents</a:t>
            </a:r>
          </a:p>
        </p:txBody>
      </p:sp>
    </p:spTree>
    <p:extLst>
      <p:ext uri="{BB962C8B-B14F-4D97-AF65-F5344CB8AC3E}">
        <p14:creationId xmlns:p14="http://schemas.microsoft.com/office/powerpoint/2010/main" val="3487646323"/>
      </p:ext>
    </p:extLst>
  </p:cSld>
  <p:clrMapOvr>
    <a:masterClrMapping/>
  </p:clrMapOvr>
  <mc:AlternateContent xmlns:mc="http://schemas.openxmlformats.org/markup-compatibility/2006" xmlns:p14="http://schemas.microsoft.com/office/powerpoint/2010/main">
    <mc:Choice Requires="p14">
      <p:transition spd="slow" p14:dur="2000" advTm="88693"/>
    </mc:Choice>
    <mc:Fallback xmlns="">
      <p:transition spd="slow" advTm="88693"/>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268</TotalTime>
  <Words>1061</Words>
  <Application>Microsoft Office PowerPoint</Application>
  <PresentationFormat>Widescreen</PresentationFormat>
  <Paragraphs>139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Organic</vt:lpstr>
      <vt:lpstr>Personnel Files &amp; Investigations 2023</vt:lpstr>
      <vt:lpstr>ND Open Records Law</vt:lpstr>
      <vt:lpstr>ND Open Records Law</vt:lpstr>
      <vt:lpstr>Open Records Requests</vt:lpstr>
      <vt:lpstr>Confidential Records NDCC, Cont.</vt:lpstr>
      <vt:lpstr>Exempt Records</vt:lpstr>
      <vt:lpstr>Exempt Records</vt:lpstr>
      <vt:lpstr>Applications for employment- Open Records?</vt:lpstr>
      <vt:lpstr>Personnel File Maintenance</vt:lpstr>
      <vt:lpstr>Investigations:</vt:lpstr>
      <vt:lpstr>Required Policy Content:</vt:lpstr>
      <vt:lpstr>Required Policy Content:</vt:lpstr>
      <vt:lpstr>Policy Best Practices:</vt:lpstr>
      <vt:lpstr>Receiving and Investigating a Complaint</vt:lpstr>
      <vt:lpstr>Investigations</vt:lpstr>
      <vt:lpstr>Investigations &amp; File Documentation</vt:lpstr>
      <vt:lpstr>Investigations &amp; File Documentation</vt:lpstr>
      <vt:lpstr>Investigations and File Documentation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 II</dc:title>
  <dc:creator>Alyssa Martin</dc:creator>
  <cp:lastModifiedBy>Robin H</cp:lastModifiedBy>
  <cp:revision>7</cp:revision>
  <cp:lastPrinted>2017-12-29T22:06:56Z</cp:lastPrinted>
  <dcterms:created xsi:type="dcterms:W3CDTF">2012-07-27T01:16:44Z</dcterms:created>
  <dcterms:modified xsi:type="dcterms:W3CDTF">2023-11-07T16:13:09Z</dcterms:modified>
</cp:coreProperties>
</file>