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9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3" r:id="rId15"/>
    <p:sldId id="275" r:id="rId16"/>
    <p:sldId id="276" r:id="rId17"/>
    <p:sldId id="277" r:id="rId18"/>
    <p:sldId id="293" r:id="rId19"/>
    <p:sldId id="279" r:id="rId20"/>
    <p:sldId id="260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92" r:id="rId29"/>
    <p:sldId id="288" r:id="rId30"/>
    <p:sldId id="289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BA123-1ABD-4DB9-B181-BD2D6318CAB9}" v="5" dt="2023-11-02T17:21:10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B4E5-FF80-4AFA-83CA-3A538F05AE3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04217-EE51-4894-9E4E-056668BAC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4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04217-EE51-4894-9E4E-056668BAC9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5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9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76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29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4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04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857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432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5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1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2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5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91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9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34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l.gov/agencies/whd/fact-sheets/7-flsa-state-local-governmen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l.gov/agencies/whd/fact-sheets/22-flsa-hours-worke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d.gov/labor/sites/www/files/documents/Min%20Wage%20Poster%20-%20Aug%20201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whd/regs/compliance/whdfs7.pdf" TargetMode="External"/><Relationship Id="rId2" Type="http://schemas.openxmlformats.org/officeDocument/2006/relationships/hyperlink" Target="https://www.dol.gov/agencies/whd/compliance-assistance/handy-reference-guide-fl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l.gov/agencies/whd/timesheet-app" TargetMode="External"/><Relationship Id="rId5" Type="http://schemas.openxmlformats.org/officeDocument/2006/relationships/hyperlink" Target="https://www.legis.nd.gov/information/acdata/pdf/46-02-07.pdf" TargetMode="External"/><Relationship Id="rId4" Type="http://schemas.openxmlformats.org/officeDocument/2006/relationships/hyperlink" Target="https://www.nd.gov/labor/sites/www/files/documents/Brochures/Wage&amp;Hour%20and%20Equal%20Emp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l.gov/agencies/whd/fact-sheets/17b-overtime-executiv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3840" y="1802136"/>
            <a:ext cx="5308866" cy="3178962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Fair Labor Standards Act</a:t>
            </a:r>
            <a:br>
              <a:rPr lang="en-US" dirty="0">
                <a:ea typeface="+mj-lt"/>
                <a:cs typeface="+mj-lt"/>
              </a:rPr>
            </a:br>
            <a:br>
              <a:rPr lang="en-US" dirty="0"/>
            </a:br>
            <a:r>
              <a:rPr lang="en-US" dirty="0"/>
              <a:t>ND Labor Laws</a:t>
            </a:r>
            <a:r>
              <a:rPr lang="en-US" sz="1600" dirty="0"/>
              <a:t> 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ADMINISTRATIVE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800" b="1"/>
              <a:t>DISCRETION AND INDEPENDENT JUDGEMENT</a:t>
            </a:r>
          </a:p>
          <a:p>
            <a:pPr marL="0" indent="0" algn="ctr">
              <a:buNone/>
            </a:pPr>
            <a:endParaRPr lang="en-US" sz="2000" b="1"/>
          </a:p>
          <a:p>
            <a:r>
              <a:rPr lang="en-US" sz="2600"/>
              <a:t>Evaluating, acting and making a decision</a:t>
            </a:r>
          </a:p>
          <a:p>
            <a:r>
              <a:rPr lang="en-US" sz="2600"/>
              <a:t>Authority to commit the district in matters that have significant financial impact/Level of consequence of work performed</a:t>
            </a:r>
          </a:p>
          <a:p>
            <a:r>
              <a:rPr lang="en-US" sz="2600"/>
              <a:t>Authority to deviate from procedures without prior approval</a:t>
            </a:r>
          </a:p>
          <a:p>
            <a:r>
              <a:rPr lang="en-US" sz="2600"/>
              <a:t>Independent choice free from immediate supervision</a:t>
            </a:r>
          </a:p>
          <a:p>
            <a:endParaRPr lang="en-US" sz="26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/>
              <a:t>_______________________________________________________________</a:t>
            </a:r>
          </a:p>
          <a:p>
            <a:pPr marL="0" indent="0" algn="ctr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4900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/>
              <a:t>ADMINISTRATOR IN AN </a:t>
            </a:r>
            <a:br>
              <a:rPr lang="en-US"/>
            </a:br>
            <a:r>
              <a:rPr lang="en-US"/>
              <a:t>EDUCATIONAL ESTABLISHMENT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at least equal to the teacher’s entrance salary</a:t>
            </a:r>
          </a:p>
          <a:p>
            <a:r>
              <a:rPr lang="en-US" dirty="0"/>
              <a:t>Performing administrative functions directly in the field of education</a:t>
            </a:r>
          </a:p>
          <a:p>
            <a:pPr lvl="1"/>
            <a:r>
              <a:rPr lang="en-US" dirty="0"/>
              <a:t>Exercise discretion and independent judgment with respect to matters of significance</a:t>
            </a:r>
          </a:p>
          <a:p>
            <a:pPr lvl="1"/>
            <a:r>
              <a:rPr lang="en-US" dirty="0"/>
              <a:t>Related to academic instruction in an educational establishment</a:t>
            </a:r>
          </a:p>
        </p:txBody>
      </p:sp>
    </p:spTree>
    <p:extLst>
      <p:ext uri="{BB962C8B-B14F-4D97-AF65-F5344CB8AC3E}">
        <p14:creationId xmlns:p14="http://schemas.microsoft.com/office/powerpoint/2010/main" val="403762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33400"/>
            <a:ext cx="7186108" cy="1637264"/>
          </a:xfrm>
        </p:spPr>
        <p:txBody>
          <a:bodyPr>
            <a:normAutofit fontScale="90000"/>
          </a:bodyPr>
          <a:lstStyle/>
          <a:p>
            <a:pPr algn="l"/>
            <a:br>
              <a:rPr lang="en-US"/>
            </a:br>
            <a:br>
              <a:rPr lang="en-US"/>
            </a:br>
            <a:br>
              <a:rPr lang="en-US"/>
            </a:br>
            <a:r>
              <a:rPr lang="en-US">
                <a:ea typeface="+mj-lt"/>
                <a:cs typeface="+mj-lt"/>
              </a:rPr>
              <a:t>EDUCATIONAL ADMINISTRATORS</a:t>
            </a:r>
            <a:br>
              <a:rPr lang="en-US">
                <a:ea typeface="+mj-lt"/>
                <a:cs typeface="+mj-lt"/>
              </a:rPr>
            </a:br>
            <a:br>
              <a:rPr lang="en-US"/>
            </a:b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772237"/>
            <a:ext cx="6798736" cy="3162895"/>
          </a:xfrm>
        </p:spPr>
        <p:txBody>
          <a:bodyPr>
            <a:normAutofit/>
          </a:bodyPr>
          <a:lstStyle/>
          <a:p>
            <a:r>
              <a:rPr lang="en-US" dirty="0"/>
              <a:t>Superintendent</a:t>
            </a:r>
          </a:p>
          <a:p>
            <a:r>
              <a:rPr lang="en-US" dirty="0"/>
              <a:t>Principal</a:t>
            </a:r>
          </a:p>
          <a:p>
            <a:r>
              <a:rPr lang="en-US" dirty="0"/>
              <a:t>Assistant Principal</a:t>
            </a:r>
          </a:p>
          <a:p>
            <a:r>
              <a:rPr lang="en-US" dirty="0"/>
              <a:t>Dean of Students</a:t>
            </a:r>
          </a:p>
          <a:p>
            <a:r>
              <a:rPr lang="en-US" dirty="0"/>
              <a:t>Curriculum Coordinators</a:t>
            </a:r>
          </a:p>
          <a:p>
            <a:r>
              <a:rPr lang="en-US" dirty="0"/>
              <a:t>Educational Program Coordinators</a:t>
            </a:r>
          </a:p>
        </p:txBody>
      </p:sp>
    </p:spTree>
    <p:extLst>
      <p:ext uri="{BB962C8B-B14F-4D97-AF65-F5344CB8AC3E}">
        <p14:creationId xmlns:p14="http://schemas.microsoft.com/office/powerpoint/2010/main" val="3940249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 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Primary duty must be performance of work requiring knowledge of an advanced type in a field of science or learning (Teaching, law, medicine, engineering)</a:t>
            </a:r>
          </a:p>
          <a:p>
            <a:r>
              <a:rPr lang="en-US" dirty="0"/>
              <a:t>Customarily acquired by a prolonged course of specialized intellectual instruction (learned professional)</a:t>
            </a:r>
          </a:p>
          <a:p>
            <a:r>
              <a:rPr lang="en-US" dirty="0"/>
              <a:t>Work </a:t>
            </a:r>
            <a:r>
              <a:rPr lang="en-US" sz="2400" dirty="0"/>
              <a:t>is predominantly intellectual in nature requiring consistent exercise of discretion and judgement</a:t>
            </a:r>
          </a:p>
          <a:p>
            <a:r>
              <a:rPr lang="en-US" sz="2400" dirty="0"/>
              <a:t>Invention, imagination, originality, or talent in a recognized field of artistic or creative endeavor (creative professional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66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</a:t>
            </a:r>
          </a:p>
          <a:p>
            <a:r>
              <a:rPr lang="en-US" dirty="0"/>
              <a:t>Registered Nurse</a:t>
            </a:r>
          </a:p>
          <a:p>
            <a:r>
              <a:rPr lang="en-US" dirty="0"/>
              <a:t>Engineer</a:t>
            </a:r>
          </a:p>
          <a:p>
            <a:r>
              <a:rPr lang="en-US" dirty="0"/>
              <a:t>Accountant</a:t>
            </a:r>
          </a:p>
          <a:p>
            <a:r>
              <a:rPr lang="en-US" dirty="0"/>
              <a:t>Engineer</a:t>
            </a:r>
          </a:p>
        </p:txBody>
      </p:sp>
    </p:spTree>
    <p:extLst>
      <p:ext uri="{BB962C8B-B14F-4D97-AF65-F5344CB8AC3E}">
        <p14:creationId xmlns:p14="http://schemas.microsoft.com/office/powerpoint/2010/main" val="265375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COMPUTER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Primary duty must consist of one of the following:</a:t>
            </a:r>
          </a:p>
          <a:p>
            <a:pPr lvl="1"/>
            <a:r>
              <a:rPr lang="en-US" sz="2400" dirty="0"/>
              <a:t>Application of system analysis techniques including consulting with users to determine hardware, software, or system functional specifications</a:t>
            </a:r>
          </a:p>
          <a:p>
            <a:pPr lvl="1"/>
            <a:r>
              <a:rPr lang="en-US" sz="2400" dirty="0"/>
              <a:t>Design, development, documentation, analysis, creation, testing, modification, of computer systems or programs related to user or system design specifications or</a:t>
            </a:r>
          </a:p>
          <a:p>
            <a:pPr lvl="1"/>
            <a:r>
              <a:rPr lang="en-US" sz="2400" dirty="0"/>
              <a:t>Design, documentation, testing, creation or modification of computer programs related to machine operating systems</a:t>
            </a:r>
          </a:p>
          <a:p>
            <a:pPr lvl="1"/>
            <a:r>
              <a:rPr lang="en-US" sz="2400" dirty="0"/>
              <a:t>A combination of the above duties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6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COMPUTER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Salary basis – $684 per week, can be paid on an hourly basis, but at least $27.63 per hour</a:t>
            </a:r>
          </a:p>
          <a:p>
            <a:r>
              <a:rPr lang="en-US" dirty="0"/>
              <a:t>Does not include:</a:t>
            </a:r>
          </a:p>
          <a:p>
            <a:pPr lvl="1"/>
            <a:r>
              <a:rPr lang="en-US" dirty="0"/>
              <a:t>Employees who repair hardware and peripherals</a:t>
            </a:r>
          </a:p>
          <a:p>
            <a:pPr lvl="1"/>
            <a:r>
              <a:rPr lang="en-US" dirty="0"/>
              <a:t>Employees who install software, troubleshoot problems, or train others to use computers</a:t>
            </a:r>
          </a:p>
          <a:p>
            <a:pPr lvl="1"/>
            <a:r>
              <a:rPr lang="en-US" dirty="0"/>
              <a:t>Employees who use computers to do their work</a:t>
            </a:r>
          </a:p>
        </p:txBody>
      </p:sp>
    </p:spTree>
    <p:extLst>
      <p:ext uri="{BB962C8B-B14F-4D97-AF65-F5344CB8AC3E}">
        <p14:creationId xmlns:p14="http://schemas.microsoft.com/office/powerpoint/2010/main" val="312039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505" y="-745787"/>
            <a:ext cx="7153834" cy="1713464"/>
          </a:xfrm>
        </p:spPr>
        <p:txBody>
          <a:bodyPr>
            <a:normAutofit fontScale="90000"/>
          </a:bodyPr>
          <a:lstStyle/>
          <a:p>
            <a:pPr algn="l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COMPUTER EMPLOYEE </a:t>
            </a:r>
            <a:br>
              <a:rPr lang="en-US"/>
            </a:br>
            <a:r>
              <a:rPr lang="en-US"/>
              <a:t>EXEMPTION</a:t>
            </a:r>
            <a:br>
              <a:rPr lang="en-US"/>
            </a:br>
            <a:r>
              <a:rPr lang="en-US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223" y="2655505"/>
            <a:ext cx="6798736" cy="344499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Systems analyst</a:t>
            </a:r>
          </a:p>
          <a:p>
            <a:r>
              <a:rPr lang="en-US" dirty="0"/>
              <a:t>Software engineer</a:t>
            </a:r>
          </a:p>
          <a:p>
            <a:pPr>
              <a:buSzPct val="114999"/>
            </a:pPr>
            <a:r>
              <a:rPr lang="en-US" dirty="0"/>
              <a:t>Computer programmer</a:t>
            </a:r>
          </a:p>
          <a:p>
            <a:pPr>
              <a:buSzPct val="114999"/>
            </a:pPr>
            <a:r>
              <a:rPr lang="en-US" dirty="0"/>
              <a:t>Other similarly skilled workers….</a:t>
            </a:r>
          </a:p>
          <a:p>
            <a:pPr lvl="1">
              <a:buSzPct val="114999"/>
            </a:pPr>
            <a:r>
              <a:rPr lang="en-US" dirty="0"/>
              <a:t>Analysis of the actual duties!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58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24128"/>
            <a:ext cx="6492240" cy="123444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dirty="0"/>
              <a:t>HIGHLY COMPENSATED EMPLOYEE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223" y="2655505"/>
            <a:ext cx="6798736" cy="3444997"/>
          </a:xfrm>
        </p:spPr>
        <p:txBody>
          <a:bodyPr/>
          <a:lstStyle/>
          <a:p>
            <a:r>
              <a:rPr lang="en-US" dirty="0"/>
              <a:t>Total Annual Compensation of $107,432; paying at least $684 per week on a salary basis</a:t>
            </a:r>
          </a:p>
          <a:p>
            <a:r>
              <a:rPr lang="en-US" dirty="0"/>
              <a:t>Primary duty must be performing office or non-manual work</a:t>
            </a:r>
          </a:p>
          <a:p>
            <a:r>
              <a:rPr lang="en-US" dirty="0"/>
              <a:t>Customarily and regularly performs at least one of the exempt duties of an exempt executive, administrative or professional employee</a:t>
            </a:r>
          </a:p>
        </p:txBody>
      </p:sp>
    </p:spTree>
    <p:extLst>
      <p:ext uri="{BB962C8B-B14F-4D97-AF65-F5344CB8AC3E}">
        <p14:creationId xmlns:p14="http://schemas.microsoft.com/office/powerpoint/2010/main" val="556788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EXEMPT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Exempt from:</a:t>
            </a:r>
          </a:p>
          <a:p>
            <a:pPr lvl="1"/>
            <a:r>
              <a:rPr lang="en-US" dirty="0"/>
              <a:t>Overtime pay requirements</a:t>
            </a:r>
          </a:p>
          <a:p>
            <a:pPr lvl="1"/>
            <a:r>
              <a:rPr lang="en-US" dirty="0"/>
              <a:t>Minimum wage requirements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tx2"/>
                </a:solidFill>
              </a:rPr>
              <a:t>Exempt employees:  paid to get the job done</a:t>
            </a:r>
          </a:p>
          <a:p>
            <a:pPr lvl="1" algn="ctr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4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EF4A-7A23-40FA-BB86-942C5028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FLSA Overview</a:t>
            </a:r>
            <a:br>
              <a:rPr lang="en-US" dirty="0"/>
            </a:br>
            <a:r>
              <a:rPr lang="en-US" sz="1600" dirty="0">
                <a:hlinkClick r:id="rId2"/>
              </a:rPr>
              <a:t>https://www.dol.gov/agencies/whd/fact-sheets/7-flsa-state-local-government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CD880-2446-4AF0-AD0E-73AB8FE1F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Establish limitations for youth labor</a:t>
            </a:r>
          </a:p>
          <a:p>
            <a:r>
              <a:rPr lang="en-US" dirty="0"/>
              <a:t>Requires employers to pay a minimum wage</a:t>
            </a:r>
          </a:p>
          <a:p>
            <a:r>
              <a:rPr lang="en-US" dirty="0"/>
              <a:t>Establishes overtime payment rules for covered nonexempt employees</a:t>
            </a:r>
          </a:p>
          <a:p>
            <a:r>
              <a:rPr lang="en-US" dirty="0"/>
              <a:t>Sets out requirements for recordkeeping and employee notifications</a:t>
            </a:r>
          </a:p>
          <a:p>
            <a:r>
              <a:rPr lang="en-US" dirty="0">
                <a:ea typeface="+mn-lt"/>
                <a:cs typeface="+mn-lt"/>
              </a:rPr>
              <a:t>Administered by  US Dept. of Labor, Wage &amp; Hour Division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85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PERMISSIBLE FULL-DAY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or more full days if for personal reasons other than sickness or disability</a:t>
            </a:r>
          </a:p>
          <a:p>
            <a:r>
              <a:rPr lang="en-US" dirty="0"/>
              <a:t>One or more full days for sickness or disability if in accordance with a bona fide leave plan</a:t>
            </a:r>
          </a:p>
          <a:p>
            <a:r>
              <a:rPr lang="en-US" dirty="0"/>
              <a:t>Unpaid disciplinary suspensions</a:t>
            </a:r>
          </a:p>
          <a:p>
            <a:r>
              <a:rPr lang="en-US" dirty="0"/>
              <a:t>First or last week of employment</a:t>
            </a:r>
          </a:p>
          <a:p>
            <a:r>
              <a:rPr lang="en-US" dirty="0"/>
              <a:t>Unpaid Family and Medical Leave (FMLA)</a:t>
            </a:r>
          </a:p>
          <a:p>
            <a:r>
              <a:rPr lang="en-US" dirty="0">
                <a:ea typeface="+mn-lt"/>
                <a:cs typeface="+mn-lt"/>
              </a:rPr>
              <a:t>Offset pay for Jury duty, witness fees, military pay </a:t>
            </a:r>
          </a:p>
          <a:p>
            <a:pPr lvl="1"/>
            <a:r>
              <a:rPr lang="en-US" dirty="0">
                <a:ea typeface="+mn-lt"/>
                <a:cs typeface="+mn-lt"/>
              </a:rPr>
              <a:t>Note: NDCC 37-01-25 pay requirements</a:t>
            </a:r>
          </a:p>
          <a:p>
            <a:pPr lvl="1"/>
            <a:endParaRPr lang="en-US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6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NONEXEMPT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other employees where none of the permissible exemptions apply</a:t>
            </a:r>
          </a:p>
          <a:p>
            <a:r>
              <a:rPr lang="en-US" dirty="0"/>
              <a:t>Nonexempt Employees are:</a:t>
            </a:r>
          </a:p>
          <a:p>
            <a:pPr lvl="1"/>
            <a:r>
              <a:rPr lang="en-US" dirty="0"/>
              <a:t>Subject to specific recordkeeping requirements</a:t>
            </a:r>
          </a:p>
          <a:p>
            <a:pPr lvl="1"/>
            <a:r>
              <a:rPr lang="en-US" dirty="0"/>
              <a:t>Must be paid at least minimum wage - $7.25</a:t>
            </a:r>
          </a:p>
          <a:p>
            <a:pPr lvl="1"/>
            <a:r>
              <a:rPr lang="en-US" dirty="0"/>
              <a:t>Must be paid overtime for hours worked over 40 hours worked in a work week</a:t>
            </a:r>
          </a:p>
          <a:p>
            <a:pPr lvl="1"/>
            <a:r>
              <a:rPr lang="en-US" dirty="0">
                <a:solidFill>
                  <a:srgbClr val="262626"/>
                </a:solidFill>
              </a:rPr>
              <a:t>Nonexempt employees: </a:t>
            </a:r>
            <a:r>
              <a:rPr lang="en-US" u="sng" dirty="0">
                <a:solidFill>
                  <a:srgbClr val="262626"/>
                </a:solidFill>
              </a:rPr>
              <a:t>paid for the time they work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50687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COMPENSABLE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employee is suffered or permitted to work</a:t>
            </a:r>
          </a:p>
          <a:p>
            <a:pPr lvl="1"/>
            <a:r>
              <a:rPr lang="en-US" dirty="0"/>
              <a:t>What if they work extra hours without permission?</a:t>
            </a:r>
          </a:p>
          <a:p>
            <a:r>
              <a:rPr lang="en-US" dirty="0"/>
              <a:t>Employee cannot waive the right to receive overtime or work “off the clock”.</a:t>
            </a:r>
          </a:p>
          <a:p>
            <a:pPr lvl="1"/>
            <a:r>
              <a:rPr lang="en-US" dirty="0"/>
              <a:t>What about ‘volunteering’?</a:t>
            </a:r>
          </a:p>
          <a:p>
            <a:pPr lvl="1"/>
            <a:r>
              <a:rPr lang="en-US" dirty="0"/>
              <a:t>DOL Fact Sheet #22 </a:t>
            </a:r>
            <a:r>
              <a:rPr lang="en-US" dirty="0">
                <a:hlinkClick r:id="rId2"/>
              </a:rPr>
              <a:t>Fact Sheet #22: Hours Worked Under the Fair Labor Standards Act (FLSA) | U.S. Department of Labor (dol.gov)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97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Records for nonexempt employees:</a:t>
            </a:r>
          </a:p>
          <a:p>
            <a:pPr lvl="1"/>
            <a:r>
              <a:rPr lang="en-US" dirty="0"/>
              <a:t>Hours worked each day and each workweek</a:t>
            </a:r>
          </a:p>
          <a:p>
            <a:pPr lvl="1"/>
            <a:r>
              <a:rPr lang="en-US" dirty="0"/>
              <a:t>Hour and day when workweek begins</a:t>
            </a:r>
          </a:p>
          <a:p>
            <a:pPr lvl="1"/>
            <a:r>
              <a:rPr lang="en-US" dirty="0"/>
              <a:t>Wage basis, hourly pay rate</a:t>
            </a:r>
          </a:p>
          <a:p>
            <a:pPr lvl="1"/>
            <a:r>
              <a:rPr lang="en-US" dirty="0"/>
              <a:t>Straight time earnings</a:t>
            </a:r>
          </a:p>
          <a:p>
            <a:pPr lvl="1"/>
            <a:r>
              <a:rPr lang="en-US" dirty="0"/>
              <a:t>Comp time earned, used, and paid out</a:t>
            </a:r>
          </a:p>
          <a:p>
            <a:pPr lvl="1">
              <a:buSzPct val="114999"/>
            </a:pPr>
            <a:r>
              <a:rPr lang="en-US" dirty="0"/>
              <a:t>Total regular pay and total overtime pay weekly</a:t>
            </a:r>
          </a:p>
          <a:p>
            <a:pPr lvl="1">
              <a:buSzPct val="114999"/>
            </a:pPr>
            <a:r>
              <a:rPr lang="en-US" dirty="0"/>
              <a:t>Additions and Deductions from wages</a:t>
            </a:r>
          </a:p>
          <a:p>
            <a:pPr lvl="1">
              <a:buSzPct val="114999"/>
            </a:pPr>
            <a:r>
              <a:rPr lang="en-US" dirty="0"/>
              <a:t>Total Wages paid for the pay period</a:t>
            </a:r>
          </a:p>
          <a:p>
            <a:pPr lvl="1">
              <a:buSzPct val="114999"/>
            </a:pPr>
            <a:r>
              <a:rPr lang="en-US" dirty="0"/>
              <a:t>Date paid and pay period covered</a:t>
            </a:r>
          </a:p>
          <a:p>
            <a:pPr lvl="1">
              <a:buSzPct val="114999"/>
            </a:pPr>
            <a:r>
              <a:rPr lang="en-US" b="1" dirty="0"/>
              <a:t>And, display the official FLSA Poster</a:t>
            </a:r>
          </a:p>
        </p:txBody>
      </p:sp>
    </p:spTree>
    <p:extLst>
      <p:ext uri="{BB962C8B-B14F-4D97-AF65-F5344CB8AC3E}">
        <p14:creationId xmlns:p14="http://schemas.microsoft.com/office/powerpoint/2010/main" val="1040872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/>
              <a:t>COMMON RECORDKEEPING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proper time records</a:t>
            </a:r>
          </a:p>
          <a:p>
            <a:r>
              <a:rPr lang="en-US" dirty="0"/>
              <a:t>Records don’t reflect actual time worked</a:t>
            </a:r>
          </a:p>
          <a:p>
            <a:r>
              <a:rPr lang="en-US" dirty="0"/>
              <a:t>Records not reviewed by supervisor</a:t>
            </a:r>
          </a:p>
          <a:p>
            <a:r>
              <a:rPr lang="en-US" dirty="0"/>
              <a:t>Multiple weeks on one time sheet (can’t combine or average weeks to compute overtime)</a:t>
            </a:r>
          </a:p>
          <a:p>
            <a:r>
              <a:rPr lang="en-US" dirty="0"/>
              <a:t>Inaccurate comp time records</a:t>
            </a:r>
          </a:p>
        </p:txBody>
      </p:sp>
    </p:spTree>
    <p:extLst>
      <p:ext uri="{BB962C8B-B14F-4D97-AF65-F5344CB8AC3E}">
        <p14:creationId xmlns:p14="http://schemas.microsoft.com/office/powerpoint/2010/main" val="2045825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Workweek</a:t>
            </a:r>
          </a:p>
          <a:p>
            <a:pPr lvl="1"/>
            <a:r>
              <a:rPr lang="en-US" dirty="0"/>
              <a:t>Seven consecutive 24 hour periods </a:t>
            </a:r>
            <a:r>
              <a:rPr lang="en-US" sz="2000" dirty="0"/>
              <a:t>(168 hours) determined by employer</a:t>
            </a:r>
          </a:p>
          <a:p>
            <a:pPr lvl="1"/>
            <a:r>
              <a:rPr lang="en-US" dirty="0"/>
              <a:t>Each workweek stands alone (no averaging)</a:t>
            </a:r>
          </a:p>
          <a:p>
            <a:pPr lvl="1"/>
            <a:r>
              <a:rPr lang="en-US" dirty="0"/>
              <a:t>Work schedule may be adjusted </a:t>
            </a:r>
            <a:r>
              <a:rPr lang="en-US" u="sng" dirty="0"/>
              <a:t>within the defined workweek </a:t>
            </a:r>
            <a:r>
              <a:rPr lang="en-US" dirty="0"/>
              <a:t>to minimize or eliminate overtime liability</a:t>
            </a:r>
          </a:p>
        </p:txBody>
      </p:sp>
    </p:spTree>
    <p:extLst>
      <p:ext uri="{BB962C8B-B14F-4D97-AF65-F5344CB8AC3E}">
        <p14:creationId xmlns:p14="http://schemas.microsoft.com/office/powerpoint/2010/main" val="1251527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Overtime</a:t>
            </a:r>
          </a:p>
          <a:p>
            <a:pPr lvl="1"/>
            <a:r>
              <a:rPr lang="en-US" dirty="0"/>
              <a:t>Any time </a:t>
            </a:r>
            <a:r>
              <a:rPr lang="en-US" u="sng" dirty="0"/>
              <a:t>worked</a:t>
            </a:r>
            <a:r>
              <a:rPr lang="en-US" dirty="0"/>
              <a:t> over 40 hours in a workweek must be paid at 1.5 times the regular rate of pay</a:t>
            </a:r>
          </a:p>
          <a:p>
            <a:pPr lvl="1"/>
            <a:r>
              <a:rPr lang="en-US" dirty="0"/>
              <a:t>Hours Worked - do not include holidays, sick leave, vacation, </a:t>
            </a:r>
            <a:r>
              <a:rPr lang="en-US" dirty="0" err="1"/>
              <a:t>etc</a:t>
            </a:r>
            <a:r>
              <a:rPr lang="en-US" dirty="0"/>
              <a:t> when counting towards the 40 hours</a:t>
            </a:r>
          </a:p>
          <a:p>
            <a:pPr lvl="1"/>
            <a:r>
              <a:rPr lang="en-US" dirty="0"/>
              <a:t>Paid on the paycheck or by compensatory time</a:t>
            </a:r>
          </a:p>
        </p:txBody>
      </p:sp>
    </p:spTree>
    <p:extLst>
      <p:ext uri="{BB962C8B-B14F-4D97-AF65-F5344CB8AC3E}">
        <p14:creationId xmlns:p14="http://schemas.microsoft.com/office/powerpoint/2010/main" val="3648105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COMPENSATORY TIME OFF</a:t>
            </a:r>
            <a:br>
              <a:rPr lang="en-US" dirty="0"/>
            </a:br>
            <a:r>
              <a:rPr lang="en-US" sz="1600" dirty="0"/>
              <a:t>ND Administrative code 34-06-04.1. Compensatory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Overtime paid in the form of time off</a:t>
            </a:r>
          </a:p>
          <a:p>
            <a:pPr lvl="1"/>
            <a:r>
              <a:rPr lang="en-US" dirty="0"/>
              <a:t>1.5 hours of paid time off for every hour </a:t>
            </a:r>
            <a:r>
              <a:rPr lang="en-US" b="1" dirty="0"/>
              <a:t>worked</a:t>
            </a:r>
            <a:r>
              <a:rPr lang="en-US" dirty="0"/>
              <a:t> over 40 </a:t>
            </a:r>
          </a:p>
          <a:p>
            <a:pPr lvl="1"/>
            <a:r>
              <a:rPr lang="en-US" dirty="0"/>
              <a:t>FLSA limits accrual to 240 hours </a:t>
            </a:r>
            <a:r>
              <a:rPr lang="en-US" sz="2400" dirty="0"/>
              <a:t>(160 hours x 1.5)</a:t>
            </a:r>
            <a:endParaRPr lang="en-US" dirty="0"/>
          </a:p>
          <a:p>
            <a:pPr lvl="1"/>
            <a:r>
              <a:rPr lang="en-US" dirty="0"/>
              <a:t>Paid at the current hourly rate when used</a:t>
            </a:r>
          </a:p>
          <a:p>
            <a:pPr lvl="1"/>
            <a:r>
              <a:rPr lang="en-US" dirty="0"/>
              <a:t>Must be paid at termination</a:t>
            </a:r>
          </a:p>
        </p:txBody>
      </p:sp>
    </p:spTree>
    <p:extLst>
      <p:ext uri="{BB962C8B-B14F-4D97-AF65-F5344CB8AC3E}">
        <p14:creationId xmlns:p14="http://schemas.microsoft.com/office/powerpoint/2010/main" val="1794515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26FBC81-12BD-6F22-9D92-D8F42B2C7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Employer must provide reasonable break time for an employee to express breast milk for her nursing child for one year after the child’s birth</a:t>
            </a:r>
          </a:p>
          <a:p>
            <a:r>
              <a:rPr lang="en-US" dirty="0"/>
              <a:t> Provide a place, other than a bathroom, that is shielded from view and free from intrusion from coworkers and the public</a:t>
            </a:r>
          </a:p>
          <a:p>
            <a:r>
              <a:rPr lang="en-US" dirty="0"/>
              <a:t>Only non-exempt employees are entitled to breaks to express milk under the law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6A3AA50-E120-E0F6-11AA-89A6204D1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FLSA -NURSING MOTHERS</a:t>
            </a:r>
          </a:p>
        </p:txBody>
      </p:sp>
    </p:spTree>
    <p:extLst>
      <p:ext uri="{BB962C8B-B14F-4D97-AF65-F5344CB8AC3E}">
        <p14:creationId xmlns:p14="http://schemas.microsoft.com/office/powerpoint/2010/main" val="4345984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NORTH DAKOTA LABOR REQUIREMENTS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Majority of the requirements are the same as the Federal DOL requirements. </a:t>
            </a:r>
            <a:r>
              <a:rPr lang="da-DK" dirty="0">
                <a:hlinkClick r:id="rId2"/>
              </a:rPr>
              <a:t>Min Wage Poster - Aug 2015.pdf (nd.gov)</a:t>
            </a:r>
            <a:endParaRPr lang="en-US" dirty="0"/>
          </a:p>
          <a:p>
            <a:pPr lvl="1"/>
            <a:r>
              <a:rPr lang="en-US" dirty="0"/>
              <a:t>A minimum 30-minute meal period must be provided in shifts exceeding five hours when there are two or more employees on duty.</a:t>
            </a:r>
          </a:p>
          <a:p>
            <a:pPr lvl="1"/>
            <a:r>
              <a:rPr lang="en-US" dirty="0"/>
              <a:t>Employees may waive their right to meal period upon agreement with employer.</a:t>
            </a:r>
          </a:p>
          <a:p>
            <a:pPr lvl="1"/>
            <a:r>
              <a:rPr lang="en-US" dirty="0"/>
              <a:t>Unpaid if completely relieved of duties.</a:t>
            </a:r>
          </a:p>
        </p:txBody>
      </p:sp>
    </p:spTree>
    <p:extLst>
      <p:ext uri="{BB962C8B-B14F-4D97-AF65-F5344CB8AC3E}">
        <p14:creationId xmlns:p14="http://schemas.microsoft.com/office/powerpoint/2010/main" val="410485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WAGE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14999"/>
            </a:pPr>
            <a:r>
              <a:rPr lang="en-US" dirty="0"/>
              <a:t>Non-exempt workers are entitled to minimum wage of $7.25 per hour </a:t>
            </a:r>
            <a:r>
              <a:rPr lang="en-US"/>
              <a:t>(since 2009)</a:t>
            </a:r>
          </a:p>
          <a:p>
            <a:pPr>
              <a:buSzPct val="114999"/>
            </a:pPr>
            <a:r>
              <a:rPr lang="en-US" dirty="0"/>
              <a:t>Non-exempt workers must be paid overtime at 1.5 times their regular hourly rate for hours worked over 40 in a workweek</a:t>
            </a:r>
          </a:p>
          <a:p>
            <a:r>
              <a:rPr lang="en-US" dirty="0"/>
              <a:t>The employer is responsible for proving exemption from Overtime Requirements</a:t>
            </a:r>
          </a:p>
        </p:txBody>
      </p:sp>
    </p:spTree>
    <p:extLst>
      <p:ext uri="{BB962C8B-B14F-4D97-AF65-F5344CB8AC3E}">
        <p14:creationId xmlns:p14="http://schemas.microsoft.com/office/powerpoint/2010/main" val="4338473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PAID TIME OFF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Paid time off includes annual leave, earned time, personal leave, or other provisions providing compensation for vacation.</a:t>
            </a:r>
          </a:p>
          <a:p>
            <a:r>
              <a:rPr lang="en-US" dirty="0"/>
              <a:t>Paid time off is considered wages upon separation from employment and must be paid at the employee’s regular rate of pay upon separation.</a:t>
            </a:r>
          </a:p>
        </p:txBody>
      </p:sp>
    </p:spTree>
    <p:extLst>
      <p:ext uri="{BB962C8B-B14F-4D97-AF65-F5344CB8AC3E}">
        <p14:creationId xmlns:p14="http://schemas.microsoft.com/office/powerpoint/2010/main" val="44451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04BC-5DB6-410E-90B3-065D3436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7C19D-1D40-4505-B747-B8968B675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Helpful Resources:</a:t>
            </a:r>
          </a:p>
          <a:p>
            <a:pPr marL="0" indent="0">
              <a:buNone/>
            </a:pPr>
            <a:r>
              <a:rPr lang="en-US" dirty="0"/>
              <a:t>FLSA Handy Reference Guide: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https://www.dol.gov/agencies/whd/compliance-assistance/handy-reference-guide-flsa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FLSA Fact Sheets </a:t>
            </a:r>
            <a:r>
              <a:rPr lang="en-US" sz="2400" dirty="0">
                <a:ea typeface="+mn-lt"/>
                <a:cs typeface="+mn-lt"/>
                <a:hlinkClick r:id="rId3"/>
              </a:rPr>
              <a:t>https://www.dol.gov/whd/regs/compliance/whdfs7.pdf</a:t>
            </a:r>
            <a:r>
              <a:rPr lang="en-US" sz="2400" dirty="0">
                <a:ea typeface="+mn-lt"/>
                <a:cs typeface="+mn-lt"/>
              </a:rPr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ND Dept of Labor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C:\Users\jessicaj\AppData\Local\Temp\mso2F5C.tmp (nd.gov)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ND Administrative Code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North Dakota Administrative Code - Title 46 Article 2 Chapter 7 (nd.gov)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WHD: Track your hours app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https://www.dol.gov/agencies/whd/timesheet-app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4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EXEMPT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Paid on a salary basis</a:t>
            </a:r>
          </a:p>
          <a:p>
            <a:r>
              <a:rPr lang="en-US" dirty="0"/>
              <a:t>Receive a minimum salary of $684/week</a:t>
            </a:r>
          </a:p>
          <a:p>
            <a:r>
              <a:rPr lang="en-US" b="1" dirty="0"/>
              <a:t>AND</a:t>
            </a:r>
          </a:p>
          <a:p>
            <a:r>
              <a:rPr lang="en-US" dirty="0"/>
              <a:t>Meet primary duties test</a:t>
            </a:r>
          </a:p>
          <a:p>
            <a:r>
              <a:rPr lang="en-US" dirty="0"/>
              <a:t>Exempt employees are not subject to overtime pay or the minimum wage requirement</a:t>
            </a:r>
          </a:p>
        </p:txBody>
      </p:sp>
    </p:spTree>
    <p:extLst>
      <p:ext uri="{BB962C8B-B14F-4D97-AF65-F5344CB8AC3E}">
        <p14:creationId xmlns:p14="http://schemas.microsoft.com/office/powerpoint/2010/main" val="16716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SALARY 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To qualify for FLSA exemption:</a:t>
            </a:r>
          </a:p>
          <a:p>
            <a:r>
              <a:rPr lang="en-US" dirty="0"/>
              <a:t>Predetermined amount paid each pay period </a:t>
            </a:r>
          </a:p>
          <a:p>
            <a:r>
              <a:rPr lang="en-US" dirty="0"/>
              <a:t>Must be not less than $684 per week</a:t>
            </a:r>
          </a:p>
          <a:p>
            <a:r>
              <a:rPr lang="en-US" dirty="0"/>
              <a:t>Must meet the salary basis test</a:t>
            </a:r>
          </a:p>
          <a:p>
            <a:r>
              <a:rPr lang="en-US" b="1" dirty="0"/>
              <a:t>AND </a:t>
            </a:r>
          </a:p>
          <a:p>
            <a:r>
              <a:rPr lang="en-US" dirty="0"/>
              <a:t>Primary Job duties must meet Executive, Administrative, Professional, or Computer Professional definition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8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PRIMARY DUTIES TESTS FOR EXEMPTIONS</a:t>
            </a:r>
            <a:br>
              <a:rPr lang="en-US" sz="3600" dirty="0"/>
            </a:br>
            <a:r>
              <a:rPr lang="en-US" sz="1600" dirty="0">
                <a:hlinkClick r:id="rId2"/>
              </a:rPr>
              <a:t>https://www.dol.gov/agencies/whd/fact-sheets/17b-overtime-executive</a:t>
            </a:r>
            <a:br>
              <a:rPr lang="en-US" sz="1600" dirty="0"/>
            </a:br>
            <a:br>
              <a:rPr lang="en-US" sz="8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Executive</a:t>
            </a:r>
          </a:p>
          <a:p>
            <a:r>
              <a:rPr lang="en-US" sz="3600" dirty="0"/>
              <a:t>Administrative</a:t>
            </a:r>
          </a:p>
          <a:p>
            <a:r>
              <a:rPr lang="en-US" sz="3600" dirty="0"/>
              <a:t>Professional </a:t>
            </a:r>
          </a:p>
          <a:p>
            <a:r>
              <a:rPr lang="en-US" sz="3600" dirty="0"/>
              <a:t>Computer employees</a:t>
            </a:r>
          </a:p>
        </p:txBody>
      </p:sp>
    </p:spTree>
    <p:extLst>
      <p:ext uri="{BB962C8B-B14F-4D97-AF65-F5344CB8AC3E}">
        <p14:creationId xmlns:p14="http://schemas.microsoft.com/office/powerpoint/2010/main" val="140083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1042416"/>
            <a:ext cx="6798734" cy="128016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r>
              <a:rPr lang="en-US" dirty="0"/>
              <a:t>EXECUTIVE EXEMPTION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duty is managing the organization or a recognized department or subdivision of organization</a:t>
            </a:r>
          </a:p>
          <a:p>
            <a:r>
              <a:rPr lang="en-US" dirty="0"/>
              <a:t>Customarily and regularly directs two or more full time employees or their equivalent</a:t>
            </a:r>
          </a:p>
          <a:p>
            <a:r>
              <a:rPr lang="en-US" dirty="0"/>
              <a:t>Authority to hire or fire or make recommendations that carry weight on significant employment decisions</a:t>
            </a:r>
          </a:p>
        </p:txBody>
      </p:sp>
    </p:spTree>
    <p:extLst>
      <p:ext uri="{BB962C8B-B14F-4D97-AF65-F5344CB8AC3E}">
        <p14:creationId xmlns:p14="http://schemas.microsoft.com/office/powerpoint/2010/main" val="306277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EXECUTIVE EXEMPTION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Directors</a:t>
            </a:r>
          </a:p>
          <a:p>
            <a:r>
              <a:rPr lang="en-US" dirty="0"/>
              <a:t>CEO’s</a:t>
            </a:r>
          </a:p>
          <a:p>
            <a:r>
              <a:rPr lang="en-US" dirty="0"/>
              <a:t>Mid-level managers</a:t>
            </a:r>
          </a:p>
          <a:p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62851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ADMINISTRATIVE EXEMPTION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Performs office or </a:t>
            </a:r>
            <a:r>
              <a:rPr lang="en-US" u="sng" dirty="0"/>
              <a:t>non-manual work </a:t>
            </a:r>
            <a:r>
              <a:rPr lang="en-US" dirty="0"/>
              <a:t>directly related to the management or general business operations of the employer</a:t>
            </a:r>
          </a:p>
          <a:p>
            <a:endParaRPr lang="en-US" dirty="0"/>
          </a:p>
          <a:p>
            <a:r>
              <a:rPr lang="en-US" dirty="0"/>
              <a:t>Exercises discretion and independent judgment with respect to matters of significance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9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471</TotalTime>
  <Words>1504</Words>
  <Application>Microsoft Office PowerPoint</Application>
  <PresentationFormat>On-screen Show (4:3)</PresentationFormat>
  <Paragraphs>191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Organic</vt:lpstr>
      <vt:lpstr>Fair Labor Standards Act  ND Labor Laws 2023</vt:lpstr>
      <vt:lpstr>FLSA Overview https://www.dol.gov/agencies/whd/fact-sheets/7-flsa-state-local-government</vt:lpstr>
      <vt:lpstr>BASIC WAGE STANDARDS</vt:lpstr>
      <vt:lpstr>EXEMPT EMPLOYEES</vt:lpstr>
      <vt:lpstr>SALARY BASIS</vt:lpstr>
      <vt:lpstr>PRIMARY DUTIES TESTS FOR EXEMPTIONS https://www.dol.gov/agencies/whd/fact-sheets/17b-overtime-executive  </vt:lpstr>
      <vt:lpstr>  EXECUTIVE EXEMPTION   </vt:lpstr>
      <vt:lpstr>EXECUTIVE EXEMPTION EXAMPLES</vt:lpstr>
      <vt:lpstr>ADMINISTRATIVE EXEMPTION</vt:lpstr>
      <vt:lpstr>ADMINISTRATIVE EXEMPTION</vt:lpstr>
      <vt:lpstr>ADMINISTRATOR IN AN  EDUCATIONAL ESTABLISHMENT</vt:lpstr>
      <vt:lpstr>   EDUCATIONAL ADMINISTRATORS    </vt:lpstr>
      <vt:lpstr>PROFESSIONAL  EXEMPTION</vt:lpstr>
      <vt:lpstr>PROFESSIONAL EXAMPLES</vt:lpstr>
      <vt:lpstr>COMPUTER EMPLOYEES</vt:lpstr>
      <vt:lpstr>COMPUTER EMPLOYEES</vt:lpstr>
      <vt:lpstr>     COMPUTER EMPLOYEE  EXEMPTION EXAMPLES:</vt:lpstr>
      <vt:lpstr> HIGHLY COMPENSATED EMPLOYEE  </vt:lpstr>
      <vt:lpstr>EXEMPT EMPLOYEES</vt:lpstr>
      <vt:lpstr>PERMISSIBLE FULL-DAY DEDUCTIONS</vt:lpstr>
      <vt:lpstr>NONEXEMPT EMPLOYEES</vt:lpstr>
      <vt:lpstr>COMPENSABLE TIME</vt:lpstr>
      <vt:lpstr>REQUIRED RECORDS</vt:lpstr>
      <vt:lpstr>COMMON RECORDKEEPING PROBLEMS</vt:lpstr>
      <vt:lpstr>BASICS OF OVERTIME</vt:lpstr>
      <vt:lpstr>BASICS OF OVERTIME</vt:lpstr>
      <vt:lpstr>COMPENSATORY TIME OFF ND Administrative code 34-06-04.1. Compensatory time</vt:lpstr>
      <vt:lpstr>FLSA -NURSING MOTHERS</vt:lpstr>
      <vt:lpstr>NORTH DAKOTA LABOR REQUIREMENTS </vt:lpstr>
      <vt:lpstr>PAID TIME OFF </vt:lpstr>
      <vt:lpstr>Questions?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Labor Standards Act Wage and Hour Rules</dc:title>
  <dc:creator>Lisa Kudelka</dc:creator>
  <cp:lastModifiedBy>Robin H</cp:lastModifiedBy>
  <cp:revision>10</cp:revision>
  <dcterms:created xsi:type="dcterms:W3CDTF">2013-10-24T00:45:42Z</dcterms:created>
  <dcterms:modified xsi:type="dcterms:W3CDTF">2023-11-07T16:12:32Z</dcterms:modified>
</cp:coreProperties>
</file>