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28"/>
  </p:notesMasterIdLst>
  <p:sldIdLst>
    <p:sldId id="256" r:id="rId2"/>
    <p:sldId id="258" r:id="rId3"/>
    <p:sldId id="257" r:id="rId4"/>
    <p:sldId id="267" r:id="rId5"/>
    <p:sldId id="289" r:id="rId6"/>
    <p:sldId id="268" r:id="rId7"/>
    <p:sldId id="287" r:id="rId8"/>
    <p:sldId id="290" r:id="rId9"/>
    <p:sldId id="259" r:id="rId10"/>
    <p:sldId id="266" r:id="rId11"/>
    <p:sldId id="270" r:id="rId12"/>
    <p:sldId id="272" r:id="rId13"/>
    <p:sldId id="271" r:id="rId14"/>
    <p:sldId id="273" r:id="rId15"/>
    <p:sldId id="274" r:id="rId16"/>
    <p:sldId id="275" r:id="rId17"/>
    <p:sldId id="277" r:id="rId18"/>
    <p:sldId id="278" r:id="rId19"/>
    <p:sldId id="279" r:id="rId20"/>
    <p:sldId id="284" r:id="rId21"/>
    <p:sldId id="260" r:id="rId22"/>
    <p:sldId id="263" r:id="rId23"/>
    <p:sldId id="262" r:id="rId24"/>
    <p:sldId id="26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188202-0FBF-4BA6-A25E-77293214DD92}" v="1" dt="2023-11-01T05:34:05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33766" autoAdjust="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8F951-B0D5-4519-B7CE-D19212A7993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267B3-3223-4CEF-B998-C42609488C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9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67B3-3223-4CEF-B998-C42609488C9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8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28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6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517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88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4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193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66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80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21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7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10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4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12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39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2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96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1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dlegis.gov/cencode/t15-1c06.pdf#nameddest=15p1-06-0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rndgov.org/image/cache/HR_Reference_Guide_-_Final_Document_for_202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3227601"/>
          </a:xfrm>
        </p:spPr>
        <p:txBody>
          <a:bodyPr>
            <a:normAutofit/>
          </a:bodyPr>
          <a:lstStyle/>
          <a:p>
            <a:r>
              <a:rPr lang="en-US" dirty="0"/>
              <a:t>Staffing Process: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Recruitment &amp; Selection     </a:t>
            </a:r>
            <a:r>
              <a:rPr lang="en-US" sz="1600" dirty="0"/>
              <a:t>2023</a:t>
            </a:r>
            <a:endParaRPr lang="en-US" sz="1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14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>
                <a:ea typeface="+mj-lt"/>
                <a:cs typeface="+mj-lt"/>
              </a:rPr>
              <a:t> Selection Process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 Questions &amp; Other Activities</a:t>
            </a:r>
          </a:p>
          <a:p>
            <a:pPr lvl="1"/>
            <a:r>
              <a:rPr lang="en-US" dirty="0"/>
              <a:t>Library of Interview Questions</a:t>
            </a:r>
          </a:p>
          <a:p>
            <a:pPr lvl="1"/>
            <a:r>
              <a:rPr lang="en-US" dirty="0"/>
              <a:t>Writing Samples</a:t>
            </a:r>
          </a:p>
          <a:p>
            <a:pPr lvl="1">
              <a:buSzPct val="114999"/>
            </a:pPr>
            <a:r>
              <a:rPr lang="en-US" dirty="0"/>
              <a:t>Job related problems/scenarios/skills testing</a:t>
            </a:r>
          </a:p>
          <a:p>
            <a:pPr lvl="1"/>
            <a:r>
              <a:rPr lang="en-US" dirty="0"/>
              <a:t>Project design Samples</a:t>
            </a:r>
          </a:p>
          <a:p>
            <a:pPr lvl="1"/>
            <a:r>
              <a:rPr lang="en-US" dirty="0"/>
              <a:t>Presentations</a:t>
            </a:r>
          </a:p>
          <a:p>
            <a:pPr lvl="1"/>
            <a:r>
              <a:rPr lang="en-US" dirty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419055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en-US" dirty="0">
                <a:ea typeface="+mj-lt"/>
                <a:cs typeface="+mj-lt"/>
              </a:rPr>
              <a:t> Selection Process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Legal Aspects</a:t>
            </a:r>
            <a:endParaRPr lang="en-US" dirty="0"/>
          </a:p>
          <a:p>
            <a:r>
              <a:rPr lang="en-US" sz="2000" dirty="0"/>
              <a:t>Discrimination laws: permissible questions and information  to be considered in making employment decisions.</a:t>
            </a:r>
          </a:p>
          <a:p>
            <a:r>
              <a:rPr lang="en-US" sz="2000" dirty="0">
                <a:ea typeface="+mn-lt"/>
                <a:cs typeface="+mn-lt"/>
              </a:rPr>
              <a:t>Example Questions:  Allowed/Not Allowed</a:t>
            </a:r>
          </a:p>
          <a:p>
            <a:r>
              <a:rPr lang="en-US" sz="2000" dirty="0"/>
              <a:t>HR Reference Guide  p. 2-9 to 2-12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99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Ask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Questions concerning:</a:t>
            </a:r>
          </a:p>
          <a:p>
            <a:r>
              <a:rPr lang="en-US" dirty="0"/>
              <a:t>Age, Height, Weight                         </a:t>
            </a:r>
            <a:r>
              <a:rPr lang="en-US" dirty="0">
                <a:ea typeface="+mn-lt"/>
                <a:cs typeface="+mn-lt"/>
              </a:rPr>
              <a:t>National Origin</a:t>
            </a:r>
          </a:p>
          <a:p>
            <a:pPr>
              <a:buSzPct val="114999"/>
            </a:pPr>
            <a:r>
              <a:rPr lang="en-US" dirty="0">
                <a:ea typeface="+mn-lt"/>
                <a:cs typeface="+mn-lt"/>
              </a:rPr>
              <a:t>Citizenship                                        Race</a:t>
            </a:r>
            <a:endParaRPr lang="en-US" dirty="0"/>
          </a:p>
          <a:p>
            <a:r>
              <a:rPr lang="en-US" dirty="0"/>
              <a:t>Disability                                           Religion</a:t>
            </a:r>
          </a:p>
          <a:p>
            <a:r>
              <a:rPr lang="en-US" dirty="0"/>
              <a:t>Marital Status                                     Sexual Orientation</a:t>
            </a:r>
          </a:p>
          <a:p>
            <a:r>
              <a:rPr lang="en-US" dirty="0"/>
              <a:t>Arrests &amp; Criminal History             Public Assistance                      </a:t>
            </a:r>
          </a:p>
          <a:p>
            <a:pPr>
              <a:buSzPct val="114999"/>
            </a:pPr>
            <a:r>
              <a:rPr lang="en-US" dirty="0"/>
              <a:t>Other  Lawful Activities    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8843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APPLICABLE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Title VII of the Civil Rights Act of 1964 &amp; 1991</a:t>
            </a:r>
          </a:p>
          <a:p>
            <a:pPr lvl="1"/>
            <a:r>
              <a:rPr lang="en-US" sz="1400" dirty="0"/>
              <a:t>Race, Sex, Color, National Origin, Religion</a:t>
            </a:r>
          </a:p>
          <a:p>
            <a:r>
              <a:rPr lang="en-US" dirty="0"/>
              <a:t>Americans with Disabilities Act/Section 504</a:t>
            </a:r>
          </a:p>
          <a:p>
            <a:r>
              <a:rPr lang="en-US" dirty="0"/>
              <a:t>North Dakota Human Rights Act</a:t>
            </a:r>
          </a:p>
          <a:p>
            <a:r>
              <a:rPr lang="en-US" dirty="0"/>
              <a:t>Age Discrimination in Employment Act ADEA</a:t>
            </a:r>
          </a:p>
          <a:p>
            <a:pPr>
              <a:buSzPct val="114999"/>
            </a:pPr>
            <a:r>
              <a:rPr lang="en-US" dirty="0"/>
              <a:t>Title IX</a:t>
            </a:r>
          </a:p>
          <a:p>
            <a:r>
              <a:rPr lang="en-US" dirty="0"/>
              <a:t>See HR Reference Guide for a complete list (R-2)</a:t>
            </a:r>
          </a:p>
        </p:txBody>
      </p:sp>
    </p:spTree>
    <p:extLst>
      <p:ext uri="{BB962C8B-B14F-4D97-AF65-F5344CB8AC3E}">
        <p14:creationId xmlns:p14="http://schemas.microsoft.com/office/powerpoint/2010/main" val="324500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Disability Related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</a:t>
            </a:r>
          </a:p>
          <a:p>
            <a:pPr lvl="1"/>
            <a:r>
              <a:rPr lang="en-US" dirty="0"/>
              <a:t>After reviewing the job description, “Can you do the essential functions listed in the job description, with or without a reasonable accommodation?”</a:t>
            </a:r>
          </a:p>
          <a:p>
            <a:pPr lvl="1"/>
            <a:r>
              <a:rPr lang="en-US" dirty="0"/>
              <a:t>You may ask the  person to describe or demonstrate how the applicant would perform job duties.</a:t>
            </a:r>
          </a:p>
          <a:p>
            <a:pPr marL="457200" lvl="1" indent="0">
              <a:buNone/>
            </a:pPr>
            <a:r>
              <a:rPr lang="en-US" dirty="0"/>
              <a:t>The employer must provide reasonable accommodation to applicants who have disabilities.  Examples?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44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PREPARING FOR THE INTERVIEW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Screen applicants carefully to ensure they have the minimum qualifications required for the position.</a:t>
            </a:r>
          </a:p>
          <a:p>
            <a:pPr lvl="1"/>
            <a:r>
              <a:rPr lang="en-US" dirty="0"/>
              <a:t>All applicants who meet the minimum qualifications should be </a:t>
            </a:r>
            <a:r>
              <a:rPr lang="en-US"/>
              <a:t>screened with </a:t>
            </a:r>
            <a:r>
              <a:rPr lang="en-US" dirty="0"/>
              <a:t>a matrix.  Must include veteran’s preference in a competitive personnel system.</a:t>
            </a:r>
          </a:p>
          <a:p>
            <a:pPr lvl="1"/>
            <a:r>
              <a:rPr lang="en-US" dirty="0"/>
              <a:t>Provide the team with access to the application materials.</a:t>
            </a:r>
          </a:p>
          <a:p>
            <a:pPr lvl="1"/>
            <a:r>
              <a:rPr lang="en-US" dirty="0"/>
              <a:t>Prepare materials for the interview, including questions, overview of benefits and salary schedule.</a:t>
            </a:r>
          </a:p>
          <a:p>
            <a:pPr lvl="1"/>
            <a:r>
              <a:rPr lang="en-US" dirty="0"/>
              <a:t>Discuss interview protocols with the team and review what the district is looking for in the new hire.</a:t>
            </a:r>
          </a:p>
          <a:p>
            <a:pPr lvl="1"/>
            <a:r>
              <a:rPr lang="en-US" dirty="0"/>
              <a:t>Discuss the input and decision-making process.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3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Tell the Applicant </a:t>
            </a:r>
          </a:p>
          <a:p>
            <a:pPr lvl="1"/>
            <a:r>
              <a:rPr lang="en-US" dirty="0"/>
              <a:t>Location, directions, parking, which door to come in, who to ask for and any safety procedures for entering your building.</a:t>
            </a:r>
          </a:p>
          <a:p>
            <a:pPr lvl="1"/>
            <a:r>
              <a:rPr lang="en-US" dirty="0"/>
              <a:t>Give an overview of the process you’ll be using and the approximate length of the interview and other activities.</a:t>
            </a:r>
          </a:p>
          <a:p>
            <a:pPr lvl="1"/>
            <a:r>
              <a:rPr lang="en-US" dirty="0"/>
              <a:t>Information on the hiring team or at least the number of individuals on the team</a:t>
            </a:r>
          </a:p>
          <a:p>
            <a:pPr lvl="1">
              <a:buSzPct val="114999"/>
            </a:pPr>
            <a:r>
              <a:rPr lang="en-US" dirty="0"/>
              <a:t>Access to Job Description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40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start of the interview</a:t>
            </a:r>
          </a:p>
          <a:p>
            <a:pPr lvl="1"/>
            <a:r>
              <a:rPr lang="en-US" dirty="0"/>
              <a:t>Welcome and introductions.</a:t>
            </a:r>
          </a:p>
          <a:p>
            <a:pPr lvl="1"/>
            <a:r>
              <a:rPr lang="en-US" dirty="0"/>
              <a:t>Explain the interview format &amp; expectations.</a:t>
            </a:r>
          </a:p>
          <a:p>
            <a:pPr lvl="1"/>
            <a:r>
              <a:rPr lang="en-US" dirty="0"/>
              <a:t>Inform the applicant of time available to respond to questions.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12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the Interview</a:t>
            </a:r>
          </a:p>
          <a:p>
            <a:pPr lvl="1"/>
            <a:r>
              <a:rPr lang="en-US" dirty="0"/>
              <a:t>Ask all the applicants the same prepared questions.  Follow-up questions to clarify.</a:t>
            </a:r>
          </a:p>
          <a:p>
            <a:pPr lvl="1"/>
            <a:r>
              <a:rPr lang="en-US" dirty="0"/>
              <a:t>Treat each applicant consistently.  This could include setting time limit for the interview.</a:t>
            </a:r>
          </a:p>
          <a:p>
            <a:pPr lvl="1"/>
            <a:r>
              <a:rPr lang="en-US" dirty="0"/>
              <a:t>Set aside time for the applicant to ask questions regarding the position.</a:t>
            </a:r>
          </a:p>
          <a:p>
            <a:pPr lvl="1"/>
            <a:r>
              <a:rPr lang="en-US" dirty="0"/>
              <a:t>Provide applicant with a list of the questions??</a:t>
            </a:r>
          </a:p>
        </p:txBody>
      </p:sp>
    </p:spTree>
    <p:extLst>
      <p:ext uri="{BB962C8B-B14F-4D97-AF65-F5344CB8AC3E}">
        <p14:creationId xmlns:p14="http://schemas.microsoft.com/office/powerpoint/2010/main" val="32668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 of the Interview</a:t>
            </a:r>
          </a:p>
          <a:p>
            <a:pPr lvl="1"/>
            <a:r>
              <a:rPr lang="en-US" dirty="0"/>
              <a:t>Provide information on salary and benefits plus additional information about your school district and community.</a:t>
            </a:r>
          </a:p>
          <a:p>
            <a:pPr lvl="1"/>
            <a:r>
              <a:rPr lang="en-US" dirty="0"/>
              <a:t>Sell your school district, community and the job!</a:t>
            </a:r>
          </a:p>
          <a:p>
            <a:pPr lvl="1"/>
            <a:r>
              <a:rPr lang="en-US" dirty="0"/>
              <a:t>Discuss your timeframes and the next steps of the process.</a:t>
            </a:r>
          </a:p>
          <a:p>
            <a:pPr lvl="1"/>
            <a:r>
              <a:rPr lang="en-US" dirty="0"/>
              <a:t>Tour of the school or facility?</a:t>
            </a:r>
          </a:p>
        </p:txBody>
      </p:sp>
    </p:spTree>
    <p:extLst>
      <p:ext uri="{BB962C8B-B14F-4D97-AF65-F5344CB8AC3E}">
        <p14:creationId xmlns:p14="http://schemas.microsoft.com/office/powerpoint/2010/main" val="406144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Staffing Overview</a:t>
            </a:r>
            <a:br>
              <a:rPr lang="en-US" dirty="0"/>
            </a:br>
            <a:r>
              <a:rPr lang="en-US"/>
              <a:t>Develop the Job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Job Title and Job Summary</a:t>
            </a:r>
          </a:p>
          <a:p>
            <a:r>
              <a:rPr lang="en-US" dirty="0"/>
              <a:t>FLSA Status (Exempt/Non-Exempt)</a:t>
            </a:r>
          </a:p>
          <a:p>
            <a:r>
              <a:rPr lang="en-US" dirty="0">
                <a:ea typeface="+mn-lt"/>
                <a:cs typeface="+mn-lt"/>
              </a:rPr>
              <a:t>Minimum Qualifications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>
                <a:ea typeface="+mn-lt"/>
                <a:cs typeface="+mn-lt"/>
              </a:rPr>
              <a:t>Education and Specialized Training Required</a:t>
            </a:r>
          </a:p>
          <a:p>
            <a:pPr lvl="1">
              <a:buFont typeface="Courier New"/>
              <a:buChar char="o"/>
            </a:pPr>
            <a:r>
              <a:rPr lang="en-US" dirty="0">
                <a:ea typeface="+mn-lt"/>
                <a:cs typeface="+mn-lt"/>
              </a:rPr>
              <a:t>Experience</a:t>
            </a:r>
          </a:p>
          <a:p>
            <a:pPr lvl="1">
              <a:buFont typeface="Courier New"/>
              <a:buChar char="o"/>
            </a:pPr>
            <a:r>
              <a:rPr lang="en-US" dirty="0">
                <a:ea typeface="+mn-lt"/>
                <a:cs typeface="+mn-lt"/>
              </a:rPr>
              <a:t>Required License and/or Certifications</a:t>
            </a:r>
          </a:p>
          <a:p>
            <a:pPr lvl="1">
              <a:buSzPct val="114999"/>
              <a:buFont typeface="Courier New"/>
              <a:buChar char="o"/>
            </a:pPr>
            <a:r>
              <a:rPr lang="en-US" dirty="0"/>
              <a:t>Skills &amp; Specialized Knowledge</a:t>
            </a:r>
          </a:p>
          <a:p>
            <a:pPr marL="285750" lvl="1"/>
            <a:r>
              <a:rPr lang="en-US" sz="2400" dirty="0"/>
              <a:t>Working Conditions, Physical Demands &amp; Requirements</a:t>
            </a:r>
          </a:p>
          <a:p>
            <a:pPr marL="0" lvl="1" indent="0">
              <a:buNone/>
            </a:pPr>
            <a:endParaRPr lang="en-US" sz="2400" dirty="0"/>
          </a:p>
          <a:p>
            <a:pPr lvl="1">
              <a:buFont typeface="Courier New"/>
              <a:buChar char="o"/>
            </a:pPr>
            <a:endParaRPr lang="en-US" dirty="0"/>
          </a:p>
          <a:p>
            <a:pPr lvl="2">
              <a:buFont typeface="Wingdings,Sans-Serif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91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 IN THE 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114999"/>
            </a:pPr>
            <a:endParaRPr lang="en-US" dirty="0">
              <a:ea typeface="+mn-lt"/>
              <a:cs typeface="+mn-lt"/>
            </a:endParaRPr>
          </a:p>
          <a:p>
            <a:pPr>
              <a:buSzPct val="114999"/>
            </a:pPr>
            <a:r>
              <a:rPr lang="en-US" dirty="0"/>
              <a:t>Verify past employment information, educational records, professional credentials</a:t>
            </a:r>
            <a:endParaRPr lang="en-US" dirty="0">
              <a:ea typeface="+mn-lt"/>
              <a:cs typeface="+mn-lt"/>
            </a:endParaRPr>
          </a:p>
          <a:p>
            <a:pPr>
              <a:buSzPct val="114999"/>
            </a:pPr>
            <a:r>
              <a:rPr lang="en-US" dirty="0">
                <a:ea typeface="+mn-lt"/>
                <a:cs typeface="+mn-lt"/>
              </a:rPr>
              <a:t>Obtain references from previous employers about applicant’s job performance</a:t>
            </a:r>
          </a:p>
          <a:p>
            <a:pPr>
              <a:buSzPct val="114999"/>
            </a:pPr>
            <a:r>
              <a:rPr lang="en-US" dirty="0">
                <a:ea typeface="+mn-lt"/>
                <a:cs typeface="+mn-lt"/>
              </a:rPr>
              <a:t>NDCC 34-02-18 protection for employers who provide employment references in good faith</a:t>
            </a:r>
            <a:endParaRPr lang="en-US" dirty="0"/>
          </a:p>
          <a:p>
            <a:r>
              <a:rPr lang="en-US" dirty="0"/>
              <a:t>Documentation – Interview notes, reference notes: save </a:t>
            </a:r>
            <a:r>
              <a:rPr lang="en-US"/>
              <a:t>for six years or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02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Criminal History Background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80060" indent="-342900">
              <a:buSzPct val="114999"/>
            </a:pPr>
            <a:r>
              <a:rPr lang="en-US" dirty="0">
                <a:ea typeface="+mn-lt"/>
                <a:cs typeface="+mn-lt"/>
              </a:rPr>
              <a:t>Schools must conduct criminal history record checks NDCC 15.1-06.06(f) for employees with unsupervised access to children</a:t>
            </a:r>
          </a:p>
          <a:p>
            <a:pPr marL="137160" indent="0">
              <a:buSzPct val="114999"/>
              <a:buNone/>
            </a:pPr>
            <a:r>
              <a:rPr lang="en-US">
                <a:ea typeface="+mn-lt"/>
                <a:cs typeface="+mn-lt"/>
                <a:hlinkClick r:id="rId2"/>
              </a:rPr>
              <a:t>https://www.ndlegis.gov/cencode/t15-1c06.pdf#nameddest=15p1-06-06</a:t>
            </a:r>
            <a:endParaRPr lang="en-US" dirty="0">
              <a:ea typeface="+mn-lt"/>
              <a:cs typeface="+mn-lt"/>
            </a:endParaRPr>
          </a:p>
          <a:p>
            <a:pPr marL="480060" indent="-342900">
              <a:buSzPct val="114999"/>
            </a:pPr>
            <a:r>
              <a:rPr lang="en-US" dirty="0">
                <a:ea typeface="+mn-lt"/>
                <a:cs typeface="+mn-lt"/>
              </a:rPr>
              <a:t>Entities listed in N.D.C.C. § 12-60-24 (x) are permitted to run fingerprint-based criminal background checks </a:t>
            </a:r>
            <a:endParaRPr lang="en-US" dirty="0"/>
          </a:p>
          <a:p>
            <a:r>
              <a:rPr lang="en-US" dirty="0"/>
              <a:t>Criminal history checks (FBI)  run through state law enforcement agencies (ND BCI)</a:t>
            </a:r>
          </a:p>
          <a:p>
            <a:r>
              <a:rPr lang="en-US" dirty="0"/>
              <a:t>ND BCI  background checks for criminal activity in ND courts and counties</a:t>
            </a:r>
          </a:p>
          <a:p>
            <a:pPr>
              <a:buSzPct val="114999"/>
            </a:pPr>
            <a:r>
              <a:rPr lang="en-US" dirty="0"/>
              <a:t>Conduct criminal Background checks in other states of residence?</a:t>
            </a:r>
          </a:p>
          <a:p>
            <a:pPr>
              <a:buSzPct val="114999"/>
            </a:pPr>
            <a:r>
              <a:rPr lang="en-US" dirty="0"/>
              <a:t>Criminal Background Results are not an open record</a:t>
            </a:r>
          </a:p>
          <a:p>
            <a:pPr>
              <a:buSzPct val="114999"/>
            </a:pPr>
            <a:r>
              <a:rPr lang="en-US" dirty="0"/>
              <a:t>District must have a background check policy</a:t>
            </a:r>
          </a:p>
        </p:txBody>
      </p:sp>
    </p:spTree>
    <p:extLst>
      <p:ext uri="{BB962C8B-B14F-4D97-AF65-F5344CB8AC3E}">
        <p14:creationId xmlns:p14="http://schemas.microsoft.com/office/powerpoint/2010/main" val="2891972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CRIMINAL BACKGROUND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0586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/>
              <a:t>Convictions are not an automatic bar to 	employment</a:t>
            </a:r>
          </a:p>
          <a:p>
            <a:pPr marL="651510" indent="-514350">
              <a:buAutoNum type="arabicPeriod"/>
            </a:pPr>
            <a:r>
              <a:rPr lang="en-US" dirty="0"/>
              <a:t>Nature and gravity of offense</a:t>
            </a:r>
          </a:p>
          <a:p>
            <a:pPr marL="651510" indent="-514350">
              <a:buAutoNum type="arabicPeriod"/>
            </a:pPr>
            <a:r>
              <a:rPr lang="en-US" dirty="0"/>
              <a:t>Time that has passed, conduct and/or completion of sentence</a:t>
            </a:r>
          </a:p>
          <a:p>
            <a:pPr marL="651510" indent="-514350">
              <a:buAutoNum type="arabicPeriod"/>
            </a:pPr>
            <a:r>
              <a:rPr lang="en-US" dirty="0"/>
              <a:t>Relevance to job requirements, nature of duties</a:t>
            </a:r>
          </a:p>
          <a:p>
            <a:pPr marL="137160" indent="0">
              <a:buNone/>
            </a:pPr>
            <a:r>
              <a:rPr lang="en-US" dirty="0"/>
              <a:t>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6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Social Media as a Reference-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Information not relevant to the job is shown there and may pertain to a protected class</a:t>
            </a:r>
          </a:p>
          <a:p>
            <a:r>
              <a:rPr lang="en-US" dirty="0"/>
              <a:t>Difficult for employer to prove it did not rely upon the personal information discovered on the site.</a:t>
            </a:r>
          </a:p>
          <a:p>
            <a:r>
              <a:rPr lang="en-US" dirty="0"/>
              <a:t>Information you find on the Internet may be inaccurate or misleading</a:t>
            </a:r>
          </a:p>
          <a:p>
            <a:r>
              <a:rPr lang="en-US" dirty="0"/>
              <a:t>Risky to rely on social media to make important employment decisions</a:t>
            </a:r>
          </a:p>
        </p:txBody>
      </p:sp>
    </p:spTree>
    <p:extLst>
      <p:ext uri="{BB962C8B-B14F-4D97-AF65-F5344CB8AC3E}">
        <p14:creationId xmlns:p14="http://schemas.microsoft.com/office/powerpoint/2010/main" val="3207968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Call the applicant to make a job offer.</a:t>
            </a:r>
          </a:p>
          <a:p>
            <a:pPr lvl="1"/>
            <a:r>
              <a:rPr lang="en-US" dirty="0"/>
              <a:t>Review salary, benefit package, starting date and other specific information relevant to the job and your community.</a:t>
            </a:r>
          </a:p>
          <a:p>
            <a:pPr lvl="1"/>
            <a:r>
              <a:rPr lang="en-US" dirty="0"/>
              <a:t>Follow-up with the contract or offer letter to clarify the offer. See HR Reference Guide P 2-17</a:t>
            </a:r>
          </a:p>
          <a:p>
            <a:pPr marL="457200" lvl="1" indent="0">
              <a:buNone/>
            </a:pPr>
            <a:r>
              <a:rPr lang="en-US" dirty="0"/>
              <a:t>Contact the rest of the applicants to let them know the job has been filled once the applicant accepts the job.</a:t>
            </a:r>
          </a:p>
          <a:p>
            <a:pPr marL="457200" lvl="1" indent="0">
              <a:buNone/>
            </a:pPr>
            <a:r>
              <a:rPr lang="en-US" dirty="0"/>
              <a:t>Personal phone call to those interviewed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37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Collect all of your documentation including:</a:t>
            </a:r>
          </a:p>
          <a:p>
            <a:pPr lvl="1"/>
            <a:r>
              <a:rPr lang="en-US" dirty="0"/>
              <a:t>Job Description</a:t>
            </a:r>
          </a:p>
          <a:p>
            <a:pPr lvl="1"/>
            <a:r>
              <a:rPr lang="en-US" dirty="0"/>
              <a:t>Copy of Job Postings</a:t>
            </a:r>
          </a:p>
          <a:p>
            <a:pPr lvl="1"/>
            <a:r>
              <a:rPr lang="en-US" dirty="0"/>
              <a:t>All the notes from all the individuals on the interview team.</a:t>
            </a:r>
          </a:p>
          <a:p>
            <a:pPr lvl="1"/>
            <a:r>
              <a:rPr lang="en-US" dirty="0"/>
              <a:t>Reference notes.</a:t>
            </a:r>
          </a:p>
          <a:p>
            <a:pPr lvl="1"/>
            <a:r>
              <a:rPr lang="en-US" dirty="0"/>
              <a:t>Other information used in making the decision.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Keep documentation for at six years. (NDSBA Records Retention Guidelines)</a:t>
            </a:r>
          </a:p>
        </p:txBody>
      </p:sp>
    </p:spTree>
    <p:extLst>
      <p:ext uri="{BB962C8B-B14F-4D97-AF65-F5344CB8AC3E}">
        <p14:creationId xmlns:p14="http://schemas.microsoft.com/office/powerpoint/2010/main" val="696952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015041"/>
            <a:ext cx="6347713" cy="1174630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Develop the Job Description: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217"/>
            <a:ext cx="6347714" cy="3880773"/>
          </a:xfrm>
        </p:spPr>
        <p:txBody>
          <a:bodyPr>
            <a:normAutofit lnSpcReduction="10000"/>
          </a:bodyPr>
          <a:lstStyle/>
          <a:p>
            <a:pPr lvl="1">
              <a:buFont typeface="Arial" panose="05000000000000000000" pitchFamily="2" charset="2"/>
              <a:buChar char="•"/>
            </a:pPr>
            <a:endParaRPr lang="en-US" sz="2400" dirty="0"/>
          </a:p>
          <a:p>
            <a:pPr lvl="1">
              <a:buFont typeface="Arial" panose="05000000000000000000" pitchFamily="2" charset="2"/>
              <a:buChar char="•"/>
            </a:pPr>
            <a:endParaRPr lang="en-US" sz="2400" dirty="0"/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/>
              <a:t>Salary Range Information</a:t>
            </a:r>
            <a:endParaRPr lang="en-US" dirty="0"/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/>
              <a:t>Responsibilities &amp; </a:t>
            </a:r>
            <a:r>
              <a:rPr lang="en-US" sz="2400" u="sng" dirty="0"/>
              <a:t>Essential Functions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/>
              <a:t>Other duties as assigned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/>
              <a:t>Department</a:t>
            </a:r>
          </a:p>
          <a:p>
            <a:pPr lvl="1"/>
            <a:r>
              <a:rPr lang="en-US" sz="2400" dirty="0"/>
              <a:t>Supervisory Responsibilities</a:t>
            </a:r>
          </a:p>
          <a:p>
            <a:pPr lvl="1">
              <a:buFont typeface="Arial" panose="05000000000000000000" pitchFamily="2" charset="2"/>
              <a:buChar char="•"/>
            </a:pPr>
            <a:r>
              <a:rPr lang="en-US" sz="2400" dirty="0"/>
              <a:t>Supervisor 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1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Internal/External/Both?</a:t>
            </a:r>
          </a:p>
          <a:p>
            <a:pPr lvl="1"/>
            <a:r>
              <a:rPr lang="en-US" dirty="0"/>
              <a:t>School Website</a:t>
            </a:r>
          </a:p>
          <a:p>
            <a:pPr lvl="1">
              <a:buSzPct val="114999"/>
            </a:pPr>
            <a:r>
              <a:rPr lang="en-US" dirty="0"/>
              <a:t>Indeed/LinkedIn/ZipRecruiter</a:t>
            </a:r>
          </a:p>
          <a:p>
            <a:pPr lvl="1"/>
            <a:r>
              <a:rPr lang="en-US" dirty="0"/>
              <a:t>Media: Newspaper, Radio, TV</a:t>
            </a:r>
          </a:p>
          <a:p>
            <a:pPr lvl="1"/>
            <a:r>
              <a:rPr lang="en-US" dirty="0"/>
              <a:t>Social Media (Twitter, Facebook)</a:t>
            </a:r>
          </a:p>
          <a:p>
            <a:pPr lvl="1"/>
            <a:r>
              <a:rPr lang="en-US" dirty="0"/>
              <a:t>Colleges, Universities &amp; Technical Schools</a:t>
            </a:r>
          </a:p>
          <a:p>
            <a:pPr lvl="1"/>
            <a:r>
              <a:rPr lang="en-US" dirty="0"/>
              <a:t>Job Service ND</a:t>
            </a:r>
          </a:p>
          <a:p>
            <a:pPr lvl="1"/>
            <a:r>
              <a:rPr lang="en-US" dirty="0" err="1"/>
              <a:t>EdPost</a:t>
            </a:r>
            <a:r>
              <a:rPr lang="en-US" dirty="0"/>
              <a:t> – St. Cloud State</a:t>
            </a:r>
          </a:p>
          <a:p>
            <a:pPr lvl="1"/>
            <a:r>
              <a:rPr lang="en-US" dirty="0" err="1"/>
              <a:t>EdJobsND</a:t>
            </a:r>
            <a:r>
              <a:rPr lang="en-US" dirty="0"/>
              <a:t> (ND Council of Educational Leaders)</a:t>
            </a:r>
          </a:p>
          <a:p>
            <a:pPr lvl="1"/>
            <a:r>
              <a:rPr lang="en-US" dirty="0"/>
              <a:t>Industry specific websites or associations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2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Position Title, Location and Job Summary </a:t>
            </a:r>
          </a:p>
          <a:p>
            <a:pPr lvl="1"/>
            <a:r>
              <a:rPr lang="en-US" dirty="0"/>
              <a:t>Term of contract or length of work year</a:t>
            </a:r>
          </a:p>
          <a:p>
            <a:pPr lvl="1"/>
            <a:r>
              <a:rPr lang="en-US" dirty="0"/>
              <a:t>Qualifications- such as education, skills, experience</a:t>
            </a:r>
          </a:p>
          <a:p>
            <a:pPr lvl="1"/>
            <a:r>
              <a:rPr lang="en-US" dirty="0"/>
              <a:t>Essential job functions (attach job description)</a:t>
            </a:r>
          </a:p>
          <a:p>
            <a:pPr lvl="1"/>
            <a:r>
              <a:rPr lang="en-US" dirty="0"/>
              <a:t>Salary range Information</a:t>
            </a:r>
          </a:p>
          <a:p>
            <a:pPr lvl="1"/>
            <a:r>
              <a:rPr lang="en-US" dirty="0"/>
              <a:t>Deadline for application (fixed date, until filled?)</a:t>
            </a:r>
          </a:p>
          <a:p>
            <a:pPr lvl="1"/>
            <a:r>
              <a:rPr lang="en-US" dirty="0"/>
              <a:t>How to apply</a:t>
            </a:r>
          </a:p>
          <a:p>
            <a:pPr lvl="1"/>
            <a:r>
              <a:rPr lang="en-US" dirty="0"/>
              <a:t>Veteran's Preference statement</a:t>
            </a:r>
          </a:p>
          <a:p>
            <a:pPr lvl="1"/>
            <a:r>
              <a:rPr lang="en-US" dirty="0"/>
              <a:t>EEO Statement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7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JOB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Category Title-Administration, Teacher, Para,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/>
              <a:t>Position Title</a:t>
            </a:r>
            <a:endParaRPr lang="en-US" dirty="0"/>
          </a:p>
          <a:p>
            <a:r>
              <a:rPr lang="en-US" dirty="0"/>
              <a:t>Demographic information, education, experience</a:t>
            </a:r>
          </a:p>
          <a:p>
            <a:r>
              <a:rPr lang="en-US" dirty="0"/>
              <a:t>Supplemental Materials</a:t>
            </a:r>
          </a:p>
          <a:p>
            <a:pPr lvl="1"/>
            <a:r>
              <a:rPr lang="en-US" dirty="0"/>
              <a:t>Resume</a:t>
            </a:r>
          </a:p>
          <a:p>
            <a:pPr lvl="1"/>
            <a:r>
              <a:rPr lang="en-US" dirty="0"/>
              <a:t>Letter of Introduction</a:t>
            </a:r>
          </a:p>
          <a:p>
            <a:pPr lvl="1"/>
            <a:r>
              <a:rPr lang="en-US" dirty="0"/>
              <a:t>Transcripts</a:t>
            </a:r>
          </a:p>
          <a:p>
            <a:pPr lvl="1"/>
            <a:r>
              <a:rPr lang="en-US" dirty="0"/>
              <a:t>Licensure or other qualification related information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4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THE JOB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EQUAL OPPORTUNITY EMPLOYER:</a:t>
            </a:r>
          </a:p>
          <a:p>
            <a:pPr lvl="1">
              <a:buSzPct val="114999"/>
            </a:pPr>
            <a:r>
              <a:rPr lang="en-US" dirty="0"/>
              <a:t>OCR- Public Schools include a non-discriminatory statement</a:t>
            </a:r>
          </a:p>
          <a:p>
            <a:r>
              <a:rPr lang="en-US" dirty="0"/>
              <a:t>Disclosures: non-renewed, claiming Veterans preference, etc.</a:t>
            </a:r>
          </a:p>
          <a:p>
            <a:r>
              <a:rPr lang="en-US" dirty="0"/>
              <a:t>Applicant signature – and statement of validity</a:t>
            </a:r>
          </a:p>
          <a:p>
            <a:pPr>
              <a:buSzPct val="114999"/>
            </a:pPr>
            <a:r>
              <a:rPr lang="en-US" dirty="0"/>
              <a:t>What to include/not to include in the application:</a:t>
            </a:r>
          </a:p>
          <a:p>
            <a:pPr lvl="1">
              <a:buSzPct val="114999"/>
            </a:pPr>
            <a:r>
              <a:rPr lang="en-US" dirty="0"/>
              <a:t>HR Reference Guide Section  p.  2-6 &amp; 2-7</a:t>
            </a:r>
          </a:p>
          <a:p>
            <a:pPr lvl="1">
              <a:buSzPct val="114999"/>
            </a:pPr>
            <a:r>
              <a:rPr lang="en-US" dirty="0">
                <a:hlinkClick r:id="rId2"/>
              </a:rPr>
              <a:t>http://www.hrndgov.org/image/cache/HR_Reference_Guide_-_Final_Document_for_2022.pdf</a:t>
            </a:r>
            <a:endParaRPr lang="en-US" dirty="0"/>
          </a:p>
          <a:p>
            <a:pPr lvl="1">
              <a:buSzPct val="114999"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							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45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 PREFERENCE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Application Requirements</a:t>
            </a:r>
          </a:p>
          <a:p>
            <a:pPr lvl="1"/>
            <a:r>
              <a:rPr lang="en-US" dirty="0"/>
              <a:t>Ability to claim preference</a:t>
            </a:r>
          </a:p>
          <a:p>
            <a:pPr lvl="1"/>
            <a:r>
              <a:rPr lang="en-US" dirty="0"/>
              <a:t>Must provide verification of status as specified by NDCC (DD214, VA Letter)</a:t>
            </a:r>
          </a:p>
          <a:p>
            <a:r>
              <a:rPr lang="en-US" dirty="0"/>
              <a:t>Competitive Personnel System?</a:t>
            </a:r>
          </a:p>
          <a:p>
            <a:pPr lvl="1"/>
            <a:r>
              <a:rPr lang="en-US" dirty="0"/>
              <a:t>No – Veteran is entitled to the position if qualified and able to perform the position duties</a:t>
            </a:r>
          </a:p>
          <a:p>
            <a:pPr lvl="1"/>
            <a:r>
              <a:rPr lang="en-US" dirty="0"/>
              <a:t>Yes- Use a ranking system and considering the group of eligible candidates, award additional points to the qualified Veteran</a:t>
            </a:r>
          </a:p>
          <a:p>
            <a:pPr>
              <a:buSzPct val="114999"/>
            </a:pPr>
            <a:r>
              <a:rPr lang="en-US" dirty="0"/>
              <a:t>Human Resources Reference Guide P. 2.8 &amp; 2.9</a:t>
            </a:r>
          </a:p>
          <a:p>
            <a:pPr>
              <a:buSzPct val="114999"/>
            </a:pPr>
            <a:r>
              <a:rPr lang="en-US" dirty="0"/>
              <a:t>Veteran's Preference is applicable to all positions in a school district</a:t>
            </a:r>
          </a:p>
          <a:p>
            <a:pPr>
              <a:buSzPct val="114999"/>
            </a:pPr>
            <a:r>
              <a:rPr lang="en-US" dirty="0"/>
              <a:t>Veteran’s Preference does not apply to </a:t>
            </a:r>
            <a:r>
              <a:rPr lang="en-US" u="sng" dirty="0"/>
              <a:t>internal</a:t>
            </a:r>
            <a:r>
              <a:rPr lang="en-US" dirty="0"/>
              <a:t> candidates (already employed by your school district)</a:t>
            </a:r>
          </a:p>
          <a:p>
            <a:pPr marL="457200" lvl="1" indent="0">
              <a:buNone/>
            </a:pPr>
            <a:r>
              <a:rPr lang="en-US" dirty="0"/>
              <a:t>								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2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797" y="762000"/>
            <a:ext cx="6347713" cy="1320800"/>
          </a:xfrm>
        </p:spPr>
        <p:txBody>
          <a:bodyPr/>
          <a:lstStyle/>
          <a:p>
            <a:r>
              <a:rPr lang="en-US" dirty="0"/>
              <a:t>The 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Application Review &amp; Screening example matrix</a:t>
            </a:r>
          </a:p>
          <a:p>
            <a:pPr lvl="1">
              <a:buSzPct val="114999"/>
            </a:pPr>
            <a:r>
              <a:rPr lang="en-US" dirty="0"/>
              <a:t>Consider Veteran's preference method: non-competitive vs. competitive</a:t>
            </a:r>
          </a:p>
          <a:p>
            <a:pPr lvl="1">
              <a:buSzPct val="114999"/>
            </a:pPr>
            <a:r>
              <a:rPr lang="en-US" dirty="0"/>
              <a:t>Competitive systems – utilize matrix</a:t>
            </a:r>
          </a:p>
          <a:p>
            <a:pPr lvl="1">
              <a:buSzPct val="114999"/>
            </a:pPr>
            <a:r>
              <a:rPr lang="en-US" dirty="0"/>
              <a:t>Qualified Veteran must provide DD-214, additional documentation for disabled candidate</a:t>
            </a:r>
          </a:p>
          <a:p>
            <a:pPr lvl="1">
              <a:buSzPct val="114999"/>
            </a:pPr>
            <a:r>
              <a:rPr lang="en-US" dirty="0"/>
              <a:t>HR Reference Guide P 2-9</a:t>
            </a:r>
          </a:p>
          <a:p>
            <a:pPr>
              <a:buSzPct val="114999"/>
            </a:pPr>
            <a:r>
              <a:rPr lang="en-US" dirty="0"/>
              <a:t>Selection Team</a:t>
            </a:r>
          </a:p>
          <a:p>
            <a:pPr lvl="1"/>
            <a:r>
              <a:rPr lang="en-US" dirty="0"/>
              <a:t>Who will add value to the selection process and provide valuable input into the decision?</a:t>
            </a:r>
          </a:p>
          <a:p>
            <a:pPr lvl="1"/>
            <a:r>
              <a:rPr lang="en-US" dirty="0"/>
              <a:t>How many individuals do you want on the team?</a:t>
            </a:r>
          </a:p>
          <a:p>
            <a:pPr lvl="1"/>
            <a:r>
              <a:rPr lang="en-US" dirty="0"/>
              <a:t>Training  and resources for selection team? Legal considerations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2666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895</TotalTime>
  <Words>1399</Words>
  <Application>Microsoft Office PowerPoint</Application>
  <PresentationFormat>On-screen Show (4:3)</PresentationFormat>
  <Paragraphs>200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Organic</vt:lpstr>
      <vt:lpstr>Staffing Process:  Recruitment &amp; Selection     2023</vt:lpstr>
      <vt:lpstr>Staffing Overview Develop the Job Description</vt:lpstr>
      <vt:lpstr>Develop the Job Description: </vt:lpstr>
      <vt:lpstr>JOB POSTING</vt:lpstr>
      <vt:lpstr>JOB POSTING</vt:lpstr>
      <vt:lpstr>THE JOB APPLICATION</vt:lpstr>
      <vt:lpstr>THE JOB APPLICATION</vt:lpstr>
      <vt:lpstr>VETERANS PREFERENCE</vt:lpstr>
      <vt:lpstr>The Selection Process</vt:lpstr>
      <vt:lpstr>The Selection Process </vt:lpstr>
      <vt:lpstr>The Selection Process </vt:lpstr>
      <vt:lpstr>What Not to Ask </vt:lpstr>
      <vt:lpstr>APPLICABLE LAWS</vt:lpstr>
      <vt:lpstr>Disability Related Questions</vt:lpstr>
      <vt:lpstr>PREPARING FOR THE INTERVIEW </vt:lpstr>
      <vt:lpstr>INTERVIEW</vt:lpstr>
      <vt:lpstr>INTERVIEW  </vt:lpstr>
      <vt:lpstr>INTERVIEW</vt:lpstr>
      <vt:lpstr>INTERVIEW </vt:lpstr>
      <vt:lpstr>NEXT STEPS IN THE SELECTION PROCESS</vt:lpstr>
      <vt:lpstr>Criminal History Background Checks</vt:lpstr>
      <vt:lpstr>EVALUATION OF CRIMINAL BACKGROUND </vt:lpstr>
      <vt:lpstr>Social Media as a Reference- Best Practices</vt:lpstr>
      <vt:lpstr>JOB OFFER</vt:lpstr>
      <vt:lpstr>WRAP-UP</vt:lpstr>
      <vt:lpstr>QUESTIONS?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Process</dc:title>
  <dc:creator>Lisa Kudelka</dc:creator>
  <cp:lastModifiedBy>Robin H</cp:lastModifiedBy>
  <cp:revision>870</cp:revision>
  <dcterms:created xsi:type="dcterms:W3CDTF">2013-10-25T21:14:53Z</dcterms:created>
  <dcterms:modified xsi:type="dcterms:W3CDTF">2023-11-07T16:12:08Z</dcterms:modified>
</cp:coreProperties>
</file>