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89"/>
  </p:notesMasterIdLst>
  <p:handoutMasterIdLst>
    <p:handoutMasterId r:id="rId290"/>
  </p:handoutMasterIdLst>
  <p:sldIdLst>
    <p:sldId id="270" r:id="rId5"/>
    <p:sldId id="271" r:id="rId6"/>
    <p:sldId id="272" r:id="rId7"/>
    <p:sldId id="273" r:id="rId8"/>
    <p:sldId id="274" r:id="rId9"/>
    <p:sldId id="275" r:id="rId10"/>
    <p:sldId id="287" r:id="rId11"/>
    <p:sldId id="288" r:id="rId12"/>
    <p:sldId id="289" r:id="rId13"/>
    <p:sldId id="290" r:id="rId14"/>
    <p:sldId id="291" r:id="rId15"/>
    <p:sldId id="276" r:id="rId16"/>
    <p:sldId id="292" r:id="rId17"/>
    <p:sldId id="293" r:id="rId18"/>
    <p:sldId id="294" r:id="rId19"/>
    <p:sldId id="295" r:id="rId20"/>
    <p:sldId id="298" r:id="rId21"/>
    <p:sldId id="296" r:id="rId22"/>
    <p:sldId id="297" r:id="rId23"/>
    <p:sldId id="277" r:id="rId24"/>
    <p:sldId id="278" r:id="rId25"/>
    <p:sldId id="279" r:id="rId26"/>
    <p:sldId id="280" r:id="rId27"/>
    <p:sldId id="281" r:id="rId28"/>
    <p:sldId id="282" r:id="rId29"/>
    <p:sldId id="299" r:id="rId30"/>
    <p:sldId id="300" r:id="rId31"/>
    <p:sldId id="301" r:id="rId32"/>
    <p:sldId id="302" r:id="rId33"/>
    <p:sldId id="303" r:id="rId34"/>
    <p:sldId id="283" r:id="rId35"/>
    <p:sldId id="284" r:id="rId36"/>
    <p:sldId id="304" r:id="rId37"/>
    <p:sldId id="285" r:id="rId38"/>
    <p:sldId id="286" r:id="rId39"/>
    <p:sldId id="306" r:id="rId40"/>
    <p:sldId id="305" r:id="rId41"/>
    <p:sldId id="307" r:id="rId42"/>
    <p:sldId id="308" r:id="rId43"/>
    <p:sldId id="317" r:id="rId44"/>
    <p:sldId id="318" r:id="rId45"/>
    <p:sldId id="319" r:id="rId46"/>
    <p:sldId id="320" r:id="rId47"/>
    <p:sldId id="321" r:id="rId48"/>
    <p:sldId id="309" r:id="rId49"/>
    <p:sldId id="310" r:id="rId50"/>
    <p:sldId id="322" r:id="rId51"/>
    <p:sldId id="323" r:id="rId52"/>
    <p:sldId id="324" r:id="rId53"/>
    <p:sldId id="311" r:id="rId54"/>
    <p:sldId id="312" r:id="rId55"/>
    <p:sldId id="313" r:id="rId56"/>
    <p:sldId id="314" r:id="rId57"/>
    <p:sldId id="325" r:id="rId58"/>
    <p:sldId id="326" r:id="rId59"/>
    <p:sldId id="327" r:id="rId60"/>
    <p:sldId id="328" r:id="rId61"/>
    <p:sldId id="329" r:id="rId62"/>
    <p:sldId id="330" r:id="rId63"/>
    <p:sldId id="315" r:id="rId64"/>
    <p:sldId id="316" r:id="rId65"/>
    <p:sldId id="331" r:id="rId66"/>
    <p:sldId id="265" r:id="rId67"/>
    <p:sldId id="332" r:id="rId68"/>
    <p:sldId id="333" r:id="rId69"/>
    <p:sldId id="334" r:id="rId70"/>
    <p:sldId id="335" r:id="rId71"/>
    <p:sldId id="336" r:id="rId72"/>
    <p:sldId id="349" r:id="rId73"/>
    <p:sldId id="350" r:id="rId74"/>
    <p:sldId id="338" r:id="rId75"/>
    <p:sldId id="351" r:id="rId76"/>
    <p:sldId id="352" r:id="rId77"/>
    <p:sldId id="339" r:id="rId78"/>
    <p:sldId id="340" r:id="rId79"/>
    <p:sldId id="341" r:id="rId80"/>
    <p:sldId id="354" r:id="rId81"/>
    <p:sldId id="342" r:id="rId82"/>
    <p:sldId id="343" r:id="rId83"/>
    <p:sldId id="357" r:id="rId84"/>
    <p:sldId id="358" r:id="rId85"/>
    <p:sldId id="359" r:id="rId86"/>
    <p:sldId id="360" r:id="rId87"/>
    <p:sldId id="355" r:id="rId88"/>
    <p:sldId id="361" r:id="rId89"/>
    <p:sldId id="362" r:id="rId90"/>
    <p:sldId id="363" r:id="rId91"/>
    <p:sldId id="364" r:id="rId92"/>
    <p:sldId id="365" r:id="rId93"/>
    <p:sldId id="366" r:id="rId94"/>
    <p:sldId id="367" r:id="rId95"/>
    <p:sldId id="356" r:id="rId96"/>
    <p:sldId id="377" r:id="rId97"/>
    <p:sldId id="369" r:id="rId98"/>
    <p:sldId id="370" r:id="rId99"/>
    <p:sldId id="371" r:id="rId100"/>
    <p:sldId id="372" r:id="rId101"/>
    <p:sldId id="373" r:id="rId102"/>
    <p:sldId id="378" r:id="rId103"/>
    <p:sldId id="384" r:id="rId104"/>
    <p:sldId id="379" r:id="rId105"/>
    <p:sldId id="380" r:id="rId106"/>
    <p:sldId id="381" r:id="rId107"/>
    <p:sldId id="382" r:id="rId108"/>
    <p:sldId id="385" r:id="rId109"/>
    <p:sldId id="386" r:id="rId110"/>
    <p:sldId id="392" r:id="rId111"/>
    <p:sldId id="387" r:id="rId112"/>
    <p:sldId id="388" r:id="rId113"/>
    <p:sldId id="389" r:id="rId114"/>
    <p:sldId id="394" r:id="rId115"/>
    <p:sldId id="390" r:id="rId116"/>
    <p:sldId id="393" r:id="rId117"/>
    <p:sldId id="391" r:id="rId118"/>
    <p:sldId id="383" r:id="rId119"/>
    <p:sldId id="374" r:id="rId120"/>
    <p:sldId id="375" r:id="rId121"/>
    <p:sldId id="376" r:id="rId122"/>
    <p:sldId id="344" r:id="rId123"/>
    <p:sldId id="345" r:id="rId124"/>
    <p:sldId id="346" r:id="rId125"/>
    <p:sldId id="395" r:id="rId126"/>
    <p:sldId id="396" r:id="rId127"/>
    <p:sldId id="397" r:id="rId128"/>
    <p:sldId id="398" r:id="rId129"/>
    <p:sldId id="399" r:id="rId130"/>
    <p:sldId id="400" r:id="rId131"/>
    <p:sldId id="401" r:id="rId132"/>
    <p:sldId id="402" r:id="rId133"/>
    <p:sldId id="403" r:id="rId134"/>
    <p:sldId id="404" r:id="rId135"/>
    <p:sldId id="405" r:id="rId136"/>
    <p:sldId id="406" r:id="rId137"/>
    <p:sldId id="407" r:id="rId138"/>
    <p:sldId id="408" r:id="rId139"/>
    <p:sldId id="409" r:id="rId140"/>
    <p:sldId id="410" r:id="rId141"/>
    <p:sldId id="411" r:id="rId142"/>
    <p:sldId id="412" r:id="rId143"/>
    <p:sldId id="413" r:id="rId144"/>
    <p:sldId id="414" r:id="rId145"/>
    <p:sldId id="415" r:id="rId146"/>
    <p:sldId id="416" r:id="rId147"/>
    <p:sldId id="426" r:id="rId148"/>
    <p:sldId id="427" r:id="rId149"/>
    <p:sldId id="428" r:id="rId150"/>
    <p:sldId id="429" r:id="rId151"/>
    <p:sldId id="430" r:id="rId152"/>
    <p:sldId id="419" r:id="rId153"/>
    <p:sldId id="420" r:id="rId154"/>
    <p:sldId id="421" r:id="rId155"/>
    <p:sldId id="422" r:id="rId156"/>
    <p:sldId id="423" r:id="rId157"/>
    <p:sldId id="424" r:id="rId158"/>
    <p:sldId id="425" r:id="rId159"/>
    <p:sldId id="417" r:id="rId160"/>
    <p:sldId id="418" r:id="rId161"/>
    <p:sldId id="347" r:id="rId162"/>
    <p:sldId id="454" r:id="rId163"/>
    <p:sldId id="455" r:id="rId164"/>
    <p:sldId id="456" r:id="rId165"/>
    <p:sldId id="457" r:id="rId166"/>
    <p:sldId id="469" r:id="rId167"/>
    <p:sldId id="470" r:id="rId168"/>
    <p:sldId id="471" r:id="rId169"/>
    <p:sldId id="465" r:id="rId170"/>
    <p:sldId id="475" r:id="rId171"/>
    <p:sldId id="476" r:id="rId172"/>
    <p:sldId id="477" r:id="rId173"/>
    <p:sldId id="478" r:id="rId174"/>
    <p:sldId id="479" r:id="rId175"/>
    <p:sldId id="480" r:id="rId176"/>
    <p:sldId id="481" r:id="rId177"/>
    <p:sldId id="482" r:id="rId178"/>
    <p:sldId id="483" r:id="rId179"/>
    <p:sldId id="484" r:id="rId180"/>
    <p:sldId id="485" r:id="rId181"/>
    <p:sldId id="486" r:id="rId182"/>
    <p:sldId id="487" r:id="rId183"/>
    <p:sldId id="488" r:id="rId184"/>
    <p:sldId id="463" r:id="rId185"/>
    <p:sldId id="464" r:id="rId186"/>
    <p:sldId id="458" r:id="rId187"/>
    <p:sldId id="489" r:id="rId188"/>
    <p:sldId id="490" r:id="rId189"/>
    <p:sldId id="491" r:id="rId190"/>
    <p:sldId id="492" r:id="rId191"/>
    <p:sldId id="459" r:id="rId192"/>
    <p:sldId id="493" r:id="rId193"/>
    <p:sldId id="494" r:id="rId194"/>
    <p:sldId id="495" r:id="rId195"/>
    <p:sldId id="505" r:id="rId196"/>
    <p:sldId id="506" r:id="rId197"/>
    <p:sldId id="496" r:id="rId198"/>
    <p:sldId id="508" r:id="rId199"/>
    <p:sldId id="507" r:id="rId200"/>
    <p:sldId id="511" r:id="rId201"/>
    <p:sldId id="509" r:id="rId202"/>
    <p:sldId id="510" r:id="rId203"/>
    <p:sldId id="512" r:id="rId204"/>
    <p:sldId id="517" r:id="rId205"/>
    <p:sldId id="513" r:id="rId206"/>
    <p:sldId id="514" r:id="rId207"/>
    <p:sldId id="515" r:id="rId208"/>
    <p:sldId id="516" r:id="rId209"/>
    <p:sldId id="497" r:id="rId210"/>
    <p:sldId id="518" r:id="rId211"/>
    <p:sldId id="519" r:id="rId212"/>
    <p:sldId id="527" r:id="rId213"/>
    <p:sldId id="526" r:id="rId214"/>
    <p:sldId id="528" r:id="rId215"/>
    <p:sldId id="520" r:id="rId216"/>
    <p:sldId id="521" r:id="rId217"/>
    <p:sldId id="522" r:id="rId218"/>
    <p:sldId id="523" r:id="rId219"/>
    <p:sldId id="524" r:id="rId220"/>
    <p:sldId id="525" r:id="rId221"/>
    <p:sldId id="498" r:id="rId222"/>
    <p:sldId id="499" r:id="rId223"/>
    <p:sldId id="500" r:id="rId224"/>
    <p:sldId id="501" r:id="rId225"/>
    <p:sldId id="502" r:id="rId226"/>
    <p:sldId id="529" r:id="rId227"/>
    <p:sldId id="530" r:id="rId228"/>
    <p:sldId id="531" r:id="rId229"/>
    <p:sldId id="532" r:id="rId230"/>
    <p:sldId id="533" r:id="rId231"/>
    <p:sldId id="534" r:id="rId232"/>
    <p:sldId id="535" r:id="rId233"/>
    <p:sldId id="536" r:id="rId234"/>
    <p:sldId id="537" r:id="rId235"/>
    <p:sldId id="545" r:id="rId236"/>
    <p:sldId id="539" r:id="rId237"/>
    <p:sldId id="540" r:id="rId238"/>
    <p:sldId id="541" r:id="rId239"/>
    <p:sldId id="542" r:id="rId240"/>
    <p:sldId id="543" r:id="rId241"/>
    <p:sldId id="544" r:id="rId242"/>
    <p:sldId id="503" r:id="rId243"/>
    <p:sldId id="546" r:id="rId244"/>
    <p:sldId id="547" r:id="rId245"/>
    <p:sldId id="504" r:id="rId246"/>
    <p:sldId id="460" r:id="rId247"/>
    <p:sldId id="548" r:id="rId248"/>
    <p:sldId id="549" r:id="rId249"/>
    <p:sldId id="550" r:id="rId250"/>
    <p:sldId id="551" r:id="rId251"/>
    <p:sldId id="552" r:id="rId252"/>
    <p:sldId id="441" r:id="rId253"/>
    <p:sldId id="447" r:id="rId254"/>
    <p:sldId id="553" r:id="rId255"/>
    <p:sldId id="554" r:id="rId256"/>
    <p:sldId id="556" r:id="rId257"/>
    <p:sldId id="567" r:id="rId258"/>
    <p:sldId id="561" r:id="rId259"/>
    <p:sldId id="562" r:id="rId260"/>
    <p:sldId id="563" r:id="rId261"/>
    <p:sldId id="564" r:id="rId262"/>
    <p:sldId id="565" r:id="rId263"/>
    <p:sldId id="582" r:id="rId264"/>
    <p:sldId id="566" r:id="rId265"/>
    <p:sldId id="583" r:id="rId266"/>
    <p:sldId id="568" r:id="rId267"/>
    <p:sldId id="569" r:id="rId268"/>
    <p:sldId id="572" r:id="rId269"/>
    <p:sldId id="448" r:id="rId270"/>
    <p:sldId id="450" r:id="rId271"/>
    <p:sldId id="451" r:id="rId272"/>
    <p:sldId id="452" r:id="rId273"/>
    <p:sldId id="574" r:id="rId274"/>
    <p:sldId id="575" r:id="rId275"/>
    <p:sldId id="453" r:id="rId276"/>
    <p:sldId id="442" r:id="rId277"/>
    <p:sldId id="443" r:id="rId278"/>
    <p:sldId id="580" r:id="rId279"/>
    <p:sldId id="576" r:id="rId280"/>
    <p:sldId id="577" r:id="rId281"/>
    <p:sldId id="578" r:id="rId282"/>
    <p:sldId id="579" r:id="rId283"/>
    <p:sldId id="444" r:id="rId284"/>
    <p:sldId id="445" r:id="rId285"/>
    <p:sldId id="446" r:id="rId286"/>
    <p:sldId id="436" r:id="rId287"/>
    <p:sldId id="581" r:id="rId2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C9642"/>
    <a:srgbClr val="FFC61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showGuides="1">
      <p:cViewPr varScale="1">
        <p:scale>
          <a:sx n="78" d="100"/>
          <a:sy n="78" d="100"/>
        </p:scale>
        <p:origin x="564" y="78"/>
      </p:cViewPr>
      <p:guideLst>
        <p:guide orient="horz" pos="2184"/>
        <p:guide pos="381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24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handoutMaster" Target="handoutMasters/handoutMaster1.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presProps" Target="presProps.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viewProps" Target="viewProp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theme" Target="theme/theme1.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notesMaster" Target="notesMasters/notesMaster1.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658A34-83F4-4B2E-BC5A-DE51EE8822F9}" type="datetimeFigureOut">
              <a:rPr lang="en-US" smtClean="0"/>
              <a:t>10/31/2023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8FE58C-C1A6-4C4C-90C2-B7F5B0504B2D}" type="slidenum">
              <a:rPr lang="en-US" smtClean="0"/>
              <a:t>‹#›</a:t>
            </a:fld>
            <a:endParaRPr lang="en-US"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E1917-0BAF-4687-978A-82FFF05559C3}" type="datetimeFigureOut">
              <a:rPr lang="en-US" smtClean="0"/>
              <a:t>10/30/2023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E1E9A-E921-4174-A0FC-51868D7AC568}" type="slidenum">
              <a:rPr lang="en-US" smtClean="0"/>
              <a:t>‹#›</a:t>
            </a:fld>
            <a:endParaRPr lang="en-US"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E1E9A-E921-4174-A0FC-51868D7AC568}" type="slidenum">
              <a:rPr lang="en-US" smtClean="0"/>
              <a:t>1</a:t>
            </a:fld>
            <a:endParaRPr lang="en-US" dirty="0"/>
          </a:p>
        </p:txBody>
      </p:sp>
    </p:spTree>
    <p:extLst>
      <p:ext uri="{BB962C8B-B14F-4D97-AF65-F5344CB8AC3E}">
        <p14:creationId xmlns:p14="http://schemas.microsoft.com/office/powerpoint/2010/main" val="129934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0DCFAC-1633-4776-A99F-BB95C4979A8D}" type="datetime1">
              <a:rPr lang="en-US" smtClean="0"/>
              <a:t>10/30/2023</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562100" y="1825625"/>
            <a:ext cx="97917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E9F0A3-0006-45CC-A284-A2FC6182DFA6}" type="datetime1">
              <a:rPr lang="en-US" smtClean="0"/>
              <a:t>10/30/2023</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2100" y="365125"/>
            <a:ext cx="7010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25DA8-ACD7-4577-BEEC-1539F6AA16CA}" type="datetime1">
              <a:rPr lang="en-US" smtClean="0"/>
              <a:t>10/30/2023</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457B07-0815-4E09-A810-918E0BE039A2}" type="datetime1">
              <a:rPr lang="en-US" smtClean="0"/>
              <a:t>10/30/2023</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CBA10-7894-4F10-A435-3197D28C29C3}" type="datetime1">
              <a:rPr lang="en-US" smtClean="0"/>
              <a:t>10/30/2023</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1658" y="1709738"/>
            <a:ext cx="10105791"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241658" y="4589463"/>
            <a:ext cx="10105791"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DB0A2F4E-F8B6-49A4-B4DF-CEEE49A51299}" type="datetime1">
              <a:rPr lang="en-US" smtClean="0"/>
              <a:t>10/30/2023</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9700"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5325"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BFA879-E2F7-47DB-B2D4-3ADF41AD1A8E}" type="datetime1">
              <a:rPr lang="en-US" smtClean="0"/>
              <a:t>10/30/2023</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24100" y="274638"/>
            <a:ext cx="9023350" cy="1143000"/>
          </a:xfrm>
        </p:spPr>
        <p:txBody>
          <a:bodyPr/>
          <a:lstStyle/>
          <a:p>
            <a:r>
              <a:rPr lang="en-US"/>
              <a:t>Click to edit Master title style</a:t>
            </a:r>
          </a:p>
        </p:txBody>
      </p:sp>
      <p:sp>
        <p:nvSpPr>
          <p:cNvPr id="3" name="Text Placeholder 2"/>
          <p:cNvSpPr>
            <a:spLocks noGrp="1"/>
          </p:cNvSpPr>
          <p:nvPr>
            <p:ph type="body" idx="1"/>
          </p:nvPr>
        </p:nvSpPr>
        <p:spPr>
          <a:xfrm>
            <a:off x="156210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6210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892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892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986C0F-789B-423E-B06B-504F3F0EE3E4}" type="datetime1">
              <a:rPr lang="en-US" smtClean="0"/>
              <a:t>10/30/2023</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507C69-2221-457E-B906-2870693A1EC0}" type="datetime1">
              <a:rPr lang="en-US" smtClean="0"/>
              <a:t>10/30/2023</a:t>
            </a:fld>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E29F0-4AAF-4054-B875-F2D5DBBAFCB3}" type="datetime1">
              <a:rPr lang="en-US" smtClean="0"/>
              <a:t>10/30/2023</a:t>
            </a:fld>
            <a:endParaRPr lang="en-US" dirty="0"/>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678905" y="987425"/>
            <a:ext cx="567648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4060FA-5CBF-4E70-AA26-7237CD6EC02B}" type="datetime1">
              <a:rPr lang="en-US" smtClean="0"/>
              <a:t>10/30/2023</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7BBEC0-8247-40A0-9405-1B38AB50F3F4}" type="datetime1">
              <a:rPr lang="en-US" smtClean="0"/>
              <a:t>10/30/2023</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28097292-5B69-44A2-9E77-517D49E880D0}" type="datetime1">
              <a:rPr lang="en-US" smtClean="0"/>
              <a:t>10/30/2023</a:t>
            </a:fld>
            <a:endParaRPr lang="en-US" dirty="0"/>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dirty="0"/>
              <a:t>Add a footer</a:t>
            </a:r>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B7BAC7-FE87-40F6-AA24-4F4685D1B022}" type="slidenum">
              <a:rPr lang="en-US" smtClean="0"/>
              <a:pPr/>
              <a:t>‹#›</a:t>
            </a:fld>
            <a:endParaRPr lang="en-US"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dic.gov/deposit/covered/" TargetMode="Externa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60.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hyperlink" Target="https://pixabay.com/en/bank-money-finance-988164/" TargetMode="External"/><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www.fdic.gov/deposit/covered/" TargetMode="External"/></Relationships>
</file>

<file path=ppt/slides/_rels/slide20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58.jpg"/><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5.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ncua.gov/"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1.xml"/><Relationship Id="rId4" Type="http://schemas.openxmlformats.org/officeDocument/2006/relationships/image" Target="../media/image184.png"/></Relationships>
</file>

<file path=ppt/slides/_rels/slide212.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hyperlink" Target="https://www.groundreport.com/easy-guide-filing-income-tax-return/" TargetMode="External"/><Relationship Id="rId2" Type="http://schemas.openxmlformats.org/officeDocument/2006/relationships/image" Target="../media/image189.jp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0.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203.WMF"/><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204.WMF"/><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4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hyperlink" Target="https://pixabay.com/en/stamp-priority-preference-special-2022900/" TargetMode="External"/><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hyperlink" Target="https://openclipart.org/detail/182239/eco-green-factory-icon-by-dominiquechappard-182239" TargetMode="External"/><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hyperlink" Target="https://www.pngall.com/charity-donation-png/download/60665" TargetMode="External"/><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nd.gov/pfa/school.html" TargetMode="Externa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hyperlink" Target="https://www.irs.gov/pub/irs-tege/atg_fundraising.pdf" TargetMode="Externa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hyperlink" Target="mailto:patty.verdouw@ndsba.org" TargetMode="External"/><Relationship Id="rId2" Type="http://schemas.openxmlformats.org/officeDocument/2006/relationships/image" Target="../media/image234.jpg"/><Relationship Id="rId1" Type="http://schemas.openxmlformats.org/officeDocument/2006/relationships/slideLayout" Target="../slideLayouts/slideLayout1.xml"/><Relationship Id="rId4" Type="http://schemas.openxmlformats.org/officeDocument/2006/relationships/image" Target="../media/image235.gif"/></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sec.gov/"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7672" y="1562986"/>
            <a:ext cx="9791700" cy="3970318"/>
          </a:xfrm>
          <a:prstGeom prst="rect">
            <a:avLst/>
          </a:prstGeom>
        </p:spPr>
        <p:txBody>
          <a:bodyPr wrap="square">
            <a:spAutoFit/>
          </a:bodyPr>
          <a:lstStyle/>
          <a:p>
            <a:pPr algn="ctr"/>
            <a:r>
              <a:rPr lang="en-US" sz="2800" dirty="0">
                <a:latin typeface="Arial Black" panose="020B0A04020102020204" pitchFamily="34" charset="0"/>
              </a:rPr>
              <a:t>Asset Management, Investing and Bonding 2023</a:t>
            </a:r>
          </a:p>
          <a:p>
            <a:endParaRPr lang="en-US" sz="2800" dirty="0">
              <a:latin typeface="Arial Black" panose="020B0A04020102020204" pitchFamily="34" charset="0"/>
            </a:endParaRPr>
          </a:p>
          <a:p>
            <a:pPr algn="ctr"/>
            <a:endParaRPr lang="en-US" sz="2800" dirty="0">
              <a:latin typeface="Arial Black" panose="020B0A04020102020204" pitchFamily="34" charset="0"/>
            </a:endParaRPr>
          </a:p>
          <a:p>
            <a:pPr algn="ctr"/>
            <a:endParaRPr lang="en-US" sz="2800" dirty="0">
              <a:latin typeface="Arial Black" panose="020B0A04020102020204" pitchFamily="34" charset="0"/>
            </a:endParaRPr>
          </a:p>
          <a:p>
            <a:pPr algn="ctr"/>
            <a:r>
              <a:rPr lang="en-US" sz="2800" dirty="0">
                <a:latin typeface="Arial Black" panose="020B0A04020102020204" pitchFamily="34" charset="0"/>
              </a:rPr>
              <a:t>Presented By</a:t>
            </a:r>
          </a:p>
          <a:p>
            <a:pPr algn="ctr"/>
            <a:endParaRPr lang="en-US" sz="2800" dirty="0">
              <a:latin typeface="Arial Black" panose="020B0A04020102020204" pitchFamily="34" charset="0"/>
            </a:endParaRPr>
          </a:p>
          <a:p>
            <a:pPr algn="ctr"/>
            <a:endParaRPr lang="en-US" sz="2800" dirty="0">
              <a:latin typeface="Arial Black" panose="020B0A04020102020204" pitchFamily="34" charset="0"/>
            </a:endParaRPr>
          </a:p>
          <a:p>
            <a:pPr algn="ctr"/>
            <a:endParaRPr lang="en-US" sz="2800" dirty="0">
              <a:latin typeface="Arial Black" panose="020B0A04020102020204" pitchFamily="34" charset="0"/>
            </a:endParaRPr>
          </a:p>
          <a:p>
            <a:pPr algn="ctr"/>
            <a:r>
              <a:rPr lang="en-US" sz="2800" dirty="0">
                <a:latin typeface="Arial Black" panose="020B0A04020102020204" pitchFamily="34" charset="0"/>
              </a:rPr>
              <a:t>Patty VerDouw</a:t>
            </a:r>
            <a:endParaRPr lang="en-US" sz="2800" dirty="0"/>
          </a:p>
        </p:txBody>
      </p:sp>
      <p:sp>
        <p:nvSpPr>
          <p:cNvPr id="5" name="Slide Number Placeholder 4"/>
          <p:cNvSpPr>
            <a:spLocks noGrp="1"/>
          </p:cNvSpPr>
          <p:nvPr>
            <p:ph type="sldNum" sz="quarter" idx="12"/>
          </p:nvPr>
        </p:nvSpPr>
        <p:spPr/>
        <p:txBody>
          <a:bodyPr/>
          <a:lstStyle/>
          <a:p>
            <a:fld id="{71B7BAC7-FE87-40F6-AA24-4F4685D1B022}" type="slidenum">
              <a:rPr lang="en-US" smtClean="0"/>
              <a:t>1</a:t>
            </a:fld>
            <a:endParaRPr lang="en-US" dirty="0"/>
          </a:p>
        </p:txBody>
      </p:sp>
    </p:spTree>
    <p:extLst>
      <p:ext uri="{BB962C8B-B14F-4D97-AF65-F5344CB8AC3E}">
        <p14:creationId xmlns:p14="http://schemas.microsoft.com/office/powerpoint/2010/main" val="45474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10</a:t>
            </a:fld>
            <a:endParaRPr lang="en-US" dirty="0"/>
          </a:p>
        </p:txBody>
      </p:sp>
      <p:sp>
        <p:nvSpPr>
          <p:cNvPr id="6" name="TextBox 5"/>
          <p:cNvSpPr txBox="1"/>
          <p:nvPr/>
        </p:nvSpPr>
        <p:spPr>
          <a:xfrm>
            <a:off x="1047750" y="422031"/>
            <a:ext cx="10096500" cy="5055230"/>
          </a:xfrm>
          <a:prstGeom prst="rect">
            <a:avLst/>
          </a:prstGeom>
          <a:noFill/>
        </p:spPr>
        <p:txBody>
          <a:bodyPr wrap="square" rtlCol="0">
            <a:spAutoFit/>
          </a:bodyPr>
          <a:lstStyle/>
          <a:p>
            <a:r>
              <a:rPr lang="en-US" sz="4000" dirty="0">
                <a:latin typeface="Arial Black" panose="020B0A04020102020204" pitchFamily="34" charset="0"/>
              </a:rPr>
              <a:t>Definitions:                                                                             </a:t>
            </a:r>
          </a:p>
          <a:p>
            <a:endParaRPr lang="en-US" sz="1600" dirty="0">
              <a:latin typeface="Arial Black" panose="020B0A04020102020204" pitchFamily="34" charset="0"/>
            </a:endParaRPr>
          </a:p>
          <a:p>
            <a:r>
              <a:rPr lang="en-US" sz="4000" b="1" dirty="0">
                <a:solidFill>
                  <a:srgbClr val="C00000"/>
                </a:solidFill>
                <a:latin typeface="Arial" panose="020B0604020202020204" pitchFamily="34" charset="0"/>
                <a:cs typeface="Arial" panose="020B0604020202020204" pitchFamily="34" charset="0"/>
              </a:rPr>
              <a:t>Revenue Bonds </a:t>
            </a:r>
            <a:r>
              <a:rPr lang="en-US" sz="3600" dirty="0">
                <a:latin typeface="Arial" panose="020B0604020202020204" pitchFamily="34" charset="0"/>
                <a:cs typeface="Arial" panose="020B0604020202020204" pitchFamily="34" charset="0"/>
              </a:rPr>
              <a:t>are bonds, whose payback provisions are tied to a specific revenue stream, such as fees.</a:t>
            </a:r>
          </a:p>
          <a:p>
            <a:endParaRPr lang="en-US" sz="105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3600" dirty="0">
                <a:solidFill>
                  <a:srgbClr val="7030A0"/>
                </a:solidFill>
                <a:latin typeface="Arial" panose="020B0604020202020204" pitchFamily="34" charset="0"/>
                <a:cs typeface="Arial" panose="020B0604020202020204" pitchFamily="34" charset="0"/>
              </a:rPr>
              <a:t>Example:  Bonds being issued to fund student loans.  Interest revenue from the student loans are the only source of payback of the bonds.</a:t>
            </a:r>
          </a:p>
          <a:p>
            <a:r>
              <a:rPr lang="en-US" sz="36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805" y="4897700"/>
            <a:ext cx="1608389" cy="1579145"/>
          </a:xfrm>
          <a:prstGeom prst="rect">
            <a:avLst/>
          </a:prstGeom>
        </p:spPr>
      </p:pic>
    </p:spTree>
    <p:extLst>
      <p:ext uri="{BB962C8B-B14F-4D97-AF65-F5344CB8AC3E}">
        <p14:creationId xmlns:p14="http://schemas.microsoft.com/office/powerpoint/2010/main" val="292500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100</a:t>
            </a:fld>
            <a:endParaRPr lang="en-US" dirty="0"/>
          </a:p>
        </p:txBody>
      </p:sp>
      <p:sp>
        <p:nvSpPr>
          <p:cNvPr id="3" name="TextBox 2"/>
          <p:cNvSpPr txBox="1"/>
          <p:nvPr/>
        </p:nvSpPr>
        <p:spPr>
          <a:xfrm>
            <a:off x="565609" y="358907"/>
            <a:ext cx="11192500" cy="5555367"/>
          </a:xfrm>
          <a:prstGeom prst="rect">
            <a:avLst/>
          </a:prstGeom>
          <a:solidFill>
            <a:schemeClr val="accent4">
              <a:lumMod val="20000"/>
              <a:lumOff val="80000"/>
            </a:schemeClr>
          </a:solidFill>
        </p:spPr>
        <p:txBody>
          <a:bodyPr wrap="square" rtlCol="0">
            <a:spAutoFit/>
          </a:bodyPr>
          <a:lstStyle/>
          <a:p>
            <a:r>
              <a:rPr lang="en-US" sz="3200" dirty="0">
                <a:latin typeface="Arial Black" panose="020B0A04020102020204" pitchFamily="34" charset="0"/>
              </a:rPr>
              <a:t>School District Voter Approval of Building Authority or Other Indirect Funding Methods – </a:t>
            </a:r>
          </a:p>
          <a:p>
            <a:r>
              <a:rPr lang="en-US" sz="2800" dirty="0">
                <a:latin typeface="Arial Black" panose="020B0A04020102020204" pitchFamily="34" charset="0"/>
              </a:rPr>
              <a:t>Building Construction Project Approval</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District can not enter into any agreements for payments or other obligation regarding construction, purchase, repair, improvement, modernization or renovation of any building to by used by the District without approval of the Superintendent of Public Instruction (provided in NDCC 15.1-36-01) if the School District </a:t>
            </a:r>
            <a:r>
              <a:rPr lang="en-US" sz="2800" b="1" dirty="0">
                <a:solidFill>
                  <a:srgbClr val="C00000"/>
                </a:solidFill>
                <a:latin typeface="Arial" panose="020B0604020202020204" pitchFamily="34" charset="0"/>
                <a:cs typeface="Arial" panose="020B0604020202020204" pitchFamily="34" charset="0"/>
              </a:rPr>
              <a:t>undertook the project itself</a:t>
            </a:r>
            <a:r>
              <a:rPr lang="en-US" sz="28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endParaRPr lang="en-US" sz="1600" dirty="0">
              <a:latin typeface="Arial Black" panose="020B0A040201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6" name="TextBox 5"/>
          <p:cNvSpPr txBox="1"/>
          <p:nvPr/>
        </p:nvSpPr>
        <p:spPr>
          <a:xfrm>
            <a:off x="9280885" y="5802868"/>
            <a:ext cx="207291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21-03-06.1</a:t>
            </a:r>
          </a:p>
        </p:txBody>
      </p:sp>
    </p:spTree>
    <p:extLst>
      <p:ext uri="{BB962C8B-B14F-4D97-AF65-F5344CB8AC3E}">
        <p14:creationId xmlns:p14="http://schemas.microsoft.com/office/powerpoint/2010/main" val="187330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101</a:t>
            </a:fld>
            <a:endParaRPr lang="en-US" dirty="0"/>
          </a:p>
        </p:txBody>
      </p:sp>
      <p:sp>
        <p:nvSpPr>
          <p:cNvPr id="2" name="Rectangle 1"/>
          <p:cNvSpPr/>
          <p:nvPr/>
        </p:nvSpPr>
        <p:spPr>
          <a:xfrm>
            <a:off x="593889" y="926647"/>
            <a:ext cx="10759911" cy="2846933"/>
          </a:xfrm>
          <a:prstGeom prst="rect">
            <a:avLst/>
          </a:prstGeom>
        </p:spPr>
        <p:txBody>
          <a:bodyPr wrap="square">
            <a:spAutoFit/>
          </a:bodyPr>
          <a:lstStyle/>
          <a:p>
            <a:r>
              <a:rPr lang="en-US" sz="3200" dirty="0">
                <a:latin typeface="Arial Black" panose="020B0A04020102020204" pitchFamily="34" charset="0"/>
              </a:rPr>
              <a:t>Election Required - </a:t>
            </a:r>
            <a:r>
              <a:rPr lang="en-US" sz="3200" dirty="0">
                <a:solidFill>
                  <a:srgbClr val="C00000"/>
                </a:solidFill>
                <a:latin typeface="Arial Black" panose="020B0A04020102020204" pitchFamily="34" charset="0"/>
              </a:rPr>
              <a:t>Exceptions</a:t>
            </a:r>
          </a:p>
          <a:p>
            <a:endParaRPr lang="en-US" sz="1100" dirty="0">
              <a:latin typeface="Arial Black" panose="020B0A04020102020204" pitchFamily="34" charset="0"/>
            </a:endParaRPr>
          </a:p>
          <a:p>
            <a:r>
              <a:rPr lang="en-US" sz="3600" dirty="0">
                <a:latin typeface="Arial" panose="020B0604020202020204" pitchFamily="34" charset="0"/>
                <a:cs typeface="Arial" panose="020B0604020202020204" pitchFamily="34" charset="0"/>
              </a:rPr>
              <a:t>No District may issue bonds without being authorized to do so by a vote equal to </a:t>
            </a:r>
            <a:r>
              <a:rPr lang="en-US" sz="3600" b="1" u="sng" dirty="0">
                <a:solidFill>
                  <a:srgbClr val="C00000"/>
                </a:solidFill>
                <a:latin typeface="Arial" panose="020B0604020202020204" pitchFamily="34" charset="0"/>
                <a:cs typeface="Arial" panose="020B0604020202020204" pitchFamily="34" charset="0"/>
              </a:rPr>
              <a:t>60% of all the qualified voters </a:t>
            </a:r>
            <a:r>
              <a:rPr lang="en-US" sz="3600" b="1" dirty="0">
                <a:solidFill>
                  <a:srgbClr val="7030A0"/>
                </a:solidFill>
                <a:latin typeface="Arial" panose="020B0604020202020204" pitchFamily="34" charset="0"/>
                <a:cs typeface="Arial" panose="020B0604020202020204" pitchFamily="34" charset="0"/>
              </a:rPr>
              <a:t>EXCEPT</a:t>
            </a:r>
            <a:r>
              <a:rPr lang="en-US" sz="36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427" y="4911364"/>
            <a:ext cx="1344739" cy="1355945"/>
          </a:xfrm>
          <a:prstGeom prst="rect">
            <a:avLst/>
          </a:prstGeom>
        </p:spPr>
      </p:pic>
      <p:sp>
        <p:nvSpPr>
          <p:cNvPr id="6" name="TextBox 5"/>
          <p:cNvSpPr txBox="1"/>
          <p:nvPr/>
        </p:nvSpPr>
        <p:spPr>
          <a:xfrm>
            <a:off x="9481748" y="5802868"/>
            <a:ext cx="187205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21-03-07</a:t>
            </a:r>
          </a:p>
        </p:txBody>
      </p:sp>
    </p:spTree>
    <p:extLst>
      <p:ext uri="{BB962C8B-B14F-4D97-AF65-F5344CB8AC3E}">
        <p14:creationId xmlns:p14="http://schemas.microsoft.com/office/powerpoint/2010/main" val="359219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102</a:t>
            </a:fld>
            <a:endParaRPr lang="en-US" dirty="0"/>
          </a:p>
        </p:txBody>
      </p:sp>
      <p:sp>
        <p:nvSpPr>
          <p:cNvPr id="3" name="TextBox 2"/>
          <p:cNvSpPr txBox="1"/>
          <p:nvPr/>
        </p:nvSpPr>
        <p:spPr>
          <a:xfrm>
            <a:off x="622169" y="575723"/>
            <a:ext cx="10963373" cy="4724370"/>
          </a:xfrm>
          <a:prstGeom prst="rect">
            <a:avLst/>
          </a:prstGeom>
          <a:noFill/>
        </p:spPr>
        <p:txBody>
          <a:bodyPr wrap="square" rtlCol="0">
            <a:spAutoFit/>
          </a:bodyPr>
          <a:lstStyle/>
          <a:p>
            <a:r>
              <a:rPr lang="en-US" sz="3200" dirty="0">
                <a:latin typeface="Arial Black" panose="020B0A04020102020204" pitchFamily="34" charset="0"/>
              </a:rPr>
              <a:t>Election Required - </a:t>
            </a:r>
            <a:r>
              <a:rPr lang="en-US" sz="3200" dirty="0">
                <a:solidFill>
                  <a:srgbClr val="C00000"/>
                </a:solidFill>
                <a:latin typeface="Arial Black" panose="020B0A04020102020204" pitchFamily="34" charset="0"/>
              </a:rPr>
              <a:t>Exceptions</a:t>
            </a:r>
          </a:p>
          <a:p>
            <a:endParaRPr lang="en-US" sz="16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School Board may also by resolution adopted by </a:t>
            </a:r>
            <a:r>
              <a:rPr lang="en-US" sz="2400" b="1" dirty="0">
                <a:solidFill>
                  <a:srgbClr val="C00000"/>
                </a:solidFill>
                <a:latin typeface="Arial" panose="020B0604020202020204" pitchFamily="34" charset="0"/>
                <a:cs typeface="Arial" panose="020B0604020202020204" pitchFamily="34" charset="0"/>
              </a:rPr>
              <a:t>2/3 vote</a:t>
            </a:r>
            <a:r>
              <a:rPr lang="en-US" sz="2400" dirty="0">
                <a:latin typeface="Arial" panose="020B0604020202020204" pitchFamily="34" charset="0"/>
                <a:cs typeface="Arial" panose="020B0604020202020204" pitchFamily="34" charset="0"/>
              </a:rPr>
              <a:t>, dedicate the tax levies as authorized by NDCC 15.1-09-47 </a:t>
            </a:r>
            <a:r>
              <a:rPr lang="en-US" sz="2400" dirty="0">
                <a:solidFill>
                  <a:srgbClr val="7030A0"/>
                </a:solidFill>
                <a:latin typeface="Arial" panose="020B0604020202020204" pitchFamily="34" charset="0"/>
                <a:cs typeface="Arial" panose="020B0604020202020204" pitchFamily="34" charset="0"/>
              </a:rPr>
              <a:t>(Fargo), </a:t>
            </a:r>
            <a:r>
              <a:rPr lang="en-US" sz="2400" dirty="0">
                <a:latin typeface="Arial" panose="020B0604020202020204" pitchFamily="34" charset="0"/>
                <a:cs typeface="Arial" panose="020B0604020202020204" pitchFamily="34" charset="0"/>
              </a:rPr>
              <a:t>15.1-09-49 </a:t>
            </a:r>
            <a:r>
              <a:rPr lang="en-US" sz="2400" dirty="0">
                <a:solidFill>
                  <a:srgbClr val="7030A0"/>
                </a:solidFill>
                <a:latin typeface="Arial" panose="020B0604020202020204" pitchFamily="34" charset="0"/>
                <a:cs typeface="Arial" panose="020B0604020202020204" pitchFamily="34" charset="0"/>
              </a:rPr>
              <a:t>(Fargo) </a:t>
            </a:r>
            <a:r>
              <a:rPr lang="en-US" sz="2400" dirty="0">
                <a:latin typeface="Arial" panose="020B0604020202020204" pitchFamily="34" charset="0"/>
                <a:cs typeface="Arial" panose="020B0604020202020204" pitchFamily="34" charset="0"/>
              </a:rPr>
              <a:t>or 57-15-16 </a:t>
            </a:r>
            <a:r>
              <a:rPr lang="en-US" sz="2400" dirty="0">
                <a:solidFill>
                  <a:srgbClr val="7030A0"/>
                </a:solidFill>
                <a:latin typeface="Arial" panose="020B0604020202020204" pitchFamily="34" charset="0"/>
                <a:cs typeface="Arial" panose="020B0604020202020204" pitchFamily="34" charset="0"/>
              </a:rPr>
              <a:t>(Tax Levy for Building Fund in School Districts) </a:t>
            </a:r>
            <a:r>
              <a:rPr lang="en-US" sz="2400" dirty="0">
                <a:latin typeface="Arial" panose="020B0604020202020204" pitchFamily="34" charset="0"/>
                <a:cs typeface="Arial" panose="020B0604020202020204" pitchFamily="34" charset="0"/>
              </a:rPr>
              <a:t>and issue General Obligation Bonds to be paid by these dedicated levies.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It can be used for the purchase, construction, reconstruction or repair of school buildings or improvement of a project.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It can also be used for the construction or improvement of a project under NDCC 15.1-36-02 or 15.1-36-08. </a:t>
            </a:r>
            <a:r>
              <a:rPr lang="en-US" sz="2400" dirty="0">
                <a:solidFill>
                  <a:srgbClr val="7030A0"/>
                </a:solidFill>
                <a:latin typeface="Arial" panose="020B0604020202020204" pitchFamily="34" charset="0"/>
                <a:cs typeface="Arial" panose="020B0604020202020204" pitchFamily="34" charset="0"/>
              </a:rPr>
              <a:t>(School construction)</a:t>
            </a:r>
            <a:endParaRPr lang="en-US" sz="2400" dirty="0">
              <a:solidFill>
                <a:srgbClr val="7030A0"/>
              </a:solidFill>
              <a:latin typeface="Arial Black" panose="020B0A040201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91175" y="5802868"/>
            <a:ext cx="186262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21-03-07</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549" y="4664210"/>
            <a:ext cx="2286000" cy="1903615"/>
          </a:xfrm>
          <a:prstGeom prst="rect">
            <a:avLst/>
          </a:prstGeom>
        </p:spPr>
      </p:pic>
    </p:spTree>
    <p:extLst>
      <p:ext uri="{BB962C8B-B14F-4D97-AF65-F5344CB8AC3E}">
        <p14:creationId xmlns:p14="http://schemas.microsoft.com/office/powerpoint/2010/main" val="9281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103</a:t>
            </a:fld>
            <a:endParaRPr lang="en-US" dirty="0"/>
          </a:p>
        </p:txBody>
      </p:sp>
      <p:sp>
        <p:nvSpPr>
          <p:cNvPr id="3" name="TextBox 2"/>
          <p:cNvSpPr txBox="1"/>
          <p:nvPr/>
        </p:nvSpPr>
        <p:spPr>
          <a:xfrm>
            <a:off x="536220" y="717126"/>
            <a:ext cx="10817580" cy="5216813"/>
          </a:xfrm>
          <a:prstGeom prst="rect">
            <a:avLst/>
          </a:prstGeom>
          <a:noFill/>
        </p:spPr>
        <p:txBody>
          <a:bodyPr wrap="square" rtlCol="0">
            <a:spAutoFit/>
          </a:bodyPr>
          <a:lstStyle/>
          <a:p>
            <a:r>
              <a:rPr lang="en-US" sz="3200" dirty="0">
                <a:latin typeface="Arial Black" panose="020B0A04020102020204" pitchFamily="34" charset="0"/>
              </a:rPr>
              <a:t>Election Required - </a:t>
            </a:r>
            <a:r>
              <a:rPr lang="en-US" sz="3200" dirty="0">
                <a:solidFill>
                  <a:srgbClr val="C00000"/>
                </a:solidFill>
                <a:latin typeface="Arial Black" panose="020B0A04020102020204" pitchFamily="34" charset="0"/>
              </a:rPr>
              <a:t>Exceptions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a:t>
            </a:r>
            <a:r>
              <a:rPr lang="en-US" sz="2800" b="1" dirty="0">
                <a:solidFill>
                  <a:srgbClr val="C00000"/>
                </a:solidFill>
                <a:latin typeface="Arial" panose="020B0604020202020204" pitchFamily="34" charset="0"/>
                <a:cs typeface="Arial" panose="020B0604020202020204" pitchFamily="34" charset="0"/>
              </a:rPr>
              <a:t>Initial Resolution </a:t>
            </a:r>
            <a:r>
              <a:rPr lang="en-US" sz="2800" dirty="0">
                <a:latin typeface="Arial" panose="020B0604020202020204" pitchFamily="34" charset="0"/>
                <a:cs typeface="Arial" panose="020B0604020202020204" pitchFamily="34" charset="0"/>
              </a:rPr>
              <a:t>authorizing tax levy dedication and General Obligation Bonds must be published in the official newspaper of the District.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Any owner of taxable property within the District may file with the Business Manager a </a:t>
            </a:r>
            <a:r>
              <a:rPr lang="en-US" sz="2800" b="1" dirty="0">
                <a:solidFill>
                  <a:srgbClr val="C00000"/>
                </a:solidFill>
                <a:latin typeface="Arial" panose="020B0604020202020204" pitchFamily="34" charset="0"/>
                <a:cs typeface="Arial" panose="020B0604020202020204" pitchFamily="34" charset="0"/>
              </a:rPr>
              <a:t>protest</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against the adoption of the resolution </a:t>
            </a:r>
            <a:r>
              <a:rPr lang="en-US" sz="2800" b="1" u="sng" dirty="0">
                <a:latin typeface="Arial" panose="020B0604020202020204" pitchFamily="34" charset="0"/>
                <a:cs typeface="Arial" panose="020B0604020202020204" pitchFamily="34" charset="0"/>
              </a:rPr>
              <a:t>within 60 days</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Protests must be in writing and must describe the property that is the subject of the protest.</a:t>
            </a:r>
            <a:endParaRPr lang="en-US" sz="1600" dirty="0">
              <a:latin typeface="Arial Black" panose="020B0A040201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461" y="5144009"/>
            <a:ext cx="2347078" cy="1317717"/>
          </a:xfrm>
          <a:prstGeom prst="rect">
            <a:avLst/>
          </a:prstGeom>
        </p:spPr>
      </p:pic>
      <p:sp>
        <p:nvSpPr>
          <p:cNvPr id="5" name="TextBox 4"/>
          <p:cNvSpPr txBox="1"/>
          <p:nvPr/>
        </p:nvSpPr>
        <p:spPr>
          <a:xfrm>
            <a:off x="9509485" y="5802868"/>
            <a:ext cx="184431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21-03-07</a:t>
            </a:r>
          </a:p>
        </p:txBody>
      </p:sp>
    </p:spTree>
    <p:extLst>
      <p:ext uri="{BB962C8B-B14F-4D97-AF65-F5344CB8AC3E}">
        <p14:creationId xmlns:p14="http://schemas.microsoft.com/office/powerpoint/2010/main" val="14570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104</a:t>
            </a:fld>
            <a:endParaRPr lang="en-US" dirty="0"/>
          </a:p>
        </p:txBody>
      </p:sp>
      <p:sp>
        <p:nvSpPr>
          <p:cNvPr id="3" name="TextBox 2"/>
          <p:cNvSpPr txBox="1"/>
          <p:nvPr/>
        </p:nvSpPr>
        <p:spPr>
          <a:xfrm>
            <a:off x="669303" y="575723"/>
            <a:ext cx="10684497" cy="3154710"/>
          </a:xfrm>
          <a:prstGeom prst="rect">
            <a:avLst/>
          </a:prstGeom>
          <a:noFill/>
        </p:spPr>
        <p:txBody>
          <a:bodyPr wrap="square" rtlCol="0">
            <a:spAutoFit/>
          </a:bodyPr>
          <a:lstStyle/>
          <a:p>
            <a:r>
              <a:rPr lang="en-US" sz="3200" dirty="0">
                <a:latin typeface="Arial Black" panose="020B0A04020102020204" pitchFamily="34" charset="0"/>
              </a:rPr>
              <a:t>Election Required - </a:t>
            </a:r>
            <a:r>
              <a:rPr lang="en-US" sz="3200" dirty="0">
                <a:solidFill>
                  <a:srgbClr val="C00000"/>
                </a:solidFill>
                <a:latin typeface="Arial Black" panose="020B0A04020102020204" pitchFamily="34" charset="0"/>
              </a:rPr>
              <a:t>Exceptions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Board finds the owner of the taxable property has an </a:t>
            </a:r>
            <a:r>
              <a:rPr lang="en-US" sz="2800" b="1" dirty="0">
                <a:solidFill>
                  <a:srgbClr val="7030A0"/>
                </a:solidFill>
                <a:latin typeface="Arial" panose="020B0604020202020204" pitchFamily="34" charset="0"/>
                <a:cs typeface="Arial" panose="020B0604020202020204" pitchFamily="34" charset="0"/>
              </a:rPr>
              <a:t>assessed valuation equal to 5% or more of the assessed valuation </a:t>
            </a:r>
            <a:r>
              <a:rPr lang="en-US" sz="2800" dirty="0">
                <a:latin typeface="Arial" panose="020B0604020202020204" pitchFamily="34" charset="0"/>
                <a:cs typeface="Arial" panose="020B0604020202020204" pitchFamily="34" charset="0"/>
              </a:rPr>
              <a:t>of all taxable property within the District when it was last finally equalized, all further proceedings under the initial resolution are barred.</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927" y="3745035"/>
            <a:ext cx="3916973" cy="2611315"/>
          </a:xfrm>
          <a:prstGeom prst="rect">
            <a:avLst/>
          </a:prstGeom>
        </p:spPr>
      </p:pic>
      <p:sp>
        <p:nvSpPr>
          <p:cNvPr id="6" name="TextBox 5"/>
          <p:cNvSpPr txBox="1"/>
          <p:nvPr/>
        </p:nvSpPr>
        <p:spPr>
          <a:xfrm>
            <a:off x="9518277" y="5802868"/>
            <a:ext cx="18355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21-03-07</a:t>
            </a:r>
          </a:p>
        </p:txBody>
      </p:sp>
    </p:spTree>
    <p:extLst>
      <p:ext uri="{BB962C8B-B14F-4D97-AF65-F5344CB8AC3E}">
        <p14:creationId xmlns:p14="http://schemas.microsoft.com/office/powerpoint/2010/main" val="150448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105</a:t>
            </a:fld>
            <a:endParaRPr lang="en-US" dirty="0"/>
          </a:p>
        </p:txBody>
      </p:sp>
      <p:sp>
        <p:nvSpPr>
          <p:cNvPr id="3" name="TextBox 2"/>
          <p:cNvSpPr txBox="1"/>
          <p:nvPr/>
        </p:nvSpPr>
        <p:spPr>
          <a:xfrm>
            <a:off x="536220" y="651138"/>
            <a:ext cx="11021042" cy="3754874"/>
          </a:xfrm>
          <a:prstGeom prst="rect">
            <a:avLst/>
          </a:prstGeom>
          <a:noFill/>
        </p:spPr>
        <p:txBody>
          <a:bodyPr wrap="square" rtlCol="0">
            <a:spAutoFit/>
          </a:bodyPr>
          <a:lstStyle/>
          <a:p>
            <a:r>
              <a:rPr lang="en-US" sz="3200" dirty="0">
                <a:latin typeface="Arial Black" panose="020B0A04020102020204" pitchFamily="34" charset="0"/>
              </a:rPr>
              <a:t>Election Required - </a:t>
            </a:r>
            <a:r>
              <a:rPr lang="en-US" sz="3200" dirty="0">
                <a:solidFill>
                  <a:srgbClr val="C00000"/>
                </a:solidFill>
                <a:latin typeface="Arial Black" panose="020B0A04020102020204" pitchFamily="34" charset="0"/>
              </a:rPr>
              <a:t>Exceptions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There are also provisions under NDCC 21-03-07, 9 &amp; 10 that allow for election exceptions due to </a:t>
            </a:r>
            <a:r>
              <a:rPr lang="en-US" sz="2800" b="1" dirty="0">
                <a:latin typeface="Arial" panose="020B0604020202020204" pitchFamily="34" charset="0"/>
                <a:cs typeface="Arial" panose="020B0604020202020204" pitchFamily="34" charset="0"/>
              </a:rPr>
              <a:t>disaster, executive order, or by proclamation of the Governor </a:t>
            </a:r>
            <a:r>
              <a:rPr lang="en-US" sz="2800" dirty="0">
                <a:latin typeface="Arial" panose="020B0604020202020204" pitchFamily="34" charset="0"/>
                <a:cs typeface="Arial" panose="020B0604020202020204" pitchFamily="34" charset="0"/>
              </a:rPr>
              <a:t>under NDCC 37-17.1.</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Or if a District wants to dedicate a tax levy to provide funds to prepay outstanding special assessments in accordance with the provisions of Title 40 against property owned by the District.</a:t>
            </a: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069860" y="5906530"/>
            <a:ext cx="26445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21-03-07(9)(10)</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035" y="4298894"/>
            <a:ext cx="2827301" cy="2073626"/>
          </a:xfrm>
          <a:prstGeom prst="rect">
            <a:avLst/>
          </a:prstGeom>
        </p:spPr>
      </p:pic>
    </p:spTree>
    <p:extLst>
      <p:ext uri="{BB962C8B-B14F-4D97-AF65-F5344CB8AC3E}">
        <p14:creationId xmlns:p14="http://schemas.microsoft.com/office/powerpoint/2010/main" val="37629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106</a:t>
            </a:fld>
            <a:endParaRPr lang="en-US" dirty="0"/>
          </a:p>
        </p:txBody>
      </p:sp>
      <p:sp>
        <p:nvSpPr>
          <p:cNvPr id="3" name="TextBox 2"/>
          <p:cNvSpPr txBox="1"/>
          <p:nvPr/>
        </p:nvSpPr>
        <p:spPr>
          <a:xfrm>
            <a:off x="537328" y="556870"/>
            <a:ext cx="11274458" cy="4093428"/>
          </a:xfrm>
          <a:prstGeom prst="rect">
            <a:avLst/>
          </a:prstGeom>
          <a:noFill/>
        </p:spPr>
        <p:txBody>
          <a:bodyPr wrap="square" rtlCol="0">
            <a:spAutoFit/>
          </a:bodyPr>
          <a:lstStyle/>
          <a:p>
            <a:r>
              <a:rPr lang="en-US" sz="3100" dirty="0">
                <a:latin typeface="Arial Black" panose="020B0A04020102020204" pitchFamily="34" charset="0"/>
              </a:rPr>
              <a:t>Maximum Interest Rate, Maturity &amp; Denominations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No bonds may bear interest rates and be sold </a:t>
            </a:r>
            <a:r>
              <a:rPr lang="en-US" sz="2800" b="1" dirty="0">
                <a:solidFill>
                  <a:srgbClr val="C00000"/>
                </a:solidFill>
                <a:latin typeface="Arial" panose="020B0604020202020204" pitchFamily="34" charset="0"/>
                <a:cs typeface="Arial" panose="020B0604020202020204" pitchFamily="34" charset="0"/>
              </a:rPr>
              <a:t>privately</a:t>
            </a:r>
            <a:r>
              <a:rPr lang="en-US" sz="2800" dirty="0">
                <a:latin typeface="Arial" panose="020B0604020202020204" pitchFamily="34" charset="0"/>
                <a:cs typeface="Arial" panose="020B0604020202020204" pitchFamily="34" charset="0"/>
              </a:rPr>
              <a:t> at a price resulting in an average net interest cost higher than </a:t>
            </a:r>
            <a:r>
              <a:rPr lang="en-US" sz="2800" b="1" dirty="0">
                <a:solidFill>
                  <a:srgbClr val="7030A0"/>
                </a:solidFill>
                <a:latin typeface="Arial" panose="020B0604020202020204" pitchFamily="34" charset="0"/>
                <a:cs typeface="Arial" panose="020B0604020202020204" pitchFamily="34" charset="0"/>
              </a:rPr>
              <a:t>12% per annum</a:t>
            </a:r>
            <a:r>
              <a:rPr lang="en-US" sz="2800" dirty="0">
                <a:solidFill>
                  <a:srgbClr val="7030A0"/>
                </a:solidFill>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There is </a:t>
            </a:r>
            <a:r>
              <a:rPr lang="en-US" sz="2800" b="1" dirty="0">
                <a:solidFill>
                  <a:srgbClr val="C00000"/>
                </a:solidFill>
                <a:latin typeface="Arial" panose="020B0604020202020204" pitchFamily="34" charset="0"/>
                <a:cs typeface="Arial" panose="020B0604020202020204" pitchFamily="34" charset="0"/>
              </a:rPr>
              <a:t>no interest rate ceiling </a:t>
            </a:r>
            <a:r>
              <a:rPr lang="en-US" sz="2800" dirty="0">
                <a:latin typeface="Arial" panose="020B0604020202020204" pitchFamily="34" charset="0"/>
                <a:cs typeface="Arial" panose="020B0604020202020204" pitchFamily="34" charset="0"/>
              </a:rPr>
              <a:t>on those bonds sold at public sale or to the State of ND or any of its agencies or instrumentalities.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bonds can not run for a period longer than </a:t>
            </a:r>
            <a:r>
              <a:rPr lang="en-US" sz="2800" b="1" u="sng" dirty="0">
                <a:solidFill>
                  <a:srgbClr val="C00000"/>
                </a:solidFill>
                <a:latin typeface="Arial" panose="020B0604020202020204" pitchFamily="34" charset="0"/>
                <a:cs typeface="Arial" panose="020B0604020202020204" pitchFamily="34" charset="0"/>
              </a:rPr>
              <a:t>20 years</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4000" b="1" dirty="0">
                <a:solidFill>
                  <a:srgbClr val="7030A0"/>
                </a:solidFill>
                <a:latin typeface="Arial" panose="020B0604020202020204" pitchFamily="34" charset="0"/>
                <a:cs typeface="Arial" panose="020B0604020202020204" pitchFamily="34" charset="0"/>
              </a:rPr>
              <a:t>In other words, </a:t>
            </a:r>
            <a:r>
              <a:rPr lang="en-US" sz="4000" b="1" dirty="0">
                <a:solidFill>
                  <a:srgbClr val="FF0000"/>
                </a:solidFill>
                <a:latin typeface="Arial" panose="020B0604020202020204" pitchFamily="34" charset="0"/>
                <a:cs typeface="Arial" panose="020B0604020202020204" pitchFamily="34" charset="0"/>
              </a:rPr>
              <a:t>20 years </a:t>
            </a:r>
            <a:r>
              <a:rPr lang="en-US" sz="4000" b="1" dirty="0">
                <a:solidFill>
                  <a:srgbClr val="7030A0"/>
                </a:solidFill>
                <a:latin typeface="Arial" panose="020B0604020202020204" pitchFamily="34" charset="0"/>
                <a:cs typeface="Arial" panose="020B0604020202020204" pitchFamily="34" charset="0"/>
              </a:rPr>
              <a:t>or less</a:t>
            </a:r>
          </a:p>
        </p:txBody>
      </p:sp>
      <p:sp>
        <p:nvSpPr>
          <p:cNvPr id="5" name="TextBox 4"/>
          <p:cNvSpPr txBox="1"/>
          <p:nvPr/>
        </p:nvSpPr>
        <p:spPr>
          <a:xfrm>
            <a:off x="9251577" y="5802868"/>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18" y="4577106"/>
            <a:ext cx="2278706" cy="1595094"/>
          </a:xfrm>
          <a:prstGeom prst="rect">
            <a:avLst/>
          </a:prstGeom>
        </p:spPr>
      </p:pic>
    </p:spTree>
    <p:extLst>
      <p:ext uri="{BB962C8B-B14F-4D97-AF65-F5344CB8AC3E}">
        <p14:creationId xmlns:p14="http://schemas.microsoft.com/office/powerpoint/2010/main" val="80914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107</a:t>
            </a:fld>
            <a:endParaRPr lang="en-US" dirty="0"/>
          </a:p>
        </p:txBody>
      </p:sp>
      <p:sp>
        <p:nvSpPr>
          <p:cNvPr id="3" name="TextBox 2"/>
          <p:cNvSpPr txBox="1"/>
          <p:nvPr/>
        </p:nvSpPr>
        <p:spPr>
          <a:xfrm>
            <a:off x="537328" y="556870"/>
            <a:ext cx="11274458" cy="2108269"/>
          </a:xfrm>
          <a:prstGeom prst="rect">
            <a:avLst/>
          </a:prstGeom>
          <a:noFill/>
        </p:spPr>
        <p:txBody>
          <a:bodyPr wrap="square" rtlCol="0">
            <a:spAutoFit/>
          </a:bodyPr>
          <a:lstStyle/>
          <a:p>
            <a:r>
              <a:rPr lang="en-US" sz="3100" dirty="0">
                <a:latin typeface="Arial Black" panose="020B0A04020102020204" pitchFamily="34" charset="0"/>
              </a:rPr>
              <a:t>Maximum Interest Rate, Maturity &amp; Denominations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bonds may not bear a date earlier than the date of the election authorizing their issuance, or the date of the Initial Resolution of the Board if no election was required.</a:t>
            </a:r>
          </a:p>
        </p:txBody>
      </p:sp>
      <p:sp>
        <p:nvSpPr>
          <p:cNvPr id="5" name="TextBox 4"/>
          <p:cNvSpPr txBox="1"/>
          <p:nvPr/>
        </p:nvSpPr>
        <p:spPr>
          <a:xfrm>
            <a:off x="9251577" y="5802868"/>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35" y="2742158"/>
            <a:ext cx="3848100" cy="3086100"/>
          </a:xfrm>
          <a:prstGeom prst="rect">
            <a:avLst/>
          </a:prstGeom>
        </p:spPr>
      </p:pic>
    </p:spTree>
    <p:extLst>
      <p:ext uri="{BB962C8B-B14F-4D97-AF65-F5344CB8AC3E}">
        <p14:creationId xmlns:p14="http://schemas.microsoft.com/office/powerpoint/2010/main" val="360480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108</a:t>
            </a:fld>
            <a:endParaRPr lang="en-US" dirty="0"/>
          </a:p>
        </p:txBody>
      </p:sp>
      <p:sp>
        <p:nvSpPr>
          <p:cNvPr id="3" name="TextBox 2"/>
          <p:cNvSpPr txBox="1"/>
          <p:nvPr/>
        </p:nvSpPr>
        <p:spPr>
          <a:xfrm>
            <a:off x="555074" y="688844"/>
            <a:ext cx="11049322" cy="5309146"/>
          </a:xfrm>
          <a:prstGeom prst="rect">
            <a:avLst/>
          </a:prstGeom>
          <a:noFill/>
        </p:spPr>
        <p:txBody>
          <a:bodyPr wrap="square" rtlCol="0">
            <a:spAutoFit/>
          </a:bodyPr>
          <a:lstStyle/>
          <a:p>
            <a:r>
              <a:rPr lang="en-US" sz="3200" dirty="0">
                <a:latin typeface="Arial Black" panose="020B0A04020102020204" pitchFamily="34" charset="0"/>
              </a:rPr>
              <a:t>Initial Resolution - Form</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you want to issue a bond, your 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step is to adopt an </a:t>
            </a:r>
            <a:r>
              <a:rPr lang="en-US" sz="2800" b="1" dirty="0">
                <a:solidFill>
                  <a:srgbClr val="7030A0"/>
                </a:solidFill>
                <a:latin typeface="Arial" panose="020B0604020202020204" pitchFamily="34" charset="0"/>
                <a:cs typeface="Arial" panose="020B0604020202020204" pitchFamily="34" charset="0"/>
              </a:rPr>
              <a:t>INITIAL RESOLUTION</a:t>
            </a:r>
            <a:r>
              <a:rPr lang="en-US" sz="2800" dirty="0">
                <a:latin typeface="Arial" panose="020B0604020202020204" pitchFamily="34" charset="0"/>
                <a:cs typeface="Arial" panose="020B0604020202020204" pitchFamily="34" charset="0"/>
              </a:rPr>
              <a:t>.  The resolution must state: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maximum amount of the bond</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purpose for which the bond is being issued</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assessed valuation of all taxable property in the District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total amount of bonded indebtedness of the District</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amount of outstanding bonds of the District issued for a similar purpose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Any other statement of fact deemed advisable by the Board or voters proposing the same.</a:t>
            </a: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06334" y="5802868"/>
            <a:ext cx="19474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21-03-09</a:t>
            </a:r>
          </a:p>
        </p:txBody>
      </p:sp>
    </p:spTree>
    <p:extLst>
      <p:ext uri="{BB962C8B-B14F-4D97-AF65-F5344CB8AC3E}">
        <p14:creationId xmlns:p14="http://schemas.microsoft.com/office/powerpoint/2010/main" val="8138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109</a:t>
            </a:fld>
            <a:endParaRPr lang="en-US" dirty="0"/>
          </a:p>
        </p:txBody>
      </p:sp>
      <p:sp>
        <p:nvSpPr>
          <p:cNvPr id="3" name="TextBox 2"/>
          <p:cNvSpPr txBox="1"/>
          <p:nvPr/>
        </p:nvSpPr>
        <p:spPr>
          <a:xfrm>
            <a:off x="687050" y="660565"/>
            <a:ext cx="10832505" cy="6047809"/>
          </a:xfrm>
          <a:prstGeom prst="rect">
            <a:avLst/>
          </a:prstGeom>
          <a:noFill/>
        </p:spPr>
        <p:txBody>
          <a:bodyPr wrap="square" rtlCol="0">
            <a:spAutoFit/>
          </a:bodyPr>
          <a:lstStyle/>
          <a:p>
            <a:r>
              <a:rPr lang="en-US" sz="3200" dirty="0">
                <a:latin typeface="Arial Black" panose="020B0A04020102020204" pitchFamily="34" charset="0"/>
              </a:rPr>
              <a:t>Initial Resolution – How Adopted</a:t>
            </a:r>
          </a:p>
          <a:p>
            <a:endParaRPr lang="en-US" sz="1600" dirty="0">
              <a:latin typeface="Arial Black" panose="020B0A04020102020204" pitchFamily="34" charset="0"/>
            </a:endParaRPr>
          </a:p>
          <a:p>
            <a:r>
              <a:rPr lang="en-US" sz="2800" b="1" dirty="0">
                <a:solidFill>
                  <a:srgbClr val="C00000"/>
                </a:solidFill>
                <a:latin typeface="Arial" panose="020B0604020202020204" pitchFamily="34" charset="0"/>
                <a:cs typeface="Arial" panose="020B0604020202020204" pitchFamily="34" charset="0"/>
              </a:rPr>
              <a:t>The Initial Resolution may be:</a:t>
            </a:r>
          </a:p>
          <a:p>
            <a:endParaRPr lang="en-US" sz="11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Adopted by a majority vote </a:t>
            </a:r>
            <a:r>
              <a:rPr lang="en-US" sz="2800" b="1" u="sng" dirty="0">
                <a:solidFill>
                  <a:srgbClr val="7030A0"/>
                </a:solidFill>
                <a:latin typeface="Arial" panose="020B0604020202020204" pitchFamily="34" charset="0"/>
                <a:cs typeface="Arial" panose="020B0604020202020204" pitchFamily="34" charset="0"/>
              </a:rPr>
              <a:t>of the Board </a:t>
            </a:r>
            <a:r>
              <a:rPr lang="en-US" sz="2800" dirty="0">
                <a:latin typeface="Arial" panose="020B0604020202020204" pitchFamily="34" charset="0"/>
                <a:cs typeface="Arial" panose="020B0604020202020204" pitchFamily="34" charset="0"/>
              </a:rPr>
              <a:t>at any regular meeting or at any special meeting of which notice has been given as required by law, without any previous action or request by the qualified electors or property owners. </a:t>
            </a:r>
            <a:r>
              <a:rPr lang="en-US" sz="2800" b="1" dirty="0">
                <a:solidFill>
                  <a:srgbClr val="C00000"/>
                </a:solidFill>
                <a:highlight>
                  <a:srgbClr val="FFFF00"/>
                </a:highlight>
                <a:latin typeface="Arial" panose="020B0604020202020204" pitchFamily="34" charset="0"/>
                <a:cs typeface="Arial" panose="020B0604020202020204" pitchFamily="34" charset="0"/>
              </a:rPr>
              <a:t>OR</a:t>
            </a:r>
          </a:p>
          <a:p>
            <a:pPr marL="228600" indent="-228600">
              <a:buFont typeface="+mj-lt"/>
              <a:buAutoNum type="arabicPeriod"/>
            </a:pPr>
            <a:endParaRPr lang="en-US" sz="9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Proposed by electors by filing a copy with the Business Manager along with a petition signed by </a:t>
            </a:r>
            <a:r>
              <a:rPr lang="en-US" sz="2800" b="1" u="sng" dirty="0">
                <a:solidFill>
                  <a:srgbClr val="7030A0"/>
                </a:solidFill>
                <a:latin typeface="Arial" panose="020B0604020202020204" pitchFamily="34" charset="0"/>
                <a:cs typeface="Arial" panose="020B0604020202020204" pitchFamily="34" charset="0"/>
              </a:rPr>
              <a:t>25%  of the qualified voters as shown in the pollbook for the last preceding election</a:t>
            </a:r>
            <a:r>
              <a:rPr lang="en-US" sz="2800" dirty="0">
                <a:latin typeface="Arial" panose="020B0604020202020204" pitchFamily="34" charset="0"/>
                <a:cs typeface="Arial" panose="020B0604020202020204" pitchFamily="34" charset="0"/>
              </a:rPr>
              <a:t>.  The petition must ask that an election on the question of issuing bonds be called.</a:t>
            </a: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62895" y="5802868"/>
            <a:ext cx="189090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a:t>
            </a:r>
          </a:p>
        </p:txBody>
      </p:sp>
    </p:spTree>
    <p:extLst>
      <p:ext uri="{BB962C8B-B14F-4D97-AF65-F5344CB8AC3E}">
        <p14:creationId xmlns:p14="http://schemas.microsoft.com/office/powerpoint/2010/main" val="33886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11</a:t>
            </a:fld>
            <a:endParaRPr lang="en-US" dirty="0"/>
          </a:p>
        </p:txBody>
      </p:sp>
      <p:sp>
        <p:nvSpPr>
          <p:cNvPr id="6" name="TextBox 5"/>
          <p:cNvSpPr txBox="1"/>
          <p:nvPr/>
        </p:nvSpPr>
        <p:spPr>
          <a:xfrm>
            <a:off x="524435" y="320456"/>
            <a:ext cx="10829365" cy="6386364"/>
          </a:xfrm>
          <a:prstGeom prst="rect">
            <a:avLst/>
          </a:prstGeom>
          <a:noFill/>
        </p:spPr>
        <p:txBody>
          <a:bodyPr wrap="square" rtlCol="0">
            <a:spAutoFit/>
          </a:bodyPr>
          <a:lstStyle/>
          <a:p>
            <a:r>
              <a:rPr lang="en-US" sz="2800" dirty="0">
                <a:latin typeface="Arial Black" panose="020B0A04020102020204" pitchFamily="34" charset="0"/>
              </a:rPr>
              <a:t>Definitions:  </a:t>
            </a:r>
            <a:r>
              <a:rPr lang="en-US" sz="4000" dirty="0">
                <a:latin typeface="Arial Black" panose="020B0A04020102020204" pitchFamily="34" charset="0"/>
              </a:rPr>
              <a:t>                                                                           </a:t>
            </a:r>
          </a:p>
          <a:p>
            <a:endParaRPr lang="en-US" sz="1400" dirty="0">
              <a:latin typeface="Arial Black" panose="020B0A04020102020204" pitchFamily="34" charset="0"/>
            </a:endParaRPr>
          </a:p>
          <a:p>
            <a:r>
              <a:rPr lang="en-US" sz="3600" b="1" dirty="0">
                <a:solidFill>
                  <a:srgbClr val="C00000"/>
                </a:solidFill>
                <a:latin typeface="Arial" panose="020B0604020202020204" pitchFamily="34" charset="0"/>
                <a:cs typeface="Arial" panose="020B0604020202020204" pitchFamily="34" charset="0"/>
              </a:rPr>
              <a:t>General Obligation </a:t>
            </a:r>
            <a:r>
              <a:rPr lang="en-US" sz="2800" dirty="0">
                <a:latin typeface="Arial" panose="020B0604020202020204" pitchFamily="34" charset="0"/>
                <a:cs typeface="Arial" panose="020B0604020202020204" pitchFamily="34" charset="0"/>
              </a:rPr>
              <a:t>bonds are backed by the full faith, credit and taxing power of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and are considered </a:t>
            </a:r>
            <a:r>
              <a:rPr lang="en-US" sz="2800" u="sng" dirty="0">
                <a:solidFill>
                  <a:srgbClr val="C00000"/>
                </a:solidFill>
                <a:latin typeface="Arial" panose="020B0604020202020204" pitchFamily="34" charset="0"/>
                <a:cs typeface="Arial" panose="020B0604020202020204" pitchFamily="34" charset="0"/>
              </a:rPr>
              <a:t>public debt</a:t>
            </a:r>
            <a:r>
              <a:rPr lang="en-US" sz="28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General Obligation Bonds have a wider backing (full taxing power), they generally carry lower interest rates than revenue bonds as they are considered </a:t>
            </a:r>
            <a:r>
              <a:rPr lang="en-US" sz="2800" u="sng" dirty="0">
                <a:solidFill>
                  <a:srgbClr val="C00000"/>
                </a:solidFill>
                <a:latin typeface="Arial" panose="020B0604020202020204" pitchFamily="34" charset="0"/>
                <a:cs typeface="Arial" panose="020B0604020202020204" pitchFamily="34" charset="0"/>
              </a:rPr>
              <a:t>lower risk</a:t>
            </a:r>
            <a:r>
              <a:rPr lang="en-US" sz="28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800" dirty="0">
                <a:solidFill>
                  <a:srgbClr val="7030A0"/>
                </a:solidFill>
                <a:latin typeface="Arial" panose="020B0604020202020204" pitchFamily="34" charset="0"/>
                <a:cs typeface="Arial" panose="020B0604020202020204" pitchFamily="34" charset="0"/>
              </a:rPr>
              <a:t>Example:  Issuing bonds to construct a new middle school.  Payback is through tax levies.</a:t>
            </a:r>
          </a:p>
          <a:p>
            <a:endParaRPr lang="en-US" sz="1100" dirty="0">
              <a:solidFill>
                <a:srgbClr val="7030A0"/>
              </a:solidFill>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General Obligation Bonds are One </a:t>
            </a:r>
          </a:p>
          <a:p>
            <a:r>
              <a:rPr lang="en-US" sz="2800" b="1" dirty="0">
                <a:solidFill>
                  <a:srgbClr val="C00000"/>
                </a:solidFill>
                <a:latin typeface="Arial" panose="020B0604020202020204" pitchFamily="34" charset="0"/>
                <a:cs typeface="Arial" panose="020B0604020202020204" pitchFamily="34" charset="0"/>
              </a:rPr>
              <a:t>Method that School Districts Use</a:t>
            </a:r>
          </a:p>
          <a:p>
            <a:r>
              <a:rPr lang="en-US" sz="2800" b="1" dirty="0">
                <a:solidFill>
                  <a:srgbClr val="C00000"/>
                </a:solidFill>
                <a:latin typeface="Arial" panose="020B0604020202020204" pitchFamily="34" charset="0"/>
                <a:cs typeface="Arial" panose="020B0604020202020204" pitchFamily="34" charset="0"/>
              </a:rPr>
              <a:t>To Finance Projects.</a:t>
            </a:r>
          </a:p>
          <a:p>
            <a:r>
              <a:rPr lang="en-US" sz="2800" dirty="0">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4419698"/>
            <a:ext cx="3026019" cy="1936652"/>
          </a:xfrm>
          <a:prstGeom prst="rect">
            <a:avLst/>
          </a:prstGeom>
        </p:spPr>
      </p:pic>
    </p:spTree>
    <p:extLst>
      <p:ext uri="{BB962C8B-B14F-4D97-AF65-F5344CB8AC3E}">
        <p14:creationId xmlns:p14="http://schemas.microsoft.com/office/powerpoint/2010/main" val="264270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110</a:t>
            </a:fld>
            <a:endParaRPr lang="en-US" dirty="0"/>
          </a:p>
        </p:txBody>
      </p:sp>
      <p:sp>
        <p:nvSpPr>
          <p:cNvPr id="3" name="TextBox 2"/>
          <p:cNvSpPr txBox="1"/>
          <p:nvPr/>
        </p:nvSpPr>
        <p:spPr>
          <a:xfrm>
            <a:off x="593889" y="589085"/>
            <a:ext cx="10982226" cy="4355038"/>
          </a:xfrm>
          <a:prstGeom prst="rect">
            <a:avLst/>
          </a:prstGeom>
          <a:solidFill>
            <a:schemeClr val="accent4">
              <a:lumMod val="20000"/>
              <a:lumOff val="80000"/>
            </a:schemeClr>
          </a:solidFill>
        </p:spPr>
        <p:txBody>
          <a:bodyPr wrap="square" rtlCol="0">
            <a:spAutoFit/>
          </a:bodyPr>
          <a:lstStyle/>
          <a:p>
            <a:r>
              <a:rPr lang="en-US" sz="3200" dirty="0">
                <a:latin typeface="Arial Black" panose="020B0A04020102020204" pitchFamily="34" charset="0"/>
              </a:rPr>
              <a:t>School Districts – Use of Bond Funds</a:t>
            </a:r>
          </a:p>
          <a:p>
            <a:endParaRPr lang="en-US" sz="1600" dirty="0">
              <a:latin typeface="Arial Black" panose="020B0A040201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The Initial Resolution or Petition providing for the issuance of bonds </a:t>
            </a:r>
            <a:r>
              <a:rPr lang="en-US" sz="2800" b="1" u="sng" dirty="0">
                <a:solidFill>
                  <a:srgbClr val="7030A0"/>
                </a:solidFill>
                <a:latin typeface="Arial" panose="020B0604020202020204" pitchFamily="34" charset="0"/>
                <a:cs typeface="Arial" panose="020B0604020202020204" pitchFamily="34" charset="0"/>
              </a:rPr>
              <a:t>may</a:t>
            </a:r>
            <a:r>
              <a:rPr lang="en-US" sz="2800" dirty="0">
                <a:latin typeface="Arial" panose="020B0604020202020204" pitchFamily="34" charset="0"/>
                <a:cs typeface="Arial" panose="020B0604020202020204" pitchFamily="34" charset="0"/>
              </a:rPr>
              <a:t> provide a specific School Plan for which the proceeds of the bond must be exclusively used. </a:t>
            </a: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a:t>
            </a:r>
          </a:p>
          <a:p>
            <a:pPr marL="515938"/>
            <a:r>
              <a:rPr lang="en-US" sz="2800" dirty="0">
                <a:latin typeface="Arial" panose="020B0604020202020204" pitchFamily="34" charset="0"/>
                <a:cs typeface="Arial" panose="020B0604020202020204" pitchFamily="34" charset="0"/>
              </a:rPr>
              <a:t>The Plan must designate the general area to be served by the bond proceeds for school purposes.</a:t>
            </a:r>
            <a:endParaRPr lang="en-US" sz="1100" dirty="0">
              <a:latin typeface="Arial" panose="020B0604020202020204" pitchFamily="34" charset="0"/>
              <a:cs typeface="Arial" panose="020B0604020202020204" pitchFamily="34" charset="0"/>
            </a:endParaRPr>
          </a:p>
          <a:p>
            <a:pPr marL="515938"/>
            <a:endParaRPr lang="en-US" sz="1100" dirty="0">
              <a:latin typeface="Arial" panose="020B0604020202020204" pitchFamily="34" charset="0"/>
              <a:cs typeface="Arial" panose="020B0604020202020204" pitchFamily="34" charset="0"/>
            </a:endParaRPr>
          </a:p>
          <a:p>
            <a:pPr marL="515938"/>
            <a:r>
              <a:rPr lang="en-US" sz="2800" dirty="0">
                <a:latin typeface="Arial" panose="020B0604020202020204" pitchFamily="34" charset="0"/>
                <a:cs typeface="Arial" panose="020B0604020202020204" pitchFamily="34" charset="0"/>
              </a:rPr>
              <a:t>The area intended to be served must be described in the Plan </a:t>
            </a:r>
            <a:r>
              <a:rPr lang="en-US" sz="2800" u="sng" dirty="0">
                <a:solidFill>
                  <a:srgbClr val="C00000"/>
                </a:solidFill>
                <a:latin typeface="Arial" panose="020B0604020202020204" pitchFamily="34" charset="0"/>
                <a:cs typeface="Arial" panose="020B0604020202020204" pitchFamily="34" charset="0"/>
              </a:rPr>
              <a:t>but need not be described in the bond election ballot</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330919" y="5802868"/>
            <a:ext cx="202288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58" y="4953439"/>
            <a:ext cx="1885884" cy="1480419"/>
          </a:xfrm>
          <a:prstGeom prst="rect">
            <a:avLst/>
          </a:prstGeom>
        </p:spPr>
      </p:pic>
    </p:spTree>
    <p:extLst>
      <p:ext uri="{BB962C8B-B14F-4D97-AF65-F5344CB8AC3E}">
        <p14:creationId xmlns:p14="http://schemas.microsoft.com/office/powerpoint/2010/main" val="42934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111</a:t>
            </a:fld>
            <a:endParaRPr lang="en-US" dirty="0"/>
          </a:p>
        </p:txBody>
      </p:sp>
      <p:sp>
        <p:nvSpPr>
          <p:cNvPr id="3" name="TextBox 2"/>
          <p:cNvSpPr txBox="1"/>
          <p:nvPr/>
        </p:nvSpPr>
        <p:spPr>
          <a:xfrm>
            <a:off x="593889" y="589085"/>
            <a:ext cx="10982226" cy="3154710"/>
          </a:xfrm>
          <a:prstGeom prst="rect">
            <a:avLst/>
          </a:prstGeom>
          <a:solidFill>
            <a:schemeClr val="accent4">
              <a:lumMod val="20000"/>
              <a:lumOff val="80000"/>
            </a:schemeClr>
          </a:solidFill>
        </p:spPr>
        <p:txBody>
          <a:bodyPr wrap="square" rtlCol="0">
            <a:spAutoFit/>
          </a:bodyPr>
          <a:lstStyle/>
          <a:p>
            <a:r>
              <a:rPr lang="en-US" sz="3200" dirty="0">
                <a:latin typeface="Arial Black" panose="020B0A04020102020204" pitchFamily="34" charset="0"/>
              </a:rPr>
              <a:t>School Districts – Use of Bond Funds</a:t>
            </a:r>
          </a:p>
          <a:p>
            <a:endParaRPr lang="en-US" sz="1600" dirty="0">
              <a:latin typeface="Arial Black" panose="020B0A04020102020204" pitchFamily="34" charset="0"/>
            </a:endParaRPr>
          </a:p>
          <a:p>
            <a:pPr marL="514350" indent="-514350">
              <a:buFont typeface="+mj-lt"/>
              <a:buAutoNum type="arabicPeriod" startAt="2"/>
            </a:pPr>
            <a:r>
              <a:rPr lang="en-US" sz="2800" dirty="0">
                <a:latin typeface="Arial" panose="020B0604020202020204" pitchFamily="34" charset="0"/>
                <a:cs typeface="Arial" panose="020B0604020202020204" pitchFamily="34" charset="0"/>
              </a:rPr>
              <a:t>A bond election ballot form in substantially the form prescribed in NDCC 21-03-13 must be used in a School District Bond Election.  </a:t>
            </a:r>
          </a:p>
          <a:p>
            <a:endParaRPr lang="en-US" sz="1100" dirty="0">
              <a:latin typeface="Arial" panose="020B0604020202020204" pitchFamily="34" charset="0"/>
              <a:cs typeface="Arial" panose="020B0604020202020204" pitchFamily="34" charset="0"/>
            </a:endParaRPr>
          </a:p>
          <a:p>
            <a:pPr marL="569913"/>
            <a:r>
              <a:rPr lang="en-US" sz="2800" dirty="0">
                <a:latin typeface="Arial" panose="020B0604020202020204" pitchFamily="34" charset="0"/>
                <a:cs typeface="Arial" panose="020B0604020202020204" pitchFamily="34" charset="0"/>
              </a:rPr>
              <a:t>After approval of the Initial Resolution by the voters, the proceeds of the bond issue </a:t>
            </a:r>
            <a:r>
              <a:rPr lang="en-US" sz="2800" b="1" u="sng" dirty="0">
                <a:solidFill>
                  <a:srgbClr val="7030A0"/>
                </a:solidFill>
                <a:latin typeface="Arial" panose="020B0604020202020204" pitchFamily="34" charset="0"/>
                <a:cs typeface="Arial" panose="020B0604020202020204" pitchFamily="34" charset="0"/>
              </a:rPr>
              <a:t>may be used only for the purpose and in the manner designated by the school plan.</a:t>
            </a:r>
          </a:p>
        </p:txBody>
      </p:sp>
      <p:sp>
        <p:nvSpPr>
          <p:cNvPr id="5" name="TextBox 4"/>
          <p:cNvSpPr txBox="1"/>
          <p:nvPr/>
        </p:nvSpPr>
        <p:spPr>
          <a:xfrm>
            <a:off x="8896865" y="5802868"/>
            <a:ext cx="245693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21-03-10.1(2)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3855563"/>
            <a:ext cx="3680943" cy="2234938"/>
          </a:xfrm>
          <a:prstGeom prst="rect">
            <a:avLst/>
          </a:prstGeom>
        </p:spPr>
      </p:pic>
    </p:spTree>
    <p:extLst>
      <p:ext uri="{BB962C8B-B14F-4D97-AF65-F5344CB8AC3E}">
        <p14:creationId xmlns:p14="http://schemas.microsoft.com/office/powerpoint/2010/main" val="6578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112</a:t>
            </a:fld>
            <a:endParaRPr lang="en-US" dirty="0"/>
          </a:p>
        </p:txBody>
      </p:sp>
      <p:sp>
        <p:nvSpPr>
          <p:cNvPr id="3" name="TextBox 2"/>
          <p:cNvSpPr txBox="1"/>
          <p:nvPr/>
        </p:nvSpPr>
        <p:spPr>
          <a:xfrm>
            <a:off x="545647" y="679417"/>
            <a:ext cx="10983334" cy="4616648"/>
          </a:xfrm>
          <a:prstGeom prst="rect">
            <a:avLst/>
          </a:prstGeom>
          <a:noFill/>
        </p:spPr>
        <p:txBody>
          <a:bodyPr wrap="square" rtlCol="0">
            <a:spAutoFit/>
          </a:bodyPr>
          <a:lstStyle/>
          <a:p>
            <a:r>
              <a:rPr lang="en-US" sz="3200" dirty="0">
                <a:latin typeface="Arial Black" panose="020B0A04020102020204" pitchFamily="34" charset="0"/>
              </a:rPr>
              <a:t>School Districts – Use of Bond Funds</a:t>
            </a:r>
          </a:p>
          <a:p>
            <a:endParaRPr lang="en-US" sz="16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pPr marL="514350" indent="-514350">
              <a:buFont typeface="+mj-lt"/>
              <a:buAutoNum type="arabicPeriod" startAt="3"/>
            </a:pPr>
            <a:r>
              <a:rPr lang="en-US" sz="2800" dirty="0">
                <a:latin typeface="Arial" panose="020B0604020202020204" pitchFamily="34" charset="0"/>
                <a:cs typeface="Arial" panose="020B0604020202020204" pitchFamily="34" charset="0"/>
              </a:rPr>
              <a:t>After approval of the bond issue, no change may be made in the purpose of the expenditure of bond proceeds </a:t>
            </a:r>
            <a:r>
              <a:rPr lang="en-US" sz="2800" b="1" dirty="0">
                <a:solidFill>
                  <a:srgbClr val="7030A0"/>
                </a:solidFill>
                <a:latin typeface="Arial" panose="020B0604020202020204" pitchFamily="34" charset="0"/>
                <a:cs typeface="Arial" panose="020B0604020202020204" pitchFamily="34" charset="0"/>
              </a:rPr>
              <a:t>unless 60% of the qualified electors vote to make material changes in the Plan </a:t>
            </a:r>
            <a:r>
              <a:rPr lang="en-US" sz="2800" dirty="0">
                <a:latin typeface="Arial" panose="020B0604020202020204" pitchFamily="34" charset="0"/>
                <a:cs typeface="Arial" panose="020B0604020202020204" pitchFamily="34" charset="0"/>
              </a:rPr>
              <a:t>as long as the changes do not conflict with contractual obligations incurred.</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515" y="3741127"/>
            <a:ext cx="2209800" cy="2628900"/>
          </a:xfrm>
          <a:prstGeom prst="rect">
            <a:avLst/>
          </a:prstGeom>
        </p:spPr>
      </p:pic>
      <p:sp>
        <p:nvSpPr>
          <p:cNvPr id="6" name="TextBox 5"/>
          <p:cNvSpPr txBox="1"/>
          <p:nvPr/>
        </p:nvSpPr>
        <p:spPr>
          <a:xfrm>
            <a:off x="9251578" y="5802868"/>
            <a:ext cx="203230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21-03-10.1</a:t>
            </a:r>
          </a:p>
        </p:txBody>
      </p:sp>
    </p:spTree>
    <p:extLst>
      <p:ext uri="{BB962C8B-B14F-4D97-AF65-F5344CB8AC3E}">
        <p14:creationId xmlns:p14="http://schemas.microsoft.com/office/powerpoint/2010/main" val="354559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113</a:t>
            </a:fld>
            <a:endParaRPr lang="en-US" dirty="0"/>
          </a:p>
        </p:txBody>
      </p:sp>
      <p:sp>
        <p:nvSpPr>
          <p:cNvPr id="3" name="TextBox 2"/>
          <p:cNvSpPr txBox="1"/>
          <p:nvPr/>
        </p:nvSpPr>
        <p:spPr>
          <a:xfrm>
            <a:off x="621061" y="538016"/>
            <a:ext cx="10841933" cy="4816703"/>
          </a:xfrm>
          <a:prstGeom prst="rect">
            <a:avLst/>
          </a:prstGeom>
          <a:noFill/>
        </p:spPr>
        <p:txBody>
          <a:bodyPr wrap="square" rtlCol="0">
            <a:spAutoFit/>
          </a:bodyPr>
          <a:lstStyle/>
          <a:p>
            <a:r>
              <a:rPr lang="en-US" sz="3200" dirty="0">
                <a:latin typeface="Arial Black" panose="020B0A04020102020204" pitchFamily="34" charset="0"/>
              </a:rPr>
              <a:t>Elections – When and How Called and Held</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Once the Initial Resolution is adopted, the Board needs to make a motion to submit the Initial Resolution to the voters.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date of the election </a:t>
            </a:r>
            <a:r>
              <a:rPr lang="en-US" sz="2800" b="1" dirty="0">
                <a:solidFill>
                  <a:srgbClr val="C00000"/>
                </a:solidFill>
                <a:latin typeface="Arial" panose="020B0604020202020204" pitchFamily="34" charset="0"/>
                <a:cs typeface="Arial" panose="020B0604020202020204" pitchFamily="34" charset="0"/>
              </a:rPr>
              <a:t>must not be less </a:t>
            </a:r>
            <a:r>
              <a:rPr lang="en-US" sz="2800" dirty="0">
                <a:latin typeface="Arial" panose="020B0604020202020204" pitchFamily="34" charset="0"/>
                <a:cs typeface="Arial" panose="020B0604020202020204" pitchFamily="34" charset="0"/>
              </a:rPr>
              <a:t>than </a:t>
            </a:r>
            <a:r>
              <a:rPr lang="en-US" sz="2800" b="1" u="sng" dirty="0">
                <a:solidFill>
                  <a:srgbClr val="C00000"/>
                </a:solidFill>
                <a:latin typeface="Arial" panose="020B0604020202020204" pitchFamily="34" charset="0"/>
                <a:cs typeface="Arial" panose="020B0604020202020204" pitchFamily="34" charset="0"/>
              </a:rPr>
              <a:t>20 days </a:t>
            </a:r>
            <a:r>
              <a:rPr lang="en-US" sz="2800" dirty="0">
                <a:latin typeface="Arial" panose="020B0604020202020204" pitchFamily="34" charset="0"/>
                <a:cs typeface="Arial" panose="020B0604020202020204" pitchFamily="34" charset="0"/>
              </a:rPr>
              <a:t>after the passage of the Initial Resolution or filing of a sufficient petition.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will specify the date of the election, the polling hours, and polling place.</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must also appoint </a:t>
            </a:r>
            <a:r>
              <a:rPr lang="en-US" sz="2800" b="1" u="sng" dirty="0">
                <a:solidFill>
                  <a:srgbClr val="7030A0"/>
                </a:solidFill>
                <a:latin typeface="Arial" panose="020B0604020202020204" pitchFamily="34" charset="0"/>
                <a:cs typeface="Arial" panose="020B0604020202020204" pitchFamily="34" charset="0"/>
              </a:rPr>
              <a:t>an inspector</a:t>
            </a:r>
            <a:r>
              <a:rPr lang="en-US" sz="2800" dirty="0">
                <a:latin typeface="Arial" panose="020B0604020202020204" pitchFamily="34" charset="0"/>
                <a:cs typeface="Arial" panose="020B0604020202020204" pitchFamily="34" charset="0"/>
              </a:rPr>
              <a:t>, </a:t>
            </a:r>
            <a:r>
              <a:rPr lang="en-US" sz="2800" dirty="0">
                <a:solidFill>
                  <a:srgbClr val="C00000"/>
                </a:solidFill>
                <a:latin typeface="Arial" panose="020B0604020202020204" pitchFamily="34" charset="0"/>
                <a:cs typeface="Arial" panose="020B0604020202020204" pitchFamily="34" charset="0"/>
              </a:rPr>
              <a:t>2 judges </a:t>
            </a:r>
            <a:r>
              <a:rPr lang="en-US" sz="2800" dirty="0">
                <a:latin typeface="Arial" panose="020B0604020202020204" pitchFamily="34" charset="0"/>
                <a:cs typeface="Arial" panose="020B0604020202020204" pitchFamily="34" charset="0"/>
              </a:rPr>
              <a:t>and</a:t>
            </a:r>
            <a:r>
              <a:rPr lang="en-US" sz="2800" dirty="0">
                <a:solidFill>
                  <a:srgbClr val="C00000"/>
                </a:solidFill>
                <a:latin typeface="Arial" panose="020B0604020202020204" pitchFamily="34" charset="0"/>
                <a:cs typeface="Arial" panose="020B0604020202020204" pitchFamily="34" charset="0"/>
              </a:rPr>
              <a:t> 2 clerks </a:t>
            </a:r>
            <a:r>
              <a:rPr lang="en-US" sz="2800" dirty="0">
                <a:latin typeface="Arial" panose="020B0604020202020204" pitchFamily="34" charset="0"/>
                <a:cs typeface="Arial" panose="020B0604020202020204" pitchFamily="34" charset="0"/>
              </a:rPr>
              <a:t>for each polling place.</a:t>
            </a: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530786" y="5802868"/>
            <a:ext cx="1823014"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21-03-11</a:t>
            </a:r>
          </a:p>
        </p:txBody>
      </p:sp>
      <p:sp>
        <p:nvSpPr>
          <p:cNvPr id="6" name="TextBox 5"/>
          <p:cNvSpPr txBox="1"/>
          <p:nvPr/>
        </p:nvSpPr>
        <p:spPr>
          <a:xfrm>
            <a:off x="659877" y="5514680"/>
            <a:ext cx="8712723" cy="523220"/>
          </a:xfrm>
          <a:prstGeom prst="rect">
            <a:avLst/>
          </a:prstGeom>
          <a:solidFill>
            <a:srgbClr val="FFFF00"/>
          </a:solidFill>
        </p:spPr>
        <p:txBody>
          <a:bodyPr wrap="square" rtlCol="0">
            <a:spAutoFit/>
          </a:bodyPr>
          <a:lstStyle/>
          <a:p>
            <a:r>
              <a:rPr lang="en-US" sz="2800" b="1" i="1" dirty="0"/>
              <a:t>NOTE:  This differs from a Regular School Board Election!</a:t>
            </a:r>
          </a:p>
        </p:txBody>
      </p:sp>
    </p:spTree>
    <p:extLst>
      <p:ext uri="{BB962C8B-B14F-4D97-AF65-F5344CB8AC3E}">
        <p14:creationId xmlns:p14="http://schemas.microsoft.com/office/powerpoint/2010/main" val="37854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114</a:t>
            </a:fld>
            <a:endParaRPr lang="en-US" dirty="0"/>
          </a:p>
        </p:txBody>
      </p:sp>
      <p:sp>
        <p:nvSpPr>
          <p:cNvPr id="3" name="TextBox 2"/>
          <p:cNvSpPr txBox="1"/>
          <p:nvPr/>
        </p:nvSpPr>
        <p:spPr>
          <a:xfrm>
            <a:off x="641024" y="575723"/>
            <a:ext cx="10972800" cy="3323987"/>
          </a:xfrm>
          <a:prstGeom prst="rect">
            <a:avLst/>
          </a:prstGeom>
          <a:noFill/>
        </p:spPr>
        <p:txBody>
          <a:bodyPr wrap="square" rtlCol="0">
            <a:spAutoFit/>
          </a:bodyPr>
          <a:lstStyle/>
          <a:p>
            <a:r>
              <a:rPr lang="en-US" sz="3200" dirty="0">
                <a:latin typeface="Arial Black" panose="020B0A04020102020204" pitchFamily="34" charset="0"/>
              </a:rPr>
              <a:t>Elections – When and How Called and Held</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In the case of the absence of any election official, or the official’s inability to act at the opening of the polls, the remaining election officials shall appoint a qualified elector to fill the vacancy.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election must be conducted, and the returns made and canvassed the same as Regular School Board Elections.</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608" y="4098493"/>
            <a:ext cx="2557925" cy="1918442"/>
          </a:xfrm>
          <a:prstGeom prst="rect">
            <a:avLst/>
          </a:prstGeom>
        </p:spPr>
      </p:pic>
      <p:sp>
        <p:nvSpPr>
          <p:cNvPr id="6" name="TextBox 5"/>
          <p:cNvSpPr txBox="1"/>
          <p:nvPr/>
        </p:nvSpPr>
        <p:spPr>
          <a:xfrm>
            <a:off x="9519455" y="5802868"/>
            <a:ext cx="183434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21-03-11</a:t>
            </a:r>
          </a:p>
        </p:txBody>
      </p:sp>
    </p:spTree>
    <p:extLst>
      <p:ext uri="{BB962C8B-B14F-4D97-AF65-F5344CB8AC3E}">
        <p14:creationId xmlns:p14="http://schemas.microsoft.com/office/powerpoint/2010/main" val="18135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115</a:t>
            </a:fld>
            <a:endParaRPr lang="en-US" dirty="0"/>
          </a:p>
        </p:txBody>
      </p:sp>
      <p:sp>
        <p:nvSpPr>
          <p:cNvPr id="3" name="TextBox 2"/>
          <p:cNvSpPr txBox="1"/>
          <p:nvPr/>
        </p:nvSpPr>
        <p:spPr>
          <a:xfrm>
            <a:off x="612742" y="618635"/>
            <a:ext cx="10953947" cy="3677930"/>
          </a:xfrm>
          <a:prstGeom prst="rect">
            <a:avLst/>
          </a:prstGeom>
          <a:noFill/>
        </p:spPr>
        <p:txBody>
          <a:bodyPr wrap="square" rtlCol="0">
            <a:spAutoFit/>
          </a:bodyPr>
          <a:lstStyle/>
          <a:p>
            <a:r>
              <a:rPr lang="en-US" sz="3200" dirty="0">
                <a:latin typeface="Arial Black" panose="020B0A04020102020204" pitchFamily="34" charset="0"/>
              </a:rPr>
              <a:t>Notice of Election to be Given</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Business Manager shall publish the </a:t>
            </a:r>
            <a:r>
              <a:rPr lang="en-US" sz="2800" b="1" dirty="0">
                <a:solidFill>
                  <a:srgbClr val="C00000"/>
                </a:solidFill>
                <a:latin typeface="Arial" panose="020B0604020202020204" pitchFamily="34" charset="0"/>
                <a:cs typeface="Arial" panose="020B0604020202020204" pitchFamily="34" charset="0"/>
              </a:rPr>
              <a:t>Notice of Election </a:t>
            </a:r>
            <a:r>
              <a:rPr lang="en-US" sz="2800" b="1" dirty="0">
                <a:solidFill>
                  <a:srgbClr val="7030A0"/>
                </a:solidFill>
                <a:latin typeface="Arial" panose="020B0604020202020204" pitchFamily="34" charset="0"/>
                <a:cs typeface="Arial" panose="020B0604020202020204" pitchFamily="34" charset="0"/>
              </a:rPr>
              <a:t>once each week – for at least 2 weeks prior to the election – in the Official District Newspaper</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there is no official newspaper is published during those 2 weeks, then posting the notice in </a:t>
            </a:r>
            <a:r>
              <a:rPr lang="en-US" sz="2800" b="1" dirty="0">
                <a:solidFill>
                  <a:srgbClr val="7030A0"/>
                </a:solidFill>
                <a:latin typeface="Arial" panose="020B0604020202020204" pitchFamily="34" charset="0"/>
                <a:cs typeface="Arial" panose="020B0604020202020204" pitchFamily="34" charset="0"/>
              </a:rPr>
              <a:t>5 public places </a:t>
            </a:r>
            <a:r>
              <a:rPr lang="en-US" sz="2800" dirty="0">
                <a:latin typeface="Arial" panose="020B0604020202020204" pitchFamily="34" charset="0"/>
                <a:cs typeface="Arial" panose="020B0604020202020204" pitchFamily="34" charset="0"/>
              </a:rPr>
              <a:t>in the District is permissible.</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269" y="4112092"/>
            <a:ext cx="5805854" cy="2324610"/>
          </a:xfrm>
          <a:prstGeom prst="rect">
            <a:avLst/>
          </a:prstGeom>
        </p:spPr>
      </p:pic>
      <p:sp>
        <p:nvSpPr>
          <p:cNvPr id="6" name="TextBox 5"/>
          <p:cNvSpPr txBox="1"/>
          <p:nvPr/>
        </p:nvSpPr>
        <p:spPr>
          <a:xfrm>
            <a:off x="9421260" y="5802868"/>
            <a:ext cx="185319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21-03-12</a:t>
            </a:r>
          </a:p>
        </p:txBody>
      </p:sp>
    </p:spTree>
    <p:extLst>
      <p:ext uri="{BB962C8B-B14F-4D97-AF65-F5344CB8AC3E}">
        <p14:creationId xmlns:p14="http://schemas.microsoft.com/office/powerpoint/2010/main" val="37597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116</a:t>
            </a:fld>
            <a:endParaRPr lang="en-US" dirty="0"/>
          </a:p>
        </p:txBody>
      </p:sp>
      <p:sp>
        <p:nvSpPr>
          <p:cNvPr id="3" name="TextBox 2"/>
          <p:cNvSpPr txBox="1"/>
          <p:nvPr/>
        </p:nvSpPr>
        <p:spPr>
          <a:xfrm>
            <a:off x="622170" y="594577"/>
            <a:ext cx="10731630" cy="5878532"/>
          </a:xfrm>
          <a:prstGeom prst="rect">
            <a:avLst/>
          </a:prstGeom>
          <a:noFill/>
        </p:spPr>
        <p:txBody>
          <a:bodyPr wrap="square" rtlCol="0">
            <a:spAutoFit/>
          </a:bodyPr>
          <a:lstStyle/>
          <a:p>
            <a:r>
              <a:rPr lang="en-US" sz="3200" dirty="0">
                <a:latin typeface="Arial Black" panose="020B0A04020102020204" pitchFamily="34" charset="0"/>
              </a:rPr>
              <a:t>Notice of Election to be Given</a:t>
            </a:r>
          </a:p>
          <a:p>
            <a:endParaRPr lang="en-US" sz="1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date of the posting or publication must be at least </a:t>
            </a:r>
            <a:r>
              <a:rPr lang="en-US" sz="2800" b="1" dirty="0">
                <a:solidFill>
                  <a:srgbClr val="C00000"/>
                </a:solidFill>
                <a:latin typeface="Arial" panose="020B0604020202020204" pitchFamily="34" charset="0"/>
                <a:cs typeface="Arial" panose="020B0604020202020204" pitchFamily="34" charset="0"/>
              </a:rPr>
              <a:t>15 days before the date of the election</a:t>
            </a:r>
            <a:r>
              <a:rPr lang="en-US" sz="2800" dirty="0">
                <a:latin typeface="Arial" panose="020B0604020202020204" pitchFamily="34" charset="0"/>
                <a:cs typeface="Arial" panose="020B0604020202020204" pitchFamily="34" charset="0"/>
              </a:rPr>
              <a:t>, exclusive of the day of such posting or first publication.</a:t>
            </a:r>
          </a:p>
          <a:p>
            <a:endParaRPr lang="en-US" sz="11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The election notice must specify:</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date of the election;</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Polling hours and polling places of the election;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Must contain a complete copy of the Initial Resolution; and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 statement that the question to vote on is if the Initial Resolution should be approved.</a:t>
            </a:r>
          </a:p>
          <a:p>
            <a:endParaRPr lang="en-US" sz="2800" dirty="0">
              <a:latin typeface="Arial" panose="020B0604020202020204" pitchFamily="34" charset="0"/>
              <a:cs typeface="Arial" panose="020B0604020202020204" pitchFamily="34" charset="0"/>
            </a:endParaRP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72321" y="5802868"/>
            <a:ext cx="188147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2728" y="2319131"/>
            <a:ext cx="1738313" cy="1738313"/>
          </a:xfrm>
          <a:prstGeom prst="rect">
            <a:avLst/>
          </a:prstGeom>
        </p:spPr>
      </p:pic>
    </p:spTree>
    <p:extLst>
      <p:ext uri="{BB962C8B-B14F-4D97-AF65-F5344CB8AC3E}">
        <p14:creationId xmlns:p14="http://schemas.microsoft.com/office/powerpoint/2010/main" val="161005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117</a:t>
            </a:fld>
            <a:endParaRPr lang="en-US" dirty="0"/>
          </a:p>
        </p:txBody>
      </p:sp>
      <p:sp>
        <p:nvSpPr>
          <p:cNvPr id="3" name="TextBox 2"/>
          <p:cNvSpPr txBox="1"/>
          <p:nvPr/>
        </p:nvSpPr>
        <p:spPr>
          <a:xfrm>
            <a:off x="584462" y="627425"/>
            <a:ext cx="11091584" cy="3831818"/>
          </a:xfrm>
          <a:prstGeom prst="rect">
            <a:avLst/>
          </a:prstGeom>
          <a:noFill/>
        </p:spPr>
        <p:txBody>
          <a:bodyPr wrap="square" rtlCol="0">
            <a:spAutoFit/>
          </a:bodyPr>
          <a:lstStyle/>
          <a:p>
            <a:r>
              <a:rPr lang="en-US" sz="3200" dirty="0">
                <a:latin typeface="Arial Black" panose="020B0A04020102020204" pitchFamily="34" charset="0"/>
              </a:rPr>
              <a:t>Notice of Election to be Given</a:t>
            </a:r>
          </a:p>
          <a:p>
            <a:endParaRPr lang="en-US" sz="32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the Initial Resolution is brought to a vote during a Regular School Board Election, the notice may be separate from the Regular School Board Election Notice and may refer to the Board Election for the designation of polling places.</a:t>
            </a:r>
          </a:p>
          <a:p>
            <a:endParaRPr lang="en-US" sz="2800" dirty="0">
              <a:latin typeface="Arial" panose="020B0604020202020204" pitchFamily="34" charset="0"/>
              <a:cs typeface="Arial" panose="020B0604020202020204" pitchFamily="34" charset="0"/>
            </a:endParaRP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671" y="3559947"/>
            <a:ext cx="3810000" cy="2857500"/>
          </a:xfrm>
          <a:prstGeom prst="rect">
            <a:avLst/>
          </a:prstGeom>
        </p:spPr>
      </p:pic>
      <p:sp>
        <p:nvSpPr>
          <p:cNvPr id="6" name="TextBox 5"/>
          <p:cNvSpPr txBox="1"/>
          <p:nvPr/>
        </p:nvSpPr>
        <p:spPr>
          <a:xfrm>
            <a:off x="9500602" y="5802868"/>
            <a:ext cx="185319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21-03-12</a:t>
            </a:r>
          </a:p>
        </p:txBody>
      </p:sp>
    </p:spTree>
    <p:extLst>
      <p:ext uri="{BB962C8B-B14F-4D97-AF65-F5344CB8AC3E}">
        <p14:creationId xmlns:p14="http://schemas.microsoft.com/office/powerpoint/2010/main" val="162861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118</a:t>
            </a:fld>
            <a:endParaRPr lang="en-US" dirty="0"/>
          </a:p>
        </p:txBody>
      </p:sp>
      <p:sp>
        <p:nvSpPr>
          <p:cNvPr id="3" name="TextBox 2"/>
          <p:cNvSpPr txBox="1"/>
          <p:nvPr/>
        </p:nvSpPr>
        <p:spPr>
          <a:xfrm>
            <a:off x="532337" y="428178"/>
            <a:ext cx="10996644" cy="6063198"/>
          </a:xfrm>
          <a:prstGeom prst="rect">
            <a:avLst/>
          </a:prstGeom>
          <a:noFill/>
        </p:spPr>
        <p:txBody>
          <a:bodyPr wrap="square" rtlCol="0">
            <a:spAutoFit/>
          </a:bodyPr>
          <a:lstStyle/>
          <a:p>
            <a:r>
              <a:rPr lang="en-US" sz="3200" dirty="0">
                <a:latin typeface="Arial Black" panose="020B0A04020102020204" pitchFamily="34" charset="0"/>
              </a:rPr>
              <a:t>Ballot - Contents</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ballot for a bond election </a:t>
            </a:r>
            <a:r>
              <a:rPr lang="en-US" sz="2400" b="1" dirty="0">
                <a:highlight>
                  <a:srgbClr val="FFFF00"/>
                </a:highlight>
                <a:latin typeface="Arial" panose="020B0604020202020204" pitchFamily="34" charset="0"/>
                <a:cs typeface="Arial" panose="020B0604020202020204" pitchFamily="34" charset="0"/>
              </a:rPr>
              <a:t>must be separate from other ballots </a:t>
            </a:r>
            <a:r>
              <a:rPr lang="en-US" sz="2400" dirty="0">
                <a:latin typeface="Arial" panose="020B0604020202020204" pitchFamily="34" charset="0"/>
                <a:cs typeface="Arial" panose="020B0604020202020204" pitchFamily="34" charset="0"/>
              </a:rPr>
              <a:t>used on the same day for other elections.  It must be written or printed and must state the question in the following format:</a:t>
            </a:r>
          </a:p>
          <a:p>
            <a:endParaRPr lang="en-US" sz="2000" dirty="0">
              <a:latin typeface="Arial" panose="020B0604020202020204" pitchFamily="34" charset="0"/>
              <a:cs typeface="Arial" panose="020B0604020202020204" pitchFamily="34" charset="0"/>
            </a:endParaRPr>
          </a:p>
          <a:p>
            <a:r>
              <a:rPr lang="en-US" sz="2200" dirty="0">
                <a:solidFill>
                  <a:srgbClr val="C00000"/>
                </a:solidFill>
                <a:latin typeface="Arial" panose="020B0604020202020204" pitchFamily="34" charset="0"/>
                <a:cs typeface="Arial" panose="020B0604020202020204" pitchFamily="34" charset="0"/>
              </a:rPr>
              <a:t>Shall the ________ School District issue its bonds in the amount not to exceed $_________ maturing within a maximum of _______, (duration) resulting in an estimated additional millage of _______ mills, equal to $________ (equivalent in dollars) on each $1,000 of taxable valuation for the first taxable year for the purpose of ___________?</a:t>
            </a:r>
          </a:p>
          <a:p>
            <a:endParaRPr lang="en-US" sz="2200" dirty="0">
              <a:solidFill>
                <a:srgbClr val="C00000"/>
              </a:solidFill>
              <a:latin typeface="Arial" panose="020B0604020202020204" pitchFamily="34" charset="0"/>
              <a:cs typeface="Arial" panose="020B0604020202020204" pitchFamily="34" charset="0"/>
            </a:endParaRPr>
          </a:p>
          <a:p>
            <a:r>
              <a:rPr lang="en-US" sz="2200" dirty="0">
                <a:solidFill>
                  <a:srgbClr val="C00000"/>
                </a:solidFill>
                <a:latin typeface="Arial" panose="020B0604020202020204" pitchFamily="34" charset="0"/>
                <a:cs typeface="Arial" panose="020B0604020202020204" pitchFamily="34" charset="0"/>
              </a:rPr>
              <a:t>	Yes	</a:t>
            </a:r>
          </a:p>
          <a:p>
            <a:r>
              <a:rPr lang="en-US" sz="2200" dirty="0">
                <a:solidFill>
                  <a:srgbClr val="C00000"/>
                </a:solidFill>
                <a:latin typeface="Arial" panose="020B0604020202020204" pitchFamily="34" charset="0"/>
                <a:cs typeface="Arial" panose="020B0604020202020204" pitchFamily="34" charset="0"/>
              </a:rPr>
              <a:t>	</a:t>
            </a:r>
          </a:p>
          <a:p>
            <a:r>
              <a:rPr lang="en-US" sz="2200" dirty="0">
                <a:solidFill>
                  <a:srgbClr val="C00000"/>
                </a:solidFill>
                <a:latin typeface="Arial" panose="020B0604020202020204" pitchFamily="34" charset="0"/>
                <a:cs typeface="Arial" panose="020B0604020202020204" pitchFamily="34" charset="0"/>
              </a:rPr>
              <a:t>	No</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	Spoiled or blank ballots may not be counted.</a:t>
            </a:r>
          </a:p>
          <a:p>
            <a:endParaRPr lang="en-US" sz="1100" dirty="0">
              <a:latin typeface="Arial" panose="020B0604020202020204" pitchFamily="34" charset="0"/>
              <a:cs typeface="Arial" panose="020B0604020202020204" pitchFamily="34" charset="0"/>
            </a:endParaRPr>
          </a:p>
        </p:txBody>
      </p:sp>
      <p:sp>
        <p:nvSpPr>
          <p:cNvPr id="5" name="Oval 4"/>
          <p:cNvSpPr/>
          <p:nvPr/>
        </p:nvSpPr>
        <p:spPr>
          <a:xfrm>
            <a:off x="2183246" y="4581566"/>
            <a:ext cx="489473" cy="251413"/>
          </a:xfrm>
          <a:prstGeom prst="ellipse">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222524" y="5252440"/>
            <a:ext cx="489473" cy="251413"/>
          </a:xfrm>
          <a:prstGeom prst="ellipse">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09" y="5607363"/>
            <a:ext cx="911469" cy="911469"/>
          </a:xfrm>
          <a:prstGeom prst="rect">
            <a:avLst/>
          </a:prstGeom>
        </p:spPr>
      </p:pic>
      <p:sp>
        <p:nvSpPr>
          <p:cNvPr id="9" name="TextBox 8"/>
          <p:cNvSpPr txBox="1"/>
          <p:nvPr/>
        </p:nvSpPr>
        <p:spPr>
          <a:xfrm>
            <a:off x="9510029" y="5802868"/>
            <a:ext cx="184377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21-03-13</a:t>
            </a:r>
          </a:p>
        </p:txBody>
      </p:sp>
    </p:spTree>
    <p:extLst>
      <p:ext uri="{BB962C8B-B14F-4D97-AF65-F5344CB8AC3E}">
        <p14:creationId xmlns:p14="http://schemas.microsoft.com/office/powerpoint/2010/main" val="142227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119</a:t>
            </a:fld>
            <a:endParaRPr lang="en-US" dirty="0"/>
          </a:p>
        </p:txBody>
      </p:sp>
      <p:sp>
        <p:nvSpPr>
          <p:cNvPr id="3" name="TextBox 2"/>
          <p:cNvSpPr txBox="1"/>
          <p:nvPr/>
        </p:nvSpPr>
        <p:spPr>
          <a:xfrm>
            <a:off x="631596" y="501162"/>
            <a:ext cx="10963373" cy="3077766"/>
          </a:xfrm>
          <a:prstGeom prst="rect">
            <a:avLst/>
          </a:prstGeom>
          <a:noFill/>
        </p:spPr>
        <p:txBody>
          <a:bodyPr wrap="square" rtlCol="0">
            <a:spAutoFit/>
          </a:bodyPr>
          <a:lstStyle/>
          <a:p>
            <a:r>
              <a:rPr lang="en-US" sz="3200" dirty="0">
                <a:latin typeface="Arial Black" panose="020B0A04020102020204" pitchFamily="34" charset="0"/>
              </a:rPr>
              <a:t>Bonds Issued </a:t>
            </a:r>
            <a:r>
              <a:rPr lang="en-US" sz="3200" dirty="0">
                <a:solidFill>
                  <a:srgbClr val="C00000"/>
                </a:solidFill>
                <a:latin typeface="Arial Black" panose="020B0A04020102020204" pitchFamily="34" charset="0"/>
              </a:rPr>
              <a:t>Without an Election</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no election is required, the Board must adopt the facts required for an Initial Resolution (see 21-03-09).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At or after the adoption, the Board can sell, issue and deliver the bonds.</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3739330"/>
            <a:ext cx="2857500" cy="1905000"/>
          </a:xfrm>
          <a:prstGeom prst="rect">
            <a:avLst/>
          </a:prstGeom>
        </p:spPr>
      </p:pic>
      <p:sp>
        <p:nvSpPr>
          <p:cNvPr id="6" name="TextBox 5"/>
          <p:cNvSpPr txBox="1"/>
          <p:nvPr/>
        </p:nvSpPr>
        <p:spPr>
          <a:xfrm>
            <a:off x="9491175" y="5802868"/>
            <a:ext cx="186262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21-03-14</a:t>
            </a:r>
          </a:p>
        </p:txBody>
      </p:sp>
    </p:spTree>
    <p:extLst>
      <p:ext uri="{BB962C8B-B14F-4D97-AF65-F5344CB8AC3E}">
        <p14:creationId xmlns:p14="http://schemas.microsoft.com/office/powerpoint/2010/main" val="388228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12</a:t>
            </a:fld>
            <a:endParaRPr lang="en-US" dirty="0"/>
          </a:p>
        </p:txBody>
      </p:sp>
      <p:sp>
        <p:nvSpPr>
          <p:cNvPr id="3" name="TextBox 2"/>
          <p:cNvSpPr txBox="1"/>
          <p:nvPr/>
        </p:nvSpPr>
        <p:spPr>
          <a:xfrm>
            <a:off x="1290918" y="619618"/>
            <a:ext cx="10279759" cy="4047262"/>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2800" dirty="0">
                <a:latin typeface="Arial Black" panose="020B0A04020102020204" pitchFamily="34" charset="0"/>
              </a:rPr>
              <a:t>Accrued Interest </a:t>
            </a:r>
          </a:p>
          <a:p>
            <a:r>
              <a:rPr lang="en-US" sz="2400" dirty="0">
                <a:latin typeface="Arial" panose="020B0604020202020204" pitchFamily="34" charset="0"/>
                <a:cs typeface="Arial" panose="020B0604020202020204" pitchFamily="34" charset="0"/>
              </a:rPr>
              <a:t>Interest accrued </a:t>
            </a:r>
            <a:r>
              <a:rPr lang="en-US" sz="2400" dirty="0">
                <a:solidFill>
                  <a:srgbClr val="7030A0"/>
                </a:solidFill>
                <a:latin typeface="Arial" panose="020B0604020202020204" pitchFamily="34" charset="0"/>
                <a:cs typeface="Arial" panose="020B0604020202020204" pitchFamily="34" charset="0"/>
              </a:rPr>
              <a:t>(added) </a:t>
            </a:r>
            <a:r>
              <a:rPr lang="en-US" sz="2400" dirty="0">
                <a:latin typeface="Arial" panose="020B0604020202020204" pitchFamily="34" charset="0"/>
                <a:cs typeface="Arial" panose="020B0604020202020204" pitchFamily="34" charset="0"/>
              </a:rPr>
              <a:t>on a bond or other fixed income security since the last interest payment was made.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the bond is sold, the District pays the market price plus accrued interest to the bond company.</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Accrued Interest is calculated by multiplying the interest rate </a:t>
            </a:r>
            <a:r>
              <a:rPr lang="en-US" sz="2400" b="1" dirty="0">
                <a:solidFill>
                  <a:srgbClr val="7030A0"/>
                </a:solidFill>
                <a:latin typeface="Arial" panose="020B0604020202020204" pitchFamily="34" charset="0"/>
                <a:cs typeface="Arial" panose="020B0604020202020204" pitchFamily="34" charset="0"/>
              </a:rPr>
              <a:t>(coupon rate) </a:t>
            </a:r>
            <a:r>
              <a:rPr lang="en-US" sz="2400" dirty="0">
                <a:latin typeface="Arial" panose="020B0604020202020204" pitchFamily="34" charset="0"/>
                <a:cs typeface="Arial" panose="020B0604020202020204" pitchFamily="34" charset="0"/>
              </a:rPr>
              <a:t>by the annualized number of days that have elapsed since the last payment.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667" y="4475284"/>
            <a:ext cx="2296153" cy="1912265"/>
          </a:xfrm>
          <a:prstGeom prst="rect">
            <a:avLst/>
          </a:prstGeom>
        </p:spPr>
      </p:pic>
      <p:pic>
        <p:nvPicPr>
          <p:cNvPr id="5" name="Picture 4"/>
          <p:cNvPicPr>
            <a:picLocks noChangeAspect="1"/>
          </p:cNvPicPr>
          <p:nvPr/>
        </p:nvPicPr>
        <p:blipFill>
          <a:blip r:embed="rId3" cstate="print"/>
          <a:stretch>
            <a:fillRect/>
          </a:stretch>
        </p:blipFill>
        <p:spPr>
          <a:xfrm>
            <a:off x="244849" y="5637857"/>
            <a:ext cx="921536" cy="921536"/>
          </a:xfrm>
          <a:prstGeom prst="rect">
            <a:avLst/>
          </a:prstGeom>
        </p:spPr>
      </p:pic>
    </p:spTree>
    <p:extLst>
      <p:ext uri="{BB962C8B-B14F-4D97-AF65-F5344CB8AC3E}">
        <p14:creationId xmlns:p14="http://schemas.microsoft.com/office/powerpoint/2010/main" val="183863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120</a:t>
            </a:fld>
            <a:endParaRPr lang="en-US" dirty="0"/>
          </a:p>
        </p:txBody>
      </p:sp>
      <p:sp>
        <p:nvSpPr>
          <p:cNvPr id="3" name="TextBox 2"/>
          <p:cNvSpPr txBox="1"/>
          <p:nvPr/>
        </p:nvSpPr>
        <p:spPr>
          <a:xfrm>
            <a:off x="509177" y="514661"/>
            <a:ext cx="11076365" cy="4339650"/>
          </a:xfrm>
          <a:prstGeom prst="rect">
            <a:avLst/>
          </a:prstGeom>
          <a:noFill/>
        </p:spPr>
        <p:txBody>
          <a:bodyPr wrap="square" rtlCol="0">
            <a:spAutoFit/>
          </a:bodyPr>
          <a:lstStyle/>
          <a:p>
            <a:r>
              <a:rPr lang="en-US" sz="3200" dirty="0">
                <a:latin typeface="Arial Black" panose="020B0A04020102020204" pitchFamily="34" charset="0"/>
              </a:rPr>
              <a:t>Direct, Annual, Irrepealable Tax</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Board has authorized the issuing of bonds, it shall also levy by recorded resolution a direct, annual tax which together with other sources of revenue authorized by the Board will be sufficient make all the bond payments until maturity.</a:t>
            </a:r>
          </a:p>
          <a:p>
            <a:endParaRPr lang="en-US" sz="1100" dirty="0">
              <a:latin typeface="Arial" panose="020B0604020202020204" pitchFamily="34" charset="0"/>
              <a:cs typeface="Arial" panose="020B0604020202020204" pitchFamily="34" charset="0"/>
            </a:endParaRPr>
          </a:p>
          <a:p>
            <a:r>
              <a:rPr lang="en-US" sz="3200" b="1" dirty="0">
                <a:solidFill>
                  <a:srgbClr val="7030A0"/>
                </a:solidFill>
                <a:latin typeface="Arial" panose="020B0604020202020204" pitchFamily="34" charset="0"/>
                <a:cs typeface="Arial" panose="020B0604020202020204" pitchFamily="34" charset="0"/>
              </a:rPr>
              <a:t>The Board will have no power to repeal such levies or to obstruct the collection of any tax until the payments have been made or provided for.</a:t>
            </a: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40114" y="5802868"/>
            <a:ext cx="182491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21-03-15</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2766">
            <a:off x="1609931" y="4990784"/>
            <a:ext cx="1255916" cy="1402440"/>
          </a:xfrm>
          <a:prstGeom prst="rect">
            <a:avLst/>
          </a:prstGeom>
        </p:spPr>
      </p:pic>
    </p:spTree>
    <p:extLst>
      <p:ext uri="{BB962C8B-B14F-4D97-AF65-F5344CB8AC3E}">
        <p14:creationId xmlns:p14="http://schemas.microsoft.com/office/powerpoint/2010/main" val="178138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121</a:t>
            </a:fld>
            <a:endParaRPr lang="en-US" dirty="0"/>
          </a:p>
        </p:txBody>
      </p:sp>
      <p:sp>
        <p:nvSpPr>
          <p:cNvPr id="3" name="TextBox 2"/>
          <p:cNvSpPr txBox="1"/>
          <p:nvPr/>
        </p:nvSpPr>
        <p:spPr>
          <a:xfrm>
            <a:off x="612743" y="483578"/>
            <a:ext cx="10982226" cy="3939540"/>
          </a:xfrm>
          <a:prstGeom prst="rect">
            <a:avLst/>
          </a:prstGeom>
          <a:noFill/>
        </p:spPr>
        <p:txBody>
          <a:bodyPr wrap="square" rtlCol="0">
            <a:spAutoFit/>
          </a:bodyPr>
          <a:lstStyle/>
          <a:p>
            <a:r>
              <a:rPr lang="en-US" sz="3200" dirty="0">
                <a:latin typeface="Arial Black" panose="020B0A04020102020204" pitchFamily="34" charset="0"/>
              </a:rPr>
              <a:t>Direct, Annual, Ir-repealable Tax</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a:t>
            </a:r>
            <a:r>
              <a:rPr lang="en-US" sz="2800" b="1" dirty="0">
                <a:solidFill>
                  <a:srgbClr val="C00000"/>
                </a:solidFill>
                <a:latin typeface="Arial" panose="020B0604020202020204" pitchFamily="34" charset="0"/>
                <a:cs typeface="Arial" panose="020B0604020202020204" pitchFamily="34" charset="0"/>
              </a:rPr>
              <a:t>exception</a:t>
            </a:r>
            <a:r>
              <a:rPr lang="en-US" sz="2800" dirty="0">
                <a:latin typeface="Arial" panose="020B0604020202020204" pitchFamily="34" charset="0"/>
                <a:cs typeface="Arial" panose="020B0604020202020204" pitchFamily="34" charset="0"/>
              </a:rPr>
              <a:t> would be if the Board makes an irrevocable appropriation to the Sinking Fund of money actually on hand, or if there is enough funds in the Sinking Fund to retire the bonds.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that is the case, the Business Manager shall notify the County Auditor and have them reduce the amount on the tax rolls when they are prepared in the future.</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964333"/>
            <a:ext cx="1442665" cy="2022427"/>
          </a:xfrm>
          <a:prstGeom prst="rect">
            <a:avLst/>
          </a:prstGeom>
        </p:spPr>
      </p:pic>
      <p:sp>
        <p:nvSpPr>
          <p:cNvPr id="6" name="TextBox 5"/>
          <p:cNvSpPr txBox="1"/>
          <p:nvPr/>
        </p:nvSpPr>
        <p:spPr>
          <a:xfrm>
            <a:off x="9510029" y="5802868"/>
            <a:ext cx="184377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21-03-15</a:t>
            </a:r>
          </a:p>
        </p:txBody>
      </p:sp>
    </p:spTree>
    <p:extLst>
      <p:ext uri="{BB962C8B-B14F-4D97-AF65-F5344CB8AC3E}">
        <p14:creationId xmlns:p14="http://schemas.microsoft.com/office/powerpoint/2010/main" val="400685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122</a:t>
            </a:fld>
            <a:endParaRPr lang="en-US" dirty="0"/>
          </a:p>
        </p:txBody>
      </p:sp>
      <p:sp>
        <p:nvSpPr>
          <p:cNvPr id="3" name="TextBox 2"/>
          <p:cNvSpPr txBox="1"/>
          <p:nvPr/>
        </p:nvSpPr>
        <p:spPr>
          <a:xfrm>
            <a:off x="622170" y="486380"/>
            <a:ext cx="10944520" cy="4385816"/>
          </a:xfrm>
          <a:prstGeom prst="rect">
            <a:avLst/>
          </a:prstGeom>
          <a:noFill/>
        </p:spPr>
        <p:txBody>
          <a:bodyPr wrap="square" rtlCol="0">
            <a:spAutoFit/>
          </a:bodyPr>
          <a:lstStyle/>
          <a:p>
            <a:r>
              <a:rPr lang="en-US" sz="3200" dirty="0">
                <a:latin typeface="Arial Black" panose="020B0A04020102020204" pitchFamily="34" charset="0"/>
              </a:rPr>
              <a:t>Direct, Annual, Ir-repealable Tax</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Board has passed a resolution instituting an annual or direct tax as part of the issuance of the bonds, a copy of the this must be filed and certified with the County Auditor.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After the issuance of the bond, and tax on property from year to year must be carried into the tax roll of the District and collected as any other property tax is collected. </a:t>
            </a:r>
          </a:p>
          <a:p>
            <a:endParaRPr lang="en-US" sz="1100" dirty="0">
              <a:latin typeface="Arial" panose="020B0604020202020204" pitchFamily="34" charset="0"/>
              <a:cs typeface="Arial" panose="020B0604020202020204" pitchFamily="34" charset="0"/>
            </a:endParaRPr>
          </a:p>
          <a:p>
            <a:r>
              <a:rPr lang="en-US" sz="3200" b="1" dirty="0">
                <a:solidFill>
                  <a:srgbClr val="C00000"/>
                </a:solidFill>
                <a:latin typeface="Arial" panose="020B0604020202020204" pitchFamily="34" charset="0"/>
                <a:cs typeface="Arial" panose="020B0604020202020204" pitchFamily="34" charset="0"/>
              </a:rPr>
              <a:t>No further annual levy for that bond is necessary.</a:t>
            </a:r>
          </a:p>
          <a:p>
            <a:endParaRPr lang="en-US" sz="11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4665198"/>
            <a:ext cx="2511670" cy="1507002"/>
          </a:xfrm>
          <a:prstGeom prst="rect">
            <a:avLst/>
          </a:prstGeom>
        </p:spPr>
      </p:pic>
      <p:sp>
        <p:nvSpPr>
          <p:cNvPr id="6" name="TextBox 5"/>
          <p:cNvSpPr txBox="1"/>
          <p:nvPr/>
        </p:nvSpPr>
        <p:spPr>
          <a:xfrm>
            <a:off x="9491175" y="5802868"/>
            <a:ext cx="186262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21-03-15</a:t>
            </a:r>
          </a:p>
        </p:txBody>
      </p:sp>
    </p:spTree>
    <p:extLst>
      <p:ext uri="{BB962C8B-B14F-4D97-AF65-F5344CB8AC3E}">
        <p14:creationId xmlns:p14="http://schemas.microsoft.com/office/powerpoint/2010/main" val="396495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123</a:t>
            </a:fld>
            <a:endParaRPr lang="en-US" dirty="0"/>
          </a:p>
        </p:txBody>
      </p:sp>
      <p:sp>
        <p:nvSpPr>
          <p:cNvPr id="3" name="TextBox 2"/>
          <p:cNvSpPr txBox="1"/>
          <p:nvPr/>
        </p:nvSpPr>
        <p:spPr>
          <a:xfrm>
            <a:off x="650450" y="486380"/>
            <a:ext cx="10897386" cy="3939540"/>
          </a:xfrm>
          <a:prstGeom prst="rect">
            <a:avLst/>
          </a:prstGeom>
          <a:noFill/>
        </p:spPr>
        <p:txBody>
          <a:bodyPr wrap="square" rtlCol="0">
            <a:spAutoFit/>
          </a:bodyPr>
          <a:lstStyle/>
          <a:p>
            <a:r>
              <a:rPr lang="en-US" sz="3200" dirty="0">
                <a:latin typeface="Arial Black" panose="020B0A04020102020204" pitchFamily="34" charset="0"/>
              </a:rPr>
              <a:t>Direct, Annual, Ir-repealable Tax</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When insufficient funds are available to pay the matured bonds, the County Auditor will notify the Board.  The Board may then levy a </a:t>
            </a:r>
            <a:r>
              <a:rPr lang="en-US" sz="2800" b="1" dirty="0">
                <a:solidFill>
                  <a:srgbClr val="C00000"/>
                </a:solidFill>
                <a:latin typeface="Arial" panose="020B0604020202020204" pitchFamily="34" charset="0"/>
                <a:cs typeface="Arial" panose="020B0604020202020204" pitchFamily="34" charset="0"/>
              </a:rPr>
              <a:t>Direct Tax </a:t>
            </a:r>
            <a:r>
              <a:rPr lang="en-US" sz="2800" dirty="0">
                <a:latin typeface="Arial" panose="020B0604020202020204" pitchFamily="34" charset="0"/>
                <a:cs typeface="Arial" panose="020B0604020202020204" pitchFamily="34" charset="0"/>
              </a:rPr>
              <a:t>on taxable property to pay the deficiency and interest.</a:t>
            </a:r>
          </a:p>
          <a:p>
            <a:endParaRPr lang="en-US" sz="1100" dirty="0">
              <a:latin typeface="Arial" panose="020B06040202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If the District no longer exists, the County Auditor shall levy a Direct Tax against taxable property in the original issuing District.</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0815" y="3935463"/>
            <a:ext cx="2854569" cy="2140927"/>
          </a:xfrm>
          <a:prstGeom prst="rect">
            <a:avLst/>
          </a:prstGeom>
        </p:spPr>
      </p:pic>
      <p:sp>
        <p:nvSpPr>
          <p:cNvPr id="6" name="TextBox 5"/>
          <p:cNvSpPr txBox="1"/>
          <p:nvPr/>
        </p:nvSpPr>
        <p:spPr>
          <a:xfrm>
            <a:off x="9453468" y="5802868"/>
            <a:ext cx="190033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21-03-15</a:t>
            </a:r>
          </a:p>
        </p:txBody>
      </p:sp>
    </p:spTree>
    <p:extLst>
      <p:ext uri="{BB962C8B-B14F-4D97-AF65-F5344CB8AC3E}">
        <p14:creationId xmlns:p14="http://schemas.microsoft.com/office/powerpoint/2010/main" val="259315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124</a:t>
            </a:fld>
            <a:endParaRPr lang="en-US" dirty="0"/>
          </a:p>
        </p:txBody>
      </p:sp>
      <p:sp>
        <p:nvSpPr>
          <p:cNvPr id="3" name="TextBox 2"/>
          <p:cNvSpPr txBox="1"/>
          <p:nvPr/>
        </p:nvSpPr>
        <p:spPr>
          <a:xfrm>
            <a:off x="641023" y="562708"/>
            <a:ext cx="10963373" cy="3354765"/>
          </a:xfrm>
          <a:prstGeom prst="rect">
            <a:avLst/>
          </a:prstGeom>
          <a:noFill/>
        </p:spPr>
        <p:txBody>
          <a:bodyPr wrap="square" rtlCol="0">
            <a:spAutoFit/>
          </a:bodyPr>
          <a:lstStyle/>
          <a:p>
            <a:r>
              <a:rPr lang="en-US" sz="3200" dirty="0">
                <a:latin typeface="Arial Black" panose="020B0A04020102020204" pitchFamily="34" charset="0"/>
              </a:rPr>
              <a:t>Authority to Borrow and Issue Bonds – </a:t>
            </a:r>
          </a:p>
          <a:p>
            <a:r>
              <a:rPr lang="en-US" sz="3200" dirty="0">
                <a:latin typeface="Arial Black" panose="020B0A04020102020204" pitchFamily="34" charset="0"/>
              </a:rPr>
              <a:t>When Complete</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Every District which has complied with all the requirements to issue bonds and made applicable to it by NDCC, may borrow money and issue and sell its bonds to the amount and for the purpose specified in the Initial Resolution.</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850" y="3803716"/>
            <a:ext cx="1992910" cy="2368484"/>
          </a:xfrm>
          <a:prstGeom prst="rect">
            <a:avLst/>
          </a:prstGeom>
        </p:spPr>
      </p:pic>
      <p:sp>
        <p:nvSpPr>
          <p:cNvPr id="6" name="TextBox 5"/>
          <p:cNvSpPr txBox="1"/>
          <p:nvPr/>
        </p:nvSpPr>
        <p:spPr>
          <a:xfrm>
            <a:off x="9472321" y="5802868"/>
            <a:ext cx="188147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21-03-16</a:t>
            </a:r>
          </a:p>
        </p:txBody>
      </p:sp>
    </p:spTree>
    <p:extLst>
      <p:ext uri="{BB962C8B-B14F-4D97-AF65-F5344CB8AC3E}">
        <p14:creationId xmlns:p14="http://schemas.microsoft.com/office/powerpoint/2010/main" val="280606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125</a:t>
            </a:fld>
            <a:endParaRPr lang="en-US" dirty="0"/>
          </a:p>
        </p:txBody>
      </p:sp>
      <p:sp>
        <p:nvSpPr>
          <p:cNvPr id="3" name="TextBox 2"/>
          <p:cNvSpPr txBox="1"/>
          <p:nvPr/>
        </p:nvSpPr>
        <p:spPr>
          <a:xfrm>
            <a:off x="593889" y="550925"/>
            <a:ext cx="10897385" cy="3831818"/>
          </a:xfrm>
          <a:prstGeom prst="rect">
            <a:avLst/>
          </a:prstGeom>
          <a:noFill/>
        </p:spPr>
        <p:txBody>
          <a:bodyPr wrap="square" rtlCol="0">
            <a:spAutoFit/>
          </a:bodyPr>
          <a:lstStyle/>
          <a:p>
            <a:r>
              <a:rPr lang="en-US" sz="2800" dirty="0">
                <a:latin typeface="Arial Black" panose="020B0A04020102020204" pitchFamily="34" charset="0"/>
              </a:rPr>
              <a:t>Record of Proceedings</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Every District shall provide and keep a record book in which the Business Manager shall </a:t>
            </a:r>
            <a:r>
              <a:rPr lang="en-US" sz="2800" b="1" dirty="0">
                <a:solidFill>
                  <a:srgbClr val="7030A0"/>
                </a:solidFill>
                <a:latin typeface="Arial" panose="020B0604020202020204" pitchFamily="34" charset="0"/>
                <a:cs typeface="Arial" panose="020B0604020202020204" pitchFamily="34" charset="0"/>
              </a:rPr>
              <a:t>record a full and correct statement of every step or proceedings that have taken place in the course of authorizing and issuing the bonds.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should include a statement of affirmative and negative votes cast by the voters. </a:t>
            </a:r>
            <a:r>
              <a:rPr lang="en-US" sz="2800" dirty="0">
                <a:solidFill>
                  <a:srgbClr val="7030A0"/>
                </a:solidFill>
                <a:latin typeface="Arial" panose="020B0604020202020204" pitchFamily="34" charset="0"/>
                <a:cs typeface="Arial" panose="020B0604020202020204" pitchFamily="34" charset="0"/>
              </a:rPr>
              <a:t>(Pollbook will provide total #s)</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618112">
            <a:off x="1853604" y="4248529"/>
            <a:ext cx="2242038" cy="2242038"/>
          </a:xfrm>
          <a:prstGeom prst="rect">
            <a:avLst/>
          </a:prstGeom>
        </p:spPr>
      </p:pic>
      <p:sp>
        <p:nvSpPr>
          <p:cNvPr id="6" name="TextBox 5"/>
          <p:cNvSpPr txBox="1"/>
          <p:nvPr/>
        </p:nvSpPr>
        <p:spPr>
          <a:xfrm>
            <a:off x="9500602" y="5802868"/>
            <a:ext cx="185319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21-03-17</a:t>
            </a:r>
          </a:p>
        </p:txBody>
      </p:sp>
    </p:spTree>
    <p:extLst>
      <p:ext uri="{BB962C8B-B14F-4D97-AF65-F5344CB8AC3E}">
        <p14:creationId xmlns:p14="http://schemas.microsoft.com/office/powerpoint/2010/main" val="194279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126</a:t>
            </a:fld>
            <a:endParaRPr lang="en-US" dirty="0"/>
          </a:p>
        </p:txBody>
      </p:sp>
      <p:sp>
        <p:nvSpPr>
          <p:cNvPr id="3" name="TextBox 2"/>
          <p:cNvSpPr txBox="1"/>
          <p:nvPr/>
        </p:nvSpPr>
        <p:spPr>
          <a:xfrm>
            <a:off x="631597" y="575723"/>
            <a:ext cx="10935092" cy="3893374"/>
          </a:xfrm>
          <a:prstGeom prst="rect">
            <a:avLst/>
          </a:prstGeom>
          <a:noFill/>
        </p:spPr>
        <p:txBody>
          <a:bodyPr wrap="square" rtlCol="0">
            <a:spAutoFit/>
          </a:bodyPr>
          <a:lstStyle/>
          <a:p>
            <a:r>
              <a:rPr lang="en-US" sz="3200" dirty="0">
                <a:latin typeface="Arial Black" panose="020B0A04020102020204" pitchFamily="34" charset="0"/>
              </a:rPr>
              <a:t>Form and Contents of Bonds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Every bond must be a Negotiable Instrument payable to the Bearer </a:t>
            </a:r>
            <a:r>
              <a:rPr lang="en-US" sz="2800" dirty="0">
                <a:solidFill>
                  <a:srgbClr val="7030A0"/>
                </a:solidFill>
                <a:latin typeface="Arial" panose="020B0604020202020204" pitchFamily="34" charset="0"/>
                <a:cs typeface="Arial" panose="020B0604020202020204" pitchFamily="34" charset="0"/>
              </a:rPr>
              <a:t>(registered owner)</a:t>
            </a:r>
            <a:r>
              <a:rPr lang="en-US" sz="2800" dirty="0">
                <a:latin typeface="Arial" panose="020B0604020202020204" pitchFamily="34" charset="0"/>
                <a:cs typeface="Arial" panose="020B0604020202020204" pitchFamily="34" charset="0"/>
              </a:rPr>
              <a:t>.</a:t>
            </a:r>
            <a:endParaRPr lang="en-US" sz="2800" dirty="0">
              <a:solidFill>
                <a:srgbClr val="7030A0"/>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Interest is normally paid annually or semi-annually.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bond must specify the time and place for payment of principal and interest and must be numbered consecutively with the other bonds of the same issue.</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060" y="4500205"/>
            <a:ext cx="3755782" cy="1464755"/>
          </a:xfrm>
          <a:prstGeom prst="rect">
            <a:avLst/>
          </a:prstGeom>
        </p:spPr>
      </p:pic>
      <p:sp>
        <p:nvSpPr>
          <p:cNvPr id="6" name="TextBox 5"/>
          <p:cNvSpPr txBox="1"/>
          <p:nvPr/>
        </p:nvSpPr>
        <p:spPr>
          <a:xfrm>
            <a:off x="9491175" y="5802868"/>
            <a:ext cx="186262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21-03-18</a:t>
            </a:r>
          </a:p>
        </p:txBody>
      </p:sp>
    </p:spTree>
    <p:extLst>
      <p:ext uri="{BB962C8B-B14F-4D97-AF65-F5344CB8AC3E}">
        <p14:creationId xmlns:p14="http://schemas.microsoft.com/office/powerpoint/2010/main" val="48416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127</a:t>
            </a:fld>
            <a:endParaRPr lang="en-US" dirty="0"/>
          </a:p>
        </p:txBody>
      </p:sp>
      <p:sp>
        <p:nvSpPr>
          <p:cNvPr id="3" name="TextBox 2"/>
          <p:cNvSpPr txBox="1"/>
          <p:nvPr/>
        </p:nvSpPr>
        <p:spPr>
          <a:xfrm>
            <a:off x="571893" y="424894"/>
            <a:ext cx="11048214" cy="5816977"/>
          </a:xfrm>
          <a:prstGeom prst="rect">
            <a:avLst/>
          </a:prstGeom>
          <a:noFill/>
        </p:spPr>
        <p:txBody>
          <a:bodyPr wrap="square" rtlCol="0">
            <a:spAutoFit/>
          </a:bodyPr>
          <a:lstStyle/>
          <a:p>
            <a:r>
              <a:rPr lang="en-US" sz="3200" dirty="0">
                <a:latin typeface="Arial Black" panose="020B0A04020102020204" pitchFamily="34" charset="0"/>
              </a:rPr>
              <a:t>Form and Contents of Bonds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bond must show: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On it’s face - the purpose of the issue </a:t>
            </a:r>
            <a:r>
              <a:rPr lang="en-US" sz="2800" dirty="0">
                <a:solidFill>
                  <a:srgbClr val="7030A0"/>
                </a:solidFill>
                <a:latin typeface="Arial" panose="020B0604020202020204" pitchFamily="34" charset="0"/>
                <a:cs typeface="Arial" panose="020B0604020202020204" pitchFamily="34" charset="0"/>
              </a:rPr>
              <a:t>(construction, building bond, etc.)</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It must contain a certificate or list of any direct, annual, irrepealable taxes that has been levied on taxable property by the District.</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If any other revenue or tax source the District authorized to pledge</a:t>
            </a:r>
            <a:endParaRPr lang="en-US" sz="105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Any annual or periodic payments or distributions allocated by the legislature </a:t>
            </a: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528882" y="5802868"/>
            <a:ext cx="182491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30898">
            <a:off x="8905304" y="424894"/>
            <a:ext cx="962352" cy="1047119"/>
          </a:xfrm>
          <a:prstGeom prst="rect">
            <a:avLst/>
          </a:prstGeom>
        </p:spPr>
      </p:pic>
    </p:spTree>
    <p:extLst>
      <p:ext uri="{BB962C8B-B14F-4D97-AF65-F5344CB8AC3E}">
        <p14:creationId xmlns:p14="http://schemas.microsoft.com/office/powerpoint/2010/main" val="173327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128</a:t>
            </a:fld>
            <a:endParaRPr lang="en-US" dirty="0"/>
          </a:p>
        </p:txBody>
      </p:sp>
      <p:sp>
        <p:nvSpPr>
          <p:cNvPr id="3" name="TextBox 2"/>
          <p:cNvSpPr txBox="1"/>
          <p:nvPr/>
        </p:nvSpPr>
        <p:spPr>
          <a:xfrm>
            <a:off x="584462" y="589085"/>
            <a:ext cx="10869105" cy="5247590"/>
          </a:xfrm>
          <a:prstGeom prst="rect">
            <a:avLst/>
          </a:prstGeom>
          <a:noFill/>
        </p:spPr>
        <p:txBody>
          <a:bodyPr wrap="square" rtlCol="0">
            <a:spAutoFit/>
          </a:bodyPr>
          <a:lstStyle/>
          <a:p>
            <a:r>
              <a:rPr lang="en-US" sz="3200" dirty="0">
                <a:latin typeface="Arial Black" panose="020B0A04020102020204" pitchFamily="34" charset="0"/>
              </a:rPr>
              <a:t>Bonds - Terms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bond must: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Be authorized by the Board</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Bear dates and denomination</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Be subject to redemption with or without premium</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Be in the public interest</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Must </a:t>
            </a:r>
            <a:r>
              <a:rPr lang="en-US" sz="2800" b="1" dirty="0">
                <a:solidFill>
                  <a:srgbClr val="C00000"/>
                </a:solidFill>
                <a:latin typeface="Arial" panose="020B0604020202020204" pitchFamily="34" charset="0"/>
                <a:cs typeface="Arial" panose="020B0604020202020204" pitchFamily="34" charset="0"/>
              </a:rPr>
              <a:t>not have a duration </a:t>
            </a:r>
            <a:r>
              <a:rPr lang="en-US" sz="2800" dirty="0">
                <a:latin typeface="Arial" panose="020B0604020202020204" pitchFamily="34" charset="0"/>
                <a:cs typeface="Arial" panose="020B0604020202020204" pitchFamily="34" charset="0"/>
              </a:rPr>
              <a:t>of more than </a:t>
            </a:r>
            <a:r>
              <a:rPr lang="en-US" sz="3600" b="1" dirty="0">
                <a:solidFill>
                  <a:srgbClr val="C00000"/>
                </a:solidFill>
                <a:latin typeface="Arial" panose="020B0604020202020204" pitchFamily="34" charset="0"/>
                <a:cs typeface="Arial" panose="020B0604020202020204" pitchFamily="34" charset="0"/>
              </a:rPr>
              <a:t>20 years</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7308" y="637893"/>
            <a:ext cx="2777010" cy="2082759"/>
          </a:xfrm>
          <a:prstGeom prst="rect">
            <a:avLst/>
          </a:prstGeom>
        </p:spPr>
      </p:pic>
      <p:sp>
        <p:nvSpPr>
          <p:cNvPr id="6" name="TextBox 5"/>
          <p:cNvSpPr txBox="1"/>
          <p:nvPr/>
        </p:nvSpPr>
        <p:spPr>
          <a:xfrm>
            <a:off x="9425187" y="5802868"/>
            <a:ext cx="192861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21-03-19</a:t>
            </a:r>
          </a:p>
        </p:txBody>
      </p:sp>
    </p:spTree>
    <p:extLst>
      <p:ext uri="{BB962C8B-B14F-4D97-AF65-F5344CB8AC3E}">
        <p14:creationId xmlns:p14="http://schemas.microsoft.com/office/powerpoint/2010/main" val="73422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129</a:t>
            </a:fld>
            <a:endParaRPr lang="en-US" dirty="0"/>
          </a:p>
        </p:txBody>
      </p:sp>
      <p:sp>
        <p:nvSpPr>
          <p:cNvPr id="3" name="TextBox 2"/>
          <p:cNvSpPr txBox="1"/>
          <p:nvPr/>
        </p:nvSpPr>
        <p:spPr>
          <a:xfrm>
            <a:off x="439525" y="538016"/>
            <a:ext cx="11236749" cy="4078039"/>
          </a:xfrm>
          <a:prstGeom prst="rect">
            <a:avLst/>
          </a:prstGeom>
          <a:noFill/>
        </p:spPr>
        <p:txBody>
          <a:bodyPr wrap="square" rtlCol="0">
            <a:spAutoFit/>
          </a:bodyPr>
          <a:lstStyle/>
          <a:p>
            <a:r>
              <a:rPr lang="en-US" sz="3200" dirty="0">
                <a:latin typeface="Arial Black" panose="020B0A04020102020204" pitchFamily="34" charset="0"/>
              </a:rPr>
              <a:t>Interest – </a:t>
            </a:r>
          </a:p>
          <a:p>
            <a:r>
              <a:rPr lang="en-US" sz="3200" dirty="0">
                <a:latin typeface="Arial Black" panose="020B0A04020102020204" pitchFamily="34" charset="0"/>
              </a:rPr>
              <a:t>Ceases at Maturity Unless Presented for Payment</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bond must contain a provision that interest ceases at maturity </a:t>
            </a:r>
            <a:r>
              <a:rPr lang="en-US" sz="2800" b="1" dirty="0">
                <a:solidFill>
                  <a:srgbClr val="7030A0"/>
                </a:solidFill>
                <a:latin typeface="Arial" panose="020B0604020202020204" pitchFamily="34" charset="0"/>
                <a:cs typeface="Arial" panose="020B0604020202020204" pitchFamily="34" charset="0"/>
              </a:rPr>
              <a:t>UNLESS</a:t>
            </a:r>
            <a:r>
              <a:rPr lang="en-US" sz="2800" dirty="0">
                <a:latin typeface="Arial" panose="020B0604020202020204" pitchFamily="34" charset="0"/>
                <a:cs typeface="Arial" panose="020B0604020202020204" pitchFamily="34" charset="0"/>
              </a:rPr>
              <a:t> the bond holder presents the bond for payment and payment is refused.</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367" y="3223876"/>
            <a:ext cx="2045430" cy="2609767"/>
          </a:xfrm>
          <a:prstGeom prst="rect">
            <a:avLst/>
          </a:prstGeom>
        </p:spPr>
      </p:pic>
      <p:sp>
        <p:nvSpPr>
          <p:cNvPr id="6" name="TextBox 5"/>
          <p:cNvSpPr txBox="1"/>
          <p:nvPr/>
        </p:nvSpPr>
        <p:spPr>
          <a:xfrm>
            <a:off x="9462895" y="5802868"/>
            <a:ext cx="189090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21-03-20</a:t>
            </a:r>
          </a:p>
        </p:txBody>
      </p:sp>
    </p:spTree>
    <p:extLst>
      <p:ext uri="{BB962C8B-B14F-4D97-AF65-F5344CB8AC3E}">
        <p14:creationId xmlns:p14="http://schemas.microsoft.com/office/powerpoint/2010/main" val="243623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13</a:t>
            </a:fld>
            <a:endParaRPr lang="en-US" dirty="0"/>
          </a:p>
        </p:txBody>
      </p:sp>
      <p:sp>
        <p:nvSpPr>
          <p:cNvPr id="3" name="TextBox 2"/>
          <p:cNvSpPr txBox="1"/>
          <p:nvPr/>
        </p:nvSpPr>
        <p:spPr>
          <a:xfrm>
            <a:off x="985945" y="725126"/>
            <a:ext cx="10707824" cy="4508927"/>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2800" dirty="0">
                <a:latin typeface="Arial Black" panose="020B0A04020102020204" pitchFamily="34" charset="0"/>
              </a:rPr>
              <a:t>Asset Allocation</a:t>
            </a:r>
          </a:p>
          <a:p>
            <a:r>
              <a:rPr lang="en-US" sz="2400" dirty="0">
                <a:latin typeface="Arial" panose="020B0604020202020204" pitchFamily="34" charset="0"/>
                <a:cs typeface="Arial" panose="020B0604020202020204" pitchFamily="34" charset="0"/>
              </a:rPr>
              <a:t>Revenue and investments are spread across various types of accounts (Checking, Savings Accounts, Certificates of Deposits, Bonds, etc.).  Asset allocation does not assure or guarantee better performance.</a:t>
            </a:r>
          </a:p>
          <a:p>
            <a:endParaRPr lang="en-US" sz="2400" dirty="0">
              <a:latin typeface="Arial" panose="020B0604020202020204" pitchFamily="34" charset="0"/>
              <a:cs typeface="Arial" panose="020B0604020202020204" pitchFamily="34" charset="0"/>
            </a:endParaRPr>
          </a:p>
          <a:p>
            <a:r>
              <a:rPr lang="en-US" sz="2800" dirty="0">
                <a:latin typeface="Arial Black" panose="020B0A04020102020204" pitchFamily="34" charset="0"/>
                <a:cs typeface="Arial" panose="020B0604020202020204" pitchFamily="34" charset="0"/>
              </a:rPr>
              <a:t>Average Annual Total Returns</a:t>
            </a:r>
          </a:p>
          <a:p>
            <a:r>
              <a:rPr lang="en-US" sz="2400" dirty="0">
                <a:latin typeface="Arial" panose="020B0604020202020204" pitchFamily="34" charset="0"/>
                <a:cs typeface="Arial" panose="020B0604020202020204" pitchFamily="34" charset="0"/>
              </a:rPr>
              <a:t>The annualized return for an investment, as measured over various time periods such as one, three,  and ten years.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253642" y="5711432"/>
            <a:ext cx="921536" cy="9215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2971" y="4276508"/>
            <a:ext cx="2727843" cy="2134360"/>
          </a:xfrm>
          <a:prstGeom prst="rect">
            <a:avLst/>
          </a:prstGeom>
        </p:spPr>
      </p:pic>
    </p:spTree>
    <p:extLst>
      <p:ext uri="{BB962C8B-B14F-4D97-AF65-F5344CB8AC3E}">
        <p14:creationId xmlns:p14="http://schemas.microsoft.com/office/powerpoint/2010/main" val="398968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130</a:t>
            </a:fld>
            <a:endParaRPr lang="en-US" dirty="0"/>
          </a:p>
        </p:txBody>
      </p:sp>
      <p:sp>
        <p:nvSpPr>
          <p:cNvPr id="3" name="TextBox 2"/>
          <p:cNvSpPr txBox="1"/>
          <p:nvPr/>
        </p:nvSpPr>
        <p:spPr>
          <a:xfrm>
            <a:off x="603315" y="571500"/>
            <a:ext cx="10991654" cy="3154710"/>
          </a:xfrm>
          <a:prstGeom prst="rect">
            <a:avLst/>
          </a:prstGeom>
          <a:noFill/>
        </p:spPr>
        <p:txBody>
          <a:bodyPr wrap="square" rtlCol="0">
            <a:spAutoFit/>
          </a:bodyPr>
          <a:lstStyle/>
          <a:p>
            <a:r>
              <a:rPr lang="en-US" sz="3200" dirty="0">
                <a:latin typeface="Arial Black" panose="020B0A04020102020204" pitchFamily="34" charset="0"/>
              </a:rPr>
              <a:t>Execution of Bonds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Bonds must be executed in the name of and for the District by the </a:t>
            </a:r>
            <a:r>
              <a:rPr lang="en-US" sz="2800" b="1" dirty="0">
                <a:latin typeface="Arial" panose="020B0604020202020204" pitchFamily="34" charset="0"/>
                <a:cs typeface="Arial" panose="020B0604020202020204" pitchFamily="34" charset="0"/>
              </a:rPr>
              <a:t>Board President and Business Manager</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2444762"/>
            <a:ext cx="5439509" cy="3626339"/>
          </a:xfrm>
          <a:prstGeom prst="rect">
            <a:avLst/>
          </a:prstGeom>
        </p:spPr>
      </p:pic>
      <p:sp>
        <p:nvSpPr>
          <p:cNvPr id="6" name="TextBox 5"/>
          <p:cNvSpPr txBox="1"/>
          <p:nvPr/>
        </p:nvSpPr>
        <p:spPr>
          <a:xfrm>
            <a:off x="9158289" y="5802868"/>
            <a:ext cx="212559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21-03-21(4)</a:t>
            </a:r>
          </a:p>
        </p:txBody>
      </p:sp>
    </p:spTree>
    <p:extLst>
      <p:ext uri="{BB962C8B-B14F-4D97-AF65-F5344CB8AC3E}">
        <p14:creationId xmlns:p14="http://schemas.microsoft.com/office/powerpoint/2010/main" val="24392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131</a:t>
            </a:fld>
            <a:endParaRPr lang="en-US" dirty="0"/>
          </a:p>
        </p:txBody>
      </p:sp>
      <p:sp>
        <p:nvSpPr>
          <p:cNvPr id="3" name="TextBox 2"/>
          <p:cNvSpPr txBox="1"/>
          <p:nvPr/>
        </p:nvSpPr>
        <p:spPr>
          <a:xfrm>
            <a:off x="622170" y="386862"/>
            <a:ext cx="11001080" cy="5709255"/>
          </a:xfrm>
          <a:prstGeom prst="rect">
            <a:avLst/>
          </a:prstGeom>
          <a:noFill/>
        </p:spPr>
        <p:txBody>
          <a:bodyPr wrap="square" rtlCol="0">
            <a:spAutoFit/>
          </a:bodyPr>
          <a:lstStyle/>
          <a:p>
            <a:r>
              <a:rPr lang="en-US" sz="3200" dirty="0">
                <a:latin typeface="Arial Black" panose="020B0A04020102020204" pitchFamily="34" charset="0"/>
              </a:rPr>
              <a:t>Bond Record</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County Auditor shall keep a bond record that must contain:</a:t>
            </a:r>
          </a:p>
          <a:p>
            <a:endParaRPr lang="en-US" sz="1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Date of issuance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Aggregate amount issued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Date of maturity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Rate of interest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Amount of levy on taxable property for each year certified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Any other amount levied on any other object of taxation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Amount pledged from other sources of revenue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Amount of any annual or periodic payments/distributions by the legislature</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875" y="1561683"/>
            <a:ext cx="2009198" cy="1474884"/>
          </a:xfrm>
          <a:prstGeom prst="rect">
            <a:avLst/>
          </a:prstGeom>
        </p:spPr>
      </p:pic>
      <p:sp>
        <p:nvSpPr>
          <p:cNvPr id="6" name="TextBox 5"/>
          <p:cNvSpPr txBox="1"/>
          <p:nvPr/>
        </p:nvSpPr>
        <p:spPr>
          <a:xfrm>
            <a:off x="9368626" y="5802868"/>
            <a:ext cx="1985174"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21-03-23</a:t>
            </a:r>
          </a:p>
        </p:txBody>
      </p:sp>
    </p:spTree>
    <p:extLst>
      <p:ext uri="{BB962C8B-B14F-4D97-AF65-F5344CB8AC3E}">
        <p14:creationId xmlns:p14="http://schemas.microsoft.com/office/powerpoint/2010/main" val="51720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132</a:t>
            </a:fld>
            <a:endParaRPr lang="en-US" dirty="0"/>
          </a:p>
        </p:txBody>
      </p:sp>
      <p:sp>
        <p:nvSpPr>
          <p:cNvPr id="3" name="TextBox 2"/>
          <p:cNvSpPr txBox="1"/>
          <p:nvPr/>
        </p:nvSpPr>
        <p:spPr>
          <a:xfrm>
            <a:off x="631597" y="425116"/>
            <a:ext cx="11019933" cy="5570756"/>
          </a:xfrm>
          <a:prstGeom prst="rect">
            <a:avLst/>
          </a:prstGeom>
          <a:noFill/>
        </p:spPr>
        <p:txBody>
          <a:bodyPr wrap="square" rtlCol="0">
            <a:spAutoFit/>
          </a:bodyPr>
          <a:lstStyle/>
          <a:p>
            <a:r>
              <a:rPr lang="en-US" sz="3200" dirty="0">
                <a:latin typeface="Arial Black" panose="020B0A04020102020204" pitchFamily="34" charset="0"/>
              </a:rPr>
              <a:t>Destruction of Bonds </a:t>
            </a:r>
            <a:r>
              <a:rPr lang="en-US" sz="3200" dirty="0">
                <a:solidFill>
                  <a:srgbClr val="C00000"/>
                </a:solidFill>
                <a:latin typeface="Arial Black" panose="020B0A04020102020204" pitchFamily="34" charset="0"/>
              </a:rPr>
              <a:t>Not Sold </a:t>
            </a:r>
            <a:r>
              <a:rPr lang="en-US" sz="3200" dirty="0">
                <a:latin typeface="Arial Black" panose="020B0A04020102020204" pitchFamily="34" charset="0"/>
              </a:rPr>
              <a:t>Within 3 Years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All authorized bonds which were not delivered to the purchaser and paid within 3 years must be cancelled.</a:t>
            </a:r>
          </a:p>
          <a:p>
            <a:endParaRPr lang="en-US" sz="11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The Board President and the Business Manager PLUS at least 2 other electors of the District get to burn them!</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District has to file an affidavit that the bonds were destroyed noting the time and place of destruction.</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 copy of the affidavit must be filed with the Business Manager and recorded in the official board minutes. </a:t>
            </a:r>
          </a:p>
          <a:p>
            <a:r>
              <a:rPr lang="en-US" sz="28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6893" y="5241354"/>
            <a:ext cx="1668476" cy="1251357"/>
          </a:xfrm>
          <a:prstGeom prst="rect">
            <a:avLst/>
          </a:prstGeom>
        </p:spPr>
      </p:pic>
      <p:sp>
        <p:nvSpPr>
          <p:cNvPr id="6" name="TextBox 5"/>
          <p:cNvSpPr txBox="1"/>
          <p:nvPr/>
        </p:nvSpPr>
        <p:spPr>
          <a:xfrm>
            <a:off x="9378053" y="5802868"/>
            <a:ext cx="197574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21-03-24</a:t>
            </a:r>
          </a:p>
        </p:txBody>
      </p:sp>
    </p:spTree>
    <p:extLst>
      <p:ext uri="{BB962C8B-B14F-4D97-AF65-F5344CB8AC3E}">
        <p14:creationId xmlns:p14="http://schemas.microsoft.com/office/powerpoint/2010/main" val="406732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133</a:t>
            </a:fld>
            <a:endParaRPr lang="en-US" dirty="0"/>
          </a:p>
        </p:txBody>
      </p:sp>
      <p:sp>
        <p:nvSpPr>
          <p:cNvPr id="3" name="TextBox 2"/>
          <p:cNvSpPr txBox="1"/>
          <p:nvPr/>
        </p:nvSpPr>
        <p:spPr>
          <a:xfrm>
            <a:off x="576213" y="422032"/>
            <a:ext cx="10963374" cy="3939540"/>
          </a:xfrm>
          <a:prstGeom prst="rect">
            <a:avLst/>
          </a:prstGeom>
          <a:noFill/>
        </p:spPr>
        <p:txBody>
          <a:bodyPr wrap="square" rtlCol="0">
            <a:spAutoFit/>
          </a:bodyPr>
          <a:lstStyle/>
          <a:p>
            <a:r>
              <a:rPr lang="en-US" sz="3200" dirty="0">
                <a:latin typeface="Arial Black" panose="020B0A04020102020204" pitchFamily="34" charset="0"/>
              </a:rPr>
              <a:t>Bonds – Advertised for Bids – </a:t>
            </a:r>
            <a:r>
              <a:rPr lang="en-US" sz="3200" dirty="0">
                <a:solidFill>
                  <a:srgbClr val="C00000"/>
                </a:solidFill>
                <a:latin typeface="Arial Black" panose="020B0A04020102020204" pitchFamily="34" charset="0"/>
              </a:rPr>
              <a:t>Exception</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No District can </a:t>
            </a:r>
            <a:r>
              <a:rPr lang="en-US" sz="2800" b="1" dirty="0">
                <a:solidFill>
                  <a:srgbClr val="7030A0"/>
                </a:solidFill>
                <a:latin typeface="Arial" panose="020B0604020202020204" pitchFamily="34" charset="0"/>
                <a:cs typeface="Arial" panose="020B0604020202020204" pitchFamily="34" charset="0"/>
              </a:rPr>
              <a:t>sell</a:t>
            </a:r>
            <a:r>
              <a:rPr lang="en-US" sz="2800" dirty="0">
                <a:latin typeface="Arial" panose="020B0604020202020204" pitchFamily="34" charset="0"/>
                <a:cs typeface="Arial" panose="020B0604020202020204" pitchFamily="34" charset="0"/>
              </a:rPr>
              <a:t> any issue of its bonds in an amount exceeding </a:t>
            </a:r>
            <a:r>
              <a:rPr lang="en-US" sz="2800" b="1" dirty="0">
                <a:solidFill>
                  <a:srgbClr val="7030A0"/>
                </a:solidFill>
                <a:latin typeface="Arial" panose="020B0604020202020204" pitchFamily="34" charset="0"/>
                <a:cs typeface="Arial" panose="020B0604020202020204" pitchFamily="34" charset="0"/>
              </a:rPr>
              <a:t>$1,000,000 </a:t>
            </a:r>
            <a:r>
              <a:rPr lang="en-US" sz="2800" dirty="0">
                <a:latin typeface="Arial" panose="020B0604020202020204" pitchFamily="34" charset="0"/>
                <a:cs typeface="Arial" panose="020B0604020202020204" pitchFamily="34" charset="0"/>
              </a:rPr>
              <a:t>– no matter for what purpose they were issued – </a:t>
            </a:r>
            <a:r>
              <a:rPr lang="en-US" sz="2800" b="1" dirty="0">
                <a:solidFill>
                  <a:srgbClr val="7030A0"/>
                </a:solidFill>
                <a:latin typeface="Arial" panose="020B0604020202020204" pitchFamily="34" charset="0"/>
                <a:cs typeface="Arial" panose="020B0604020202020204" pitchFamily="34" charset="0"/>
              </a:rPr>
              <a:t>without advertising for bids</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exception is if the District needs money for payment and the fund is deficient, payment can be made out of the Special Improvement Fund without advertising for bids.</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2672" y="4244188"/>
            <a:ext cx="2655228" cy="2017305"/>
          </a:xfrm>
          <a:prstGeom prst="rect">
            <a:avLst/>
          </a:prstGeom>
        </p:spPr>
      </p:pic>
      <p:sp>
        <p:nvSpPr>
          <p:cNvPr id="6" name="TextBox 5"/>
          <p:cNvSpPr txBox="1"/>
          <p:nvPr/>
        </p:nvSpPr>
        <p:spPr>
          <a:xfrm>
            <a:off x="9368626" y="5802868"/>
            <a:ext cx="1985174"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21-03-25</a:t>
            </a:r>
          </a:p>
        </p:txBody>
      </p:sp>
    </p:spTree>
    <p:extLst>
      <p:ext uri="{BB962C8B-B14F-4D97-AF65-F5344CB8AC3E}">
        <p14:creationId xmlns:p14="http://schemas.microsoft.com/office/powerpoint/2010/main" val="301486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134</a:t>
            </a:fld>
            <a:endParaRPr lang="en-US" dirty="0"/>
          </a:p>
        </p:txBody>
      </p:sp>
      <p:sp>
        <p:nvSpPr>
          <p:cNvPr id="3" name="TextBox 2"/>
          <p:cNvSpPr txBox="1"/>
          <p:nvPr/>
        </p:nvSpPr>
        <p:spPr>
          <a:xfrm>
            <a:off x="584463" y="413238"/>
            <a:ext cx="10972800" cy="3770263"/>
          </a:xfrm>
          <a:prstGeom prst="rect">
            <a:avLst/>
          </a:prstGeom>
          <a:noFill/>
        </p:spPr>
        <p:txBody>
          <a:bodyPr wrap="square" rtlCol="0">
            <a:spAutoFit/>
          </a:bodyPr>
          <a:lstStyle/>
          <a:p>
            <a:r>
              <a:rPr lang="en-US" sz="3200" dirty="0">
                <a:latin typeface="Arial Black" panose="020B0A04020102020204" pitchFamily="34" charset="0"/>
              </a:rPr>
              <a:t>Bonds – Advertised for Bids – </a:t>
            </a:r>
            <a:r>
              <a:rPr lang="en-US" sz="3200" dirty="0">
                <a:solidFill>
                  <a:srgbClr val="C00000"/>
                </a:solidFill>
                <a:latin typeface="Arial Black" panose="020B0A04020102020204" pitchFamily="34" charset="0"/>
              </a:rPr>
              <a:t>Exception</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face value and accrued interest of the bonds may not exceed the face value and accrued interest of the bonds and interest coupons and the accrued in interest on them, for which they are exchanged.</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024" y="2910526"/>
            <a:ext cx="2218876" cy="3110574"/>
          </a:xfrm>
          <a:prstGeom prst="rect">
            <a:avLst/>
          </a:prstGeom>
        </p:spPr>
      </p:pic>
      <p:sp>
        <p:nvSpPr>
          <p:cNvPr id="6" name="TextBox 5"/>
          <p:cNvSpPr txBox="1"/>
          <p:nvPr/>
        </p:nvSpPr>
        <p:spPr>
          <a:xfrm>
            <a:off x="9491175" y="5802868"/>
            <a:ext cx="186262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21-03-25</a:t>
            </a:r>
          </a:p>
        </p:txBody>
      </p:sp>
    </p:spTree>
    <p:extLst>
      <p:ext uri="{BB962C8B-B14F-4D97-AF65-F5344CB8AC3E}">
        <p14:creationId xmlns:p14="http://schemas.microsoft.com/office/powerpoint/2010/main" val="222485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135</a:t>
            </a:fld>
            <a:endParaRPr lang="en-US" dirty="0"/>
          </a:p>
        </p:txBody>
      </p:sp>
      <p:sp>
        <p:nvSpPr>
          <p:cNvPr id="3" name="TextBox 2"/>
          <p:cNvSpPr txBox="1"/>
          <p:nvPr/>
        </p:nvSpPr>
        <p:spPr>
          <a:xfrm>
            <a:off x="575035" y="430822"/>
            <a:ext cx="10916239" cy="6873099"/>
          </a:xfrm>
          <a:prstGeom prst="rect">
            <a:avLst/>
          </a:prstGeom>
          <a:noFill/>
        </p:spPr>
        <p:txBody>
          <a:bodyPr wrap="square" rtlCol="0">
            <a:spAutoFit/>
          </a:bodyPr>
          <a:lstStyle/>
          <a:p>
            <a:r>
              <a:rPr lang="en-US" sz="3200" dirty="0">
                <a:latin typeface="Arial Black" panose="020B0A04020102020204" pitchFamily="34" charset="0"/>
              </a:rPr>
              <a:t>Bonds – Call for Bids – How Advertised</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 Notice Call For Bids for each bond must be published at least </a:t>
            </a:r>
            <a:r>
              <a:rPr lang="en-US" sz="2800" b="1" dirty="0">
                <a:solidFill>
                  <a:srgbClr val="C00000"/>
                </a:solidFill>
                <a:latin typeface="Arial" panose="020B0604020202020204" pitchFamily="34" charset="0"/>
                <a:cs typeface="Arial" panose="020B0604020202020204" pitchFamily="34" charset="0"/>
              </a:rPr>
              <a:t>ONCE</a:t>
            </a:r>
            <a:r>
              <a:rPr lang="en-US" sz="2800" dirty="0">
                <a:latin typeface="Arial" panose="020B0604020202020204" pitchFamily="34" charset="0"/>
                <a:cs typeface="Arial" panose="020B0604020202020204" pitchFamily="34" charset="0"/>
              </a:rPr>
              <a:t> in the official newspaper of the District.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the District does not have an official newspaper, then it is published in the county’s official newspaper.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notice must be published </a:t>
            </a:r>
            <a:r>
              <a:rPr lang="en-US" sz="2800" b="1" dirty="0">
                <a:solidFill>
                  <a:srgbClr val="7030A0"/>
                </a:solidFill>
                <a:latin typeface="Arial" panose="020B0604020202020204" pitchFamily="34" charset="0"/>
                <a:cs typeface="Arial" panose="020B0604020202020204" pitchFamily="34" charset="0"/>
              </a:rPr>
              <a:t>not less than 10 days or more than 30 days before the date specified for receiving bids</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notice can be in any form but </a:t>
            </a:r>
            <a:r>
              <a:rPr lang="en-US" sz="2800" b="1" dirty="0">
                <a:solidFill>
                  <a:srgbClr val="C00000"/>
                </a:solidFill>
                <a:latin typeface="Arial" panose="020B0604020202020204" pitchFamily="34" charset="0"/>
                <a:cs typeface="Arial" panose="020B0604020202020204" pitchFamily="34" charset="0"/>
              </a:rPr>
              <a:t>must specify the amount of bonds offered for sale and the maturity date</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396907" y="5802868"/>
            <a:ext cx="195689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246" y="5194169"/>
            <a:ext cx="2093984" cy="1270653"/>
          </a:xfrm>
          <a:prstGeom prst="rect">
            <a:avLst/>
          </a:prstGeom>
        </p:spPr>
      </p:pic>
    </p:spTree>
    <p:extLst>
      <p:ext uri="{BB962C8B-B14F-4D97-AF65-F5344CB8AC3E}">
        <p14:creationId xmlns:p14="http://schemas.microsoft.com/office/powerpoint/2010/main" val="152782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136</a:t>
            </a:fld>
            <a:endParaRPr lang="en-US" dirty="0"/>
          </a:p>
        </p:txBody>
      </p:sp>
      <p:sp>
        <p:nvSpPr>
          <p:cNvPr id="3" name="TextBox 2"/>
          <p:cNvSpPr txBox="1"/>
          <p:nvPr/>
        </p:nvSpPr>
        <p:spPr>
          <a:xfrm>
            <a:off x="584463" y="425116"/>
            <a:ext cx="11001079" cy="4016484"/>
          </a:xfrm>
          <a:prstGeom prst="rect">
            <a:avLst/>
          </a:prstGeom>
          <a:noFill/>
        </p:spPr>
        <p:txBody>
          <a:bodyPr wrap="square" rtlCol="0">
            <a:spAutoFit/>
          </a:bodyPr>
          <a:lstStyle/>
          <a:p>
            <a:r>
              <a:rPr lang="en-US" sz="3200" dirty="0">
                <a:latin typeface="Arial Black" panose="020B0A04020102020204" pitchFamily="34" charset="0"/>
              </a:rPr>
              <a:t>Bonds – Call for Bids – How Advertised</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Failure to publish a </a:t>
            </a:r>
            <a:r>
              <a:rPr lang="en-US" sz="2800" b="1" dirty="0">
                <a:solidFill>
                  <a:srgbClr val="C00000"/>
                </a:solidFill>
                <a:latin typeface="Arial" panose="020B0604020202020204" pitchFamily="34" charset="0"/>
                <a:cs typeface="Arial" panose="020B0604020202020204" pitchFamily="34" charset="0"/>
              </a:rPr>
              <a:t>Call For Bids Notice </a:t>
            </a:r>
            <a:r>
              <a:rPr lang="en-US" sz="2800" dirty="0">
                <a:latin typeface="Arial" panose="020B0604020202020204" pitchFamily="34" charset="0"/>
                <a:cs typeface="Arial" panose="020B0604020202020204" pitchFamily="34" charset="0"/>
              </a:rPr>
              <a:t>does not impair the validity of the bond, but it will render any executory contract entered into for the sale </a:t>
            </a:r>
            <a:r>
              <a:rPr lang="en-US" sz="2800" b="1" dirty="0">
                <a:latin typeface="Arial" panose="020B0604020202020204" pitchFamily="34" charset="0"/>
                <a:cs typeface="Arial" panose="020B0604020202020204" pitchFamily="34" charset="0"/>
              </a:rPr>
              <a:t>UNENFORCEABLE</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62895" y="5802868"/>
            <a:ext cx="189090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21-03-26</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048" y="2949819"/>
            <a:ext cx="4476750" cy="3543300"/>
          </a:xfrm>
          <a:prstGeom prst="rect">
            <a:avLst/>
          </a:prstGeom>
        </p:spPr>
      </p:pic>
    </p:spTree>
    <p:extLst>
      <p:ext uri="{BB962C8B-B14F-4D97-AF65-F5344CB8AC3E}">
        <p14:creationId xmlns:p14="http://schemas.microsoft.com/office/powerpoint/2010/main" val="230059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137</a:t>
            </a:fld>
            <a:endParaRPr lang="en-US" dirty="0"/>
          </a:p>
        </p:txBody>
      </p:sp>
      <p:sp>
        <p:nvSpPr>
          <p:cNvPr id="3" name="TextBox 2"/>
          <p:cNvSpPr txBox="1"/>
          <p:nvPr/>
        </p:nvSpPr>
        <p:spPr>
          <a:xfrm>
            <a:off x="537328" y="430822"/>
            <a:ext cx="11076495" cy="5647700"/>
          </a:xfrm>
          <a:prstGeom prst="rect">
            <a:avLst/>
          </a:prstGeom>
          <a:noFill/>
        </p:spPr>
        <p:txBody>
          <a:bodyPr wrap="square" rtlCol="0">
            <a:spAutoFit/>
          </a:bodyPr>
          <a:lstStyle/>
          <a:p>
            <a:r>
              <a:rPr lang="en-US" sz="3200" dirty="0">
                <a:latin typeface="Arial Black" panose="020B0A04020102020204" pitchFamily="34" charset="0"/>
              </a:rPr>
              <a:t>Bids – Where Received - Record</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notice must specify the time and place where bids will be received.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place must be decided by the Board and can be within or outside of the state.</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At the time and the place specified at least one board member must be present or by another person acting under board authority.</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894" y="4168097"/>
            <a:ext cx="822275" cy="2318816"/>
          </a:xfrm>
          <a:prstGeom prst="rect">
            <a:avLst/>
          </a:prstGeom>
        </p:spPr>
      </p:pic>
      <p:sp>
        <p:nvSpPr>
          <p:cNvPr id="6" name="TextBox 5"/>
          <p:cNvSpPr txBox="1"/>
          <p:nvPr/>
        </p:nvSpPr>
        <p:spPr>
          <a:xfrm>
            <a:off x="9415761" y="5802868"/>
            <a:ext cx="193803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21-03-27</a:t>
            </a:r>
          </a:p>
        </p:txBody>
      </p:sp>
    </p:spTree>
    <p:extLst>
      <p:ext uri="{BB962C8B-B14F-4D97-AF65-F5344CB8AC3E}">
        <p14:creationId xmlns:p14="http://schemas.microsoft.com/office/powerpoint/2010/main" val="411678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138</a:t>
            </a:fld>
            <a:endParaRPr lang="en-US" dirty="0"/>
          </a:p>
        </p:txBody>
      </p:sp>
      <p:sp>
        <p:nvSpPr>
          <p:cNvPr id="3" name="TextBox 2"/>
          <p:cNvSpPr txBox="1"/>
          <p:nvPr/>
        </p:nvSpPr>
        <p:spPr>
          <a:xfrm>
            <a:off x="622169" y="422031"/>
            <a:ext cx="10963373" cy="5647700"/>
          </a:xfrm>
          <a:prstGeom prst="rect">
            <a:avLst/>
          </a:prstGeom>
          <a:noFill/>
        </p:spPr>
        <p:txBody>
          <a:bodyPr wrap="square" rtlCol="0">
            <a:spAutoFit/>
          </a:bodyPr>
          <a:lstStyle/>
          <a:p>
            <a:r>
              <a:rPr lang="en-US" sz="3200" dirty="0">
                <a:latin typeface="Arial Black" panose="020B0A04020102020204" pitchFamily="34" charset="0"/>
              </a:rPr>
              <a:t>Bids – Where Received - Record</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Bids can be submitted either </a:t>
            </a:r>
            <a:r>
              <a:rPr lang="en-US" sz="2800" b="1" dirty="0">
                <a:solidFill>
                  <a:srgbClr val="7030A0"/>
                </a:solidFill>
                <a:latin typeface="Arial" panose="020B0604020202020204" pitchFamily="34" charset="0"/>
                <a:cs typeface="Arial" panose="020B0604020202020204" pitchFamily="34" charset="0"/>
              </a:rPr>
              <a:t>ORALLY or in WRITING</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the bids are received, the Board Member or person acting at the request of the Board shall enter in a permanent record:</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amount and rate of interest of each bid</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 and address of the bidder</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691" y="3194803"/>
            <a:ext cx="1833372" cy="1677924"/>
          </a:xfrm>
          <a:prstGeom prst="rect">
            <a:avLst/>
          </a:prstGeom>
        </p:spPr>
      </p:pic>
      <p:sp>
        <p:nvSpPr>
          <p:cNvPr id="6" name="TextBox 5"/>
          <p:cNvSpPr txBox="1"/>
          <p:nvPr/>
        </p:nvSpPr>
        <p:spPr>
          <a:xfrm>
            <a:off x="9462895" y="5802868"/>
            <a:ext cx="189090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21-03-27</a:t>
            </a:r>
          </a:p>
        </p:txBody>
      </p:sp>
    </p:spTree>
    <p:extLst>
      <p:ext uri="{BB962C8B-B14F-4D97-AF65-F5344CB8AC3E}">
        <p14:creationId xmlns:p14="http://schemas.microsoft.com/office/powerpoint/2010/main" val="263143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139</a:t>
            </a:fld>
            <a:endParaRPr lang="en-US" dirty="0"/>
          </a:p>
        </p:txBody>
      </p:sp>
      <p:sp>
        <p:nvSpPr>
          <p:cNvPr id="3" name="TextBox 2"/>
          <p:cNvSpPr txBox="1"/>
          <p:nvPr/>
        </p:nvSpPr>
        <p:spPr>
          <a:xfrm>
            <a:off x="603315" y="425116"/>
            <a:ext cx="11154793" cy="1862048"/>
          </a:xfrm>
          <a:prstGeom prst="rect">
            <a:avLst/>
          </a:prstGeom>
          <a:noFill/>
        </p:spPr>
        <p:txBody>
          <a:bodyPr wrap="square" rtlCol="0">
            <a:spAutoFit/>
          </a:bodyPr>
          <a:lstStyle/>
          <a:p>
            <a:r>
              <a:rPr lang="en-US" sz="3200" dirty="0">
                <a:latin typeface="Arial Black" panose="020B0A04020102020204" pitchFamily="34" charset="0"/>
              </a:rPr>
              <a:t>Sealed Bids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Board </a:t>
            </a:r>
            <a:r>
              <a:rPr lang="en-US" sz="2800" b="1" dirty="0">
                <a:solidFill>
                  <a:srgbClr val="7030A0"/>
                </a:solidFill>
                <a:latin typeface="Arial" panose="020B0604020202020204" pitchFamily="34" charset="0"/>
                <a:cs typeface="Arial" panose="020B0604020202020204" pitchFamily="34" charset="0"/>
              </a:rPr>
              <a:t>can</a:t>
            </a:r>
            <a:r>
              <a:rPr lang="en-US" sz="2800" dirty="0">
                <a:solidFill>
                  <a:srgbClr val="7030A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when calling for bids for the purchase of District bonds state that only </a:t>
            </a:r>
            <a:r>
              <a:rPr lang="en-US" sz="2800" b="1" dirty="0">
                <a:solidFill>
                  <a:srgbClr val="7030A0"/>
                </a:solidFill>
                <a:latin typeface="Arial" panose="020B0604020202020204" pitchFamily="34" charset="0"/>
                <a:cs typeface="Arial" panose="020B0604020202020204" pitchFamily="34" charset="0"/>
              </a:rPr>
              <a:t>SEALED</a:t>
            </a:r>
            <a:r>
              <a:rPr lang="en-US" sz="2800" dirty="0">
                <a:latin typeface="Arial" panose="020B0604020202020204" pitchFamily="34" charset="0"/>
                <a:cs typeface="Arial" panose="020B0604020202020204" pitchFamily="34" charset="0"/>
              </a:rPr>
              <a:t> bids will be received and considered.</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2550650"/>
            <a:ext cx="4988902" cy="3325935"/>
          </a:xfrm>
          <a:prstGeom prst="rect">
            <a:avLst/>
          </a:prstGeom>
        </p:spPr>
      </p:pic>
      <p:sp>
        <p:nvSpPr>
          <p:cNvPr id="6" name="TextBox 5"/>
          <p:cNvSpPr txBox="1"/>
          <p:nvPr/>
        </p:nvSpPr>
        <p:spPr>
          <a:xfrm>
            <a:off x="9251577" y="5802868"/>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21-03-27.1</a:t>
            </a:r>
          </a:p>
        </p:txBody>
      </p:sp>
    </p:spTree>
    <p:extLst>
      <p:ext uri="{BB962C8B-B14F-4D97-AF65-F5344CB8AC3E}">
        <p14:creationId xmlns:p14="http://schemas.microsoft.com/office/powerpoint/2010/main" val="345677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14</a:t>
            </a:fld>
            <a:endParaRPr lang="en-US" dirty="0"/>
          </a:p>
        </p:txBody>
      </p:sp>
      <p:pic>
        <p:nvPicPr>
          <p:cNvPr id="4" name="Picture 3"/>
          <p:cNvPicPr>
            <a:picLocks noChangeAspect="1"/>
          </p:cNvPicPr>
          <p:nvPr/>
        </p:nvPicPr>
        <p:blipFill>
          <a:blip r:embed="rId2" cstate="print"/>
          <a:stretch>
            <a:fillRect/>
          </a:stretch>
        </p:blipFill>
        <p:spPr>
          <a:xfrm>
            <a:off x="253642" y="5711432"/>
            <a:ext cx="921536" cy="921536"/>
          </a:xfrm>
          <a:prstGeom prst="rect">
            <a:avLst/>
          </a:prstGeom>
        </p:spPr>
      </p:pic>
      <p:sp>
        <p:nvSpPr>
          <p:cNvPr id="5" name="TextBox 4"/>
          <p:cNvSpPr txBox="1"/>
          <p:nvPr/>
        </p:nvSpPr>
        <p:spPr>
          <a:xfrm>
            <a:off x="905434" y="619618"/>
            <a:ext cx="10568527" cy="3708708"/>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Bond</a:t>
            </a:r>
          </a:p>
          <a:p>
            <a:r>
              <a:rPr lang="en-US" sz="2800" dirty="0">
                <a:latin typeface="Arial" panose="020B0604020202020204" pitchFamily="34" charset="0"/>
                <a:cs typeface="Arial" panose="020B0604020202020204" pitchFamily="34" charset="0"/>
              </a:rPr>
              <a:t>A long-term debt security that obligates the District to pay the face value amount on a specified future date.  Issued primarily by governments and corporations.  Also called </a:t>
            </a:r>
            <a:r>
              <a:rPr lang="en-US" sz="2800" b="1" dirty="0">
                <a:solidFill>
                  <a:srgbClr val="7030A0"/>
                </a:solidFill>
                <a:latin typeface="Arial" panose="020B0604020202020204" pitchFamily="34" charset="0"/>
                <a:cs typeface="Arial" panose="020B0604020202020204" pitchFamily="34" charset="0"/>
              </a:rPr>
              <a:t>fixed income securities</a:t>
            </a:r>
            <a:r>
              <a:rPr lang="en-US" sz="2800" dirty="0">
                <a:latin typeface="Arial" panose="020B0604020202020204" pitchFamily="34" charset="0"/>
                <a:cs typeface="Arial" panose="020B0604020202020204" pitchFamily="34" charset="0"/>
              </a:rPr>
              <a:t>, the District typically agrees to pay a specified interest rate at regular intervals until the bond’s maturity date </a:t>
            </a:r>
            <a:r>
              <a:rPr lang="en-US" sz="2800" dirty="0">
                <a:solidFill>
                  <a:srgbClr val="7030A0"/>
                </a:solidFill>
                <a:latin typeface="Arial" panose="020B0604020202020204" pitchFamily="34" charset="0"/>
                <a:cs typeface="Arial" panose="020B0604020202020204" pitchFamily="34" charset="0"/>
              </a:rPr>
              <a:t>(Due Date)</a:t>
            </a:r>
            <a:r>
              <a:rPr lang="en-US"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765" y="4002695"/>
            <a:ext cx="3209193" cy="2406895"/>
          </a:xfrm>
          <a:prstGeom prst="rect">
            <a:avLst/>
          </a:prstGeom>
        </p:spPr>
      </p:pic>
    </p:spTree>
    <p:extLst>
      <p:ext uri="{BB962C8B-B14F-4D97-AF65-F5344CB8AC3E}">
        <p14:creationId xmlns:p14="http://schemas.microsoft.com/office/powerpoint/2010/main" val="144543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140</a:t>
            </a:fld>
            <a:endParaRPr lang="en-US" dirty="0"/>
          </a:p>
        </p:txBody>
      </p:sp>
      <p:sp>
        <p:nvSpPr>
          <p:cNvPr id="3" name="TextBox 2"/>
          <p:cNvSpPr txBox="1"/>
          <p:nvPr/>
        </p:nvSpPr>
        <p:spPr>
          <a:xfrm>
            <a:off x="593890" y="425116"/>
            <a:ext cx="10982226" cy="4170372"/>
          </a:xfrm>
          <a:prstGeom prst="rect">
            <a:avLst/>
          </a:prstGeom>
          <a:noFill/>
        </p:spPr>
        <p:txBody>
          <a:bodyPr wrap="square" rtlCol="0">
            <a:spAutoFit/>
          </a:bodyPr>
          <a:lstStyle/>
          <a:p>
            <a:r>
              <a:rPr lang="en-US" sz="3200" dirty="0">
                <a:latin typeface="Arial Black" panose="020B0A04020102020204" pitchFamily="34" charset="0"/>
              </a:rPr>
              <a:t>Bids – Accompanied by Draft – </a:t>
            </a:r>
          </a:p>
          <a:p>
            <a:r>
              <a:rPr lang="en-US" sz="3200" dirty="0">
                <a:latin typeface="Arial Black" panose="020B0A04020102020204" pitchFamily="34" charset="0"/>
              </a:rPr>
              <a:t>Sale to Best Bidder – Rejection of All Bids</a:t>
            </a:r>
          </a:p>
          <a:p>
            <a:endParaRPr lang="en-US" sz="16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All bids </a:t>
            </a:r>
            <a:r>
              <a:rPr lang="en-US" sz="2400" b="1" dirty="0">
                <a:solidFill>
                  <a:srgbClr val="7030A0"/>
                </a:solidFill>
                <a:latin typeface="Arial" panose="020B0604020202020204" pitchFamily="34" charset="0"/>
                <a:cs typeface="Arial" panose="020B0604020202020204" pitchFamily="34" charset="0"/>
              </a:rPr>
              <a:t>MUST</a:t>
            </a:r>
            <a:r>
              <a:rPr lang="en-US" sz="2400" dirty="0">
                <a:latin typeface="Arial" panose="020B0604020202020204" pitchFamily="34" charset="0"/>
                <a:cs typeface="Arial" panose="020B0604020202020204" pitchFamily="34" charset="0"/>
              </a:rPr>
              <a:t> be accompanied by a certified check, cashier’s check, surety bond, or bank draft in the amount of </a:t>
            </a:r>
            <a:r>
              <a:rPr lang="en-US" sz="2400" b="1" dirty="0">
                <a:solidFill>
                  <a:srgbClr val="C00000"/>
                </a:solidFill>
                <a:latin typeface="Arial" panose="020B0604020202020204" pitchFamily="34" charset="0"/>
                <a:cs typeface="Arial" panose="020B0604020202020204" pitchFamily="34" charset="0"/>
              </a:rPr>
              <a:t>not less than 1% of the bid</a:t>
            </a:r>
            <a:r>
              <a:rPr lang="en-US" sz="24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Once bids are received, the Board will award the sale of the bonds to the bidder who agrees to purchase them on terms that are the most favorable to the District – unless the Board decides to reject all bids.</a:t>
            </a:r>
          </a:p>
          <a:p>
            <a:endParaRPr lang="en-US" sz="1100" dirty="0">
              <a:latin typeface="Arial" panose="020B0604020202020204" pitchFamily="34" charset="0"/>
              <a:cs typeface="Arial" panose="020B0604020202020204" pitchFamily="34" charset="0"/>
            </a:endParaRPr>
          </a:p>
          <a:p>
            <a:r>
              <a:rPr lang="en-US" sz="3200" b="1" dirty="0">
                <a:solidFill>
                  <a:srgbClr val="7030A0"/>
                </a:solidFill>
                <a:latin typeface="Arial" panose="020B0604020202020204" pitchFamily="34" charset="0"/>
                <a:cs typeface="Arial" panose="020B0604020202020204" pitchFamily="34" charset="0"/>
              </a:rPr>
              <a:t>The Board has the authority to reject any and all bids.</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6192" y="4509522"/>
            <a:ext cx="1851880" cy="2056268"/>
          </a:xfrm>
          <a:prstGeom prst="rect">
            <a:avLst/>
          </a:prstGeom>
        </p:spPr>
      </p:pic>
      <p:sp>
        <p:nvSpPr>
          <p:cNvPr id="6" name="TextBox 5"/>
          <p:cNvSpPr txBox="1"/>
          <p:nvPr/>
        </p:nvSpPr>
        <p:spPr>
          <a:xfrm>
            <a:off x="9349773" y="5802868"/>
            <a:ext cx="200402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21-03-28</a:t>
            </a:r>
          </a:p>
        </p:txBody>
      </p:sp>
    </p:spTree>
    <p:extLst>
      <p:ext uri="{BB962C8B-B14F-4D97-AF65-F5344CB8AC3E}">
        <p14:creationId xmlns:p14="http://schemas.microsoft.com/office/powerpoint/2010/main" val="169656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141</a:t>
            </a:fld>
            <a:endParaRPr lang="en-US" dirty="0"/>
          </a:p>
        </p:txBody>
      </p:sp>
      <p:sp>
        <p:nvSpPr>
          <p:cNvPr id="3" name="TextBox 2"/>
          <p:cNvSpPr txBox="1"/>
          <p:nvPr/>
        </p:nvSpPr>
        <p:spPr>
          <a:xfrm>
            <a:off x="593889" y="425116"/>
            <a:ext cx="11038787" cy="4647426"/>
          </a:xfrm>
          <a:prstGeom prst="rect">
            <a:avLst/>
          </a:prstGeom>
          <a:noFill/>
        </p:spPr>
        <p:txBody>
          <a:bodyPr wrap="square" rtlCol="0">
            <a:spAutoFit/>
          </a:bodyPr>
          <a:lstStyle/>
          <a:p>
            <a:r>
              <a:rPr lang="en-US" sz="3200" dirty="0">
                <a:latin typeface="Arial Black" panose="020B0A04020102020204" pitchFamily="34" charset="0"/>
              </a:rPr>
              <a:t>Bids – Accompanied by Draft – </a:t>
            </a:r>
          </a:p>
          <a:p>
            <a:r>
              <a:rPr lang="en-US" sz="3200" dirty="0">
                <a:latin typeface="Arial Black" panose="020B0A04020102020204" pitchFamily="34" charset="0"/>
              </a:rPr>
              <a:t>Sale to Best Bidder – Rejection of All Bids</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no bids are received or if all bids are rejected, the Board may, </a:t>
            </a:r>
            <a:r>
              <a:rPr lang="en-US" sz="2800" b="1" dirty="0">
                <a:solidFill>
                  <a:srgbClr val="7030A0"/>
                </a:solidFill>
                <a:latin typeface="Arial" panose="020B0604020202020204" pitchFamily="34" charset="0"/>
                <a:cs typeface="Arial" panose="020B0604020202020204" pitchFamily="34" charset="0"/>
              </a:rPr>
              <a:t>without readvertising </a:t>
            </a:r>
            <a:r>
              <a:rPr lang="en-US" sz="2800" dirty="0">
                <a:latin typeface="Arial" panose="020B0604020202020204" pitchFamily="34" charset="0"/>
                <a:cs typeface="Arial" panose="020B0604020202020204" pitchFamily="34" charset="0"/>
              </a:rPr>
              <a:t>the bonds for sale, negotiate the sale of all the bonds to any person as long at the terms are the same as stated in the notice of sale </a:t>
            </a:r>
            <a:r>
              <a:rPr lang="en-US" sz="2800" b="1" dirty="0">
                <a:solidFill>
                  <a:srgbClr val="7030A0"/>
                </a:solidFill>
                <a:latin typeface="Arial" panose="020B0604020202020204" pitchFamily="34" charset="0"/>
                <a:cs typeface="Arial" panose="020B0604020202020204" pitchFamily="34" charset="0"/>
              </a:rPr>
              <a:t>AND</a:t>
            </a:r>
            <a:r>
              <a:rPr lang="en-US" sz="2800" dirty="0">
                <a:latin typeface="Arial" panose="020B0604020202020204" pitchFamily="34" charset="0"/>
                <a:cs typeface="Arial" panose="020B0604020202020204" pitchFamily="34" charset="0"/>
              </a:rPr>
              <a:t> are </a:t>
            </a:r>
            <a:r>
              <a:rPr lang="en-US" sz="2800" b="1" dirty="0">
                <a:solidFill>
                  <a:srgbClr val="7030A0"/>
                </a:solidFill>
                <a:latin typeface="Arial" panose="020B0604020202020204" pitchFamily="34" charset="0"/>
                <a:cs typeface="Arial" panose="020B0604020202020204" pitchFamily="34" charset="0"/>
              </a:rPr>
              <a:t>more favorable</a:t>
            </a:r>
            <a:r>
              <a:rPr lang="en-US" sz="2800" dirty="0">
                <a:latin typeface="Arial" panose="020B0604020202020204" pitchFamily="34" charset="0"/>
                <a:cs typeface="Arial" panose="020B0604020202020204" pitchFamily="34" charset="0"/>
              </a:rPr>
              <a:t> to the District than those specified in the rejected bid.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No sale may be less than </a:t>
            </a:r>
            <a:r>
              <a:rPr lang="en-US" sz="2800" b="1" dirty="0">
                <a:solidFill>
                  <a:srgbClr val="C00000"/>
                </a:solidFill>
                <a:latin typeface="Arial" panose="020B0604020202020204" pitchFamily="34" charset="0"/>
                <a:cs typeface="Arial" panose="020B0604020202020204" pitchFamily="34" charset="0"/>
              </a:rPr>
              <a:t>98% of face value </a:t>
            </a:r>
            <a:r>
              <a:rPr lang="en-US" sz="2800" dirty="0">
                <a:latin typeface="Arial" panose="020B0604020202020204" pitchFamily="34" charset="0"/>
                <a:cs typeface="Arial" panose="020B0604020202020204" pitchFamily="34" charset="0"/>
              </a:rPr>
              <a:t>of the bonds plus interest accrued on the bonds to the date of delivery to the buyer.</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25187" y="5802868"/>
            <a:ext cx="192861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417" y="4829050"/>
            <a:ext cx="1478183" cy="1491621"/>
          </a:xfrm>
          <a:prstGeom prst="rect">
            <a:avLst/>
          </a:prstGeom>
        </p:spPr>
      </p:pic>
    </p:spTree>
    <p:extLst>
      <p:ext uri="{BB962C8B-B14F-4D97-AF65-F5344CB8AC3E}">
        <p14:creationId xmlns:p14="http://schemas.microsoft.com/office/powerpoint/2010/main" val="50334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142</a:t>
            </a:fld>
            <a:endParaRPr lang="en-US" dirty="0"/>
          </a:p>
        </p:txBody>
      </p:sp>
      <p:sp>
        <p:nvSpPr>
          <p:cNvPr id="5" name="TextBox 4"/>
          <p:cNvSpPr txBox="1"/>
          <p:nvPr/>
        </p:nvSpPr>
        <p:spPr>
          <a:xfrm>
            <a:off x="603315" y="404446"/>
            <a:ext cx="11154794" cy="3216265"/>
          </a:xfrm>
          <a:prstGeom prst="rect">
            <a:avLst/>
          </a:prstGeom>
          <a:noFill/>
        </p:spPr>
        <p:txBody>
          <a:bodyPr wrap="square" rtlCol="0">
            <a:spAutoFit/>
          </a:bodyPr>
          <a:lstStyle/>
          <a:p>
            <a:r>
              <a:rPr lang="en-US" sz="3200" dirty="0">
                <a:latin typeface="Arial Black" panose="020B0A04020102020204" pitchFamily="34" charset="0"/>
              </a:rPr>
              <a:t>Unlawful for Official to Accept Compensation From the Bidder</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No official of the District may accept from the bidder, or prospective bidder at a sale of bonds, a commission or any other compensation for the officials rendered services (in connection with the issuance, sale or delivery of the bond).</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134" y="3148911"/>
            <a:ext cx="2446026" cy="3023289"/>
          </a:xfrm>
          <a:prstGeom prst="rect">
            <a:avLst/>
          </a:prstGeom>
        </p:spPr>
      </p:pic>
      <p:sp>
        <p:nvSpPr>
          <p:cNvPr id="7" name="TextBox 6"/>
          <p:cNvSpPr txBox="1"/>
          <p:nvPr/>
        </p:nvSpPr>
        <p:spPr>
          <a:xfrm>
            <a:off x="9482383" y="5802868"/>
            <a:ext cx="187141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21-03-29</a:t>
            </a:r>
          </a:p>
        </p:txBody>
      </p:sp>
    </p:spTree>
    <p:extLst>
      <p:ext uri="{BB962C8B-B14F-4D97-AF65-F5344CB8AC3E}">
        <p14:creationId xmlns:p14="http://schemas.microsoft.com/office/powerpoint/2010/main" val="76201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143</a:t>
            </a:fld>
            <a:endParaRPr lang="en-US" dirty="0"/>
          </a:p>
        </p:txBody>
      </p:sp>
      <p:sp>
        <p:nvSpPr>
          <p:cNvPr id="3" name="TextBox 2"/>
          <p:cNvSpPr txBox="1"/>
          <p:nvPr/>
        </p:nvSpPr>
        <p:spPr>
          <a:xfrm>
            <a:off x="584462" y="422032"/>
            <a:ext cx="10991653" cy="4939814"/>
          </a:xfrm>
          <a:prstGeom prst="rect">
            <a:avLst/>
          </a:prstGeom>
          <a:noFill/>
        </p:spPr>
        <p:txBody>
          <a:bodyPr wrap="square" rtlCol="0">
            <a:spAutoFit/>
          </a:bodyPr>
          <a:lstStyle/>
          <a:p>
            <a:r>
              <a:rPr lang="en-US" sz="3200" dirty="0">
                <a:latin typeface="Arial Black" panose="020B0A04020102020204" pitchFamily="34" charset="0"/>
              </a:rPr>
              <a:t>District Bonds – </a:t>
            </a:r>
          </a:p>
          <a:p>
            <a:r>
              <a:rPr lang="en-US" sz="3200" dirty="0">
                <a:latin typeface="Arial Black" panose="020B0A04020102020204" pitchFamily="34" charset="0"/>
              </a:rPr>
              <a:t>Private Sale to United States or State Agencies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procedure of calling for bids is </a:t>
            </a:r>
            <a:r>
              <a:rPr lang="en-US" sz="2800" b="1" dirty="0">
                <a:solidFill>
                  <a:srgbClr val="7030A0"/>
                </a:solidFill>
                <a:latin typeface="Arial" panose="020B0604020202020204" pitchFamily="34" charset="0"/>
                <a:cs typeface="Arial" panose="020B0604020202020204" pitchFamily="34" charset="0"/>
              </a:rPr>
              <a:t>NOT NECESSARY </a:t>
            </a:r>
            <a:r>
              <a:rPr lang="en-US" sz="2800" dirty="0">
                <a:latin typeface="Arial" panose="020B0604020202020204" pitchFamily="34" charset="0"/>
                <a:cs typeface="Arial" panose="020B0604020202020204" pitchFamily="34" charset="0"/>
              </a:rPr>
              <a:t>if the bonds are sold to:</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State Board of University and School Lands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Bank of ND</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Public Finance Authority</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Trust funds administered by public officials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United States of America, or any agency or instrumentality thereof.</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0151" y="4797261"/>
            <a:ext cx="2338753" cy="1452950"/>
          </a:xfrm>
          <a:prstGeom prst="rect">
            <a:avLst/>
          </a:prstGeom>
        </p:spPr>
      </p:pic>
      <p:sp>
        <p:nvSpPr>
          <p:cNvPr id="6" name="TextBox 5"/>
          <p:cNvSpPr txBox="1"/>
          <p:nvPr/>
        </p:nvSpPr>
        <p:spPr>
          <a:xfrm>
            <a:off x="9392979" y="5802868"/>
            <a:ext cx="188147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21-03-30</a:t>
            </a:r>
          </a:p>
        </p:txBody>
      </p:sp>
    </p:spTree>
    <p:extLst>
      <p:ext uri="{BB962C8B-B14F-4D97-AF65-F5344CB8AC3E}">
        <p14:creationId xmlns:p14="http://schemas.microsoft.com/office/powerpoint/2010/main" val="27417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144</a:t>
            </a:fld>
            <a:endParaRPr lang="en-US" dirty="0"/>
          </a:p>
        </p:txBody>
      </p:sp>
      <p:sp>
        <p:nvSpPr>
          <p:cNvPr id="3" name="TextBox 2"/>
          <p:cNvSpPr txBox="1"/>
          <p:nvPr/>
        </p:nvSpPr>
        <p:spPr>
          <a:xfrm>
            <a:off x="546756" y="395654"/>
            <a:ext cx="10982226" cy="4322945"/>
          </a:xfrm>
          <a:prstGeom prst="rect">
            <a:avLst/>
          </a:prstGeom>
          <a:noFill/>
        </p:spPr>
        <p:txBody>
          <a:bodyPr wrap="square" rtlCol="0">
            <a:spAutoFit/>
          </a:bodyPr>
          <a:lstStyle/>
          <a:p>
            <a:r>
              <a:rPr lang="en-US" sz="3200" dirty="0">
                <a:latin typeface="Arial Black" panose="020B0A04020102020204" pitchFamily="34" charset="0"/>
              </a:rPr>
              <a:t>Registration of Ownership of Bonds – How Made</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holder of any bond payable to “bearer or registered owner”, that is issued by any District, may have the ownership registered with the County Auditor.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the District has over 4,000 population, the County Auditor or Business Manager may register the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Registration must be made in the bond register and must be noted on the bond.</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53468" y="5802868"/>
            <a:ext cx="190033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596" y="4198855"/>
            <a:ext cx="2282072" cy="2282072"/>
          </a:xfrm>
          <a:prstGeom prst="rect">
            <a:avLst/>
          </a:prstGeom>
        </p:spPr>
      </p:pic>
    </p:spTree>
    <p:extLst>
      <p:ext uri="{BB962C8B-B14F-4D97-AF65-F5344CB8AC3E}">
        <p14:creationId xmlns:p14="http://schemas.microsoft.com/office/powerpoint/2010/main" val="324203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145</a:t>
            </a:fld>
            <a:endParaRPr lang="en-US" dirty="0"/>
          </a:p>
        </p:txBody>
      </p:sp>
      <p:sp>
        <p:nvSpPr>
          <p:cNvPr id="3" name="TextBox 2"/>
          <p:cNvSpPr txBox="1"/>
          <p:nvPr/>
        </p:nvSpPr>
        <p:spPr>
          <a:xfrm>
            <a:off x="584463" y="474786"/>
            <a:ext cx="10769338" cy="3200876"/>
          </a:xfrm>
          <a:prstGeom prst="rect">
            <a:avLst/>
          </a:prstGeom>
          <a:noFill/>
        </p:spPr>
        <p:txBody>
          <a:bodyPr wrap="square" rtlCol="0">
            <a:spAutoFit/>
          </a:bodyPr>
          <a:lstStyle/>
          <a:p>
            <a:r>
              <a:rPr lang="en-US" sz="3200" dirty="0">
                <a:latin typeface="Arial Black" panose="020B0A04020102020204" pitchFamily="34" charset="0"/>
              </a:rPr>
              <a:t>Money Borrowed or Payable to be Lawful Money of United States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All money borrowed by Districts and all money received in payment of any tax levied, is lawful money of the United States.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All bonds must be payable in US currency.</a:t>
            </a:r>
          </a:p>
          <a:p>
            <a:endParaRPr lang="en-US" sz="1600" dirty="0">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648103"/>
            <a:ext cx="3657600" cy="2609088"/>
          </a:xfrm>
          <a:prstGeom prst="rect">
            <a:avLst/>
          </a:prstGeom>
        </p:spPr>
      </p:pic>
      <p:sp>
        <p:nvSpPr>
          <p:cNvPr id="6" name="TextBox 5"/>
          <p:cNvSpPr txBox="1"/>
          <p:nvPr/>
        </p:nvSpPr>
        <p:spPr>
          <a:xfrm>
            <a:off x="9359200" y="5802868"/>
            <a:ext cx="19946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21-03-36</a:t>
            </a:r>
          </a:p>
        </p:txBody>
      </p:sp>
    </p:spTree>
    <p:extLst>
      <p:ext uri="{BB962C8B-B14F-4D97-AF65-F5344CB8AC3E}">
        <p14:creationId xmlns:p14="http://schemas.microsoft.com/office/powerpoint/2010/main" val="61441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146</a:t>
            </a:fld>
            <a:endParaRPr lang="en-US" dirty="0"/>
          </a:p>
        </p:txBody>
      </p:sp>
      <p:sp>
        <p:nvSpPr>
          <p:cNvPr id="3" name="TextBox 2"/>
          <p:cNvSpPr txBox="1"/>
          <p:nvPr/>
        </p:nvSpPr>
        <p:spPr>
          <a:xfrm>
            <a:off x="575035" y="492368"/>
            <a:ext cx="10935093" cy="5816977"/>
          </a:xfrm>
          <a:prstGeom prst="rect">
            <a:avLst/>
          </a:prstGeom>
          <a:noFill/>
        </p:spPr>
        <p:txBody>
          <a:bodyPr wrap="square" rtlCol="0">
            <a:spAutoFit/>
          </a:bodyPr>
          <a:lstStyle/>
          <a:p>
            <a:r>
              <a:rPr lang="en-US" sz="3200" dirty="0">
                <a:latin typeface="Arial Black" panose="020B0A04020102020204" pitchFamily="34" charset="0"/>
              </a:rPr>
              <a:t>Appointment of Fiscal Agents</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Board of any District that has outstanding bonds is authorized to appoint a </a:t>
            </a:r>
            <a:r>
              <a:rPr lang="en-US" sz="2800" b="1" dirty="0">
                <a:solidFill>
                  <a:srgbClr val="7030A0"/>
                </a:solidFill>
                <a:latin typeface="Arial" panose="020B0604020202020204" pitchFamily="34" charset="0"/>
                <a:cs typeface="Arial" panose="020B0604020202020204" pitchFamily="34" charset="0"/>
              </a:rPr>
              <a:t>Fiscal Agent</a:t>
            </a:r>
            <a:r>
              <a:rPr lang="en-US" sz="28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agent(s) can be located inside or outside of 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Every Fiscal Agent must be an </a:t>
            </a:r>
            <a:r>
              <a:rPr lang="en-US" sz="2800" b="1" dirty="0">
                <a:solidFill>
                  <a:srgbClr val="C00000"/>
                </a:solidFill>
                <a:latin typeface="Arial" panose="020B0604020202020204" pitchFamily="34" charset="0"/>
                <a:cs typeface="Arial" panose="020B0604020202020204" pitchFamily="34" charset="0"/>
              </a:rPr>
              <a:t>incorporated bank or trust company </a:t>
            </a:r>
            <a:r>
              <a:rPr lang="en-US" sz="2800" dirty="0">
                <a:latin typeface="Arial" panose="020B0604020202020204" pitchFamily="34" charset="0"/>
                <a:cs typeface="Arial" panose="020B0604020202020204" pitchFamily="34" charset="0"/>
              </a:rPr>
              <a:t>authorized by the laws of the USA or of the state in which it is located to do banking and trust company business.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Business Manager, when necessary, shall deposit money for principal and interest payments with the Fiscal Agent for the bond payments.</a:t>
            </a:r>
          </a:p>
          <a:p>
            <a:endParaRPr lang="en-US" sz="1600" dirty="0">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7167" y="5283128"/>
            <a:ext cx="1157655" cy="1157655"/>
          </a:xfrm>
          <a:prstGeom prst="rect">
            <a:avLst/>
          </a:prstGeom>
        </p:spPr>
      </p:pic>
      <p:sp>
        <p:nvSpPr>
          <p:cNvPr id="6" name="TextBox 5"/>
          <p:cNvSpPr txBox="1"/>
          <p:nvPr/>
        </p:nvSpPr>
        <p:spPr>
          <a:xfrm>
            <a:off x="9510029" y="5802868"/>
            <a:ext cx="184377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21-03-37</a:t>
            </a:r>
          </a:p>
        </p:txBody>
      </p:sp>
    </p:spTree>
    <p:extLst>
      <p:ext uri="{BB962C8B-B14F-4D97-AF65-F5344CB8AC3E}">
        <p14:creationId xmlns:p14="http://schemas.microsoft.com/office/powerpoint/2010/main" val="77723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147</a:t>
            </a:fld>
            <a:endParaRPr lang="en-US" dirty="0"/>
          </a:p>
        </p:txBody>
      </p:sp>
      <p:sp>
        <p:nvSpPr>
          <p:cNvPr id="3" name="TextBox 2"/>
          <p:cNvSpPr txBox="1"/>
          <p:nvPr/>
        </p:nvSpPr>
        <p:spPr>
          <a:xfrm>
            <a:off x="556182" y="489662"/>
            <a:ext cx="11057642" cy="6170920"/>
          </a:xfrm>
          <a:prstGeom prst="rect">
            <a:avLst/>
          </a:prstGeom>
          <a:noFill/>
        </p:spPr>
        <p:txBody>
          <a:bodyPr wrap="square" rtlCol="0">
            <a:spAutoFit/>
          </a:bodyPr>
          <a:lstStyle/>
          <a:p>
            <a:r>
              <a:rPr lang="en-US" sz="3200" dirty="0">
                <a:latin typeface="Arial Black" panose="020B0A04020102020204" pitchFamily="34" charset="0"/>
              </a:rPr>
              <a:t>Bond Proceeds – Kept in Separate Fund – </a:t>
            </a:r>
          </a:p>
          <a:p>
            <a:r>
              <a:rPr lang="en-US" sz="3200" dirty="0">
                <a:latin typeface="Arial Black" panose="020B0A04020102020204" pitchFamily="34" charset="0"/>
              </a:rPr>
              <a:t>Protection of Purchaser</a:t>
            </a:r>
          </a:p>
          <a:p>
            <a:endParaRPr lang="en-US" sz="1600" dirty="0">
              <a:latin typeface="Arial Black" panose="020B0A04020102020204" pitchFamily="34" charset="0"/>
            </a:endParaRPr>
          </a:p>
          <a:p>
            <a:pPr marL="457200" indent="-457200">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All borrowed money must be paid into the District and kept in a fund separate and distinct from all other funds.  </a:t>
            </a:r>
            <a:r>
              <a:rPr lang="en-US" sz="2800" dirty="0">
                <a:solidFill>
                  <a:srgbClr val="7030A0"/>
                </a:solidFill>
                <a:latin typeface="Arial" panose="020B0604020202020204" pitchFamily="34" charset="0"/>
                <a:cs typeface="Arial" panose="020B0604020202020204" pitchFamily="34" charset="0"/>
              </a:rPr>
              <a:t>(Typically, the Building Fund, and/or the Sinking &amp; Interest/Debt Services Fund)</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The money must be kept in the fund until used.</a:t>
            </a:r>
          </a:p>
          <a:p>
            <a:pPr marL="171450" indent="-171450">
              <a:buFont typeface="Arial" panose="020B0604020202020204" pitchFamily="34" charset="0"/>
              <a:buChar char="•"/>
            </a:pPr>
            <a:endParaRPr lang="en-US" sz="1100" b="1" dirty="0">
              <a:solidFill>
                <a:srgbClr val="C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The money can only be used for the purpose for which it was borrowed and for no other purpose.</a:t>
            </a:r>
          </a:p>
          <a:p>
            <a:endParaRPr lang="en-US" sz="1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There are exceptions – Coming up in a few slides.</a:t>
            </a:r>
          </a:p>
          <a:p>
            <a:endParaRPr lang="en-US" sz="2800" dirty="0">
              <a:latin typeface="Arial" panose="020B0604020202020204" pitchFamily="34" charset="0"/>
              <a:cs typeface="Arial" panose="020B0604020202020204" pitchFamily="34" charset="0"/>
            </a:endParaRPr>
          </a:p>
          <a:p>
            <a:endParaRPr lang="en-US" sz="1600" dirty="0">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62895" y="5802868"/>
            <a:ext cx="189090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21-03-38</a:t>
            </a:r>
          </a:p>
        </p:txBody>
      </p:sp>
    </p:spTree>
    <p:extLst>
      <p:ext uri="{BB962C8B-B14F-4D97-AF65-F5344CB8AC3E}">
        <p14:creationId xmlns:p14="http://schemas.microsoft.com/office/powerpoint/2010/main" val="134952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148</a:t>
            </a:fld>
            <a:endParaRPr lang="en-US" dirty="0"/>
          </a:p>
        </p:txBody>
      </p:sp>
      <p:sp>
        <p:nvSpPr>
          <p:cNvPr id="3" name="TextBox 2"/>
          <p:cNvSpPr txBox="1"/>
          <p:nvPr/>
        </p:nvSpPr>
        <p:spPr>
          <a:xfrm>
            <a:off x="546755" y="501795"/>
            <a:ext cx="11286768" cy="4001095"/>
          </a:xfrm>
          <a:prstGeom prst="rect">
            <a:avLst/>
          </a:prstGeom>
          <a:noFill/>
        </p:spPr>
        <p:txBody>
          <a:bodyPr wrap="square" rtlCol="0">
            <a:spAutoFit/>
          </a:bodyPr>
          <a:lstStyle/>
          <a:p>
            <a:r>
              <a:rPr lang="en-US" sz="3200" dirty="0">
                <a:latin typeface="Arial Black" panose="020B0A04020102020204" pitchFamily="34" charset="0"/>
              </a:rPr>
              <a:t>Bond Proceeds – Kept in Separate Fund – </a:t>
            </a:r>
          </a:p>
          <a:p>
            <a:r>
              <a:rPr lang="en-US" sz="3200" dirty="0">
                <a:latin typeface="Arial Black" panose="020B0A04020102020204" pitchFamily="34" charset="0"/>
              </a:rPr>
              <a:t>Protection of Purchaser</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Funds may be temporarily invested in securities when approved by the Board in accordance with NDCC 21-03-42  and 21-03-43.</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Income from the temporary investing of receipts from bond issues must be available for use that was approved or paid into the Sinking Fund for use in payment of the bonds.</a:t>
            </a:r>
            <a:endParaRPr lang="en-US" sz="1600" dirty="0">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179" y="4448175"/>
            <a:ext cx="2857500" cy="1724025"/>
          </a:xfrm>
          <a:prstGeom prst="rect">
            <a:avLst/>
          </a:prstGeom>
        </p:spPr>
      </p:pic>
      <p:sp>
        <p:nvSpPr>
          <p:cNvPr id="6" name="TextBox 5"/>
          <p:cNvSpPr txBox="1"/>
          <p:nvPr/>
        </p:nvSpPr>
        <p:spPr>
          <a:xfrm>
            <a:off x="9515527" y="5784014"/>
            <a:ext cx="188147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21-03-38</a:t>
            </a:r>
          </a:p>
        </p:txBody>
      </p:sp>
    </p:spTree>
    <p:extLst>
      <p:ext uri="{BB962C8B-B14F-4D97-AF65-F5344CB8AC3E}">
        <p14:creationId xmlns:p14="http://schemas.microsoft.com/office/powerpoint/2010/main" val="286353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149</a:t>
            </a:fld>
            <a:endParaRPr lang="en-US" dirty="0"/>
          </a:p>
        </p:txBody>
      </p:sp>
      <p:sp>
        <p:nvSpPr>
          <p:cNvPr id="3" name="TextBox 2"/>
          <p:cNvSpPr txBox="1"/>
          <p:nvPr/>
        </p:nvSpPr>
        <p:spPr>
          <a:xfrm>
            <a:off x="612743" y="244565"/>
            <a:ext cx="10741058" cy="5078313"/>
          </a:xfrm>
          <a:prstGeom prst="rect">
            <a:avLst/>
          </a:prstGeom>
          <a:noFill/>
        </p:spPr>
        <p:txBody>
          <a:bodyPr wrap="square" rtlCol="0">
            <a:spAutoFit/>
          </a:bodyPr>
          <a:lstStyle/>
          <a:p>
            <a:r>
              <a:rPr lang="en-US" sz="3200" dirty="0">
                <a:latin typeface="Arial Black" panose="020B0A04020102020204" pitchFamily="34" charset="0"/>
              </a:rPr>
              <a:t>Disposal of Bond Proceeds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proceeds of any District Bond which has not been used for the purposes that it was issued for within </a:t>
            </a:r>
            <a:r>
              <a:rPr lang="en-US" sz="2800" dirty="0">
                <a:solidFill>
                  <a:srgbClr val="C00000"/>
                </a:solidFill>
                <a:latin typeface="Arial" panose="020B0604020202020204" pitchFamily="34" charset="0"/>
                <a:cs typeface="Arial" panose="020B0604020202020204" pitchFamily="34" charset="0"/>
              </a:rPr>
              <a:t>3 years after date of issue</a:t>
            </a:r>
            <a:r>
              <a:rPr lang="en-US" sz="2800" dirty="0">
                <a:latin typeface="Arial" panose="020B0604020202020204" pitchFamily="34" charset="0"/>
                <a:cs typeface="Arial" panose="020B0604020202020204" pitchFamily="34" charset="0"/>
              </a:rPr>
              <a:t>, may be disposed of by the Board as follows:</a:t>
            </a:r>
          </a:p>
          <a:p>
            <a:endParaRPr lang="en-US" sz="11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Sufficient funds must be transferred to the Sinking Fund in an amount equal to the principal of the bonds outstanding and the interest requirements.</a:t>
            </a:r>
          </a:p>
          <a:p>
            <a:pPr marL="342900" indent="-342900">
              <a:buFont typeface="+mj-lt"/>
              <a:buAutoNum type="arabicPeriod"/>
            </a:pPr>
            <a:endParaRPr lang="en-US" sz="14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The Board may by 2/3 vote of all members, transfer the funds to any or all other debt sinking funds of the District.</a:t>
            </a:r>
          </a:p>
          <a:p>
            <a:endParaRPr lang="en-US" sz="1600" dirty="0">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251577" y="5802868"/>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21-03-38.1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980" y="4850875"/>
            <a:ext cx="1696039" cy="1696039"/>
          </a:xfrm>
          <a:prstGeom prst="rect">
            <a:avLst/>
          </a:prstGeom>
        </p:spPr>
      </p:pic>
    </p:spTree>
    <p:extLst>
      <p:ext uri="{BB962C8B-B14F-4D97-AF65-F5344CB8AC3E}">
        <p14:creationId xmlns:p14="http://schemas.microsoft.com/office/powerpoint/2010/main" val="2308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15</a:t>
            </a:fld>
            <a:endParaRPr lang="en-US" dirty="0"/>
          </a:p>
        </p:txBody>
      </p:sp>
      <p:sp>
        <p:nvSpPr>
          <p:cNvPr id="3" name="TextBox 2"/>
          <p:cNvSpPr txBox="1"/>
          <p:nvPr/>
        </p:nvSpPr>
        <p:spPr>
          <a:xfrm>
            <a:off x="860612" y="619618"/>
            <a:ext cx="10701273" cy="4847481"/>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Bond Counsel</a:t>
            </a:r>
          </a:p>
          <a:p>
            <a:r>
              <a:rPr lang="en-US" sz="2400" dirty="0">
                <a:latin typeface="Arial" panose="020B0604020202020204" pitchFamily="34" charset="0"/>
                <a:cs typeface="Arial" panose="020B0604020202020204" pitchFamily="34" charset="0"/>
              </a:rPr>
              <a:t>An attorney (or firm) retained by the District to give a legal opinion that the District is authorized to issue proposed securities </a:t>
            </a:r>
            <a:r>
              <a:rPr lang="en-US" sz="2400" dirty="0">
                <a:solidFill>
                  <a:srgbClr val="7030A0"/>
                </a:solidFill>
                <a:latin typeface="Arial" panose="020B0604020202020204" pitchFamily="34" charset="0"/>
                <a:cs typeface="Arial" panose="020B0604020202020204" pitchFamily="34" charset="0"/>
              </a:rPr>
              <a:t>(bonds)</a:t>
            </a:r>
            <a:r>
              <a:rPr lang="en-US" sz="2400" dirty="0">
                <a:latin typeface="Arial" panose="020B0604020202020204" pitchFamily="34" charset="0"/>
                <a:cs typeface="Arial" panose="020B0604020202020204" pitchFamily="34" charset="0"/>
              </a:rPr>
              <a:t>,</a:t>
            </a:r>
            <a:r>
              <a:rPr lang="en-US" sz="2400" dirty="0">
                <a:solidFill>
                  <a:srgbClr val="7030A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has met all the legal requirements, and that the interest will be exempt from federal income tax.</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opinion may also address matters such as state or local tax exemption and enforceability of certain security provisions.</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Typically, Bond Counsel may prepare, or review, and advise the District regarding authorizing, resolutions, bond contracts, official statements, validation, proceedings, and litigation.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1152" y="268193"/>
            <a:ext cx="1309582" cy="1291081"/>
          </a:xfrm>
          <a:prstGeom prst="rect">
            <a:avLst/>
          </a:prstGeom>
        </p:spPr>
      </p:pic>
      <p:pic>
        <p:nvPicPr>
          <p:cNvPr id="5" name="Picture 4"/>
          <p:cNvPicPr>
            <a:picLocks noChangeAspect="1"/>
          </p:cNvPicPr>
          <p:nvPr/>
        </p:nvPicPr>
        <p:blipFill>
          <a:blip r:embed="rId3" cstate="print"/>
          <a:stretch>
            <a:fillRect/>
          </a:stretch>
        </p:blipFill>
        <p:spPr>
          <a:xfrm>
            <a:off x="134265" y="5575314"/>
            <a:ext cx="921536" cy="921536"/>
          </a:xfrm>
          <a:prstGeom prst="rect">
            <a:avLst/>
          </a:prstGeom>
        </p:spPr>
      </p:pic>
    </p:spTree>
    <p:extLst>
      <p:ext uri="{BB962C8B-B14F-4D97-AF65-F5344CB8AC3E}">
        <p14:creationId xmlns:p14="http://schemas.microsoft.com/office/powerpoint/2010/main" val="12186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150</a:t>
            </a:fld>
            <a:endParaRPr lang="en-US" dirty="0"/>
          </a:p>
        </p:txBody>
      </p:sp>
      <p:sp>
        <p:nvSpPr>
          <p:cNvPr id="3" name="TextBox 2"/>
          <p:cNvSpPr txBox="1"/>
          <p:nvPr/>
        </p:nvSpPr>
        <p:spPr>
          <a:xfrm>
            <a:off x="612743" y="492368"/>
            <a:ext cx="10831397" cy="3770263"/>
          </a:xfrm>
          <a:prstGeom prst="rect">
            <a:avLst/>
          </a:prstGeom>
          <a:noFill/>
        </p:spPr>
        <p:txBody>
          <a:bodyPr wrap="square" rtlCol="0">
            <a:spAutoFit/>
          </a:bodyPr>
          <a:lstStyle/>
          <a:p>
            <a:r>
              <a:rPr lang="en-US" sz="3200" dirty="0">
                <a:latin typeface="Arial Black" panose="020B0A04020102020204" pitchFamily="34" charset="0"/>
              </a:rPr>
              <a:t>Disposal of Bond Proceeds</a:t>
            </a:r>
          </a:p>
          <a:p>
            <a:endParaRPr lang="en-US" sz="2800" dirty="0">
              <a:latin typeface="Arial Black" panose="020B0A04020102020204" pitchFamily="34" charset="0"/>
            </a:endParaRPr>
          </a:p>
          <a:p>
            <a:pPr marL="514350" indent="-514350">
              <a:buFont typeface="+mj-lt"/>
              <a:buAutoNum type="arabicPeriod" startAt="3"/>
            </a:pPr>
            <a:r>
              <a:rPr lang="en-US" sz="2800" dirty="0">
                <a:latin typeface="Arial" panose="020B0604020202020204" pitchFamily="34" charset="0"/>
                <a:cs typeface="Arial" panose="020B0604020202020204" pitchFamily="34" charset="0"/>
              </a:rPr>
              <a:t>The Board, upon approval by a majority vote of the qualified electors on the question at an election, may use the funds for some other purpose authorized by law.</a:t>
            </a:r>
          </a:p>
          <a:p>
            <a:pPr marL="514350" indent="-514350">
              <a:buFont typeface="+mj-lt"/>
              <a:buAutoNum type="arabicPeriod" startAt="3"/>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any funds remain, they must be transferred to the </a:t>
            </a:r>
            <a:r>
              <a:rPr lang="en-US" sz="2800" b="1" dirty="0">
                <a:solidFill>
                  <a:srgbClr val="C00000"/>
                </a:solidFill>
                <a:latin typeface="Arial" panose="020B0604020202020204" pitchFamily="34" charset="0"/>
                <a:cs typeface="Arial" panose="020B0604020202020204" pitchFamily="34" charset="0"/>
              </a:rPr>
              <a:t>General Fund of the District</a:t>
            </a:r>
            <a:r>
              <a:rPr lang="en-US" sz="2800" b="1" dirty="0">
                <a:latin typeface="Arial" panose="020B0604020202020204" pitchFamily="34" charset="0"/>
                <a:cs typeface="Arial" panose="020B0604020202020204" pitchFamily="34" charset="0"/>
              </a:rPr>
              <a:t>.</a:t>
            </a:r>
            <a:endParaRPr lang="en-US" sz="1600" b="1" dirty="0">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872" y="4093590"/>
            <a:ext cx="2634028" cy="2078610"/>
          </a:xfrm>
          <a:prstGeom prst="rect">
            <a:avLst/>
          </a:prstGeom>
        </p:spPr>
      </p:pic>
      <p:sp>
        <p:nvSpPr>
          <p:cNvPr id="5" name="TextBox 4"/>
          <p:cNvSpPr txBox="1"/>
          <p:nvPr/>
        </p:nvSpPr>
        <p:spPr>
          <a:xfrm>
            <a:off x="9251577" y="5802868"/>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21-03-38.1</a:t>
            </a:r>
          </a:p>
        </p:txBody>
      </p:sp>
    </p:spTree>
    <p:extLst>
      <p:ext uri="{BB962C8B-B14F-4D97-AF65-F5344CB8AC3E}">
        <p14:creationId xmlns:p14="http://schemas.microsoft.com/office/powerpoint/2010/main" val="380750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151</a:t>
            </a:fld>
            <a:endParaRPr lang="en-US" dirty="0"/>
          </a:p>
        </p:txBody>
      </p:sp>
      <p:sp>
        <p:nvSpPr>
          <p:cNvPr id="3" name="TextBox 2"/>
          <p:cNvSpPr txBox="1"/>
          <p:nvPr/>
        </p:nvSpPr>
        <p:spPr>
          <a:xfrm>
            <a:off x="622169" y="489662"/>
            <a:ext cx="11135939" cy="4185761"/>
          </a:xfrm>
          <a:prstGeom prst="rect">
            <a:avLst/>
          </a:prstGeom>
          <a:noFill/>
        </p:spPr>
        <p:txBody>
          <a:bodyPr wrap="square" rtlCol="0">
            <a:spAutoFit/>
          </a:bodyPr>
          <a:lstStyle/>
          <a:p>
            <a:r>
              <a:rPr lang="en-US" sz="3200" dirty="0">
                <a:latin typeface="Arial Black" panose="020B0A04020102020204" pitchFamily="34" charset="0"/>
              </a:rPr>
              <a:t>Ancillary Contract Authorization</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After the District has provided for an issue of bonds for a lawful purpose which can be achieved only through performance of an Executory Contract by some other contracting party – the contract may be entered into before the actual execution of the sale of bonds with the same effect.  </a:t>
            </a:r>
          </a:p>
          <a:p>
            <a:endParaRPr lang="en-US" sz="1100" dirty="0">
              <a:latin typeface="Arial" panose="020B06040202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In other words – the effect would be that the necessary cash for payments on the contract, were in the bank already.</a:t>
            </a:r>
            <a:endParaRPr lang="en-US" sz="1600" b="1" dirty="0">
              <a:solidFill>
                <a:srgbClr val="7030A0"/>
              </a:solidFill>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763" y="4573308"/>
            <a:ext cx="2806944" cy="1598892"/>
          </a:xfrm>
          <a:prstGeom prst="rect">
            <a:avLst/>
          </a:prstGeom>
        </p:spPr>
      </p:pic>
      <p:sp>
        <p:nvSpPr>
          <p:cNvPr id="6" name="TextBox 5"/>
          <p:cNvSpPr txBox="1"/>
          <p:nvPr/>
        </p:nvSpPr>
        <p:spPr>
          <a:xfrm>
            <a:off x="9491175" y="5802868"/>
            <a:ext cx="186262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21-03-39</a:t>
            </a:r>
          </a:p>
        </p:txBody>
      </p:sp>
    </p:spTree>
    <p:extLst>
      <p:ext uri="{BB962C8B-B14F-4D97-AF65-F5344CB8AC3E}">
        <p14:creationId xmlns:p14="http://schemas.microsoft.com/office/powerpoint/2010/main" val="320568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152</a:t>
            </a:fld>
            <a:endParaRPr lang="en-US" dirty="0"/>
          </a:p>
        </p:txBody>
      </p:sp>
      <p:sp>
        <p:nvSpPr>
          <p:cNvPr id="3" name="TextBox 2"/>
          <p:cNvSpPr txBox="1"/>
          <p:nvPr/>
        </p:nvSpPr>
        <p:spPr>
          <a:xfrm>
            <a:off x="631597" y="483577"/>
            <a:ext cx="10963372" cy="2477601"/>
          </a:xfrm>
          <a:prstGeom prst="rect">
            <a:avLst/>
          </a:prstGeom>
          <a:noFill/>
        </p:spPr>
        <p:txBody>
          <a:bodyPr wrap="square" rtlCol="0">
            <a:spAutoFit/>
          </a:bodyPr>
          <a:lstStyle/>
          <a:p>
            <a:r>
              <a:rPr lang="en-US" sz="3200" dirty="0">
                <a:latin typeface="Arial Black" panose="020B0A04020102020204" pitchFamily="34" charset="0"/>
              </a:rPr>
              <a:t>Sinking Funds - Custodian</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a:t>
            </a:r>
            <a:r>
              <a:rPr lang="en-US" sz="2800" b="1" dirty="0">
                <a:solidFill>
                  <a:srgbClr val="C00000"/>
                </a:solidFill>
                <a:latin typeface="Arial" panose="020B0604020202020204" pitchFamily="34" charset="0"/>
                <a:cs typeface="Arial" panose="020B0604020202020204" pitchFamily="34" charset="0"/>
              </a:rPr>
              <a:t>Business Manager </a:t>
            </a:r>
            <a:r>
              <a:rPr lang="en-US" sz="2800" dirty="0">
                <a:latin typeface="Arial" panose="020B0604020202020204" pitchFamily="34" charset="0"/>
                <a:cs typeface="Arial" panose="020B0604020202020204" pitchFamily="34" charset="0"/>
              </a:rPr>
              <a:t>of the School District is </a:t>
            </a:r>
            <a:r>
              <a:rPr lang="en-US" sz="2800" b="1" dirty="0">
                <a:solidFill>
                  <a:srgbClr val="7030A0"/>
                </a:solidFill>
                <a:latin typeface="Arial" panose="020B0604020202020204" pitchFamily="34" charset="0"/>
                <a:cs typeface="Arial" panose="020B0604020202020204" pitchFamily="34" charset="0"/>
              </a:rPr>
              <a:t>custodian</a:t>
            </a:r>
            <a:r>
              <a:rPr lang="en-US" sz="2800" dirty="0">
                <a:latin typeface="Arial" panose="020B0604020202020204" pitchFamily="34" charset="0"/>
                <a:cs typeface="Arial" panose="020B0604020202020204" pitchFamily="34" charset="0"/>
              </a:rPr>
              <a:t> of each of the sinking funds, unless the Board by resolution appoints the County Treasurer.</a:t>
            </a:r>
            <a:endParaRPr lang="en-US" sz="1600" dirty="0">
              <a:latin typeface="Arial Black" panose="020B0A040201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644" y="3320810"/>
            <a:ext cx="4351256" cy="2489885"/>
          </a:xfrm>
          <a:prstGeom prst="rect">
            <a:avLst/>
          </a:prstGeom>
        </p:spPr>
      </p:pic>
      <p:sp>
        <p:nvSpPr>
          <p:cNvPr id="5" name="TextBox 4"/>
          <p:cNvSpPr txBox="1"/>
          <p:nvPr/>
        </p:nvSpPr>
        <p:spPr>
          <a:xfrm>
            <a:off x="9434614" y="5802868"/>
            <a:ext cx="191918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21-03-40</a:t>
            </a:r>
          </a:p>
        </p:txBody>
      </p:sp>
    </p:spTree>
    <p:extLst>
      <p:ext uri="{BB962C8B-B14F-4D97-AF65-F5344CB8AC3E}">
        <p14:creationId xmlns:p14="http://schemas.microsoft.com/office/powerpoint/2010/main" val="38235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153</a:t>
            </a:fld>
            <a:endParaRPr lang="en-US" dirty="0"/>
          </a:p>
        </p:txBody>
      </p:sp>
      <p:sp>
        <p:nvSpPr>
          <p:cNvPr id="3" name="TextBox 2"/>
          <p:cNvSpPr txBox="1"/>
          <p:nvPr/>
        </p:nvSpPr>
        <p:spPr>
          <a:xfrm>
            <a:off x="622169" y="489662"/>
            <a:ext cx="10935093" cy="4724370"/>
          </a:xfrm>
          <a:prstGeom prst="rect">
            <a:avLst/>
          </a:prstGeom>
          <a:noFill/>
        </p:spPr>
        <p:txBody>
          <a:bodyPr wrap="square" rtlCol="0">
            <a:spAutoFit/>
          </a:bodyPr>
          <a:lstStyle/>
          <a:p>
            <a:r>
              <a:rPr lang="en-US" sz="2800" dirty="0">
                <a:latin typeface="Arial Black" panose="020B0A04020102020204" pitchFamily="34" charset="0"/>
              </a:rPr>
              <a:t>Sinking Funds – Duty of County Treasurer</a:t>
            </a:r>
          </a:p>
          <a:p>
            <a:endParaRPr lang="en-US" sz="1600" dirty="0">
              <a:latin typeface="Arial Black" panose="020B0A04020102020204" pitchFamily="34" charset="0"/>
            </a:endParaRPr>
          </a:p>
          <a:p>
            <a:r>
              <a:rPr lang="en-US" sz="2800" b="1" dirty="0">
                <a:solidFill>
                  <a:srgbClr val="C00000"/>
                </a:solidFill>
                <a:latin typeface="Arial" panose="020B0604020202020204" pitchFamily="34" charset="0"/>
                <a:cs typeface="Arial" panose="020B0604020202020204" pitchFamily="34" charset="0"/>
              </a:rPr>
              <a:t>When the County Treasurer is custodian </a:t>
            </a:r>
            <a:r>
              <a:rPr lang="en-US" sz="2800" dirty="0">
                <a:latin typeface="Arial" panose="020B0604020202020204" pitchFamily="34" charset="0"/>
                <a:cs typeface="Arial" panose="020B0604020202020204" pitchFamily="34" charset="0"/>
              </a:rPr>
              <a:t>of any sinking fund, the County Treasurer may </a:t>
            </a:r>
            <a:r>
              <a:rPr lang="en-US" sz="2800" b="1" dirty="0">
                <a:solidFill>
                  <a:srgbClr val="C00000"/>
                </a:solidFill>
                <a:latin typeface="Arial" panose="020B0604020202020204" pitchFamily="34" charset="0"/>
                <a:cs typeface="Arial" panose="020B0604020202020204" pitchFamily="34" charset="0"/>
              </a:rPr>
              <a:t>not</a:t>
            </a:r>
            <a:r>
              <a:rPr lang="en-US" sz="2800" dirty="0">
                <a:latin typeface="Arial" panose="020B0604020202020204" pitchFamily="34" charset="0"/>
                <a:cs typeface="Arial" panose="020B0604020202020204" pitchFamily="34" charset="0"/>
              </a:rPr>
              <a:t> remit to the Business Manager any taxes levied or any other moneys received for paying the interest on or retiring the principal of bonds issued.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County Treasurer shall have a separate special fund maintained as a sinking and interest fund for the bonds of that taxing District. </a:t>
            </a:r>
          </a:p>
          <a:p>
            <a:endParaRPr lang="en-US" sz="11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485" y="4315670"/>
            <a:ext cx="2859415" cy="1856530"/>
          </a:xfrm>
          <a:prstGeom prst="rect">
            <a:avLst/>
          </a:prstGeom>
        </p:spPr>
      </p:pic>
      <p:sp>
        <p:nvSpPr>
          <p:cNvPr id="6" name="TextBox 5"/>
          <p:cNvSpPr txBox="1"/>
          <p:nvPr/>
        </p:nvSpPr>
        <p:spPr>
          <a:xfrm>
            <a:off x="9477820" y="5802868"/>
            <a:ext cx="195689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21-03-41</a:t>
            </a:r>
          </a:p>
        </p:txBody>
      </p:sp>
    </p:spTree>
    <p:extLst>
      <p:ext uri="{BB962C8B-B14F-4D97-AF65-F5344CB8AC3E}">
        <p14:creationId xmlns:p14="http://schemas.microsoft.com/office/powerpoint/2010/main" val="200688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154</a:t>
            </a:fld>
            <a:endParaRPr lang="en-US" dirty="0"/>
          </a:p>
        </p:txBody>
      </p:sp>
      <p:sp>
        <p:nvSpPr>
          <p:cNvPr id="3" name="TextBox 2"/>
          <p:cNvSpPr txBox="1"/>
          <p:nvPr/>
        </p:nvSpPr>
        <p:spPr>
          <a:xfrm>
            <a:off x="593890" y="489662"/>
            <a:ext cx="11019934" cy="5816977"/>
          </a:xfrm>
          <a:prstGeom prst="rect">
            <a:avLst/>
          </a:prstGeom>
          <a:noFill/>
        </p:spPr>
        <p:txBody>
          <a:bodyPr wrap="square" rtlCol="0">
            <a:spAutoFit/>
          </a:bodyPr>
          <a:lstStyle/>
          <a:p>
            <a:r>
              <a:rPr lang="en-US" sz="3200" dirty="0">
                <a:latin typeface="Arial Black" panose="020B0A04020102020204" pitchFamily="34" charset="0"/>
              </a:rPr>
              <a:t>Sinking Funds – </a:t>
            </a:r>
            <a:r>
              <a:rPr lang="en-US" sz="3200" dirty="0">
                <a:solidFill>
                  <a:srgbClr val="C00000"/>
                </a:solidFill>
                <a:latin typeface="Arial Black" panose="020B0A04020102020204" pitchFamily="34" charset="0"/>
              </a:rPr>
              <a:t>Duty of County Treasurer</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County Treasurer must make quarterly reports to the Business Manager of the District that shows all collections and amounts added to the fund, all payments from the fund and the net balance of each fund.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County Treasurer shall keep the sinking funds on deposit in a public depository that can furnish the proper bond and has been approved by the District School Board.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a sinking fund has been deposited in this manner, the County Treasurer is relieved of personal responsibility for its safekeeping.</a:t>
            </a:r>
          </a:p>
          <a:p>
            <a:endParaRPr lang="en-US" sz="11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15761" y="5897286"/>
            <a:ext cx="193803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21-03-41</a:t>
            </a:r>
          </a:p>
        </p:txBody>
      </p:sp>
    </p:spTree>
    <p:extLst>
      <p:ext uri="{BB962C8B-B14F-4D97-AF65-F5344CB8AC3E}">
        <p14:creationId xmlns:p14="http://schemas.microsoft.com/office/powerpoint/2010/main" val="288753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155</a:t>
            </a:fld>
            <a:endParaRPr lang="en-US" dirty="0"/>
          </a:p>
        </p:txBody>
      </p:sp>
      <p:sp>
        <p:nvSpPr>
          <p:cNvPr id="3" name="TextBox 2"/>
          <p:cNvSpPr txBox="1"/>
          <p:nvPr/>
        </p:nvSpPr>
        <p:spPr>
          <a:xfrm>
            <a:off x="575036" y="474785"/>
            <a:ext cx="11001080" cy="5386090"/>
          </a:xfrm>
          <a:prstGeom prst="rect">
            <a:avLst/>
          </a:prstGeom>
          <a:noFill/>
        </p:spPr>
        <p:txBody>
          <a:bodyPr wrap="square" rtlCol="0">
            <a:spAutoFit/>
          </a:bodyPr>
          <a:lstStyle/>
          <a:p>
            <a:r>
              <a:rPr lang="en-US" sz="3200" dirty="0">
                <a:latin typeface="Arial Black" panose="020B0A04020102020204" pitchFamily="34" charset="0"/>
              </a:rPr>
              <a:t>Sinking Funds – Sources and Uses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Business Manager or County Treasurer of the District can disburse money from the Sinking Fund only by resolution of the Board.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As the bonds mature, the County Auditor can instruct the County Treasurer to make payment to the fund sufficient money to cover the principal and interest payments as they become payable.</a:t>
            </a:r>
          </a:p>
          <a:p>
            <a:endParaRPr lang="en-US" sz="1100" dirty="0">
              <a:latin typeface="Arial" panose="020B0604020202020204" pitchFamily="34" charset="0"/>
              <a:cs typeface="Arial" panose="020B0604020202020204" pitchFamily="34" charset="0"/>
            </a:endParaRPr>
          </a:p>
          <a:p>
            <a:r>
              <a:rPr lang="en-US" sz="2800" dirty="0">
                <a:solidFill>
                  <a:srgbClr val="0000FF"/>
                </a:solidFill>
                <a:latin typeface="Arial" panose="020B0604020202020204" pitchFamily="34" charset="0"/>
                <a:cs typeface="Arial" panose="020B0604020202020204" pitchFamily="34" charset="0"/>
              </a:rPr>
              <a:t>The County Auditor shall authorize payment to retire the bonds at as early a date as possible.</a:t>
            </a:r>
          </a:p>
          <a:p>
            <a:endParaRPr lang="en-US" sz="11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06334" y="5802868"/>
            <a:ext cx="19474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194" y="4731580"/>
            <a:ext cx="2838652" cy="1715807"/>
          </a:xfrm>
          <a:prstGeom prst="rect">
            <a:avLst/>
          </a:prstGeom>
          <a:solidFill>
            <a:srgbClr val="FFFF00"/>
          </a:solidFill>
        </p:spPr>
      </p:pic>
    </p:spTree>
    <p:extLst>
      <p:ext uri="{BB962C8B-B14F-4D97-AF65-F5344CB8AC3E}">
        <p14:creationId xmlns:p14="http://schemas.microsoft.com/office/powerpoint/2010/main" val="374640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156</a:t>
            </a:fld>
            <a:endParaRPr lang="en-US" dirty="0"/>
          </a:p>
        </p:txBody>
      </p:sp>
      <p:sp>
        <p:nvSpPr>
          <p:cNvPr id="3" name="TextBox 2"/>
          <p:cNvSpPr txBox="1"/>
          <p:nvPr/>
        </p:nvSpPr>
        <p:spPr>
          <a:xfrm>
            <a:off x="593890" y="489662"/>
            <a:ext cx="10925666" cy="3939540"/>
          </a:xfrm>
          <a:prstGeom prst="rect">
            <a:avLst/>
          </a:prstGeom>
          <a:noFill/>
        </p:spPr>
        <p:txBody>
          <a:bodyPr wrap="square" rtlCol="0">
            <a:spAutoFit/>
          </a:bodyPr>
          <a:lstStyle/>
          <a:p>
            <a:r>
              <a:rPr lang="en-US" sz="3200" dirty="0">
                <a:latin typeface="Arial Black" panose="020B0A04020102020204" pitchFamily="34" charset="0"/>
              </a:rPr>
              <a:t>Sinking Funds – Sources and Uses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bonds are retired or if the balance in the Sinking Fund is sufficient to retire the bonds, the County Auditor will notify the School Board to terminate the levy for the bond.</a:t>
            </a:r>
          </a:p>
          <a:p>
            <a:endParaRPr lang="en-US" sz="1100" dirty="0">
              <a:latin typeface="Arial" panose="020B0604020202020204" pitchFamily="34" charset="0"/>
              <a:cs typeface="Arial" panose="020B0604020202020204" pitchFamily="34" charset="0"/>
            </a:endParaRPr>
          </a:p>
          <a:p>
            <a:r>
              <a:rPr lang="en-US" sz="3200" b="1" dirty="0">
                <a:solidFill>
                  <a:srgbClr val="7030A0"/>
                </a:solidFill>
                <a:latin typeface="Arial" panose="020B0604020202020204" pitchFamily="34" charset="0"/>
                <a:cs typeface="Arial" panose="020B0604020202020204" pitchFamily="34" charset="0"/>
              </a:rPr>
              <a:t>The Business Manager may not disburse any such fund contrary to NDCC, </a:t>
            </a:r>
            <a:r>
              <a:rPr lang="en-US" sz="3200" b="1" dirty="0">
                <a:solidFill>
                  <a:srgbClr val="C00000"/>
                </a:solidFill>
                <a:latin typeface="Arial" panose="020B0604020202020204" pitchFamily="34" charset="0"/>
                <a:cs typeface="Arial" panose="020B0604020202020204" pitchFamily="34" charset="0"/>
              </a:rPr>
              <a:t>EVEN THOUGH DIRECTED TO DO SO BY THE BOARD.</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519455" y="5802868"/>
            <a:ext cx="183434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325" y="3848493"/>
            <a:ext cx="2323707" cy="2323707"/>
          </a:xfrm>
          <a:prstGeom prst="rect">
            <a:avLst/>
          </a:prstGeom>
        </p:spPr>
      </p:pic>
      <p:sp>
        <p:nvSpPr>
          <p:cNvPr id="2" name="TextBox 1">
            <a:extLst>
              <a:ext uri="{FF2B5EF4-FFF2-40B4-BE49-F238E27FC236}">
                <a16:creationId xmlns:a16="http://schemas.microsoft.com/office/drawing/2014/main" id="{792E0B04-FBED-4028-843E-680856BD88C6}"/>
              </a:ext>
            </a:extLst>
          </p:cNvPr>
          <p:cNvSpPr txBox="1"/>
          <p:nvPr/>
        </p:nvSpPr>
        <p:spPr>
          <a:xfrm rot="20220597">
            <a:off x="1122037" y="4889086"/>
            <a:ext cx="3303613" cy="954107"/>
          </a:xfrm>
          <a:prstGeom prst="rect">
            <a:avLst/>
          </a:prstGeom>
          <a:solidFill>
            <a:srgbClr val="FC9642"/>
          </a:solidFill>
          <a:ln>
            <a:solidFill>
              <a:schemeClr val="bg2"/>
            </a:solidFill>
          </a:ln>
        </p:spPr>
        <p:txBody>
          <a:bodyPr wrap="square" rtlCol="0" anchor="ctr" anchorCtr="1">
            <a:spAutoFit/>
          </a:bodyPr>
          <a:lstStyle/>
          <a:p>
            <a:r>
              <a:rPr lang="en-US" sz="2800" b="1" dirty="0">
                <a:latin typeface="Arial" panose="020B0604020202020204" pitchFamily="34" charset="0"/>
                <a:cs typeface="Arial" panose="020B0604020202020204" pitchFamily="34" charset="0"/>
              </a:rPr>
              <a:t>Can you say </a:t>
            </a:r>
          </a:p>
          <a:p>
            <a:r>
              <a:rPr lang="en-US" sz="2800" b="1" dirty="0">
                <a:latin typeface="Arial" panose="020B0604020202020204" pitchFamily="34" charset="0"/>
                <a:cs typeface="Arial" panose="020B0604020202020204" pitchFamily="34" charset="0"/>
              </a:rPr>
              <a:t>Orange Jumpsuit</a:t>
            </a:r>
          </a:p>
        </p:txBody>
      </p:sp>
    </p:spTree>
    <p:extLst>
      <p:ext uri="{BB962C8B-B14F-4D97-AF65-F5344CB8AC3E}">
        <p14:creationId xmlns:p14="http://schemas.microsoft.com/office/powerpoint/2010/main" val="307427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157</a:t>
            </a:fld>
            <a:endParaRPr lang="en-US" dirty="0"/>
          </a:p>
        </p:txBody>
      </p:sp>
      <p:sp>
        <p:nvSpPr>
          <p:cNvPr id="3" name="TextBox 2"/>
          <p:cNvSpPr txBox="1"/>
          <p:nvPr/>
        </p:nvSpPr>
        <p:spPr>
          <a:xfrm>
            <a:off x="527901" y="499621"/>
            <a:ext cx="11104776" cy="5800934"/>
          </a:xfrm>
          <a:prstGeom prst="rect">
            <a:avLst/>
          </a:prstGeom>
          <a:noFill/>
        </p:spPr>
        <p:txBody>
          <a:bodyPr wrap="square" rtlCol="0">
            <a:spAutoFit/>
          </a:bodyPr>
          <a:lstStyle/>
          <a:p>
            <a:r>
              <a:rPr lang="en-US" sz="3200" dirty="0">
                <a:latin typeface="Arial Black" panose="020B0A04020102020204" pitchFamily="34" charset="0"/>
              </a:rPr>
              <a:t>Sinking Funds – Sources and Uses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Sinking Fund of each bond must be kept separate and must be designated by a name indicative of the issue of the bonds </a:t>
            </a:r>
            <a:r>
              <a:rPr lang="en-US" sz="2800" dirty="0">
                <a:solidFill>
                  <a:srgbClr val="7030A0"/>
                </a:solidFill>
                <a:latin typeface="Arial" panose="020B0604020202020204" pitchFamily="34" charset="0"/>
                <a:cs typeface="Arial" panose="020B0604020202020204" pitchFamily="34" charset="0"/>
              </a:rPr>
              <a:t>(Building Fund, Debt Services Fund, etc.)</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sources of such funds must be:</a:t>
            </a:r>
          </a:p>
          <a:p>
            <a:pPr marL="514350" indent="-514350">
              <a:buFont typeface="+mj-lt"/>
              <a:buAutoNum type="arabicPeriod"/>
            </a:pPr>
            <a:r>
              <a:rPr lang="en-US" sz="2800" dirty="0">
                <a:latin typeface="Arial" panose="020B0604020202020204" pitchFamily="34" charset="0"/>
                <a:cs typeface="Arial" panose="020B0604020202020204" pitchFamily="34" charset="0"/>
              </a:rPr>
              <a:t>All moneys accruing to the borrowed money fund (NDCC 21-03-38) which are not needed for the purpose for which the money was borrowed, must be transmitted to the County Treasurer.</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515938"/>
            <a:r>
              <a:rPr lang="en-US" sz="2800" dirty="0">
                <a:latin typeface="Arial" panose="020B0604020202020204" pitchFamily="34" charset="0"/>
                <a:cs typeface="Arial" panose="020B0604020202020204" pitchFamily="34" charset="0"/>
              </a:rPr>
              <a:t>In the case of the District having 4,000 or less population, upon the direction of the Board. </a:t>
            </a:r>
          </a:p>
          <a:p>
            <a:endParaRPr lang="en-US" sz="11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49539" y="5802868"/>
            <a:ext cx="183434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21-03-42</a:t>
            </a:r>
          </a:p>
        </p:txBody>
      </p:sp>
    </p:spTree>
    <p:extLst>
      <p:ext uri="{BB962C8B-B14F-4D97-AF65-F5344CB8AC3E}">
        <p14:creationId xmlns:p14="http://schemas.microsoft.com/office/powerpoint/2010/main" val="25736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158</a:t>
            </a:fld>
            <a:endParaRPr lang="en-US" dirty="0"/>
          </a:p>
        </p:txBody>
      </p:sp>
      <p:sp>
        <p:nvSpPr>
          <p:cNvPr id="3" name="TextBox 2"/>
          <p:cNvSpPr txBox="1"/>
          <p:nvPr/>
        </p:nvSpPr>
        <p:spPr>
          <a:xfrm>
            <a:off x="556181" y="492368"/>
            <a:ext cx="11010508" cy="4693593"/>
          </a:xfrm>
          <a:prstGeom prst="rect">
            <a:avLst/>
          </a:prstGeom>
          <a:noFill/>
        </p:spPr>
        <p:txBody>
          <a:bodyPr wrap="square" rtlCol="0">
            <a:spAutoFit/>
          </a:bodyPr>
          <a:lstStyle/>
          <a:p>
            <a:r>
              <a:rPr lang="en-US" sz="3200" dirty="0">
                <a:latin typeface="Arial Black" panose="020B0A04020102020204" pitchFamily="34" charset="0"/>
              </a:rPr>
              <a:t>Sinking Funds – Sources and Uses</a:t>
            </a:r>
          </a:p>
          <a:p>
            <a:endParaRPr lang="en-US" sz="1600" dirty="0">
              <a:latin typeface="Arial Black" panose="020B0A04020102020204" pitchFamily="34" charset="0"/>
            </a:endParaRPr>
          </a:p>
          <a:p>
            <a:pPr marL="514350" indent="-514350">
              <a:buFont typeface="+mj-lt"/>
              <a:buAutoNum type="arabicPeriod" startAt="2"/>
            </a:pPr>
            <a:r>
              <a:rPr lang="en-US" sz="2800" dirty="0">
                <a:latin typeface="Arial" panose="020B0604020202020204" pitchFamily="34" charset="0"/>
                <a:cs typeface="Arial" panose="020B0604020202020204" pitchFamily="34" charset="0"/>
              </a:rPr>
              <a:t>All moneys raised by taxation and received from other sources (NDCC 21-03-15) for the purpose of paying the bond.</a:t>
            </a:r>
          </a:p>
          <a:p>
            <a:pPr marL="228600" indent="-228600">
              <a:buFont typeface="+mj-lt"/>
              <a:buAutoNum type="arabicPeriod" startAt="2"/>
            </a:pPr>
            <a:endParaRPr lang="en-US" sz="1100" dirty="0">
              <a:latin typeface="Arial" panose="020B0604020202020204" pitchFamily="34" charset="0"/>
              <a:cs typeface="Arial" panose="020B0604020202020204" pitchFamily="34" charset="0"/>
            </a:endParaRPr>
          </a:p>
          <a:p>
            <a:pPr marL="514350" indent="-514350">
              <a:buFont typeface="+mj-lt"/>
              <a:buAutoNum type="arabicPeriod" startAt="2"/>
            </a:pPr>
            <a:r>
              <a:rPr lang="en-US" sz="2800" dirty="0">
                <a:latin typeface="Arial" panose="020B0604020202020204" pitchFamily="34" charset="0"/>
                <a:cs typeface="Arial" panose="020B0604020202020204" pitchFamily="34" charset="0"/>
              </a:rPr>
              <a:t>Money derived from other sources as the Board may elect to place in the Sinking Fund.  </a:t>
            </a:r>
          </a:p>
          <a:p>
            <a:pPr marL="569913"/>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514350" indent="-514350">
              <a:buFont typeface="+mj-lt"/>
              <a:buAutoNum type="arabicPeriod" startAt="4"/>
            </a:pPr>
            <a:r>
              <a:rPr lang="en-US" sz="2800" dirty="0">
                <a:latin typeface="Arial" panose="020B0604020202020204" pitchFamily="34" charset="0"/>
                <a:cs typeface="Arial" panose="020B0604020202020204" pitchFamily="34" charset="0"/>
              </a:rPr>
              <a:t>The premium, if any, for which the bonds have been sold over and above the face value and accrued interest.</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813" y="4670349"/>
            <a:ext cx="1590606" cy="1662021"/>
          </a:xfrm>
          <a:prstGeom prst="rect">
            <a:avLst/>
          </a:prstGeom>
        </p:spPr>
      </p:pic>
      <p:sp>
        <p:nvSpPr>
          <p:cNvPr id="6" name="TextBox 5"/>
          <p:cNvSpPr txBox="1"/>
          <p:nvPr/>
        </p:nvSpPr>
        <p:spPr>
          <a:xfrm>
            <a:off x="9449539" y="5802868"/>
            <a:ext cx="183434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21-03-42</a:t>
            </a:r>
          </a:p>
        </p:txBody>
      </p:sp>
    </p:spTree>
    <p:extLst>
      <p:ext uri="{BB962C8B-B14F-4D97-AF65-F5344CB8AC3E}">
        <p14:creationId xmlns:p14="http://schemas.microsoft.com/office/powerpoint/2010/main" val="20173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159</a:t>
            </a:fld>
            <a:endParaRPr lang="en-US" dirty="0"/>
          </a:p>
        </p:txBody>
      </p:sp>
      <p:sp>
        <p:nvSpPr>
          <p:cNvPr id="3" name="TextBox 2"/>
          <p:cNvSpPr txBox="1"/>
          <p:nvPr/>
        </p:nvSpPr>
        <p:spPr>
          <a:xfrm>
            <a:off x="9444040" y="5802868"/>
            <a:ext cx="190976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21-03-42</a:t>
            </a:r>
          </a:p>
        </p:txBody>
      </p:sp>
      <p:sp>
        <p:nvSpPr>
          <p:cNvPr id="5" name="TextBox 4"/>
          <p:cNvSpPr txBox="1"/>
          <p:nvPr/>
        </p:nvSpPr>
        <p:spPr>
          <a:xfrm>
            <a:off x="527901" y="499621"/>
            <a:ext cx="11104776" cy="2723823"/>
          </a:xfrm>
          <a:prstGeom prst="rect">
            <a:avLst/>
          </a:prstGeom>
          <a:noFill/>
        </p:spPr>
        <p:txBody>
          <a:bodyPr wrap="square" rtlCol="0">
            <a:spAutoFit/>
          </a:bodyPr>
          <a:lstStyle/>
          <a:p>
            <a:r>
              <a:rPr lang="en-US" sz="3200" dirty="0">
                <a:latin typeface="Arial Black" panose="020B0A04020102020204" pitchFamily="34" charset="0"/>
              </a:rPr>
              <a:t>Sinking Funds – Sources and Uses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County Treasurer may disburse funds for the purpose of paying principal and interest, or either, on the bonds for which the fund was created without any authorization from the Board.</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921" y="3429000"/>
            <a:ext cx="3773112" cy="1182526"/>
          </a:xfrm>
          <a:prstGeom prst="rect">
            <a:avLst/>
          </a:prstGeom>
        </p:spPr>
      </p:pic>
    </p:spTree>
    <p:extLst>
      <p:ext uri="{BB962C8B-B14F-4D97-AF65-F5344CB8AC3E}">
        <p14:creationId xmlns:p14="http://schemas.microsoft.com/office/powerpoint/2010/main" val="184718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16</a:t>
            </a:fld>
            <a:endParaRPr lang="en-US" dirty="0"/>
          </a:p>
        </p:txBody>
      </p:sp>
      <p:sp>
        <p:nvSpPr>
          <p:cNvPr id="3" name="TextBox 2"/>
          <p:cNvSpPr txBox="1"/>
          <p:nvPr/>
        </p:nvSpPr>
        <p:spPr>
          <a:xfrm>
            <a:off x="556181" y="619618"/>
            <a:ext cx="11038788" cy="5786199"/>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cs typeface="Arial" panose="020B0604020202020204" pitchFamily="34" charset="0"/>
              </a:rPr>
              <a:t>Certificate of Deposit</a:t>
            </a:r>
          </a:p>
          <a:p>
            <a:r>
              <a:rPr lang="en-US" sz="2400" dirty="0">
                <a:latin typeface="Arial" panose="020B0604020202020204" pitchFamily="34" charset="0"/>
                <a:cs typeface="Arial" panose="020B0604020202020204" pitchFamily="34" charset="0"/>
              </a:rPr>
              <a:t>A debt instrument issued by a bank or credit union.  The District agrees to leave an agreed-upon amount of money on deposit for a specified period of time in return for a rate of interest that is generally higher than that available with a savings account.</a:t>
            </a:r>
          </a:p>
          <a:p>
            <a:endParaRPr lang="en-US" sz="24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CDs are FDIC insured up to </a:t>
            </a:r>
            <a:r>
              <a:rPr lang="en-US" sz="2400" b="1" dirty="0">
                <a:solidFill>
                  <a:srgbClr val="7030A0"/>
                </a:solidFill>
                <a:latin typeface="Arial" panose="020B0604020202020204" pitchFamily="34" charset="0"/>
                <a:cs typeface="Arial" panose="020B0604020202020204" pitchFamily="34" charset="0"/>
              </a:rPr>
              <a:t>$250,000</a:t>
            </a:r>
            <a:r>
              <a:rPr lang="en-US" sz="2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 more information on FDIC Coverage, go to:  </a:t>
            </a:r>
            <a:r>
              <a:rPr lang="en-US" sz="2400" dirty="0">
                <a:solidFill>
                  <a:srgbClr val="0000FF"/>
                </a:solidFill>
                <a:latin typeface="Arial" panose="020B0604020202020204" pitchFamily="34" charset="0"/>
                <a:cs typeface="Arial" panose="020B0604020202020204" pitchFamily="34" charset="0"/>
                <a:hlinkClick r:id="rId2"/>
              </a:rPr>
              <a:t>https://www.fdic.gov/deposit/covered/</a:t>
            </a:r>
            <a:endParaRPr lang="en-US" sz="2400" dirty="0">
              <a:solidFill>
                <a:srgbClr val="0000FF"/>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464204" y="5358496"/>
            <a:ext cx="921536" cy="9215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4682" y="3093331"/>
            <a:ext cx="4199118" cy="2814721"/>
          </a:xfrm>
          <a:prstGeom prst="rect">
            <a:avLst/>
          </a:prstGeom>
        </p:spPr>
      </p:pic>
    </p:spTree>
    <p:extLst>
      <p:ext uri="{BB962C8B-B14F-4D97-AF65-F5344CB8AC3E}">
        <p14:creationId xmlns:p14="http://schemas.microsoft.com/office/powerpoint/2010/main" val="11722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160</a:t>
            </a:fld>
            <a:endParaRPr lang="en-US" dirty="0"/>
          </a:p>
        </p:txBody>
      </p:sp>
      <p:sp>
        <p:nvSpPr>
          <p:cNvPr id="3" name="TextBox 2"/>
          <p:cNvSpPr txBox="1"/>
          <p:nvPr/>
        </p:nvSpPr>
        <p:spPr>
          <a:xfrm>
            <a:off x="567179" y="543594"/>
            <a:ext cx="11057642" cy="5770811"/>
          </a:xfrm>
          <a:prstGeom prst="rect">
            <a:avLst/>
          </a:prstGeom>
          <a:noFill/>
        </p:spPr>
        <p:txBody>
          <a:bodyPr wrap="square" rtlCol="0">
            <a:spAutoFit/>
          </a:bodyPr>
          <a:lstStyle/>
          <a:p>
            <a:r>
              <a:rPr lang="en-US" sz="2800" dirty="0">
                <a:latin typeface="Arial Black" panose="020B0A04020102020204" pitchFamily="34" charset="0"/>
              </a:rPr>
              <a:t>Investment of Sinking Funds</a:t>
            </a:r>
          </a:p>
          <a:p>
            <a:endParaRPr lang="en-US" sz="16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Taking care that enough cash is always retained in the Sinking Fund to provide for annual payments of principal and interest, the </a:t>
            </a:r>
            <a:r>
              <a:rPr lang="en-US" sz="2800" b="1" dirty="0">
                <a:solidFill>
                  <a:srgbClr val="7030A0"/>
                </a:solidFill>
                <a:latin typeface="Arial" panose="020B0604020202020204" pitchFamily="34" charset="0"/>
                <a:cs typeface="Arial" panose="020B0604020202020204" pitchFamily="34" charset="0"/>
              </a:rPr>
              <a:t>SURPLUS</a:t>
            </a:r>
            <a:r>
              <a:rPr lang="en-US" sz="2800" dirty="0">
                <a:latin typeface="Arial" panose="020B0604020202020204" pitchFamily="34" charset="0"/>
                <a:cs typeface="Arial" panose="020B0604020202020204" pitchFamily="34" charset="0"/>
              </a:rPr>
              <a:t>, if any, may be loaned or invested under the direction of Board as follows:</a:t>
            </a:r>
          </a:p>
          <a:p>
            <a:pPr marL="514350" indent="-514350">
              <a:buFont typeface="+mj-lt"/>
              <a:buAutoNum type="arabicPeriod"/>
            </a:pPr>
            <a:r>
              <a:rPr lang="en-US" sz="2800" dirty="0">
                <a:latin typeface="Arial" panose="020B0604020202020204" pitchFamily="34" charset="0"/>
                <a:cs typeface="Arial" panose="020B0604020202020204" pitchFamily="34" charset="0"/>
              </a:rPr>
              <a:t>In the outstanding bonds at any price not to exceed 2 years interest on the bonds</a:t>
            </a:r>
          </a:p>
          <a:p>
            <a:pPr marL="514350" indent="-514350">
              <a:buFont typeface="+mj-lt"/>
              <a:buAutoNum type="arabicPeriod"/>
            </a:pPr>
            <a:r>
              <a:rPr lang="en-US" sz="2800" dirty="0">
                <a:latin typeface="Arial" panose="020B0604020202020204" pitchFamily="34" charset="0"/>
                <a:cs typeface="Arial" panose="020B0604020202020204" pitchFamily="34" charset="0"/>
              </a:rPr>
              <a:t>In interest bearing bonds of the United States, or the State of ND</a:t>
            </a:r>
          </a:p>
          <a:p>
            <a:pPr marL="514350" indent="-514350">
              <a:buFont typeface="+mj-lt"/>
              <a:buAutoNum type="arabicPeriod"/>
            </a:pPr>
            <a:r>
              <a:rPr lang="en-US" sz="2800" dirty="0">
                <a:latin typeface="Arial" panose="020B0604020202020204" pitchFamily="34" charset="0"/>
                <a:cs typeface="Arial" panose="020B0604020202020204" pitchFamily="34" charset="0"/>
              </a:rPr>
              <a:t>In conformity with provisions of depositories of public funds under NDCC 21-04.</a:t>
            </a:r>
          </a:p>
          <a:p>
            <a:pPr marL="228600" indent="-228600">
              <a:buFont typeface="+mj-lt"/>
              <a:buAutoNum type="arabicPeriod" startAt="4"/>
            </a:pP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271" y="4833070"/>
            <a:ext cx="2667393" cy="1778262"/>
          </a:xfrm>
          <a:prstGeom prst="rect">
            <a:avLst/>
          </a:prstGeom>
        </p:spPr>
      </p:pic>
      <p:sp>
        <p:nvSpPr>
          <p:cNvPr id="5" name="TextBox 4"/>
          <p:cNvSpPr txBox="1"/>
          <p:nvPr/>
        </p:nvSpPr>
        <p:spPr>
          <a:xfrm>
            <a:off x="9481748" y="5802868"/>
            <a:ext cx="187205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21-03-43</a:t>
            </a:r>
          </a:p>
        </p:txBody>
      </p:sp>
    </p:spTree>
    <p:extLst>
      <p:ext uri="{BB962C8B-B14F-4D97-AF65-F5344CB8AC3E}">
        <p14:creationId xmlns:p14="http://schemas.microsoft.com/office/powerpoint/2010/main" val="90342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161</a:t>
            </a:fld>
            <a:endParaRPr lang="en-US" dirty="0"/>
          </a:p>
        </p:txBody>
      </p:sp>
      <p:sp>
        <p:nvSpPr>
          <p:cNvPr id="3" name="TextBox 2"/>
          <p:cNvSpPr txBox="1"/>
          <p:nvPr/>
        </p:nvSpPr>
        <p:spPr>
          <a:xfrm>
            <a:off x="603316" y="465992"/>
            <a:ext cx="11010508" cy="3585597"/>
          </a:xfrm>
          <a:prstGeom prst="rect">
            <a:avLst/>
          </a:prstGeom>
          <a:noFill/>
        </p:spPr>
        <p:txBody>
          <a:bodyPr wrap="square" rtlCol="0">
            <a:spAutoFit/>
          </a:bodyPr>
          <a:lstStyle/>
          <a:p>
            <a:r>
              <a:rPr lang="en-US" sz="3200" dirty="0">
                <a:latin typeface="Arial Black" panose="020B0A04020102020204" pitchFamily="34" charset="0"/>
              </a:rPr>
              <a:t>Investment of Sinking Funds</a:t>
            </a:r>
          </a:p>
          <a:p>
            <a:endParaRPr lang="en-US" sz="16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Investments in interest-bearing bonds of the US or State of ND continue to be a part of the Sinking Fund and must be held in custody of the Business Manager.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Bonds representing these types of investments may be sold by the Board at any time, but the money received remains, until used, a part of the Sinking Fund.</a:t>
            </a: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617" y="3846135"/>
            <a:ext cx="1999093" cy="2007089"/>
          </a:xfrm>
          <a:prstGeom prst="rect">
            <a:avLst/>
          </a:prstGeom>
        </p:spPr>
      </p:pic>
      <p:sp>
        <p:nvSpPr>
          <p:cNvPr id="6" name="TextBox 5"/>
          <p:cNvSpPr txBox="1"/>
          <p:nvPr/>
        </p:nvSpPr>
        <p:spPr>
          <a:xfrm>
            <a:off x="9406334" y="5802868"/>
            <a:ext cx="19474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21-03-43</a:t>
            </a:r>
          </a:p>
        </p:txBody>
      </p:sp>
    </p:spTree>
    <p:extLst>
      <p:ext uri="{BB962C8B-B14F-4D97-AF65-F5344CB8AC3E}">
        <p14:creationId xmlns:p14="http://schemas.microsoft.com/office/powerpoint/2010/main" val="136786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162</a:t>
            </a:fld>
            <a:endParaRPr lang="en-US" dirty="0"/>
          </a:p>
        </p:txBody>
      </p:sp>
      <p:sp>
        <p:nvSpPr>
          <p:cNvPr id="3" name="TextBox 2"/>
          <p:cNvSpPr txBox="1"/>
          <p:nvPr/>
        </p:nvSpPr>
        <p:spPr>
          <a:xfrm>
            <a:off x="631596" y="483577"/>
            <a:ext cx="11057641" cy="3801041"/>
          </a:xfrm>
          <a:prstGeom prst="rect">
            <a:avLst/>
          </a:prstGeom>
          <a:noFill/>
        </p:spPr>
        <p:txBody>
          <a:bodyPr wrap="square" rtlCol="0">
            <a:spAutoFit/>
          </a:bodyPr>
          <a:lstStyle/>
          <a:p>
            <a:r>
              <a:rPr lang="en-US" sz="3200" dirty="0">
                <a:latin typeface="Arial Black" panose="020B0A04020102020204" pitchFamily="34" charset="0"/>
              </a:rPr>
              <a:t>Sinking Fund – Use for Unauthorized Purpose</a:t>
            </a:r>
          </a:p>
          <a:p>
            <a:endParaRPr lang="en-US" sz="1400" dirty="0">
              <a:latin typeface="Arial Black" panose="020B0A040201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Money can’t be withdrawn from a Sinking Fund and used for any purpose other than the purpose for which it was established until that purpose has been accomplished.  </a:t>
            </a:r>
          </a:p>
          <a:p>
            <a:endParaRPr lang="en-US" sz="1100" dirty="0">
              <a:latin typeface="Arial" panose="020B06040202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There are exceptions:</a:t>
            </a:r>
          </a:p>
          <a:p>
            <a:pPr marL="514350" indent="-514350">
              <a:buFont typeface="+mj-lt"/>
              <a:buAutoNum type="arabicPeriod"/>
            </a:pPr>
            <a:r>
              <a:rPr lang="en-US" sz="2400" dirty="0">
                <a:latin typeface="Arial" panose="020B0604020202020204" pitchFamily="34" charset="0"/>
                <a:cs typeface="Arial" panose="020B0604020202020204" pitchFamily="34" charset="0"/>
              </a:rPr>
              <a:t>NDCC 6-09.4-23 and section 21-03-42 through 21-03-45 if the District notifies the Superintendent of Public Instruction, in writing, that the District has failed to pay a bond payment, DPI will withhold state aide until it is paid. </a:t>
            </a:r>
          </a:p>
        </p:txBody>
      </p:sp>
      <p:sp>
        <p:nvSpPr>
          <p:cNvPr id="5" name="TextBox 4"/>
          <p:cNvSpPr txBox="1"/>
          <p:nvPr/>
        </p:nvSpPr>
        <p:spPr>
          <a:xfrm>
            <a:off x="9491175" y="5802868"/>
            <a:ext cx="186262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6148" y="4563963"/>
            <a:ext cx="1719704" cy="2008413"/>
          </a:xfrm>
          <a:prstGeom prst="rect">
            <a:avLst/>
          </a:prstGeom>
        </p:spPr>
      </p:pic>
    </p:spTree>
    <p:extLst>
      <p:ext uri="{BB962C8B-B14F-4D97-AF65-F5344CB8AC3E}">
        <p14:creationId xmlns:p14="http://schemas.microsoft.com/office/powerpoint/2010/main" val="341888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163</a:t>
            </a:fld>
            <a:endParaRPr lang="en-US" dirty="0"/>
          </a:p>
        </p:txBody>
      </p:sp>
      <p:sp>
        <p:nvSpPr>
          <p:cNvPr id="3" name="TextBox 2"/>
          <p:cNvSpPr txBox="1"/>
          <p:nvPr/>
        </p:nvSpPr>
        <p:spPr>
          <a:xfrm>
            <a:off x="622170" y="474784"/>
            <a:ext cx="10906812" cy="4201150"/>
          </a:xfrm>
          <a:prstGeom prst="rect">
            <a:avLst/>
          </a:prstGeom>
          <a:noFill/>
        </p:spPr>
        <p:txBody>
          <a:bodyPr wrap="square" rtlCol="0">
            <a:spAutoFit/>
          </a:bodyPr>
          <a:lstStyle/>
          <a:p>
            <a:r>
              <a:rPr lang="en-US" sz="3200" dirty="0">
                <a:latin typeface="Arial Black" panose="020B0A04020102020204" pitchFamily="34" charset="0"/>
              </a:rPr>
              <a:t>Sinking Fund – Surplus Placed in General Fund</a:t>
            </a:r>
          </a:p>
          <a:p>
            <a:endParaRPr lang="en-US" sz="1400" dirty="0">
              <a:latin typeface="Arial Black" panose="020B0A040201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Any surplus in a Sinking Fund – after all the bonds for which the fund was created – have been paid and cancelled, and after all investments of the 2</a:t>
            </a:r>
            <a:r>
              <a:rPr lang="en-US" sz="3200" baseline="30000" dirty="0">
                <a:latin typeface="Arial" panose="020B0604020202020204" pitchFamily="34" charset="0"/>
                <a:cs typeface="Arial" panose="020B0604020202020204" pitchFamily="34" charset="0"/>
              </a:rPr>
              <a:t>nd</a:t>
            </a:r>
            <a:r>
              <a:rPr lang="en-US" sz="3200" dirty="0">
                <a:latin typeface="Arial" panose="020B0604020202020204" pitchFamily="34" charset="0"/>
                <a:cs typeface="Arial" panose="020B0604020202020204" pitchFamily="34" charset="0"/>
              </a:rPr>
              <a:t> and 3</a:t>
            </a:r>
            <a:r>
              <a:rPr lang="en-US" sz="3200" baseline="30000" dirty="0">
                <a:latin typeface="Arial" panose="020B0604020202020204" pitchFamily="34" charset="0"/>
                <a:cs typeface="Arial" panose="020B0604020202020204" pitchFamily="34" charset="0"/>
              </a:rPr>
              <a:t>rd</a:t>
            </a:r>
            <a:r>
              <a:rPr lang="en-US" sz="3200" dirty="0">
                <a:latin typeface="Arial" panose="020B0604020202020204" pitchFamily="34" charset="0"/>
                <a:cs typeface="Arial" panose="020B0604020202020204" pitchFamily="34" charset="0"/>
              </a:rPr>
              <a:t> class finally have been disposed of or realized </a:t>
            </a:r>
            <a:r>
              <a:rPr lang="en-US" sz="3200" b="1" dirty="0">
                <a:solidFill>
                  <a:srgbClr val="7030A0"/>
                </a:solidFill>
                <a:latin typeface="Arial" panose="020B0604020202020204" pitchFamily="34" charset="0"/>
                <a:cs typeface="Arial" panose="020B0604020202020204" pitchFamily="34" charset="0"/>
              </a:rPr>
              <a:t>must be placed in the General Fund of the District within </a:t>
            </a:r>
            <a:r>
              <a:rPr lang="en-US" sz="3200" b="1" u="sng" dirty="0">
                <a:solidFill>
                  <a:srgbClr val="C00000"/>
                </a:solidFill>
                <a:highlight>
                  <a:srgbClr val="FFFF00"/>
                </a:highlight>
                <a:latin typeface="Arial" panose="020B0604020202020204" pitchFamily="34" charset="0"/>
                <a:cs typeface="Arial" panose="020B0604020202020204" pitchFamily="34" charset="0"/>
              </a:rPr>
              <a:t>2 years</a:t>
            </a:r>
            <a:r>
              <a:rPr lang="en-US" sz="3200" dirty="0">
                <a:solidFill>
                  <a:srgbClr val="7030A0"/>
                </a:solidFill>
                <a:latin typeface="Arial" panose="020B0604020202020204" pitchFamily="34" charset="0"/>
                <a:cs typeface="Arial" panose="020B0604020202020204" pitchFamily="34" charset="0"/>
              </a:rPr>
              <a:t>.</a:t>
            </a:r>
          </a:p>
          <a:p>
            <a:pPr marL="228600" indent="-228600">
              <a:buFont typeface="+mj-lt"/>
              <a:buAutoNum type="arabicPeriod" startAt="4"/>
            </a:pP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763" y="4183492"/>
            <a:ext cx="4191000" cy="2286000"/>
          </a:xfrm>
          <a:prstGeom prst="rect">
            <a:avLst/>
          </a:prstGeom>
        </p:spPr>
      </p:pic>
      <p:sp>
        <p:nvSpPr>
          <p:cNvPr id="5" name="TextBox 4"/>
          <p:cNvSpPr txBox="1"/>
          <p:nvPr/>
        </p:nvSpPr>
        <p:spPr>
          <a:xfrm>
            <a:off x="9406334" y="5802868"/>
            <a:ext cx="19474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21-03-45</a:t>
            </a:r>
          </a:p>
        </p:txBody>
      </p:sp>
    </p:spTree>
    <p:extLst>
      <p:ext uri="{BB962C8B-B14F-4D97-AF65-F5344CB8AC3E}">
        <p14:creationId xmlns:p14="http://schemas.microsoft.com/office/powerpoint/2010/main" val="293892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164</a:t>
            </a:fld>
            <a:endParaRPr lang="en-US" dirty="0"/>
          </a:p>
        </p:txBody>
      </p:sp>
      <p:sp>
        <p:nvSpPr>
          <p:cNvPr id="3" name="TextBox 2"/>
          <p:cNvSpPr txBox="1"/>
          <p:nvPr/>
        </p:nvSpPr>
        <p:spPr>
          <a:xfrm>
            <a:off x="668196" y="687625"/>
            <a:ext cx="10926773" cy="4154984"/>
          </a:xfrm>
          <a:prstGeom prst="rect">
            <a:avLst/>
          </a:prstGeom>
          <a:noFill/>
        </p:spPr>
        <p:txBody>
          <a:bodyPr wrap="square" rtlCol="0">
            <a:spAutoFit/>
          </a:bodyPr>
          <a:lstStyle/>
          <a:p>
            <a:r>
              <a:rPr lang="en-US" sz="3200" dirty="0">
                <a:latin typeface="Arial Black" panose="020B0A04020102020204" pitchFamily="34" charset="0"/>
              </a:rPr>
              <a:t>Districts in More Than One County</a:t>
            </a:r>
          </a:p>
          <a:p>
            <a:endParaRPr lang="en-US" sz="14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a county officer is required to take any action regarding bond issues or sinking funds for a District that is situated in more than one county, the Board by recorded resolution shall designate the county official that shall act in that capacity.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 such cases, collection of taxes levied in any county that a portion of the District is located in, must be transmitted and delivered to the </a:t>
            </a:r>
            <a:r>
              <a:rPr lang="en-US" sz="2800" dirty="0">
                <a:solidFill>
                  <a:srgbClr val="7030A0"/>
                </a:solidFill>
                <a:latin typeface="Arial" panose="020B0604020202020204" pitchFamily="34" charset="0"/>
                <a:cs typeface="Arial" panose="020B0604020202020204" pitchFamily="34" charset="0"/>
              </a:rPr>
              <a:t>Business Manager </a:t>
            </a:r>
            <a:r>
              <a:rPr lang="en-US" sz="2800" dirty="0">
                <a:latin typeface="Arial" panose="020B0604020202020204" pitchFamily="34" charset="0"/>
                <a:cs typeface="Arial" panose="020B0604020202020204" pitchFamily="34" charset="0"/>
              </a:rPr>
              <a:t>of the District.</a:t>
            </a: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45" y="4789759"/>
            <a:ext cx="2388909" cy="1612514"/>
          </a:xfrm>
          <a:prstGeom prst="rect">
            <a:avLst/>
          </a:prstGeom>
        </p:spPr>
      </p:pic>
      <p:sp>
        <p:nvSpPr>
          <p:cNvPr id="6" name="TextBox 5"/>
          <p:cNvSpPr txBox="1"/>
          <p:nvPr/>
        </p:nvSpPr>
        <p:spPr>
          <a:xfrm>
            <a:off x="9510029" y="5802868"/>
            <a:ext cx="184377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21-03-46</a:t>
            </a:r>
          </a:p>
        </p:txBody>
      </p:sp>
    </p:spTree>
    <p:extLst>
      <p:ext uri="{BB962C8B-B14F-4D97-AF65-F5344CB8AC3E}">
        <p14:creationId xmlns:p14="http://schemas.microsoft.com/office/powerpoint/2010/main" val="359373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165</a:t>
            </a:fld>
            <a:endParaRPr lang="en-US" dirty="0"/>
          </a:p>
        </p:txBody>
      </p:sp>
      <p:sp>
        <p:nvSpPr>
          <p:cNvPr id="3" name="TextBox 2"/>
          <p:cNvSpPr txBox="1"/>
          <p:nvPr/>
        </p:nvSpPr>
        <p:spPr>
          <a:xfrm>
            <a:off x="641023" y="483577"/>
            <a:ext cx="10925666" cy="3462486"/>
          </a:xfrm>
          <a:prstGeom prst="rect">
            <a:avLst/>
          </a:prstGeom>
          <a:noFill/>
        </p:spPr>
        <p:txBody>
          <a:bodyPr wrap="square" rtlCol="0">
            <a:spAutoFit/>
          </a:bodyPr>
          <a:lstStyle/>
          <a:p>
            <a:r>
              <a:rPr lang="en-US" sz="3200" dirty="0">
                <a:latin typeface="Arial Black" panose="020B0A04020102020204" pitchFamily="34" charset="0"/>
              </a:rPr>
              <a:t>Limitation of Action</a:t>
            </a:r>
          </a:p>
          <a:p>
            <a:endParaRPr lang="en-US" sz="14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No action may be brought or maintained in any court in this state questioning the validity of any bonds issued pursuant to NDCC, or any tax levied, unless such action has been started within 30 days after the adoption of Board awarding the sale of the bonds.</a:t>
            </a:r>
          </a:p>
          <a:p>
            <a:pPr marL="228600" indent="-228600">
              <a:buFont typeface="+mj-lt"/>
              <a:buAutoNum type="arabicPeriod" startAt="4"/>
            </a:pP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3165395"/>
            <a:ext cx="2796321" cy="3242111"/>
          </a:xfrm>
          <a:prstGeom prst="rect">
            <a:avLst/>
          </a:prstGeom>
        </p:spPr>
      </p:pic>
      <p:sp>
        <p:nvSpPr>
          <p:cNvPr id="6" name="TextBox 5"/>
          <p:cNvSpPr txBox="1"/>
          <p:nvPr/>
        </p:nvSpPr>
        <p:spPr>
          <a:xfrm>
            <a:off x="9528882" y="5802868"/>
            <a:ext cx="182491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21-03-47</a:t>
            </a:r>
          </a:p>
        </p:txBody>
      </p:sp>
    </p:spTree>
    <p:extLst>
      <p:ext uri="{BB962C8B-B14F-4D97-AF65-F5344CB8AC3E}">
        <p14:creationId xmlns:p14="http://schemas.microsoft.com/office/powerpoint/2010/main" val="230641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166</a:t>
            </a:fld>
            <a:endParaRPr lang="en-US" dirty="0"/>
          </a:p>
        </p:txBody>
      </p:sp>
      <p:sp>
        <p:nvSpPr>
          <p:cNvPr id="3" name="Rectangle 2"/>
          <p:cNvSpPr/>
          <p:nvPr/>
        </p:nvSpPr>
        <p:spPr>
          <a:xfrm>
            <a:off x="969981" y="1216976"/>
            <a:ext cx="10252038" cy="2739211"/>
          </a:xfrm>
          <a:prstGeom prst="rect">
            <a:avLst/>
          </a:prstGeom>
        </p:spPr>
        <p:txBody>
          <a:bodyPr wrap="square">
            <a:spAutoFit/>
          </a:bodyPr>
          <a:lstStyle/>
          <a:p>
            <a:pPr algn="ctr"/>
            <a:r>
              <a:rPr lang="en-US" sz="3600" dirty="0">
                <a:latin typeface="Arial Black" panose="020B0A04020102020204" pitchFamily="34" charset="0"/>
              </a:rPr>
              <a:t>TITLE 21 - GOVERNMENTAL FINANCE</a:t>
            </a:r>
          </a:p>
          <a:p>
            <a:endParaRPr lang="en-US" sz="2800" dirty="0">
              <a:latin typeface="Arial Black" panose="020B0A04020102020204" pitchFamily="34" charset="0"/>
            </a:endParaRPr>
          </a:p>
          <a:p>
            <a:pPr algn="ctr"/>
            <a:r>
              <a:rPr lang="en-US" sz="5400" dirty="0">
                <a:effectLst>
                  <a:outerShdw blurRad="38100" dist="38100" dir="2700000" algn="tl">
                    <a:srgbClr val="000000">
                      <a:alpha val="43137"/>
                    </a:srgbClr>
                  </a:outerShdw>
                </a:effectLst>
                <a:latin typeface="Arial Black" panose="020B0A04020102020204" pitchFamily="34" charset="0"/>
              </a:rPr>
              <a:t>Registration of Public Obligations</a:t>
            </a:r>
          </a:p>
        </p:txBody>
      </p:sp>
      <p:pic>
        <p:nvPicPr>
          <p:cNvPr id="5" name="Picture 4"/>
          <p:cNvPicPr>
            <a:picLocks noChangeAspect="1"/>
          </p:cNvPicPr>
          <p:nvPr/>
        </p:nvPicPr>
        <p:blipFill>
          <a:blip r:embed="rId3" cstate="print"/>
          <a:stretch>
            <a:fillRect/>
          </a:stretch>
        </p:blipFill>
        <p:spPr>
          <a:xfrm>
            <a:off x="520764" y="5481045"/>
            <a:ext cx="921536" cy="921536"/>
          </a:xfrm>
          <a:prstGeom prst="rect">
            <a:avLst/>
          </a:prstGeom>
        </p:spPr>
      </p:pic>
      <p:sp>
        <p:nvSpPr>
          <p:cNvPr id="6" name="Rectangle 5"/>
          <p:cNvSpPr/>
          <p:nvPr/>
        </p:nvSpPr>
        <p:spPr>
          <a:xfrm>
            <a:off x="6170137" y="4646931"/>
            <a:ext cx="5183663"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21-03.1</a:t>
            </a:r>
          </a:p>
        </p:txBody>
      </p:sp>
    </p:spTree>
    <p:extLst>
      <p:ext uri="{BB962C8B-B14F-4D97-AF65-F5344CB8AC3E}">
        <p14:creationId xmlns:p14="http://schemas.microsoft.com/office/powerpoint/2010/main" val="92022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167</a:t>
            </a:fld>
            <a:endParaRPr lang="en-US" dirty="0"/>
          </a:p>
        </p:txBody>
      </p:sp>
      <p:sp>
        <p:nvSpPr>
          <p:cNvPr id="3" name="TextBox 2"/>
          <p:cNvSpPr txBox="1"/>
          <p:nvPr/>
        </p:nvSpPr>
        <p:spPr>
          <a:xfrm>
            <a:off x="9285403" y="5802868"/>
            <a:ext cx="206839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21-03.1-03</a:t>
            </a:r>
          </a:p>
        </p:txBody>
      </p:sp>
      <p:sp>
        <p:nvSpPr>
          <p:cNvPr id="5" name="TextBox 4"/>
          <p:cNvSpPr txBox="1"/>
          <p:nvPr/>
        </p:nvSpPr>
        <p:spPr>
          <a:xfrm>
            <a:off x="647307" y="371475"/>
            <a:ext cx="10897385" cy="3954929"/>
          </a:xfrm>
          <a:prstGeom prst="rect">
            <a:avLst/>
          </a:prstGeom>
          <a:noFill/>
        </p:spPr>
        <p:txBody>
          <a:bodyPr wrap="square" rtlCol="0">
            <a:spAutoFit/>
          </a:bodyPr>
          <a:lstStyle/>
          <a:p>
            <a:r>
              <a:rPr lang="en-US" sz="2800" dirty="0">
                <a:latin typeface="Arial Black" panose="020B0A04020102020204" pitchFamily="34" charset="0"/>
              </a:rPr>
              <a:t>Execution - Authentication</a:t>
            </a:r>
          </a:p>
          <a:p>
            <a:endParaRPr lang="en-US" sz="1100" dirty="0">
              <a:latin typeface="Arial Black" panose="020B0A04020102020204" pitchFamily="34" charset="0"/>
            </a:endParaRPr>
          </a:p>
          <a:p>
            <a:pPr marL="514350" indent="-514350">
              <a:buFont typeface="+mj-lt"/>
              <a:buAutoNum type="arabicPeriod"/>
            </a:pPr>
            <a:r>
              <a:rPr lang="en-US" sz="2400" dirty="0">
                <a:latin typeface="Arial" panose="020B0604020202020204" pitchFamily="34" charset="0"/>
                <a:cs typeface="Arial" panose="020B0604020202020204" pitchFamily="34" charset="0"/>
              </a:rPr>
              <a:t>A </a:t>
            </a:r>
            <a:r>
              <a:rPr lang="en-US" sz="2400" dirty="0">
                <a:solidFill>
                  <a:srgbClr val="7030A0"/>
                </a:solidFill>
                <a:latin typeface="Arial" panose="020B0604020202020204" pitchFamily="34" charset="0"/>
                <a:cs typeface="Arial" panose="020B0604020202020204" pitchFamily="34" charset="0"/>
              </a:rPr>
              <a:t>(bond) </a:t>
            </a:r>
            <a:r>
              <a:rPr lang="en-US" sz="2400" dirty="0">
                <a:latin typeface="Arial" panose="020B0604020202020204" pitchFamily="34" charset="0"/>
                <a:cs typeface="Arial" panose="020B0604020202020204" pitchFamily="34" charset="0"/>
              </a:rPr>
              <a:t>must be executed by 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by the manual or facsimile signature(s) of the authorized officers.  (</a:t>
            </a:r>
            <a:r>
              <a:rPr lang="en-US" sz="2400" dirty="0">
                <a:solidFill>
                  <a:srgbClr val="7030A0"/>
                </a:solidFill>
                <a:latin typeface="Arial" panose="020B0604020202020204" pitchFamily="34" charset="0"/>
                <a:cs typeface="Arial" panose="020B0604020202020204" pitchFamily="34" charset="0"/>
              </a:rPr>
              <a:t>You and the Board President)</a:t>
            </a:r>
          </a:p>
          <a:p>
            <a:pPr marL="461963"/>
            <a:endParaRPr lang="en-US" sz="1100" dirty="0">
              <a:latin typeface="Arial" panose="020B0604020202020204" pitchFamily="34" charset="0"/>
              <a:cs typeface="Arial" panose="020B0604020202020204" pitchFamily="34" charset="0"/>
            </a:endParaRPr>
          </a:p>
          <a:p>
            <a:pPr marL="461963"/>
            <a:r>
              <a:rPr lang="en-US" sz="2400" dirty="0">
                <a:latin typeface="Arial" panose="020B0604020202020204" pitchFamily="34" charset="0"/>
                <a:cs typeface="Arial" panose="020B0604020202020204" pitchFamily="34" charset="0"/>
              </a:rPr>
              <a:t>Any signature of an authorized officer may be attested by the signature of another authorized officer.</a:t>
            </a:r>
          </a:p>
          <a:p>
            <a:endParaRPr lang="en-US" sz="1100" dirty="0">
              <a:latin typeface="Arial" panose="020B0604020202020204" pitchFamily="34" charset="0"/>
              <a:cs typeface="Arial" panose="020B0604020202020204" pitchFamily="34" charset="0"/>
            </a:endParaRPr>
          </a:p>
          <a:p>
            <a:pPr marL="514350" indent="-514350">
              <a:buFont typeface="+mj-lt"/>
              <a:buAutoNum type="arabicPeriod" startAt="2"/>
            </a:pPr>
            <a:r>
              <a:rPr lang="en-US" sz="2400" dirty="0">
                <a:latin typeface="Arial" panose="020B0604020202020204" pitchFamily="34" charset="0"/>
                <a:cs typeface="Arial" panose="020B0604020202020204" pitchFamily="34" charset="0"/>
              </a:rPr>
              <a:t>In addition, uncertificated obligations may include a certificate signed by an authenticating agent, registrar, transfer agent, or the like.</a:t>
            </a:r>
          </a:p>
          <a:p>
            <a:pPr marL="461963"/>
            <a:endParaRPr lang="en-US" sz="1100" dirty="0">
              <a:latin typeface="Arial" panose="020B0604020202020204" pitchFamily="34" charset="0"/>
              <a:cs typeface="Arial" panose="020B0604020202020204" pitchFamily="34" charset="0"/>
            </a:endParaRPr>
          </a:p>
          <a:p>
            <a:pPr marL="514350" indent="-514350">
              <a:buFont typeface="+mj-lt"/>
              <a:buAutoNum type="arabicPeriod" startAt="3"/>
            </a:pPr>
            <a:r>
              <a:rPr lang="en-US" sz="2400" b="1" dirty="0">
                <a:solidFill>
                  <a:srgbClr val="C00000"/>
                </a:solidFill>
                <a:latin typeface="Arial" panose="020B0604020202020204" pitchFamily="34" charset="0"/>
                <a:cs typeface="Arial" panose="020B0604020202020204" pitchFamily="34" charset="0"/>
              </a:rPr>
              <a:t>At least one of the required signatures must be a manual signature.</a:t>
            </a: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6446" y="4560351"/>
            <a:ext cx="2418717" cy="1611849"/>
          </a:xfrm>
          <a:prstGeom prst="rect">
            <a:avLst/>
          </a:prstGeom>
        </p:spPr>
      </p:pic>
    </p:spTree>
    <p:extLst>
      <p:ext uri="{BB962C8B-B14F-4D97-AF65-F5344CB8AC3E}">
        <p14:creationId xmlns:p14="http://schemas.microsoft.com/office/powerpoint/2010/main" val="273682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168</a:t>
            </a:fld>
            <a:endParaRPr lang="en-US" dirty="0"/>
          </a:p>
        </p:txBody>
      </p:sp>
      <p:sp>
        <p:nvSpPr>
          <p:cNvPr id="3" name="TextBox 2"/>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21-03.1-04</a:t>
            </a:r>
          </a:p>
        </p:txBody>
      </p:sp>
      <p:sp>
        <p:nvSpPr>
          <p:cNvPr id="5" name="TextBox 4"/>
          <p:cNvSpPr txBox="1"/>
          <p:nvPr/>
        </p:nvSpPr>
        <p:spPr>
          <a:xfrm>
            <a:off x="631597" y="515103"/>
            <a:ext cx="10953945" cy="4539704"/>
          </a:xfrm>
          <a:prstGeom prst="rect">
            <a:avLst/>
          </a:prstGeom>
          <a:noFill/>
        </p:spPr>
        <p:txBody>
          <a:bodyPr wrap="square" rtlCol="0">
            <a:spAutoFit/>
          </a:bodyPr>
          <a:lstStyle/>
          <a:p>
            <a:r>
              <a:rPr lang="en-US" sz="3200" dirty="0">
                <a:latin typeface="Arial Black" panose="020B0A04020102020204" pitchFamily="34" charset="0"/>
              </a:rPr>
              <a:t>Signatures</a:t>
            </a:r>
          </a:p>
          <a:p>
            <a:endParaRPr lang="en-US" sz="1100" dirty="0">
              <a:latin typeface="Arial Black" panose="020B0A040201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Any </a:t>
            </a:r>
            <a:r>
              <a:rPr lang="en-US" sz="2800" dirty="0">
                <a:solidFill>
                  <a:srgbClr val="7030A0"/>
                </a:solidFill>
                <a:latin typeface="Arial" panose="020B0604020202020204" pitchFamily="34" charset="0"/>
                <a:cs typeface="Arial" panose="020B0604020202020204" pitchFamily="34" charset="0"/>
              </a:rPr>
              <a:t>(bond) </a:t>
            </a:r>
            <a:r>
              <a:rPr lang="en-US" sz="2800" dirty="0">
                <a:latin typeface="Arial" panose="020B0604020202020204" pitchFamily="34" charset="0"/>
                <a:cs typeface="Arial" panose="020B0604020202020204" pitchFamily="34" charset="0"/>
              </a:rPr>
              <a:t>signed by the authorized officers at the time of signing, remains valid and binding, even if before the issuance of the bond any or all such officers have ceased to fill their respective offices.</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514350" indent="-514350">
              <a:buFont typeface="+mj-lt"/>
              <a:buAutoNum type="arabicPeriod" startAt="2"/>
            </a:pPr>
            <a:r>
              <a:rPr lang="en-US" sz="2800" dirty="0">
                <a:latin typeface="Arial" panose="020B0604020202020204" pitchFamily="34" charset="0"/>
                <a:cs typeface="Arial" panose="020B0604020202020204" pitchFamily="34" charset="0"/>
              </a:rPr>
              <a:t>Any authorized officer empowered to sign any </a:t>
            </a:r>
            <a:r>
              <a:rPr lang="en-US" sz="2800" dirty="0">
                <a:solidFill>
                  <a:srgbClr val="7030A0"/>
                </a:solidFill>
                <a:latin typeface="Arial" panose="020B0604020202020204" pitchFamily="34" charset="0"/>
                <a:cs typeface="Arial" panose="020B0604020202020204" pitchFamily="34" charset="0"/>
              </a:rPr>
              <a:t>(bond) </a:t>
            </a:r>
            <a:r>
              <a:rPr lang="en-US" sz="2800" dirty="0">
                <a:latin typeface="Arial" panose="020B0604020202020204" pitchFamily="34" charset="0"/>
                <a:cs typeface="Arial" panose="020B0604020202020204" pitchFamily="34" charset="0"/>
              </a:rPr>
              <a:t>may adopt as and for the signature of such officer the signature of a predecessor in office in the event that the predecessor’s signature appears on that obligation.</a:t>
            </a: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89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169</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21-03.1-04</a:t>
            </a:r>
          </a:p>
        </p:txBody>
      </p:sp>
      <p:sp>
        <p:nvSpPr>
          <p:cNvPr id="6" name="TextBox 5"/>
          <p:cNvSpPr txBox="1"/>
          <p:nvPr/>
        </p:nvSpPr>
        <p:spPr>
          <a:xfrm>
            <a:off x="612743" y="515103"/>
            <a:ext cx="11145366" cy="3239348"/>
          </a:xfrm>
          <a:prstGeom prst="rect">
            <a:avLst/>
          </a:prstGeom>
          <a:noFill/>
        </p:spPr>
        <p:txBody>
          <a:bodyPr wrap="square" rtlCol="0">
            <a:spAutoFit/>
          </a:bodyPr>
          <a:lstStyle/>
          <a:p>
            <a:r>
              <a:rPr lang="en-US" sz="3200" dirty="0">
                <a:latin typeface="Arial Black" panose="020B0A04020102020204" pitchFamily="34" charset="0"/>
              </a:rPr>
              <a:t>Signatures</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 authorized officer </a:t>
            </a:r>
            <a:r>
              <a:rPr lang="en-US" sz="2800" dirty="0">
                <a:solidFill>
                  <a:srgbClr val="7030A0"/>
                </a:solidFill>
                <a:latin typeface="Arial" panose="020B0604020202020204" pitchFamily="34" charset="0"/>
                <a:cs typeface="Arial" panose="020B0604020202020204" pitchFamily="34" charset="0"/>
              </a:rPr>
              <a:t>(Business Manager/Board President) </a:t>
            </a:r>
            <a:r>
              <a:rPr lang="en-US" sz="2800" dirty="0">
                <a:latin typeface="Arial" panose="020B0604020202020204" pitchFamily="34" charset="0"/>
                <a:cs typeface="Arial" panose="020B0604020202020204" pitchFamily="34" charset="0"/>
              </a:rPr>
              <a:t>incurs no liability by adoption of a predecessor’s signature that would not be incurred by such authorized officer if the signature were that of such authorized officer.</a:t>
            </a:r>
          </a:p>
          <a:p>
            <a:pPr marL="461963"/>
            <a:endParaRPr lang="en-US" sz="1050" dirty="0">
              <a:latin typeface="Arial Black" panose="020B0A040201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4037462"/>
            <a:ext cx="2514600" cy="2219325"/>
          </a:xfrm>
          <a:prstGeom prst="rect">
            <a:avLst/>
          </a:prstGeom>
        </p:spPr>
      </p:pic>
    </p:spTree>
    <p:extLst>
      <p:ext uri="{BB962C8B-B14F-4D97-AF65-F5344CB8AC3E}">
        <p14:creationId xmlns:p14="http://schemas.microsoft.com/office/powerpoint/2010/main" val="177502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17</a:t>
            </a:fld>
            <a:endParaRPr lang="en-US" dirty="0"/>
          </a:p>
        </p:txBody>
      </p:sp>
      <p:pic>
        <p:nvPicPr>
          <p:cNvPr id="4" name="Picture 3"/>
          <p:cNvPicPr>
            <a:picLocks noChangeAspect="1"/>
          </p:cNvPicPr>
          <p:nvPr/>
        </p:nvPicPr>
        <p:blipFill>
          <a:blip r:embed="rId2" cstate="print"/>
          <a:stretch>
            <a:fillRect/>
          </a:stretch>
        </p:blipFill>
        <p:spPr>
          <a:xfrm>
            <a:off x="464204" y="5358496"/>
            <a:ext cx="921536" cy="921536"/>
          </a:xfrm>
          <a:prstGeom prst="rect">
            <a:avLst/>
          </a:prstGeom>
        </p:spPr>
      </p:pic>
      <p:sp>
        <p:nvSpPr>
          <p:cNvPr id="6" name="TextBox 5"/>
          <p:cNvSpPr txBox="1"/>
          <p:nvPr/>
        </p:nvSpPr>
        <p:spPr>
          <a:xfrm>
            <a:off x="829559" y="581911"/>
            <a:ext cx="10524241" cy="4755148"/>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cs typeface="Arial" panose="020B0604020202020204" pitchFamily="34" charset="0"/>
              </a:rPr>
              <a:t>Certificate of Indebtedness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a:t>
            </a:r>
            <a:r>
              <a:rPr lang="en-US" sz="2800" dirty="0">
                <a:solidFill>
                  <a:srgbClr val="C00000"/>
                </a:solidFill>
                <a:latin typeface="Arial" panose="020B0604020202020204" pitchFamily="34" charset="0"/>
                <a:cs typeface="Arial" panose="020B0604020202020204" pitchFamily="34" charset="0"/>
              </a:rPr>
              <a:t>short-term agreement </a:t>
            </a:r>
            <a:r>
              <a:rPr lang="en-US" sz="2800" dirty="0">
                <a:latin typeface="Arial" panose="020B0604020202020204" pitchFamily="34" charset="0"/>
                <a:cs typeface="Arial" panose="020B0604020202020204" pitchFamily="34" charset="0"/>
              </a:rPr>
              <a:t>on the part of a political subdivision </a:t>
            </a:r>
            <a:r>
              <a:rPr lang="en-US" sz="2800" b="1" dirty="0">
                <a:solidFill>
                  <a:srgbClr val="7030A0"/>
                </a:solidFill>
                <a:latin typeface="Arial" panose="020B0604020202020204" pitchFamily="34" charset="0"/>
                <a:cs typeface="Arial" panose="020B0604020202020204" pitchFamily="34" charset="0"/>
              </a:rPr>
              <a:t>(School District)</a:t>
            </a:r>
            <a:r>
              <a:rPr lang="en-US" sz="2800" dirty="0">
                <a:latin typeface="Arial" panose="020B0604020202020204" pitchFamily="34" charset="0"/>
                <a:cs typeface="Arial" panose="020B0604020202020204" pitchFamily="34" charset="0"/>
              </a:rPr>
              <a:t> to pay a stated sum on or before a specific date, along with interest. </a:t>
            </a:r>
          </a:p>
          <a:p>
            <a:endParaRPr lang="en-US" sz="1100" dirty="0">
              <a:latin typeface="Arial" panose="020B0604020202020204" pitchFamily="34" charset="0"/>
              <a:cs typeface="Arial" panose="020B0604020202020204" pitchFamily="34" charset="0"/>
            </a:endParaRPr>
          </a:p>
          <a:p>
            <a:r>
              <a:rPr lang="en-US" sz="2800" dirty="0">
                <a:solidFill>
                  <a:srgbClr val="C00000"/>
                </a:solidFill>
                <a:latin typeface="Arial" panose="020B0604020202020204" pitchFamily="34" charset="0"/>
                <a:cs typeface="Arial" panose="020B0604020202020204" pitchFamily="34" charset="0"/>
              </a:rPr>
              <a:t>Simply put, it is an IOU that the District gives to a lender pledging proceeds from taxes already levied.</a:t>
            </a:r>
          </a:p>
          <a:p>
            <a:endParaRPr lang="en-US" sz="1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Unlike a bond, a Certificate of Indebtedness </a:t>
            </a:r>
            <a:r>
              <a:rPr lang="en-US" sz="2800" b="1" u="sng" dirty="0">
                <a:solidFill>
                  <a:srgbClr val="7030A0"/>
                </a:solidFill>
                <a:latin typeface="Arial" panose="020B0604020202020204" pitchFamily="34" charset="0"/>
                <a:cs typeface="Arial" panose="020B0604020202020204" pitchFamily="34" charset="0"/>
              </a:rPr>
              <a:t>does not</a:t>
            </a:r>
            <a:r>
              <a:rPr lang="en-US" sz="2800" dirty="0">
                <a:latin typeface="Arial" panose="020B0604020202020204" pitchFamily="34" charset="0"/>
                <a:cs typeface="Arial" panose="020B0604020202020204" pitchFamily="34" charset="0"/>
              </a:rPr>
              <a:t> need to be voter approved. </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6963" y="187892"/>
            <a:ext cx="2030299" cy="2030299"/>
          </a:xfrm>
          <a:prstGeom prst="rect">
            <a:avLst/>
          </a:prstGeom>
        </p:spPr>
      </p:pic>
    </p:spTree>
    <p:extLst>
      <p:ext uri="{BB962C8B-B14F-4D97-AF65-F5344CB8AC3E}">
        <p14:creationId xmlns:p14="http://schemas.microsoft.com/office/powerpoint/2010/main" val="96766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170</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21-03.1-05</a:t>
            </a:r>
          </a:p>
        </p:txBody>
      </p:sp>
      <p:sp>
        <p:nvSpPr>
          <p:cNvPr id="6" name="TextBox 5"/>
          <p:cNvSpPr txBox="1"/>
          <p:nvPr/>
        </p:nvSpPr>
        <p:spPr>
          <a:xfrm>
            <a:off x="565609" y="515103"/>
            <a:ext cx="11038787" cy="3839513"/>
          </a:xfrm>
          <a:prstGeom prst="rect">
            <a:avLst/>
          </a:prstGeom>
          <a:noFill/>
        </p:spPr>
        <p:txBody>
          <a:bodyPr wrap="square" rtlCol="0">
            <a:spAutoFit/>
          </a:bodyPr>
          <a:lstStyle/>
          <a:p>
            <a:r>
              <a:rPr lang="en-US" sz="3200" dirty="0">
                <a:latin typeface="Arial Black" panose="020B0A04020102020204" pitchFamily="34" charset="0"/>
              </a:rPr>
              <a:t>Seal</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When a seal is required or permitted in the execution of any </a:t>
            </a:r>
            <a:r>
              <a:rPr lang="en-US" sz="2800" dirty="0">
                <a:solidFill>
                  <a:srgbClr val="7030A0"/>
                </a:solidFill>
                <a:latin typeface="Arial" panose="020B0604020202020204" pitchFamily="34" charset="0"/>
                <a:cs typeface="Arial" panose="020B0604020202020204" pitchFamily="34" charset="0"/>
              </a:rPr>
              <a:t>(bond)</a:t>
            </a:r>
            <a:r>
              <a:rPr lang="en-US" sz="2800" dirty="0">
                <a:latin typeface="Arial" panose="020B0604020202020204" pitchFamily="34" charset="0"/>
                <a:cs typeface="Arial" panose="020B0604020202020204" pitchFamily="34" charset="0"/>
              </a:rPr>
              <a:t>,</a:t>
            </a:r>
            <a:r>
              <a:rPr lang="en-US" sz="2800" dirty="0">
                <a:solidFill>
                  <a:srgbClr val="7030A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 authorized officer may print, engrave, stamp or otherwise place a facsimile on it.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facsimile seal has the same legal effect as the impression of the seal.</a:t>
            </a:r>
          </a:p>
          <a:p>
            <a:pPr marL="461963"/>
            <a:endParaRPr lang="en-US" sz="1050" dirty="0">
              <a:latin typeface="Arial Black" panose="020B0A040201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627" y="3746397"/>
            <a:ext cx="2182912" cy="2182912"/>
          </a:xfrm>
          <a:prstGeom prst="rect">
            <a:avLst/>
          </a:prstGeom>
        </p:spPr>
      </p:pic>
    </p:spTree>
    <p:extLst>
      <p:ext uri="{BB962C8B-B14F-4D97-AF65-F5344CB8AC3E}">
        <p14:creationId xmlns:p14="http://schemas.microsoft.com/office/powerpoint/2010/main" val="256333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171</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21-03.1-06</a:t>
            </a:r>
          </a:p>
        </p:txBody>
      </p:sp>
      <p:sp>
        <p:nvSpPr>
          <p:cNvPr id="6" name="TextBox 5"/>
          <p:cNvSpPr txBox="1"/>
          <p:nvPr/>
        </p:nvSpPr>
        <p:spPr>
          <a:xfrm>
            <a:off x="612743" y="353738"/>
            <a:ext cx="11145366" cy="5486117"/>
          </a:xfrm>
          <a:prstGeom prst="rect">
            <a:avLst/>
          </a:prstGeom>
          <a:noFill/>
        </p:spPr>
        <p:txBody>
          <a:bodyPr wrap="square" rtlCol="0">
            <a:spAutoFit/>
          </a:bodyPr>
          <a:lstStyle/>
          <a:p>
            <a:r>
              <a:rPr lang="en-US" sz="3200" dirty="0">
                <a:latin typeface="Arial Black" panose="020B0A04020102020204" pitchFamily="34" charset="0"/>
              </a:rPr>
              <a:t>Agents - Depositories</a:t>
            </a:r>
          </a:p>
          <a:p>
            <a:endParaRPr lang="en-US" sz="1100" dirty="0">
              <a:latin typeface="Arial Black" panose="020B0A040201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An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may appoint for a term that is agreed upon – so long as a bond is outstanding – corporate, or other authenticating agents, transfer agents, registrars, paying, or other agents.</a:t>
            </a:r>
          </a:p>
          <a:p>
            <a:endParaRPr lang="en-US" sz="1100" dirty="0">
              <a:latin typeface="Arial" panose="020B0604020202020204" pitchFamily="34" charset="0"/>
              <a:cs typeface="Arial" panose="020B0604020202020204" pitchFamily="34" charset="0"/>
            </a:endParaRPr>
          </a:p>
          <a:p>
            <a:pPr marL="461963"/>
            <a:r>
              <a:rPr lang="en-US" sz="2400" dirty="0">
                <a:latin typeface="Arial" panose="020B0604020202020204" pitchFamily="34" charset="0"/>
                <a:cs typeface="Arial" panose="020B0604020202020204" pitchFamily="34" charset="0"/>
              </a:rPr>
              <a:t>The terms of their appointment must be specified, including their rights, compensation, duties, limits on their liability, and provisions for liquidated damages in the event of a breach of duties.</a:t>
            </a:r>
          </a:p>
          <a:p>
            <a:pPr marL="461963"/>
            <a:endParaRPr lang="en-US" sz="1100" dirty="0">
              <a:latin typeface="Arial" panose="020B0604020202020204" pitchFamily="34" charset="0"/>
              <a:cs typeface="Arial" panose="020B0604020202020204" pitchFamily="34" charset="0"/>
            </a:endParaRPr>
          </a:p>
          <a:p>
            <a:pPr marL="461963"/>
            <a:r>
              <a:rPr lang="en-US" sz="2400" dirty="0">
                <a:latin typeface="Arial" panose="020B0604020202020204" pitchFamily="34" charset="0"/>
                <a:cs typeface="Arial" panose="020B0604020202020204" pitchFamily="34" charset="0"/>
              </a:rPr>
              <a:t>Also included in the terms should be what liquidated damages may be made payable to 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the owner or financial intermediary.  </a:t>
            </a:r>
          </a:p>
          <a:p>
            <a:pPr marL="461963"/>
            <a:endParaRPr lang="en-US" sz="1100" dirty="0">
              <a:latin typeface="Arial" panose="020B0604020202020204" pitchFamily="34" charset="0"/>
              <a:cs typeface="Arial" panose="020B0604020202020204" pitchFamily="34" charset="0"/>
            </a:endParaRPr>
          </a:p>
          <a:p>
            <a:pPr marL="461963"/>
            <a:r>
              <a:rPr lang="en-US" sz="2400" dirty="0">
                <a:solidFill>
                  <a:srgbClr val="7030A0"/>
                </a:solidFill>
                <a:latin typeface="Arial" panose="020B0604020202020204" pitchFamily="34" charset="0"/>
                <a:cs typeface="Arial" panose="020B0604020202020204" pitchFamily="34" charset="0"/>
              </a:rPr>
              <a:t>None of the agents need to have an office or do business with ND.</a:t>
            </a:r>
          </a:p>
          <a:p>
            <a:pPr marL="461963"/>
            <a:endParaRPr lang="en-US" sz="1050" dirty="0">
              <a:latin typeface="Arial Black" panose="020B0A040201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293" y="5158819"/>
            <a:ext cx="3017520" cy="914400"/>
          </a:xfrm>
          <a:prstGeom prst="rect">
            <a:avLst/>
          </a:prstGeom>
        </p:spPr>
      </p:pic>
    </p:spTree>
    <p:extLst>
      <p:ext uri="{BB962C8B-B14F-4D97-AF65-F5344CB8AC3E}">
        <p14:creationId xmlns:p14="http://schemas.microsoft.com/office/powerpoint/2010/main" val="13219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172</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21-03.1-06</a:t>
            </a:r>
          </a:p>
        </p:txBody>
      </p:sp>
      <p:sp>
        <p:nvSpPr>
          <p:cNvPr id="6" name="TextBox 5"/>
          <p:cNvSpPr txBox="1"/>
          <p:nvPr/>
        </p:nvSpPr>
        <p:spPr>
          <a:xfrm>
            <a:off x="641024" y="353738"/>
            <a:ext cx="10935092" cy="5632311"/>
          </a:xfrm>
          <a:prstGeom prst="rect">
            <a:avLst/>
          </a:prstGeom>
          <a:noFill/>
        </p:spPr>
        <p:txBody>
          <a:bodyPr wrap="square" rtlCol="0">
            <a:spAutoFit/>
          </a:bodyPr>
          <a:lstStyle/>
          <a:p>
            <a:r>
              <a:rPr lang="en-US" sz="2800" dirty="0">
                <a:latin typeface="Arial Black" panose="020B0A04020102020204" pitchFamily="34" charset="0"/>
              </a:rPr>
              <a:t>Agents - Depositories</a:t>
            </a:r>
          </a:p>
          <a:p>
            <a:endParaRPr lang="en-US" sz="1100" dirty="0">
              <a:latin typeface="Arial Black" panose="020B0A04020102020204" pitchFamily="34" charset="0"/>
            </a:endParaRPr>
          </a:p>
          <a:p>
            <a:pPr marL="457200" indent="-457200">
              <a:buFont typeface="+mj-lt"/>
              <a:buAutoNum type="arabicPeriod" startAt="2"/>
            </a:pPr>
            <a:r>
              <a:rPr lang="en-US" sz="2400" dirty="0">
                <a:latin typeface="Arial" panose="020B0604020202020204" pitchFamily="34" charset="0"/>
                <a:cs typeface="Arial" panose="020B0604020202020204" pitchFamily="34" charset="0"/>
              </a:rPr>
              <a:t>An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may agree with custodian banks, financial intermediaries, and nominees of any of them, in the establishment and maintenance by others of a central depository system for the transfer or pledge of registered public obligation.</a:t>
            </a:r>
          </a:p>
          <a:p>
            <a:endParaRPr lang="en-US" sz="1100" dirty="0">
              <a:latin typeface="Arial" panose="020B0604020202020204" pitchFamily="34" charset="0"/>
              <a:cs typeface="Arial" panose="020B0604020202020204" pitchFamily="34" charset="0"/>
            </a:endParaRPr>
          </a:p>
          <a:p>
            <a:pPr marL="461963"/>
            <a:r>
              <a:rPr lang="en-US" sz="2400" dirty="0">
                <a:latin typeface="Arial" panose="020B0604020202020204" pitchFamily="34" charset="0"/>
                <a:cs typeface="Arial" panose="020B0604020202020204" pitchFamily="34" charset="0"/>
              </a:rPr>
              <a:t>Any custodian banks, financial intermediaries, and nominees may, if qualified and acting as </a:t>
            </a:r>
            <a:r>
              <a:rPr lang="en-US" sz="2400" dirty="0">
                <a:solidFill>
                  <a:srgbClr val="7030A0"/>
                </a:solidFill>
                <a:latin typeface="Arial" panose="020B0604020202020204" pitchFamily="34" charset="0"/>
                <a:cs typeface="Arial" panose="020B0604020202020204" pitchFamily="34" charset="0"/>
              </a:rPr>
              <a:t>fiduciaries</a:t>
            </a:r>
            <a:r>
              <a:rPr lang="en-US" sz="2400" dirty="0">
                <a:latin typeface="Arial" panose="020B0604020202020204" pitchFamily="34" charset="0"/>
                <a:cs typeface="Arial" panose="020B0604020202020204" pitchFamily="34" charset="0"/>
              </a:rPr>
              <a:t>, also serve as authenticating agents, transfer agents, registrars, paying, or other agents of 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with respect to the same bond.</a:t>
            </a:r>
          </a:p>
          <a:p>
            <a:pPr marL="461963"/>
            <a:endParaRPr lang="en-US" sz="1100" dirty="0">
              <a:latin typeface="Arial" panose="020B0604020202020204" pitchFamily="34" charset="0"/>
              <a:cs typeface="Arial" panose="020B0604020202020204" pitchFamily="34" charset="0"/>
            </a:endParaRPr>
          </a:p>
          <a:p>
            <a:pPr marL="461963"/>
            <a:r>
              <a:rPr lang="en-US" sz="2400" b="1" dirty="0">
                <a:solidFill>
                  <a:srgbClr val="7030A0"/>
                </a:solidFill>
                <a:latin typeface="Arial" panose="020B0604020202020204" pitchFamily="34" charset="0"/>
                <a:cs typeface="Arial" panose="020B0604020202020204" pitchFamily="34" charset="0"/>
              </a:rPr>
              <a:t>Definition: </a:t>
            </a:r>
            <a:r>
              <a:rPr lang="en-US" sz="2400" b="1" dirty="0">
                <a:solidFill>
                  <a:srgbClr val="C00000"/>
                </a:solidFill>
                <a:latin typeface="Arial" panose="020B0604020202020204" pitchFamily="34" charset="0"/>
                <a:cs typeface="Arial" panose="020B0604020202020204" pitchFamily="34" charset="0"/>
              </a:rPr>
              <a:t>Fiduciary </a:t>
            </a:r>
          </a:p>
          <a:p>
            <a:pPr marL="461963"/>
            <a:r>
              <a:rPr lang="en-US" sz="2400" dirty="0">
                <a:solidFill>
                  <a:srgbClr val="7030A0"/>
                </a:solidFill>
                <a:latin typeface="Arial" panose="020B0604020202020204" pitchFamily="34" charset="0"/>
                <a:cs typeface="Arial" panose="020B0604020202020204" pitchFamily="34" charset="0"/>
              </a:rPr>
              <a:t>An individual in whom another has placed the utmost trust and confidence to manage and protect property or money.  A relationship where one person has an obligation to act for another's benefit.</a:t>
            </a:r>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1362" y="5499425"/>
            <a:ext cx="1249680" cy="893064"/>
          </a:xfrm>
          <a:prstGeom prst="rect">
            <a:avLst/>
          </a:prstGeom>
        </p:spPr>
      </p:pic>
    </p:spTree>
    <p:extLst>
      <p:ext uri="{BB962C8B-B14F-4D97-AF65-F5344CB8AC3E}">
        <p14:creationId xmlns:p14="http://schemas.microsoft.com/office/powerpoint/2010/main" val="297091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173</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21-03.1-06</a:t>
            </a:r>
          </a:p>
        </p:txBody>
      </p:sp>
      <p:sp>
        <p:nvSpPr>
          <p:cNvPr id="6" name="TextBox 5"/>
          <p:cNvSpPr txBox="1"/>
          <p:nvPr/>
        </p:nvSpPr>
        <p:spPr>
          <a:xfrm>
            <a:off x="612743" y="934651"/>
            <a:ext cx="11145366" cy="3000821"/>
          </a:xfrm>
          <a:prstGeom prst="rect">
            <a:avLst/>
          </a:prstGeom>
          <a:noFill/>
        </p:spPr>
        <p:txBody>
          <a:bodyPr wrap="square" rtlCol="0">
            <a:spAutoFit/>
          </a:bodyPr>
          <a:lstStyle/>
          <a:p>
            <a:r>
              <a:rPr lang="en-US" sz="3200" dirty="0">
                <a:latin typeface="Arial Black" panose="020B0A04020102020204" pitchFamily="34" charset="0"/>
              </a:rPr>
              <a:t>Agents - Depositories</a:t>
            </a:r>
          </a:p>
          <a:p>
            <a:endParaRPr lang="en-US" sz="1100" dirty="0">
              <a:latin typeface="Arial Black" panose="020B0A04020102020204" pitchFamily="34" charset="0"/>
            </a:endParaRPr>
          </a:p>
          <a:p>
            <a:pPr marL="457200" indent="-457200">
              <a:buFont typeface="+mj-lt"/>
              <a:buAutoNum type="arabicPeriod" startAt="3"/>
            </a:pPr>
            <a:r>
              <a:rPr lang="en-US" sz="2400" dirty="0">
                <a:latin typeface="Arial" panose="020B0604020202020204" pitchFamily="34" charset="0"/>
                <a:cs typeface="Arial" panose="020B0604020202020204" pitchFamily="34" charset="0"/>
              </a:rPr>
              <a:t>Nothing prohibits 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itself from performing, either alone or jointly with other issuers, any transfer, registration, authentication, payment, or other function described in this section of NDCC.</a:t>
            </a:r>
          </a:p>
          <a:p>
            <a:endParaRPr lang="en-US" sz="1100" dirty="0">
              <a:latin typeface="Arial" panose="020B0604020202020204" pitchFamily="34" charset="0"/>
              <a:cs typeface="Arial" panose="020B0604020202020204" pitchFamily="34" charset="0"/>
            </a:endParaRPr>
          </a:p>
          <a:p>
            <a:pPr marL="461963"/>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3524519"/>
            <a:ext cx="2109543" cy="2350634"/>
          </a:xfrm>
          <a:prstGeom prst="rect">
            <a:avLst/>
          </a:prstGeom>
        </p:spPr>
      </p:pic>
    </p:spTree>
    <p:extLst>
      <p:ext uri="{BB962C8B-B14F-4D97-AF65-F5344CB8AC3E}">
        <p14:creationId xmlns:p14="http://schemas.microsoft.com/office/powerpoint/2010/main" val="18971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174</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21-03.1-07</a:t>
            </a:r>
          </a:p>
        </p:txBody>
      </p:sp>
      <p:sp>
        <p:nvSpPr>
          <p:cNvPr id="6" name="TextBox 5"/>
          <p:cNvSpPr txBox="1"/>
          <p:nvPr/>
        </p:nvSpPr>
        <p:spPr>
          <a:xfrm>
            <a:off x="603315" y="934651"/>
            <a:ext cx="11154793" cy="3508653"/>
          </a:xfrm>
          <a:prstGeom prst="rect">
            <a:avLst/>
          </a:prstGeom>
          <a:noFill/>
        </p:spPr>
        <p:txBody>
          <a:bodyPr wrap="square" rtlCol="0">
            <a:spAutoFit/>
          </a:bodyPr>
          <a:lstStyle/>
          <a:p>
            <a:r>
              <a:rPr lang="en-US" sz="3200" dirty="0">
                <a:latin typeface="Arial Black" panose="020B0A04020102020204" pitchFamily="34" charset="0"/>
              </a:rPr>
              <a:t>Costs - Collection</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prior to or at original issuance of the bond, may as part of system of registration that the transferor or transferee of the bond, pay all or a designated part of the costs of the system as a condition to transfer </a:t>
            </a:r>
            <a:r>
              <a:rPr lang="en-US" sz="2400" dirty="0">
                <a:solidFill>
                  <a:srgbClr val="7030A0"/>
                </a:solidFill>
                <a:latin typeface="Arial" panose="020B0604020202020204" pitchFamily="34" charset="0"/>
                <a:cs typeface="Arial" panose="020B0604020202020204" pitchFamily="34" charset="0"/>
              </a:rPr>
              <a:t>OR</a:t>
            </a:r>
            <a:r>
              <a:rPr lang="en-US" sz="2400" dirty="0">
                <a:latin typeface="Arial" panose="020B0604020202020204" pitchFamily="34" charset="0"/>
                <a:cs typeface="Arial" panose="020B0604020202020204" pitchFamily="34" charset="0"/>
              </a:rPr>
              <a:t> costs would be paid out of proceeds of the bond.  </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portion of the cost not provided to be paid by the transferor or the transferee or out of proceeds, is the liability of 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061" y="4760722"/>
            <a:ext cx="2971800" cy="1595628"/>
          </a:xfrm>
          <a:prstGeom prst="rect">
            <a:avLst/>
          </a:prstGeom>
        </p:spPr>
      </p:pic>
    </p:spTree>
    <p:extLst>
      <p:ext uri="{BB962C8B-B14F-4D97-AF65-F5344CB8AC3E}">
        <p14:creationId xmlns:p14="http://schemas.microsoft.com/office/powerpoint/2010/main" val="27112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175</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21-03.1-07</a:t>
            </a:r>
          </a:p>
        </p:txBody>
      </p:sp>
      <p:sp>
        <p:nvSpPr>
          <p:cNvPr id="6" name="TextBox 5"/>
          <p:cNvSpPr txBox="1"/>
          <p:nvPr/>
        </p:nvSpPr>
        <p:spPr>
          <a:xfrm>
            <a:off x="641023" y="934651"/>
            <a:ext cx="10916239" cy="5170646"/>
          </a:xfrm>
          <a:prstGeom prst="rect">
            <a:avLst/>
          </a:prstGeom>
          <a:noFill/>
        </p:spPr>
        <p:txBody>
          <a:bodyPr wrap="square" rtlCol="0">
            <a:spAutoFit/>
          </a:bodyPr>
          <a:lstStyle/>
          <a:p>
            <a:r>
              <a:rPr lang="en-US" sz="3200" dirty="0">
                <a:latin typeface="Arial Black" panose="020B0A04020102020204" pitchFamily="34" charset="0"/>
              </a:rPr>
              <a:t>Costs - Collection</a:t>
            </a:r>
          </a:p>
          <a:p>
            <a:endParaRPr lang="en-US" sz="32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may provide for reimbursement, or for satisfaction of its liability, by payment by others.  The </a:t>
            </a:r>
            <a:r>
              <a:rPr lang="en-US" sz="2400" dirty="0">
                <a:solidFill>
                  <a:srgbClr val="7030A0"/>
                </a:solidFill>
                <a:latin typeface="Arial" panose="020B0604020202020204" pitchFamily="34" charset="0"/>
                <a:cs typeface="Arial" panose="020B0604020202020204" pitchFamily="34" charset="0"/>
              </a:rPr>
              <a:t>(District) </a:t>
            </a:r>
            <a:r>
              <a:rPr lang="en-US" sz="2400" dirty="0">
                <a:latin typeface="Arial" panose="020B0604020202020204" pitchFamily="34" charset="0"/>
                <a:cs typeface="Arial" panose="020B0604020202020204" pitchFamily="34" charset="0"/>
              </a:rPr>
              <a:t>may enter into agreements with others regarding the reimbursement or payment.  </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They can establish fees and charges.  They can also stipulate that the fees or charges must be reimbursed, paid from the same sources, by the same collection methods and with the same priority as with respect to the bond.</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61963"/>
            <a:endParaRPr lang="en-US" sz="1100" dirty="0">
              <a:latin typeface="Arial" panose="020B0604020202020204" pitchFamily="34" charset="0"/>
              <a:cs typeface="Arial" panose="020B0604020202020204" pitchFamily="34" charset="0"/>
            </a:endParaRPr>
          </a:p>
          <a:p>
            <a:pPr marL="461963"/>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405" y="4632290"/>
            <a:ext cx="2053213" cy="1539910"/>
          </a:xfrm>
          <a:prstGeom prst="rect">
            <a:avLst/>
          </a:prstGeom>
        </p:spPr>
      </p:pic>
    </p:spTree>
    <p:extLst>
      <p:ext uri="{BB962C8B-B14F-4D97-AF65-F5344CB8AC3E}">
        <p14:creationId xmlns:p14="http://schemas.microsoft.com/office/powerpoint/2010/main" val="222272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176</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21-03.1-08</a:t>
            </a:r>
          </a:p>
        </p:txBody>
      </p:sp>
      <p:sp>
        <p:nvSpPr>
          <p:cNvPr id="6" name="TextBox 5"/>
          <p:cNvSpPr txBox="1"/>
          <p:nvPr/>
        </p:nvSpPr>
        <p:spPr>
          <a:xfrm>
            <a:off x="612743" y="934651"/>
            <a:ext cx="11145366" cy="3847207"/>
          </a:xfrm>
          <a:prstGeom prst="rect">
            <a:avLst/>
          </a:prstGeom>
          <a:noFill/>
        </p:spPr>
        <p:txBody>
          <a:bodyPr wrap="square" rtlCol="0">
            <a:spAutoFit/>
          </a:bodyPr>
          <a:lstStyle/>
          <a:p>
            <a:r>
              <a:rPr lang="en-US" sz="2800" dirty="0">
                <a:latin typeface="Arial Black" panose="020B0A04020102020204" pitchFamily="34" charset="0"/>
              </a:rPr>
              <a:t>Security for Deposits</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Obligations issued by School Districts in ND which are in registered form, whether or not represented by on instrument and which, except for their form, satisfy the requirements regarding security for deposits, must be deemed to satisfy all requirements. </a:t>
            </a:r>
          </a:p>
          <a:p>
            <a:endParaRPr lang="en-US" sz="11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461963"/>
            <a:endParaRPr lang="en-US" sz="1100" dirty="0">
              <a:latin typeface="Arial" panose="020B0604020202020204" pitchFamily="34" charset="0"/>
              <a:cs typeface="Arial" panose="020B0604020202020204" pitchFamily="34" charset="0"/>
            </a:endParaRPr>
          </a:p>
          <a:p>
            <a:pPr marL="461963"/>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528" y="3429000"/>
            <a:ext cx="2743267" cy="2386484"/>
          </a:xfrm>
          <a:prstGeom prst="rect">
            <a:avLst/>
          </a:prstGeom>
        </p:spPr>
      </p:pic>
    </p:spTree>
    <p:extLst>
      <p:ext uri="{BB962C8B-B14F-4D97-AF65-F5344CB8AC3E}">
        <p14:creationId xmlns:p14="http://schemas.microsoft.com/office/powerpoint/2010/main" val="365711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177</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21-03.1-09</a:t>
            </a:r>
          </a:p>
        </p:txBody>
      </p:sp>
      <p:sp>
        <p:nvSpPr>
          <p:cNvPr id="6" name="TextBox 5"/>
          <p:cNvSpPr txBox="1"/>
          <p:nvPr/>
        </p:nvSpPr>
        <p:spPr>
          <a:xfrm>
            <a:off x="641023" y="934651"/>
            <a:ext cx="10916239" cy="3739485"/>
          </a:xfrm>
          <a:prstGeom prst="rect">
            <a:avLst/>
          </a:prstGeom>
          <a:noFill/>
        </p:spPr>
        <p:txBody>
          <a:bodyPr wrap="square" rtlCol="0">
            <a:spAutoFit/>
          </a:bodyPr>
          <a:lstStyle/>
          <a:p>
            <a:r>
              <a:rPr lang="en-US" sz="3200" dirty="0">
                <a:latin typeface="Arial Black" panose="020B0A04020102020204" pitchFamily="34" charset="0"/>
              </a:rPr>
              <a:t>Public Records - Locations</a:t>
            </a:r>
          </a:p>
          <a:p>
            <a:endParaRPr lang="en-US" sz="1100" dirty="0">
              <a:latin typeface="Arial Black" panose="020B0A04020102020204" pitchFamily="34" charset="0"/>
            </a:endParaRPr>
          </a:p>
          <a:p>
            <a:r>
              <a:rPr lang="en-US" sz="2400" b="1" dirty="0">
                <a:solidFill>
                  <a:srgbClr val="7030A0"/>
                </a:solidFill>
                <a:latin typeface="Arial" panose="020B0604020202020204" pitchFamily="34" charset="0"/>
                <a:cs typeface="Arial" panose="020B0604020202020204" pitchFamily="34" charset="0"/>
              </a:rPr>
              <a:t>Records of the ownership of or the security interests in bonds, are </a:t>
            </a:r>
            <a:r>
              <a:rPr lang="en-US" sz="2400" b="1" dirty="0">
                <a:solidFill>
                  <a:srgbClr val="C00000"/>
                </a:solidFill>
                <a:highlight>
                  <a:srgbClr val="FFFF00"/>
                </a:highlight>
                <a:latin typeface="Arial" panose="020B0604020202020204" pitchFamily="34" charset="0"/>
                <a:cs typeface="Arial" panose="020B0604020202020204" pitchFamily="34" charset="0"/>
              </a:rPr>
              <a:t>NOT</a:t>
            </a:r>
            <a:r>
              <a:rPr lang="en-US" sz="2400" b="1"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subject to inspection or copying under any open record law in ND</a:t>
            </a:r>
            <a:r>
              <a:rPr lang="en-US" sz="2400" b="1" dirty="0">
                <a:solidFill>
                  <a:srgbClr val="7030A0"/>
                </a:solidFill>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Registration records of the </a:t>
            </a:r>
            <a:r>
              <a:rPr lang="en-US" sz="2400"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may be maintained at locations both inside or outside of ND.</a:t>
            </a:r>
          </a:p>
          <a:p>
            <a:pPr marL="461963"/>
            <a:endParaRPr lang="en-US" sz="1100" dirty="0">
              <a:latin typeface="Arial" panose="020B0604020202020204" pitchFamily="34" charset="0"/>
              <a:cs typeface="Arial" panose="020B0604020202020204" pitchFamily="34" charset="0"/>
            </a:endParaRPr>
          </a:p>
          <a:p>
            <a:pPr marL="461963"/>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486" y="3337224"/>
            <a:ext cx="3218247" cy="3071127"/>
          </a:xfrm>
          <a:prstGeom prst="rect">
            <a:avLst/>
          </a:prstGeom>
        </p:spPr>
      </p:pic>
      <p:sp>
        <p:nvSpPr>
          <p:cNvPr id="8" name="Parallelogram 7"/>
          <p:cNvSpPr/>
          <p:nvPr/>
        </p:nvSpPr>
        <p:spPr>
          <a:xfrm>
            <a:off x="4366268" y="3514851"/>
            <a:ext cx="2944167" cy="2743200"/>
          </a:xfrm>
          <a:prstGeom prst="parallelogram">
            <a:avLst>
              <a:gd name="adj" fmla="val 99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070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178</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21-03.1-10</a:t>
            </a:r>
          </a:p>
        </p:txBody>
      </p:sp>
      <p:sp>
        <p:nvSpPr>
          <p:cNvPr id="6" name="TextBox 5"/>
          <p:cNvSpPr txBox="1"/>
          <p:nvPr/>
        </p:nvSpPr>
        <p:spPr>
          <a:xfrm>
            <a:off x="603316" y="611922"/>
            <a:ext cx="11019934" cy="5170646"/>
          </a:xfrm>
          <a:prstGeom prst="rect">
            <a:avLst/>
          </a:prstGeom>
          <a:noFill/>
        </p:spPr>
        <p:txBody>
          <a:bodyPr wrap="square" rtlCol="0">
            <a:spAutoFit/>
          </a:bodyPr>
          <a:lstStyle/>
          <a:p>
            <a:r>
              <a:rPr lang="en-US" sz="3200" dirty="0">
                <a:latin typeface="Arial Black" panose="020B0A04020102020204" pitchFamily="34" charset="0"/>
              </a:rPr>
              <a:t>Applicability - Determination</a:t>
            </a:r>
          </a:p>
          <a:p>
            <a:endParaRPr lang="en-US" sz="14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Unless at any time prior to or at the original issuance of the bond, the Board determines otherwise, this chapter of NDCC is applicable to the bond.  When this chapter is applicable, </a:t>
            </a:r>
            <a:r>
              <a:rPr lang="en-US" sz="2400" dirty="0">
                <a:solidFill>
                  <a:srgbClr val="7030A0"/>
                </a:solidFill>
                <a:latin typeface="Arial" panose="020B0604020202020204" pitchFamily="34" charset="0"/>
                <a:cs typeface="Arial" panose="020B0604020202020204" pitchFamily="34" charset="0"/>
              </a:rPr>
              <a:t>no contrary provisions apply</a:t>
            </a:r>
            <a:r>
              <a:rPr lang="en-US" sz="24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Nothing in this chapter limits or prevents the issuance of bonds in any other form or manner authorized by law.</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provisions of this chapter are applicable to bonds which have been approved by vote, referendum, or hearing, authorizing or permitting the bonds in bearer and registered form, or in bearer form only.</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Such bonds need not be resubmitted for a further vote, referendum, or hearing, for the purpose of authorizing of bonds pursuant to this chapter.</a:t>
            </a: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99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179</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21-03.1-11</a:t>
            </a:r>
          </a:p>
        </p:txBody>
      </p:sp>
      <p:sp>
        <p:nvSpPr>
          <p:cNvPr id="6" name="TextBox 5"/>
          <p:cNvSpPr txBox="1"/>
          <p:nvPr/>
        </p:nvSpPr>
        <p:spPr>
          <a:xfrm>
            <a:off x="603316" y="611922"/>
            <a:ext cx="11019934" cy="63094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7" name="TextBox 6"/>
          <p:cNvSpPr txBox="1"/>
          <p:nvPr/>
        </p:nvSpPr>
        <p:spPr>
          <a:xfrm>
            <a:off x="669303" y="609491"/>
            <a:ext cx="11088805" cy="4078039"/>
          </a:xfrm>
          <a:prstGeom prst="rect">
            <a:avLst/>
          </a:prstGeom>
          <a:noFill/>
        </p:spPr>
        <p:txBody>
          <a:bodyPr wrap="square" rtlCol="0">
            <a:spAutoFit/>
          </a:bodyPr>
          <a:lstStyle/>
          <a:p>
            <a:r>
              <a:rPr lang="en-US" sz="3200" dirty="0">
                <a:latin typeface="Arial Black" panose="020B0A04020102020204" pitchFamily="34" charset="0"/>
              </a:rPr>
              <a:t>Construction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chapter must be construed in conjunction with the Uniform Commercial Code and the principles of contract law relative to the registration and transfer of bonds.</a:t>
            </a:r>
          </a:p>
          <a:p>
            <a:endParaRPr lang="en-US" sz="2400" i="1" dirty="0">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DEFINITION of </a:t>
            </a:r>
            <a:r>
              <a:rPr lang="en-US" sz="2400" b="1" dirty="0">
                <a:solidFill>
                  <a:srgbClr val="C00000"/>
                </a:solidFill>
                <a:latin typeface="Arial" panose="020B0604020202020204" pitchFamily="34" charset="0"/>
                <a:cs typeface="Arial" panose="020B0604020202020204" pitchFamily="34" charset="0"/>
              </a:rPr>
              <a:t>Uniform Commercial Code</a:t>
            </a:r>
            <a:r>
              <a:rPr lang="en-US" sz="2400" b="1" dirty="0">
                <a:solidFill>
                  <a:srgbClr val="7030A0"/>
                </a:solidFill>
                <a:latin typeface="Arial" panose="020B0604020202020204" pitchFamily="34" charset="0"/>
                <a:cs typeface="Arial" panose="020B0604020202020204" pitchFamily="34" charset="0"/>
              </a:rPr>
              <a:t>:</a:t>
            </a:r>
            <a:endParaRPr lang="en-US" sz="2400" b="1" dirty="0">
              <a:solidFill>
                <a:srgbClr val="C00000"/>
              </a:solidFill>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A standard set of business laws that regulate financial contracts. The </a:t>
            </a:r>
            <a:r>
              <a:rPr lang="en-US" sz="2400" i="1" dirty="0">
                <a:solidFill>
                  <a:srgbClr val="7030A0"/>
                </a:solidFill>
                <a:latin typeface="Arial" panose="020B0604020202020204" pitchFamily="34" charset="0"/>
                <a:cs typeface="Arial" panose="020B0604020202020204" pitchFamily="34" charset="0"/>
              </a:rPr>
              <a:t>Uniform Commercial Code</a:t>
            </a:r>
            <a:r>
              <a:rPr lang="en-US" sz="2400" dirty="0">
                <a:solidFill>
                  <a:srgbClr val="7030A0"/>
                </a:solidFill>
                <a:latin typeface="Arial" panose="020B0604020202020204" pitchFamily="34" charset="0"/>
                <a:cs typeface="Arial" panose="020B0604020202020204" pitchFamily="34" charset="0"/>
              </a:rPr>
              <a:t> has been adopted by most states.  The </a:t>
            </a:r>
            <a:r>
              <a:rPr lang="en-US" sz="2400" i="1" dirty="0">
                <a:solidFill>
                  <a:srgbClr val="7030A0"/>
                </a:solidFill>
                <a:latin typeface="Arial" panose="020B0604020202020204" pitchFamily="34" charset="0"/>
                <a:cs typeface="Arial" panose="020B0604020202020204" pitchFamily="34" charset="0"/>
              </a:rPr>
              <a:t>code</a:t>
            </a:r>
            <a:r>
              <a:rPr lang="en-US" sz="2400" dirty="0">
                <a:solidFill>
                  <a:srgbClr val="7030A0"/>
                </a:solidFill>
                <a:latin typeface="Arial" panose="020B0604020202020204" pitchFamily="34" charset="0"/>
                <a:cs typeface="Arial" panose="020B0604020202020204" pitchFamily="34" charset="0"/>
              </a:rPr>
              <a:t> itself has nine separate articles. Each article deals with separate aspects of banking and loans.</a:t>
            </a: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590" y="4561133"/>
            <a:ext cx="2119329" cy="1714730"/>
          </a:xfrm>
          <a:prstGeom prst="rect">
            <a:avLst/>
          </a:prstGeom>
        </p:spPr>
      </p:pic>
    </p:spTree>
    <p:extLst>
      <p:ext uri="{BB962C8B-B14F-4D97-AF65-F5344CB8AC3E}">
        <p14:creationId xmlns:p14="http://schemas.microsoft.com/office/powerpoint/2010/main" val="38518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18</a:t>
            </a:fld>
            <a:endParaRPr lang="en-US" dirty="0"/>
          </a:p>
        </p:txBody>
      </p:sp>
      <p:sp>
        <p:nvSpPr>
          <p:cNvPr id="3" name="TextBox 2"/>
          <p:cNvSpPr txBox="1"/>
          <p:nvPr/>
        </p:nvSpPr>
        <p:spPr>
          <a:xfrm>
            <a:off x="612742" y="534776"/>
            <a:ext cx="10741058" cy="4601260"/>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Coupon Rate</a:t>
            </a: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interest rate </a:t>
            </a:r>
            <a:r>
              <a:rPr lang="en-US" sz="2400" dirty="0">
                <a:latin typeface="Arial" panose="020B0604020202020204" pitchFamily="34" charset="0"/>
                <a:cs typeface="Arial" panose="020B0604020202020204" pitchFamily="34" charset="0"/>
              </a:rPr>
              <a:t>on a debt security </a:t>
            </a:r>
            <a:r>
              <a:rPr lang="en-US" sz="2400" dirty="0">
                <a:solidFill>
                  <a:srgbClr val="7030A0"/>
                </a:solidFill>
                <a:latin typeface="Arial" panose="020B0604020202020204" pitchFamily="34" charset="0"/>
                <a:cs typeface="Arial" panose="020B0604020202020204" pitchFamily="34" charset="0"/>
              </a:rPr>
              <a:t>(borrowed money that the District promises to repay at a certain time and with a certain rate of interest).  </a:t>
            </a:r>
            <a:r>
              <a:rPr lang="en-US" sz="2400" dirty="0">
                <a:latin typeface="Arial" panose="020B0604020202020204" pitchFamily="34" charset="0"/>
                <a:cs typeface="Arial" panose="020B0604020202020204" pitchFamily="34" charset="0"/>
              </a:rPr>
              <a:t>It is usually expressed as a percentage of the face value of the bond or note.</a:t>
            </a:r>
          </a:p>
          <a:p>
            <a:endParaRPr lang="en-US" sz="1100" dirty="0">
              <a:latin typeface="Arial" panose="020B0604020202020204" pitchFamily="34" charset="0"/>
              <a:cs typeface="Arial" panose="020B0604020202020204" pitchFamily="34" charset="0"/>
            </a:endParaRPr>
          </a:p>
          <a:p>
            <a:r>
              <a:rPr lang="en-US" sz="3200" dirty="0">
                <a:latin typeface="Arial Black" panose="020B0A04020102020204" pitchFamily="34" charset="0"/>
              </a:rPr>
              <a:t>Executory Contract</a:t>
            </a:r>
          </a:p>
          <a:p>
            <a:r>
              <a:rPr lang="en-US" sz="2400" dirty="0">
                <a:latin typeface="Arial" panose="020B0604020202020204" pitchFamily="34" charset="0"/>
                <a:cs typeface="Arial" panose="020B0604020202020204" pitchFamily="34" charset="0"/>
              </a:rPr>
              <a:t>A contract which has not yet been fully performed </a:t>
            </a:r>
            <a:r>
              <a:rPr lang="en-US" sz="2400" dirty="0">
                <a:solidFill>
                  <a:srgbClr val="7030A0"/>
                </a:solidFill>
                <a:latin typeface="Arial" panose="020B0604020202020204" pitchFamily="34" charset="0"/>
                <a:cs typeface="Arial" panose="020B0604020202020204" pitchFamily="34" charset="0"/>
              </a:rPr>
              <a:t>(executed)</a:t>
            </a:r>
            <a:r>
              <a:rPr lang="en-US" sz="2400" dirty="0">
                <a:latin typeface="Arial" panose="020B0604020202020204" pitchFamily="34" charset="0"/>
                <a:cs typeface="Arial" panose="020B0604020202020204" pitchFamily="34" charset="0"/>
              </a:rPr>
              <a:t>.</a:t>
            </a:r>
          </a:p>
          <a:p>
            <a:r>
              <a:rPr lang="en-US" sz="1100" dirty="0">
                <a:solidFill>
                  <a:srgbClr val="7030A0"/>
                </a:solidFill>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In other words – it is a contract under which both sides still have important performance remaining, but the contract has been fully performed by one party but not by the other.</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115412" y="5462192"/>
            <a:ext cx="921536" cy="9215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46064" y="5194168"/>
            <a:ext cx="2423671" cy="1124490"/>
          </a:xfrm>
          <a:prstGeom prst="rect">
            <a:avLst/>
          </a:prstGeom>
        </p:spPr>
      </p:pic>
    </p:spTree>
    <p:extLst>
      <p:ext uri="{BB962C8B-B14F-4D97-AF65-F5344CB8AC3E}">
        <p14:creationId xmlns:p14="http://schemas.microsoft.com/office/powerpoint/2010/main" val="43850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180</a:t>
            </a:fld>
            <a:endParaRPr lang="en-US" dirty="0"/>
          </a:p>
        </p:txBody>
      </p:sp>
      <p:sp>
        <p:nvSpPr>
          <p:cNvPr id="3" name="TextBox 2"/>
          <p:cNvSpPr txBox="1"/>
          <p:nvPr/>
        </p:nvSpPr>
        <p:spPr>
          <a:xfrm>
            <a:off x="9585443" y="5802868"/>
            <a:ext cx="176835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
        <p:nvSpPr>
          <p:cNvPr id="5" name="TextBox 4"/>
          <p:cNvSpPr txBox="1"/>
          <p:nvPr/>
        </p:nvSpPr>
        <p:spPr>
          <a:xfrm>
            <a:off x="9191135" y="5802868"/>
            <a:ext cx="216266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21-03.1-12</a:t>
            </a:r>
          </a:p>
        </p:txBody>
      </p:sp>
      <p:sp>
        <p:nvSpPr>
          <p:cNvPr id="7" name="TextBox 6"/>
          <p:cNvSpPr txBox="1"/>
          <p:nvPr/>
        </p:nvSpPr>
        <p:spPr>
          <a:xfrm>
            <a:off x="593889" y="571501"/>
            <a:ext cx="11164219" cy="2023150"/>
          </a:xfrm>
          <a:prstGeom prst="rect">
            <a:avLst/>
          </a:prstGeom>
          <a:noFill/>
        </p:spPr>
        <p:txBody>
          <a:bodyPr wrap="square" rtlCol="0">
            <a:spAutoFit/>
          </a:bodyPr>
          <a:lstStyle/>
          <a:p>
            <a:r>
              <a:rPr lang="en-US" sz="2800" dirty="0">
                <a:latin typeface="Arial Black" panose="020B0A04020102020204" pitchFamily="34" charset="0"/>
              </a:rPr>
              <a:t>Amendment or Repeal - Effect</a:t>
            </a:r>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ND covenants with the owners of any </a:t>
            </a:r>
            <a:r>
              <a:rPr lang="en-US" sz="2800" dirty="0">
                <a:solidFill>
                  <a:srgbClr val="7030A0"/>
                </a:solidFill>
                <a:latin typeface="Arial" panose="020B0604020202020204" pitchFamily="34" charset="0"/>
                <a:cs typeface="Arial" panose="020B0604020202020204" pitchFamily="34" charset="0"/>
              </a:rPr>
              <a:t>bonds</a:t>
            </a:r>
            <a:r>
              <a:rPr lang="en-US" sz="2800" dirty="0">
                <a:latin typeface="Arial" panose="020B0604020202020204" pitchFamily="34" charset="0"/>
                <a:cs typeface="Arial" panose="020B0604020202020204" pitchFamily="34" charset="0"/>
              </a:rPr>
              <a:t> that it will not amend or repeal this chapter if the effect may be to impair the exemption from income taxation of interest on bonds.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677" y="3229296"/>
            <a:ext cx="3278387" cy="2664970"/>
          </a:xfrm>
          <a:prstGeom prst="rect">
            <a:avLst/>
          </a:prstGeom>
        </p:spPr>
      </p:pic>
    </p:spTree>
    <p:extLst>
      <p:ext uri="{BB962C8B-B14F-4D97-AF65-F5344CB8AC3E}">
        <p14:creationId xmlns:p14="http://schemas.microsoft.com/office/powerpoint/2010/main" val="387085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181</a:t>
            </a:fld>
            <a:endParaRPr lang="en-US" dirty="0"/>
          </a:p>
        </p:txBody>
      </p:sp>
      <p:sp>
        <p:nvSpPr>
          <p:cNvPr id="3" name="TextBox 2"/>
          <p:cNvSpPr txBox="1"/>
          <p:nvPr/>
        </p:nvSpPr>
        <p:spPr>
          <a:xfrm>
            <a:off x="1190773" y="2322955"/>
            <a:ext cx="10090671" cy="2723823"/>
          </a:xfrm>
          <a:prstGeom prst="rect">
            <a:avLst/>
          </a:prstGeom>
          <a:noFill/>
        </p:spPr>
        <p:txBody>
          <a:bodyPr wrap="square" rtlCol="0">
            <a:spAutoFit/>
          </a:bodyPr>
          <a:lstStyle/>
          <a:p>
            <a:pPr algn="ctr"/>
            <a:r>
              <a:rPr lang="en-US" sz="8000" dirty="0">
                <a:latin typeface="Arial Black" panose="020B0A04020102020204" pitchFamily="34" charset="0"/>
              </a:rPr>
              <a:t>10 Minute </a:t>
            </a:r>
          </a:p>
          <a:p>
            <a:pPr algn="ctr"/>
            <a:r>
              <a:rPr lang="en-US" sz="8000" dirty="0">
                <a:latin typeface="Arial Black" panose="020B0A04020102020204" pitchFamily="34" charset="0"/>
              </a:rPr>
              <a:t>BREAK</a:t>
            </a:r>
            <a:endParaRPr lang="en-US" sz="16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18" y="945822"/>
            <a:ext cx="2857500" cy="25908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576623" y="3581400"/>
            <a:ext cx="2777177" cy="2590800"/>
          </a:xfrm>
          <a:prstGeom prst="rect">
            <a:avLst/>
          </a:prstGeom>
        </p:spPr>
      </p:pic>
    </p:spTree>
    <p:extLst>
      <p:ext uri="{BB962C8B-B14F-4D97-AF65-F5344CB8AC3E}">
        <p14:creationId xmlns:p14="http://schemas.microsoft.com/office/powerpoint/2010/main" val="285206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182</a:t>
            </a:fld>
            <a:endParaRPr lang="en-US" dirty="0"/>
          </a:p>
        </p:txBody>
      </p:sp>
      <p:sp>
        <p:nvSpPr>
          <p:cNvPr id="3" name="Rectangle 2"/>
          <p:cNvSpPr/>
          <p:nvPr/>
        </p:nvSpPr>
        <p:spPr>
          <a:xfrm>
            <a:off x="969981" y="1216976"/>
            <a:ext cx="10252038" cy="2308324"/>
          </a:xfrm>
          <a:prstGeom prst="rect">
            <a:avLst/>
          </a:prstGeom>
        </p:spPr>
        <p:txBody>
          <a:bodyPr wrap="square">
            <a:spAutoFit/>
          </a:bodyPr>
          <a:lstStyle/>
          <a:p>
            <a:pPr algn="ctr"/>
            <a:r>
              <a:rPr lang="en-US" sz="3600" dirty="0">
                <a:latin typeface="Arial Black" panose="020B0A04020102020204" pitchFamily="34" charset="0"/>
              </a:rPr>
              <a:t>TITLE 21 </a:t>
            </a:r>
          </a:p>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dirty="0">
                <a:latin typeface="Arial Black" panose="020B0A04020102020204" pitchFamily="34" charset="0"/>
              </a:rPr>
              <a:t>Depositories of Public Funds</a:t>
            </a:r>
            <a:endParaRPr lang="en-US" sz="6000" dirty="0">
              <a:effectLst>
                <a:outerShdw blurRad="38100" dist="38100" dir="2700000" algn="tl">
                  <a:srgbClr val="000000">
                    <a:alpha val="43137"/>
                  </a:srgbClr>
                </a:outerShdw>
              </a:effectLst>
              <a:latin typeface="Arial Black" panose="020B0A04020102020204" pitchFamily="34" charset="0"/>
            </a:endParaRPr>
          </a:p>
        </p:txBody>
      </p:sp>
      <p:pic>
        <p:nvPicPr>
          <p:cNvPr id="5" name="Picture 4"/>
          <p:cNvPicPr>
            <a:picLocks noChangeAspect="1"/>
          </p:cNvPicPr>
          <p:nvPr/>
        </p:nvPicPr>
        <p:blipFill>
          <a:blip r:embed="rId3" cstate="print"/>
          <a:stretch>
            <a:fillRect/>
          </a:stretch>
        </p:blipFill>
        <p:spPr>
          <a:xfrm>
            <a:off x="285094" y="5594167"/>
            <a:ext cx="921536" cy="921536"/>
          </a:xfrm>
          <a:prstGeom prst="rect">
            <a:avLst/>
          </a:prstGeom>
        </p:spPr>
      </p:pic>
      <p:sp>
        <p:nvSpPr>
          <p:cNvPr id="6" name="Rectangle 5"/>
          <p:cNvSpPr/>
          <p:nvPr/>
        </p:nvSpPr>
        <p:spPr>
          <a:xfrm>
            <a:off x="6451965" y="4628077"/>
            <a:ext cx="4773293"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21-04</a:t>
            </a:r>
          </a:p>
        </p:txBody>
      </p:sp>
    </p:spTree>
    <p:extLst>
      <p:ext uri="{BB962C8B-B14F-4D97-AF65-F5344CB8AC3E}">
        <p14:creationId xmlns:p14="http://schemas.microsoft.com/office/powerpoint/2010/main" val="35509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183</a:t>
            </a:fld>
            <a:endParaRPr lang="en-US" dirty="0"/>
          </a:p>
        </p:txBody>
      </p:sp>
      <p:sp>
        <p:nvSpPr>
          <p:cNvPr id="3" name="TextBox 2"/>
          <p:cNvSpPr txBox="1"/>
          <p:nvPr/>
        </p:nvSpPr>
        <p:spPr>
          <a:xfrm>
            <a:off x="622170" y="334109"/>
            <a:ext cx="10991653" cy="3339376"/>
          </a:xfrm>
          <a:prstGeom prst="rect">
            <a:avLst/>
          </a:prstGeom>
          <a:noFill/>
        </p:spPr>
        <p:txBody>
          <a:bodyPr wrap="square" rtlCol="0">
            <a:spAutoFit/>
          </a:bodyPr>
          <a:lstStyle/>
          <a:p>
            <a:r>
              <a:rPr lang="en-US" sz="3200" dirty="0">
                <a:latin typeface="Arial Black" panose="020B0A04020102020204" pitchFamily="34" charset="0"/>
              </a:rPr>
              <a:t>Definitions:</a:t>
            </a:r>
          </a:p>
          <a:p>
            <a:endParaRPr lang="en-US" sz="11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Financial Institutions:</a:t>
            </a:r>
          </a:p>
          <a:p>
            <a:r>
              <a:rPr lang="en-US" sz="2800" dirty="0">
                <a:latin typeface="Arial" panose="020B0604020202020204" pitchFamily="34" charset="0"/>
                <a:cs typeface="Arial" panose="020B0604020202020204" pitchFamily="34" charset="0"/>
              </a:rPr>
              <a:t>Includes state &amp; national </a:t>
            </a:r>
            <a:r>
              <a:rPr lang="en-US" sz="2800" b="1" dirty="0">
                <a:latin typeface="Arial" panose="020B0604020202020204" pitchFamily="34" charset="0"/>
                <a:cs typeface="Arial" panose="020B0604020202020204" pitchFamily="34" charset="0"/>
              </a:rPr>
              <a:t>banks</a:t>
            </a:r>
            <a:r>
              <a:rPr lang="en-US" sz="2800" dirty="0">
                <a:latin typeface="Arial" panose="020B0604020202020204" pitchFamily="34" charset="0"/>
                <a:cs typeface="Arial" panose="020B0604020202020204" pitchFamily="34" charset="0"/>
              </a:rPr>
              <a:t> insured by the FDIC, state-chartered or federally chartered </a:t>
            </a:r>
            <a:r>
              <a:rPr lang="en-US" sz="2800" b="1" dirty="0">
                <a:latin typeface="Arial" panose="020B0604020202020204" pitchFamily="34" charset="0"/>
                <a:cs typeface="Arial" panose="020B0604020202020204" pitchFamily="34" charset="0"/>
              </a:rPr>
              <a:t>savings and loans </a:t>
            </a:r>
            <a:r>
              <a:rPr lang="en-US" sz="2800" dirty="0">
                <a:latin typeface="Arial" panose="020B0604020202020204" pitchFamily="34" charset="0"/>
                <a:cs typeface="Arial" panose="020B0604020202020204" pitchFamily="34" charset="0"/>
              </a:rPr>
              <a:t>insured by the Federal Savings And Loan Insurance Corporation, and state-chartered or federally chartered </a:t>
            </a:r>
            <a:r>
              <a:rPr lang="en-US" sz="2800" b="1" dirty="0">
                <a:latin typeface="Arial" panose="020B0604020202020204" pitchFamily="34" charset="0"/>
                <a:cs typeface="Arial" panose="020B0604020202020204" pitchFamily="34" charset="0"/>
              </a:rPr>
              <a:t>credit unions </a:t>
            </a:r>
            <a:r>
              <a:rPr lang="en-US" sz="2800" dirty="0">
                <a:latin typeface="Arial" panose="020B0604020202020204" pitchFamily="34" charset="0"/>
                <a:cs typeface="Arial" panose="020B0604020202020204" pitchFamily="34" charset="0"/>
              </a:rPr>
              <a:t>insured by the National Credit Union Administration.</a:t>
            </a:r>
          </a:p>
        </p:txBody>
      </p:sp>
      <p:sp>
        <p:nvSpPr>
          <p:cNvPr id="5" name="TextBox 4"/>
          <p:cNvSpPr txBox="1"/>
          <p:nvPr/>
        </p:nvSpPr>
        <p:spPr>
          <a:xfrm>
            <a:off x="9251577" y="5887859"/>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21-04-01</a:t>
            </a:r>
          </a:p>
        </p:txBody>
      </p:sp>
      <p:pic>
        <p:nvPicPr>
          <p:cNvPr id="6" name="Picture 5" descr="A white building with a dollar sign on top&#10;&#10;Description automatically generated">
            <a:extLst>
              <a:ext uri="{FF2B5EF4-FFF2-40B4-BE49-F238E27FC236}">
                <a16:creationId xmlns:a16="http://schemas.microsoft.com/office/drawing/2014/main" id="{5485C77D-739A-08A0-05E0-21417C7C6F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06873" y="4104494"/>
            <a:ext cx="2249021" cy="1783365"/>
          </a:xfrm>
          <a:prstGeom prst="rect">
            <a:avLst/>
          </a:prstGeom>
        </p:spPr>
      </p:pic>
    </p:spTree>
    <p:extLst>
      <p:ext uri="{BB962C8B-B14F-4D97-AF65-F5344CB8AC3E}">
        <p14:creationId xmlns:p14="http://schemas.microsoft.com/office/powerpoint/2010/main" val="366471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184</a:t>
            </a:fld>
            <a:endParaRPr lang="en-US" dirty="0"/>
          </a:p>
        </p:txBody>
      </p:sp>
      <p:sp>
        <p:nvSpPr>
          <p:cNvPr id="5" name="TextBox 4"/>
          <p:cNvSpPr txBox="1"/>
          <p:nvPr/>
        </p:nvSpPr>
        <p:spPr>
          <a:xfrm>
            <a:off x="9251577" y="5887859"/>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21-04-01</a:t>
            </a:r>
          </a:p>
        </p:txBody>
      </p:sp>
      <p:sp>
        <p:nvSpPr>
          <p:cNvPr id="6" name="TextBox 5"/>
          <p:cNvSpPr txBox="1"/>
          <p:nvPr/>
        </p:nvSpPr>
        <p:spPr>
          <a:xfrm>
            <a:off x="603315" y="609491"/>
            <a:ext cx="11001081" cy="5170646"/>
          </a:xfrm>
          <a:prstGeom prst="rect">
            <a:avLst/>
          </a:prstGeom>
          <a:noFill/>
        </p:spPr>
        <p:txBody>
          <a:bodyPr wrap="square" rtlCol="0">
            <a:spAutoFit/>
          </a:bodyPr>
          <a:lstStyle/>
          <a:p>
            <a:r>
              <a:rPr lang="en-US" sz="2800" dirty="0">
                <a:latin typeface="Arial Black" panose="020B0A04020102020204" pitchFamily="34" charset="0"/>
              </a:rPr>
              <a:t>Definitions:</a:t>
            </a:r>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Public Corporation:</a:t>
            </a:r>
          </a:p>
          <a:p>
            <a:r>
              <a:rPr lang="en-US" sz="2800" dirty="0">
                <a:latin typeface="Arial" panose="020B0604020202020204" pitchFamily="34" charset="0"/>
                <a:cs typeface="Arial" panose="020B0604020202020204" pitchFamily="34" charset="0"/>
              </a:rPr>
              <a:t>Includes a county, city, township, </a:t>
            </a:r>
            <a:r>
              <a:rPr lang="en-US" sz="2800" dirty="0">
                <a:solidFill>
                  <a:srgbClr val="7030A0"/>
                </a:solidFill>
                <a:latin typeface="Arial" panose="020B0604020202020204" pitchFamily="34" charset="0"/>
                <a:cs typeface="Arial" panose="020B0604020202020204" pitchFamily="34" charset="0"/>
              </a:rPr>
              <a:t>School District </a:t>
            </a:r>
            <a:r>
              <a:rPr lang="en-US" sz="2800" dirty="0">
                <a:latin typeface="Arial" panose="020B0604020202020204" pitchFamily="34" charset="0"/>
                <a:cs typeface="Arial" panose="020B0604020202020204" pitchFamily="34" charset="0"/>
              </a:rPr>
              <a:t>and any other body corporate except a private corporation.</a:t>
            </a:r>
          </a:p>
          <a:p>
            <a:endParaRPr lang="en-US" sz="11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Public Funds:</a:t>
            </a:r>
          </a:p>
          <a:p>
            <a:r>
              <a:rPr lang="en-US" sz="2800" dirty="0">
                <a:latin typeface="Arial" panose="020B0604020202020204" pitchFamily="34" charset="0"/>
                <a:cs typeface="Arial" panose="020B0604020202020204" pitchFamily="34" charset="0"/>
              </a:rPr>
              <a:t>The term includes funds of which any </a:t>
            </a:r>
            <a:r>
              <a:rPr lang="en-US" sz="2800" dirty="0">
                <a:solidFill>
                  <a:srgbClr val="7030A0"/>
                </a:solidFill>
                <a:latin typeface="Arial" panose="020B0604020202020204" pitchFamily="34" charset="0"/>
                <a:cs typeface="Arial" panose="020B0604020202020204" pitchFamily="34" charset="0"/>
              </a:rPr>
              <a:t>Board</a:t>
            </a:r>
            <a:r>
              <a:rPr lang="en-US" sz="2800" dirty="0">
                <a:latin typeface="Arial" panose="020B0604020202020204" pitchFamily="34" charset="0"/>
                <a:cs typeface="Arial" panose="020B0604020202020204" pitchFamily="34" charset="0"/>
              </a:rPr>
              <a:t>, bureau, commission or individual, created or authorized by law is authorized to have control as the </a:t>
            </a:r>
            <a:r>
              <a:rPr lang="en-US" sz="2800" dirty="0">
                <a:solidFill>
                  <a:srgbClr val="7030A0"/>
                </a:solidFill>
                <a:latin typeface="Arial" panose="020B0604020202020204" pitchFamily="34" charset="0"/>
                <a:cs typeface="Arial" panose="020B0604020202020204" pitchFamily="34" charset="0"/>
              </a:rPr>
              <a:t>legal custodian </a:t>
            </a:r>
            <a:r>
              <a:rPr lang="en-US" sz="2800" dirty="0">
                <a:latin typeface="Arial" panose="020B0604020202020204" pitchFamily="34" charset="0"/>
                <a:cs typeface="Arial" panose="020B0604020202020204" pitchFamily="34" charset="0"/>
              </a:rPr>
              <a:t>for any purpose whatsoever whether such funds were derived from general or special taxation or the assessment of persons or corporations for a specific purpose.</a:t>
            </a:r>
          </a:p>
          <a:p>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5411780"/>
            <a:ext cx="1400224" cy="1036251"/>
          </a:xfrm>
          <a:prstGeom prst="rect">
            <a:avLst/>
          </a:prstGeom>
        </p:spPr>
      </p:pic>
    </p:spTree>
    <p:extLst>
      <p:ext uri="{BB962C8B-B14F-4D97-AF65-F5344CB8AC3E}">
        <p14:creationId xmlns:p14="http://schemas.microsoft.com/office/powerpoint/2010/main" val="234374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185</a:t>
            </a:fld>
            <a:endParaRPr lang="en-US" dirty="0"/>
          </a:p>
        </p:txBody>
      </p:sp>
      <p:sp>
        <p:nvSpPr>
          <p:cNvPr id="5" name="TextBox 4"/>
          <p:cNvSpPr txBox="1"/>
          <p:nvPr/>
        </p:nvSpPr>
        <p:spPr>
          <a:xfrm>
            <a:off x="9251577" y="5887859"/>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21-04-01</a:t>
            </a:r>
          </a:p>
        </p:txBody>
      </p:sp>
      <p:sp>
        <p:nvSpPr>
          <p:cNvPr id="6" name="TextBox 5"/>
          <p:cNvSpPr txBox="1"/>
          <p:nvPr/>
        </p:nvSpPr>
        <p:spPr>
          <a:xfrm>
            <a:off x="603315" y="609491"/>
            <a:ext cx="11001081" cy="5832366"/>
          </a:xfrm>
          <a:prstGeom prst="rect">
            <a:avLst/>
          </a:prstGeom>
          <a:noFill/>
        </p:spPr>
        <p:txBody>
          <a:bodyPr wrap="square" rtlCol="0">
            <a:spAutoFit/>
          </a:bodyPr>
          <a:lstStyle/>
          <a:p>
            <a:r>
              <a:rPr lang="en-US" sz="3200" dirty="0">
                <a:latin typeface="Arial Black" panose="020B0A04020102020204" pitchFamily="34" charset="0"/>
              </a:rPr>
              <a:t>Definitions:</a:t>
            </a:r>
          </a:p>
          <a:p>
            <a:endParaRPr lang="en-US" sz="11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Public Funds:</a:t>
            </a:r>
          </a:p>
          <a:p>
            <a:r>
              <a:rPr lang="en-US" sz="2800" dirty="0">
                <a:latin typeface="Arial" panose="020B0604020202020204" pitchFamily="34" charset="0"/>
                <a:cs typeface="Arial" panose="020B0604020202020204" pitchFamily="34" charset="0"/>
              </a:rPr>
              <a:t>Includes all funds from taxation, fee, penalties, sale of bonds, and from any other source which belong to and are the property of the District.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term </a:t>
            </a:r>
            <a:r>
              <a:rPr lang="en-US" sz="2800" u="sng" dirty="0">
                <a:solidFill>
                  <a:srgbClr val="C00000"/>
                </a:solidFill>
                <a:latin typeface="Arial" panose="020B0604020202020204" pitchFamily="34" charset="0"/>
                <a:cs typeface="Arial" panose="020B0604020202020204" pitchFamily="34" charset="0"/>
              </a:rPr>
              <a:t>does not include funds </a:t>
            </a:r>
            <a:r>
              <a:rPr lang="en-US" sz="2800" dirty="0">
                <a:latin typeface="Arial" panose="020B0604020202020204" pitchFamily="34" charset="0"/>
                <a:cs typeface="Arial" panose="020B0604020202020204" pitchFamily="34" charset="0"/>
              </a:rPr>
              <a:t>of students or student organizations deposited in a student financial institution approved by the and under the control of the School Board.</a:t>
            </a:r>
          </a:p>
          <a:p>
            <a:endParaRPr lang="en-US" sz="11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State:</a:t>
            </a:r>
          </a:p>
          <a:p>
            <a:r>
              <a:rPr lang="en-US" sz="2800" dirty="0">
                <a:latin typeface="Arial" panose="020B0604020202020204" pitchFamily="34" charset="0"/>
                <a:cs typeface="Arial" panose="020B0604020202020204" pitchFamily="34" charset="0"/>
              </a:rPr>
              <a:t>Includes the state of ND and any institution, industry, enterprise or agency of the state.</a:t>
            </a:r>
          </a:p>
          <a:p>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3876" y="565607"/>
            <a:ext cx="922495" cy="1239219"/>
          </a:xfrm>
          <a:prstGeom prst="rect">
            <a:avLst/>
          </a:prstGeom>
        </p:spPr>
      </p:pic>
    </p:spTree>
    <p:extLst>
      <p:ext uri="{BB962C8B-B14F-4D97-AF65-F5344CB8AC3E}">
        <p14:creationId xmlns:p14="http://schemas.microsoft.com/office/powerpoint/2010/main" val="409850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077200" y="6346923"/>
            <a:ext cx="3276600" cy="365125"/>
          </a:xfrm>
        </p:spPr>
        <p:txBody>
          <a:bodyPr/>
          <a:lstStyle/>
          <a:p>
            <a:fld id="{71B7BAC7-FE87-40F6-AA24-4F4685D1B022}" type="slidenum">
              <a:rPr lang="en-US" smtClean="0"/>
              <a:t>186</a:t>
            </a:fld>
            <a:endParaRPr lang="en-US" dirty="0"/>
          </a:p>
        </p:txBody>
      </p:sp>
      <p:sp>
        <p:nvSpPr>
          <p:cNvPr id="5" name="TextBox 4"/>
          <p:cNvSpPr txBox="1"/>
          <p:nvPr/>
        </p:nvSpPr>
        <p:spPr>
          <a:xfrm>
            <a:off x="9251577" y="5887859"/>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21-04-02</a:t>
            </a:r>
          </a:p>
        </p:txBody>
      </p:sp>
      <p:sp>
        <p:nvSpPr>
          <p:cNvPr id="6" name="TextBox 5"/>
          <p:cNvSpPr txBox="1"/>
          <p:nvPr/>
        </p:nvSpPr>
        <p:spPr>
          <a:xfrm>
            <a:off x="499621" y="609491"/>
            <a:ext cx="11258487" cy="2908489"/>
          </a:xfrm>
          <a:prstGeom prst="rect">
            <a:avLst/>
          </a:prstGeom>
          <a:noFill/>
        </p:spPr>
        <p:txBody>
          <a:bodyPr wrap="square" rtlCol="0">
            <a:spAutoFit/>
          </a:bodyPr>
          <a:lstStyle/>
          <a:p>
            <a:r>
              <a:rPr lang="en-US" sz="3200" dirty="0">
                <a:solidFill>
                  <a:srgbClr val="C00000"/>
                </a:solidFill>
                <a:latin typeface="Arial Black" panose="020B0A04020102020204" pitchFamily="34" charset="0"/>
              </a:rPr>
              <a:t>State Funds </a:t>
            </a:r>
            <a:r>
              <a:rPr lang="en-US" sz="3200" dirty="0">
                <a:latin typeface="Arial Black" panose="020B0A04020102020204" pitchFamily="34" charset="0"/>
              </a:rPr>
              <a:t>to be Deposited in Bank of 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Public funds belonging to or in the custody of the </a:t>
            </a:r>
            <a:r>
              <a:rPr lang="en-US" sz="2800" u="sng" dirty="0">
                <a:latin typeface="Arial" panose="020B0604020202020204" pitchFamily="34" charset="0"/>
                <a:cs typeface="Arial" panose="020B0604020202020204" pitchFamily="34" charset="0"/>
              </a:rPr>
              <a:t>state</a:t>
            </a:r>
            <a:r>
              <a:rPr lang="en-US" sz="2800" dirty="0">
                <a:latin typeface="Arial" panose="020B0604020202020204" pitchFamily="34" charset="0"/>
                <a:cs typeface="Arial" panose="020B0604020202020204" pitchFamily="34" charset="0"/>
              </a:rPr>
              <a:t> must be deposited in the Bank of ND </a:t>
            </a:r>
            <a:r>
              <a:rPr lang="en-US" sz="2800" dirty="0">
                <a:solidFill>
                  <a:srgbClr val="7030A0"/>
                </a:solidFill>
                <a:latin typeface="Arial" panose="020B0604020202020204" pitchFamily="34" charset="0"/>
                <a:cs typeface="Arial" panose="020B0604020202020204" pitchFamily="34" charset="0"/>
              </a:rPr>
              <a:t>OR</a:t>
            </a:r>
            <a:r>
              <a:rPr lang="en-US" sz="2800" dirty="0">
                <a:latin typeface="Arial" panose="020B0604020202020204" pitchFamily="34" charset="0"/>
                <a:cs typeface="Arial" panose="020B0604020202020204" pitchFamily="34" charset="0"/>
              </a:rPr>
              <a:t> in financial institutions which have been duly designated as depositories in the manner prescribed in this chapter.</a:t>
            </a:r>
          </a:p>
          <a:p>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568" y="3884803"/>
            <a:ext cx="4369873" cy="2295287"/>
          </a:xfrm>
          <a:prstGeom prst="rect">
            <a:avLst/>
          </a:prstGeom>
        </p:spPr>
      </p:pic>
    </p:spTree>
    <p:extLst>
      <p:ext uri="{BB962C8B-B14F-4D97-AF65-F5344CB8AC3E}">
        <p14:creationId xmlns:p14="http://schemas.microsoft.com/office/powerpoint/2010/main" val="30298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187</a:t>
            </a:fld>
            <a:endParaRPr lang="en-US" dirty="0"/>
          </a:p>
        </p:txBody>
      </p:sp>
      <p:sp>
        <p:nvSpPr>
          <p:cNvPr id="5" name="TextBox 4"/>
          <p:cNvSpPr txBox="1"/>
          <p:nvPr/>
        </p:nvSpPr>
        <p:spPr>
          <a:xfrm>
            <a:off x="9251577" y="5887859"/>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21-04-04</a:t>
            </a:r>
          </a:p>
        </p:txBody>
      </p:sp>
      <p:sp>
        <p:nvSpPr>
          <p:cNvPr id="6" name="TextBox 5"/>
          <p:cNvSpPr txBox="1"/>
          <p:nvPr/>
        </p:nvSpPr>
        <p:spPr>
          <a:xfrm>
            <a:off x="454979" y="351234"/>
            <a:ext cx="11205841" cy="4478149"/>
          </a:xfrm>
          <a:prstGeom prst="rect">
            <a:avLst/>
          </a:prstGeom>
          <a:noFill/>
        </p:spPr>
        <p:txBody>
          <a:bodyPr wrap="square" rtlCol="0">
            <a:spAutoFit/>
          </a:bodyPr>
          <a:lstStyle/>
          <a:p>
            <a:r>
              <a:rPr lang="en-US" sz="3000" dirty="0">
                <a:latin typeface="Arial Black" panose="020B0A04020102020204" pitchFamily="34" charset="0"/>
              </a:rPr>
              <a:t>Money Deposited Promptly – Withdrawal - Penalty:</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a:solidFill>
                  <a:srgbClr val="7030A0"/>
                </a:solidFill>
                <a:latin typeface="Arial" panose="020B0604020202020204" pitchFamily="34" charset="0"/>
                <a:cs typeface="Arial" panose="020B0604020202020204" pitchFamily="34" charset="0"/>
              </a:rPr>
              <a:t>Business Manager </a:t>
            </a:r>
            <a:r>
              <a:rPr lang="en-US" sz="2400" dirty="0">
                <a:latin typeface="Arial" panose="020B0604020202020204" pitchFamily="34" charset="0"/>
                <a:cs typeface="Arial" panose="020B0604020202020204" pitchFamily="34" charset="0"/>
              </a:rPr>
              <a:t>and every other person legally charged with the custody of public funds </a:t>
            </a:r>
            <a:r>
              <a:rPr lang="en-US" sz="2400" dirty="0">
                <a:solidFill>
                  <a:srgbClr val="7030A0"/>
                </a:solidFill>
                <a:latin typeface="Arial" panose="020B0604020202020204" pitchFamily="34" charset="0"/>
                <a:cs typeface="Arial" panose="020B0604020202020204" pitchFamily="34" charset="0"/>
              </a:rPr>
              <a:t>(YOU)</a:t>
            </a:r>
            <a:r>
              <a:rPr lang="en-US" sz="2400" dirty="0">
                <a:latin typeface="Arial" panose="020B0604020202020204" pitchFamily="34" charset="0"/>
                <a:cs typeface="Arial" panose="020B0604020202020204" pitchFamily="34" charset="0"/>
              </a:rPr>
              <a:t>,</a:t>
            </a:r>
            <a:r>
              <a:rPr lang="en-US" sz="2400" dirty="0">
                <a:solidFill>
                  <a:srgbClr val="7030A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which, according to the provisions of this chapter, must be deposited promptly upon receipt of such funds.  All such public funds must be deposited in </a:t>
            </a:r>
            <a:r>
              <a:rPr lang="en-US" sz="2400" b="1" dirty="0">
                <a:solidFill>
                  <a:srgbClr val="C00000"/>
                </a:solidFill>
                <a:latin typeface="Arial" panose="020B0604020202020204" pitchFamily="34" charset="0"/>
                <a:cs typeface="Arial" panose="020B0604020202020204" pitchFamily="34" charset="0"/>
              </a:rPr>
              <a:t>the District’s name</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Checks or drafts on funds deposited must be drawn by the </a:t>
            </a:r>
            <a:r>
              <a:rPr lang="en-US" sz="2400" dirty="0">
                <a:solidFill>
                  <a:srgbClr val="7030A0"/>
                </a:solidFill>
                <a:latin typeface="Arial" panose="020B0604020202020204" pitchFamily="34" charset="0"/>
                <a:cs typeface="Arial" panose="020B0604020202020204" pitchFamily="34" charset="0"/>
              </a:rPr>
              <a:t>Business Manager </a:t>
            </a:r>
            <a:r>
              <a:rPr lang="en-US" sz="2400" dirty="0">
                <a:latin typeface="Arial" panose="020B0604020202020204" pitchFamily="34" charset="0"/>
                <a:cs typeface="Arial" panose="020B0604020202020204" pitchFamily="34" charset="0"/>
              </a:rPr>
              <a:t>in the </a:t>
            </a:r>
            <a:r>
              <a:rPr lang="en-US" sz="2400" dirty="0">
                <a:solidFill>
                  <a:srgbClr val="7030A0"/>
                </a:solidFill>
                <a:latin typeface="Arial" panose="020B0604020202020204" pitchFamily="34" charset="0"/>
                <a:cs typeface="Arial" panose="020B0604020202020204" pitchFamily="34" charset="0"/>
              </a:rPr>
              <a:t>Business Manager’s </a:t>
            </a:r>
            <a:r>
              <a:rPr lang="en-US" sz="2400" dirty="0">
                <a:latin typeface="Arial" panose="020B0604020202020204" pitchFamily="34" charset="0"/>
                <a:cs typeface="Arial" panose="020B0604020202020204" pitchFamily="34" charset="0"/>
              </a:rPr>
              <a:t>official capacity only, and no checks or drafts on such deposits may be paid or honored by such depository unless so drawn.  </a:t>
            </a:r>
            <a:r>
              <a:rPr lang="en-US" sz="2400" dirty="0">
                <a:solidFill>
                  <a:srgbClr val="C00000"/>
                </a:solidFill>
                <a:latin typeface="Arial" panose="020B0604020202020204" pitchFamily="34" charset="0"/>
                <a:cs typeface="Arial" panose="020B0604020202020204" pitchFamily="34" charset="0"/>
              </a:rPr>
              <a:t>In other words, you and the Board President.</a:t>
            </a:r>
          </a:p>
          <a:p>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781" y="4393100"/>
            <a:ext cx="2036189" cy="2036189"/>
          </a:xfrm>
          <a:prstGeom prst="rect">
            <a:avLst/>
          </a:prstGeom>
        </p:spPr>
      </p:pic>
      <p:sp>
        <p:nvSpPr>
          <p:cNvPr id="8" name="TextBox 7"/>
          <p:cNvSpPr txBox="1"/>
          <p:nvPr/>
        </p:nvSpPr>
        <p:spPr>
          <a:xfrm rot="1684803">
            <a:off x="5671076" y="5378704"/>
            <a:ext cx="2503909" cy="369332"/>
          </a:xfrm>
          <a:prstGeom prst="rect">
            <a:avLst/>
          </a:prstGeom>
          <a:noFill/>
        </p:spPr>
        <p:txBody>
          <a:bodyPr wrap="square" rtlCol="0">
            <a:spAutoFit/>
          </a:bodyPr>
          <a:lstStyle/>
          <a:p>
            <a:r>
              <a:rPr lang="en-US" b="1" i="1" dirty="0">
                <a:solidFill>
                  <a:srgbClr val="C00000"/>
                </a:solidFill>
              </a:rPr>
              <a:t>PROMPTLY RECEIPTED</a:t>
            </a:r>
          </a:p>
        </p:txBody>
      </p:sp>
    </p:spTree>
    <p:extLst>
      <p:ext uri="{BB962C8B-B14F-4D97-AF65-F5344CB8AC3E}">
        <p14:creationId xmlns:p14="http://schemas.microsoft.com/office/powerpoint/2010/main" val="47906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188</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21-04-05</a:t>
            </a:r>
          </a:p>
        </p:txBody>
      </p:sp>
      <p:sp>
        <p:nvSpPr>
          <p:cNvPr id="5" name="TextBox 4"/>
          <p:cNvSpPr txBox="1"/>
          <p:nvPr/>
        </p:nvSpPr>
        <p:spPr>
          <a:xfrm>
            <a:off x="631596" y="606669"/>
            <a:ext cx="11126513" cy="4078039"/>
          </a:xfrm>
          <a:prstGeom prst="rect">
            <a:avLst/>
          </a:prstGeom>
          <a:noFill/>
        </p:spPr>
        <p:txBody>
          <a:bodyPr wrap="square" rtlCol="0">
            <a:spAutoFit/>
          </a:bodyPr>
          <a:lstStyle/>
          <a:p>
            <a:r>
              <a:rPr lang="en-US" sz="3200" dirty="0">
                <a:latin typeface="Arial Black" panose="020B0A04020102020204" pitchFamily="34" charset="0"/>
              </a:rPr>
              <a:t>Financial Institutions – Designation as Depository:</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Any financial institution duly incorporated in ND under the laws governing the incorporation of financial institutions, and any financial institution situated and doing business with ND and the Bank of ND, may be designated a depository of public funds by the </a:t>
            </a:r>
            <a:r>
              <a:rPr lang="en-US" sz="2400" dirty="0">
                <a:solidFill>
                  <a:srgbClr val="7030A0"/>
                </a:solidFill>
                <a:latin typeface="Arial" panose="020B0604020202020204" pitchFamily="34" charset="0"/>
                <a:cs typeface="Arial" panose="020B0604020202020204" pitchFamily="34" charset="0"/>
              </a:rPr>
              <a:t>School Board</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Your Board decides what the designated depository is. </a:t>
            </a:r>
            <a:r>
              <a:rPr lang="en-US" sz="2400" dirty="0">
                <a:solidFill>
                  <a:srgbClr val="7030A0"/>
                </a:solidFill>
                <a:latin typeface="Arial" panose="020B0604020202020204" pitchFamily="34" charset="0"/>
                <a:cs typeface="Arial" panose="020B0604020202020204" pitchFamily="34" charset="0"/>
              </a:rPr>
              <a:t>(bank, credit union, saving &amp; loan,  etc.)</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5765" y="4615845"/>
            <a:ext cx="3973933" cy="1923067"/>
          </a:xfrm>
          <a:prstGeom prst="rect">
            <a:avLst/>
          </a:prstGeom>
        </p:spPr>
      </p:pic>
    </p:spTree>
    <p:extLst>
      <p:ext uri="{BB962C8B-B14F-4D97-AF65-F5344CB8AC3E}">
        <p14:creationId xmlns:p14="http://schemas.microsoft.com/office/powerpoint/2010/main" val="199227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189</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21-04-05</a:t>
            </a:r>
          </a:p>
        </p:txBody>
      </p:sp>
      <p:sp>
        <p:nvSpPr>
          <p:cNvPr id="5" name="TextBox 4"/>
          <p:cNvSpPr txBox="1"/>
          <p:nvPr/>
        </p:nvSpPr>
        <p:spPr>
          <a:xfrm>
            <a:off x="650449" y="597877"/>
            <a:ext cx="11076495" cy="3308598"/>
          </a:xfrm>
          <a:prstGeom prst="rect">
            <a:avLst/>
          </a:prstGeom>
          <a:noFill/>
        </p:spPr>
        <p:txBody>
          <a:bodyPr wrap="square" rtlCol="0">
            <a:spAutoFit/>
          </a:bodyPr>
          <a:lstStyle/>
          <a:p>
            <a:r>
              <a:rPr lang="en-US" sz="3000" dirty="0">
                <a:latin typeface="Arial Black" panose="020B0A04020102020204" pitchFamily="34" charset="0"/>
              </a:rPr>
              <a:t>Financial Institutions – Designation as Depository: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may select two or more financial institutions in the same county as depositories, but if more than one financial institution is designated, the Board shall deal with them impartially, both as to the deposit of funds, the withdrawal of funds, and the requirements as to bonds.</a:t>
            </a: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441" y="3359010"/>
            <a:ext cx="2565365" cy="3041790"/>
          </a:xfrm>
          <a:prstGeom prst="rect">
            <a:avLst/>
          </a:prstGeom>
        </p:spPr>
      </p:pic>
    </p:spTree>
    <p:extLst>
      <p:ext uri="{BB962C8B-B14F-4D97-AF65-F5344CB8AC3E}">
        <p14:creationId xmlns:p14="http://schemas.microsoft.com/office/powerpoint/2010/main" val="258582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19</a:t>
            </a:fld>
            <a:endParaRPr lang="en-US" dirty="0"/>
          </a:p>
        </p:txBody>
      </p:sp>
      <p:sp>
        <p:nvSpPr>
          <p:cNvPr id="3" name="Rectangle 2"/>
          <p:cNvSpPr/>
          <p:nvPr/>
        </p:nvSpPr>
        <p:spPr>
          <a:xfrm>
            <a:off x="754145" y="989704"/>
            <a:ext cx="11057752" cy="3247043"/>
          </a:xfrm>
          <a:prstGeom prst="rect">
            <a:avLst/>
          </a:prstGeom>
        </p:spPr>
        <p:txBody>
          <a:bodyPr wrap="square">
            <a:spAutoFit/>
          </a:bodyPr>
          <a:lstStyle/>
          <a:p>
            <a:r>
              <a:rPr lang="en-US" sz="2800" dirty="0">
                <a:latin typeface="Arial Black" panose="020B0A04020102020204" pitchFamily="34" charset="0"/>
              </a:rPr>
              <a:t>Definitions:                                                                             </a:t>
            </a:r>
          </a:p>
          <a:p>
            <a:endParaRPr lang="en-US" sz="1000" dirty="0">
              <a:latin typeface="Arial Black" panose="020B0A04020102020204" pitchFamily="34" charset="0"/>
            </a:endParaRPr>
          </a:p>
          <a:p>
            <a:r>
              <a:rPr lang="en-US" sz="3200" dirty="0">
                <a:latin typeface="Arial Black" panose="020B0A04020102020204" pitchFamily="34" charset="0"/>
              </a:rPr>
              <a:t>Face Value</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value of a </a:t>
            </a:r>
            <a:r>
              <a:rPr lang="en-US" sz="2400" dirty="0">
                <a:solidFill>
                  <a:srgbClr val="7030A0"/>
                </a:solidFill>
                <a:latin typeface="Arial" panose="020B0604020202020204" pitchFamily="34" charset="0"/>
                <a:cs typeface="Arial" panose="020B0604020202020204" pitchFamily="34" charset="0"/>
              </a:rPr>
              <a:t>bond or note </a:t>
            </a:r>
            <a:r>
              <a:rPr lang="en-US" sz="2400" dirty="0">
                <a:latin typeface="Arial" panose="020B0604020202020204" pitchFamily="34" charset="0"/>
                <a:cs typeface="Arial" panose="020B0604020202020204" pitchFamily="34" charset="0"/>
              </a:rPr>
              <a:t>that appears on the face of the certificate or instrument.  </a:t>
            </a:r>
            <a:r>
              <a:rPr lang="en-US" sz="2400" b="1" dirty="0">
                <a:latin typeface="Arial" panose="020B0604020202020204" pitchFamily="34" charset="0"/>
                <a:cs typeface="Arial" panose="020B0604020202020204" pitchFamily="34" charset="0"/>
              </a:rPr>
              <a:t>Face value is ordinarily the amount the issuing institution promises to pay at maturi</a:t>
            </a:r>
            <a:r>
              <a:rPr lang="en-US" sz="2400" dirty="0">
                <a:latin typeface="Arial" panose="020B0604020202020204" pitchFamily="34" charset="0"/>
                <a:cs typeface="Arial" panose="020B0604020202020204" pitchFamily="34" charset="0"/>
              </a:rPr>
              <a:t>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Also referred to as </a:t>
            </a:r>
            <a:r>
              <a:rPr lang="en-US" sz="2800" b="1" dirty="0">
                <a:solidFill>
                  <a:srgbClr val="7030A0"/>
                </a:solidFill>
                <a:latin typeface="Arial Black" panose="020B0A04020102020204" pitchFamily="34" charset="0"/>
                <a:cs typeface="Arial" panose="020B0604020202020204" pitchFamily="34" charset="0"/>
              </a:rPr>
              <a:t>Par Value</a:t>
            </a:r>
            <a:r>
              <a:rPr lang="en-US" sz="24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510" y="3724704"/>
            <a:ext cx="2681474" cy="2681474"/>
          </a:xfrm>
          <a:prstGeom prst="rect">
            <a:avLst/>
          </a:prstGeom>
        </p:spPr>
      </p:pic>
      <p:pic>
        <p:nvPicPr>
          <p:cNvPr id="5" name="Picture 4"/>
          <p:cNvPicPr>
            <a:picLocks noChangeAspect="1"/>
          </p:cNvPicPr>
          <p:nvPr/>
        </p:nvPicPr>
        <p:blipFill>
          <a:blip r:embed="rId3" cstate="print"/>
          <a:stretch>
            <a:fillRect/>
          </a:stretch>
        </p:blipFill>
        <p:spPr>
          <a:xfrm>
            <a:off x="105986" y="5518753"/>
            <a:ext cx="921536" cy="921536"/>
          </a:xfrm>
          <a:prstGeom prst="rect">
            <a:avLst/>
          </a:prstGeom>
        </p:spPr>
      </p:pic>
    </p:spTree>
    <p:extLst>
      <p:ext uri="{BB962C8B-B14F-4D97-AF65-F5344CB8AC3E}">
        <p14:creationId xmlns:p14="http://schemas.microsoft.com/office/powerpoint/2010/main" val="16850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190</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21-04-05</a:t>
            </a:r>
          </a:p>
        </p:txBody>
      </p:sp>
      <p:sp>
        <p:nvSpPr>
          <p:cNvPr id="5" name="TextBox 4"/>
          <p:cNvSpPr txBox="1"/>
          <p:nvPr/>
        </p:nvSpPr>
        <p:spPr>
          <a:xfrm>
            <a:off x="612743" y="624253"/>
            <a:ext cx="11145366" cy="2446824"/>
          </a:xfrm>
          <a:prstGeom prst="rect">
            <a:avLst/>
          </a:prstGeom>
          <a:noFill/>
        </p:spPr>
        <p:txBody>
          <a:bodyPr wrap="square" rtlCol="0">
            <a:spAutoFit/>
          </a:bodyPr>
          <a:lstStyle/>
          <a:p>
            <a:r>
              <a:rPr lang="en-US" sz="3000" dirty="0">
                <a:latin typeface="Arial Black" panose="020B0A04020102020204" pitchFamily="34" charset="0"/>
              </a:rPr>
              <a:t>Financial Institutions – Designation as Depository: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shall take into consideration, in selecting and designating the depository, the condition of the financial institution, and their capital, surplus, and general credit. </a:t>
            </a: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805" y="3168161"/>
            <a:ext cx="4806462" cy="3004039"/>
          </a:xfrm>
          <a:prstGeom prst="rect">
            <a:avLst/>
          </a:prstGeom>
        </p:spPr>
      </p:pic>
    </p:spTree>
    <p:extLst>
      <p:ext uri="{BB962C8B-B14F-4D97-AF65-F5344CB8AC3E}">
        <p14:creationId xmlns:p14="http://schemas.microsoft.com/office/powerpoint/2010/main" val="332163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191</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21-04-06</a:t>
            </a:r>
          </a:p>
        </p:txBody>
      </p:sp>
      <p:sp>
        <p:nvSpPr>
          <p:cNvPr id="5" name="TextBox 4"/>
          <p:cNvSpPr txBox="1"/>
          <p:nvPr/>
        </p:nvSpPr>
        <p:spPr>
          <a:xfrm>
            <a:off x="499621" y="609491"/>
            <a:ext cx="11258487" cy="4632037"/>
          </a:xfrm>
          <a:prstGeom prst="rect">
            <a:avLst/>
          </a:prstGeom>
          <a:noFill/>
        </p:spPr>
        <p:txBody>
          <a:bodyPr wrap="square" rtlCol="0">
            <a:spAutoFit/>
          </a:bodyPr>
          <a:lstStyle/>
          <a:p>
            <a:r>
              <a:rPr lang="en-US" sz="3000" dirty="0">
                <a:latin typeface="Arial Black" panose="020B0A04020102020204" pitchFamily="34" charset="0"/>
              </a:rPr>
              <a:t>Designating Public Depositories Where There is Only One Financial Institution or no Financial Institution:</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 a county where only one financial institution is located or functioning, the Board may designate such financial institution as a depository, or it may designate another financial institution within the state, or the Bank of ND, as depository in the manner, as long as the conditions provided for selection of depositories of public funds are followed.</a:t>
            </a:r>
          </a:p>
          <a:p>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5881" y="3962159"/>
            <a:ext cx="3361835" cy="2617749"/>
          </a:xfrm>
          <a:prstGeom prst="rect">
            <a:avLst/>
          </a:prstGeom>
        </p:spPr>
      </p:pic>
    </p:spTree>
    <p:extLst>
      <p:ext uri="{BB962C8B-B14F-4D97-AF65-F5344CB8AC3E}">
        <p14:creationId xmlns:p14="http://schemas.microsoft.com/office/powerpoint/2010/main" val="49130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192</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21-04-06</a:t>
            </a:r>
          </a:p>
        </p:txBody>
      </p:sp>
      <p:sp>
        <p:nvSpPr>
          <p:cNvPr id="5" name="TextBox 4"/>
          <p:cNvSpPr txBox="1"/>
          <p:nvPr/>
        </p:nvSpPr>
        <p:spPr>
          <a:xfrm>
            <a:off x="499621" y="609491"/>
            <a:ext cx="11258487" cy="4632037"/>
          </a:xfrm>
          <a:prstGeom prst="rect">
            <a:avLst/>
          </a:prstGeom>
          <a:noFill/>
        </p:spPr>
        <p:txBody>
          <a:bodyPr wrap="square" rtlCol="0">
            <a:spAutoFit/>
          </a:bodyPr>
          <a:lstStyle/>
          <a:p>
            <a:r>
              <a:rPr lang="en-US" sz="3000" dirty="0">
                <a:latin typeface="Arial Black" panose="020B0A04020102020204" pitchFamily="34" charset="0"/>
              </a:rPr>
              <a:t>Designating Public Depositories Where There is Only One Financial Institution or no Financial Institution:</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 case there is no financial institution within any city, township, or School District, the </a:t>
            </a:r>
            <a:r>
              <a:rPr lang="en-US" sz="2800" dirty="0">
                <a:solidFill>
                  <a:srgbClr val="7030A0"/>
                </a:solidFill>
                <a:latin typeface="Arial" panose="020B0604020202020204" pitchFamily="34" charset="0"/>
                <a:cs typeface="Arial" panose="020B0604020202020204" pitchFamily="34" charset="0"/>
              </a:rPr>
              <a:t>School Board</a:t>
            </a:r>
            <a:r>
              <a:rPr lang="en-US" sz="2800" dirty="0">
                <a:latin typeface="Arial" panose="020B0604020202020204" pitchFamily="34" charset="0"/>
                <a:cs typeface="Arial" panose="020B0604020202020204" pitchFamily="34" charset="0"/>
              </a:rPr>
              <a:t>, if it deems it more advantageous, for the best public interest, and convenience, may select a conveniently located financial institution as a depository in an adjoining county.  This </a:t>
            </a:r>
            <a:r>
              <a:rPr lang="en-US" sz="2800" b="1" dirty="0">
                <a:solidFill>
                  <a:srgbClr val="C00000"/>
                </a:solidFill>
                <a:latin typeface="Arial" panose="020B0604020202020204" pitchFamily="34" charset="0"/>
                <a:cs typeface="Arial" panose="020B0604020202020204" pitchFamily="34" charset="0"/>
              </a:rPr>
              <a:t>financial institution must provide a bond </a:t>
            </a:r>
            <a:r>
              <a:rPr lang="en-US" sz="2800" dirty="0">
                <a:latin typeface="Arial" panose="020B0604020202020204" pitchFamily="34" charset="0"/>
                <a:cs typeface="Arial" panose="020B0604020202020204" pitchFamily="34" charset="0"/>
              </a:rPr>
              <a:t>as is required from a financial institution within that county.</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373" y="4395165"/>
            <a:ext cx="1847454" cy="2185529"/>
          </a:xfrm>
          <a:prstGeom prst="rect">
            <a:avLst/>
          </a:prstGeom>
        </p:spPr>
      </p:pic>
    </p:spTree>
    <p:extLst>
      <p:ext uri="{BB962C8B-B14F-4D97-AF65-F5344CB8AC3E}">
        <p14:creationId xmlns:p14="http://schemas.microsoft.com/office/powerpoint/2010/main" val="171775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193</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21-04-06</a:t>
            </a:r>
          </a:p>
        </p:txBody>
      </p:sp>
      <p:sp>
        <p:nvSpPr>
          <p:cNvPr id="5" name="TextBox 4"/>
          <p:cNvSpPr txBox="1"/>
          <p:nvPr/>
        </p:nvSpPr>
        <p:spPr>
          <a:xfrm>
            <a:off x="499621" y="609491"/>
            <a:ext cx="11258487" cy="3770263"/>
          </a:xfrm>
          <a:prstGeom prst="rect">
            <a:avLst/>
          </a:prstGeom>
          <a:noFill/>
        </p:spPr>
        <p:txBody>
          <a:bodyPr wrap="square" rtlCol="0">
            <a:spAutoFit/>
          </a:bodyPr>
          <a:lstStyle/>
          <a:p>
            <a:r>
              <a:rPr lang="en-US" sz="3000" dirty="0">
                <a:latin typeface="Arial Black" panose="020B0A04020102020204" pitchFamily="34" charset="0"/>
              </a:rPr>
              <a:t>Designating Public Depositories Where There is Only One Financial Institution or no Financial Institution:</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bond must be approved by the </a:t>
            </a:r>
            <a:r>
              <a:rPr lang="en-US" sz="2800" dirty="0">
                <a:solidFill>
                  <a:srgbClr val="7030A0"/>
                </a:solidFill>
                <a:latin typeface="Arial" panose="020B0604020202020204" pitchFamily="34" charset="0"/>
                <a:cs typeface="Arial" panose="020B0604020202020204" pitchFamily="34" charset="0"/>
              </a:rPr>
              <a:t>School Board </a:t>
            </a:r>
            <a:r>
              <a:rPr lang="en-US" sz="2800" dirty="0">
                <a:latin typeface="Arial" panose="020B0604020202020204" pitchFamily="34" charset="0"/>
                <a:cs typeface="Arial" panose="020B0604020202020204" pitchFamily="34" charset="0"/>
              </a:rPr>
              <a:t>as to sufficiency and by the State’s Attorney of the county in which the </a:t>
            </a:r>
            <a:r>
              <a:rPr lang="en-US" sz="2800" dirty="0">
                <a:solidFill>
                  <a:srgbClr val="7030A0"/>
                </a:solidFill>
                <a:latin typeface="Arial" panose="020B0604020202020204" pitchFamily="34" charset="0"/>
                <a:cs typeface="Arial" panose="020B0604020202020204" pitchFamily="34" charset="0"/>
              </a:rPr>
              <a:t>School District </a:t>
            </a:r>
            <a:r>
              <a:rPr lang="en-US" sz="2800" dirty="0">
                <a:latin typeface="Arial" panose="020B0604020202020204" pitchFamily="34" charset="0"/>
                <a:cs typeface="Arial" panose="020B0604020202020204" pitchFamily="34" charset="0"/>
              </a:rPr>
              <a:t>is located as to form and must be deposited in the office of the County Auditor of that county.</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356" y="3741033"/>
            <a:ext cx="2162412" cy="2061835"/>
          </a:xfrm>
          <a:prstGeom prst="rect">
            <a:avLst/>
          </a:prstGeom>
        </p:spPr>
      </p:pic>
    </p:spTree>
    <p:extLst>
      <p:ext uri="{BB962C8B-B14F-4D97-AF65-F5344CB8AC3E}">
        <p14:creationId xmlns:p14="http://schemas.microsoft.com/office/powerpoint/2010/main" val="119744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194</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21-04-08</a:t>
            </a:r>
          </a:p>
        </p:txBody>
      </p:sp>
      <p:sp>
        <p:nvSpPr>
          <p:cNvPr id="5" name="TextBox 4"/>
          <p:cNvSpPr txBox="1"/>
          <p:nvPr/>
        </p:nvSpPr>
        <p:spPr>
          <a:xfrm>
            <a:off x="603315" y="609491"/>
            <a:ext cx="11199044" cy="3908762"/>
          </a:xfrm>
          <a:prstGeom prst="rect">
            <a:avLst/>
          </a:prstGeom>
          <a:noFill/>
        </p:spPr>
        <p:txBody>
          <a:bodyPr wrap="square" rtlCol="0">
            <a:spAutoFit/>
          </a:bodyPr>
          <a:lstStyle/>
          <a:p>
            <a:r>
              <a:rPr lang="en-US" sz="3000" dirty="0">
                <a:latin typeface="Arial Black" panose="020B0A04020102020204" pitchFamily="34" charset="0"/>
              </a:rPr>
              <a:t>Bond of Depository – Approval or Disapproval - Term:</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Aside from the Bank of ND, any other financial institution of the</a:t>
            </a:r>
            <a:r>
              <a:rPr lang="en-US" sz="2800" dirty="0">
                <a:solidFill>
                  <a:srgbClr val="7030A0"/>
                </a:solidFill>
                <a:latin typeface="Arial" panose="020B0604020202020204" pitchFamily="34" charset="0"/>
                <a:cs typeface="Arial" panose="020B0604020202020204" pitchFamily="34" charset="0"/>
              </a:rPr>
              <a:t> School District</a:t>
            </a:r>
            <a:r>
              <a:rPr lang="en-US" sz="2800" dirty="0">
                <a:latin typeface="Arial" panose="020B0604020202020204" pitchFamily="34" charset="0"/>
                <a:cs typeface="Arial" panose="020B0604020202020204" pitchFamily="34" charset="0"/>
              </a:rPr>
              <a:t>, shall furnish a </a:t>
            </a:r>
            <a:r>
              <a:rPr lang="en-US" sz="2800" dirty="0">
                <a:solidFill>
                  <a:srgbClr val="7030A0"/>
                </a:solidFill>
                <a:latin typeface="Arial" panose="020B0604020202020204" pitchFamily="34" charset="0"/>
                <a:cs typeface="Arial" panose="020B0604020202020204" pitchFamily="34" charset="0"/>
              </a:rPr>
              <a:t>bond</a:t>
            </a:r>
            <a:r>
              <a:rPr lang="en-US" sz="2800" dirty="0">
                <a:latin typeface="Arial" panose="020B0604020202020204" pitchFamily="34" charset="0"/>
                <a:cs typeface="Arial" panose="020B0604020202020204" pitchFamily="34" charset="0"/>
              </a:rPr>
              <a:t> payable to the School District in an amount that at least equals the largest deposits that may be in that institution at any time .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bond’s form must be approved by the State’s Attorney.  The amount and sufficiency of the bond is approved by the Board.  </a:t>
            </a:r>
          </a:p>
          <a:p>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394" y="4232769"/>
            <a:ext cx="3693212" cy="2097329"/>
          </a:xfrm>
          <a:prstGeom prst="rect">
            <a:avLst/>
          </a:prstGeom>
        </p:spPr>
      </p:pic>
    </p:spTree>
    <p:extLst>
      <p:ext uri="{BB962C8B-B14F-4D97-AF65-F5344CB8AC3E}">
        <p14:creationId xmlns:p14="http://schemas.microsoft.com/office/powerpoint/2010/main" val="84392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195</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21-04-08</a:t>
            </a:r>
          </a:p>
        </p:txBody>
      </p:sp>
      <p:sp>
        <p:nvSpPr>
          <p:cNvPr id="5" name="TextBox 4"/>
          <p:cNvSpPr txBox="1"/>
          <p:nvPr/>
        </p:nvSpPr>
        <p:spPr>
          <a:xfrm>
            <a:off x="518473" y="609491"/>
            <a:ext cx="11283885" cy="5678478"/>
          </a:xfrm>
          <a:prstGeom prst="rect">
            <a:avLst/>
          </a:prstGeom>
          <a:noFill/>
        </p:spPr>
        <p:txBody>
          <a:bodyPr wrap="square" rtlCol="0">
            <a:spAutoFit/>
          </a:bodyPr>
          <a:lstStyle/>
          <a:p>
            <a:r>
              <a:rPr lang="en-US" sz="3000" dirty="0">
                <a:latin typeface="Arial Black" panose="020B0A04020102020204" pitchFamily="34" charset="0"/>
              </a:rPr>
              <a:t>Bond of Depository – Approval or Disapproval - Term:</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the </a:t>
            </a:r>
            <a:r>
              <a:rPr lang="en-US" sz="2800" dirty="0">
                <a:solidFill>
                  <a:srgbClr val="7030A0"/>
                </a:solidFill>
                <a:latin typeface="Arial" panose="020B0604020202020204" pitchFamily="34" charset="0"/>
                <a:cs typeface="Arial" panose="020B0604020202020204" pitchFamily="34" charset="0"/>
              </a:rPr>
              <a:t>(financial entity’s) </a:t>
            </a:r>
            <a:r>
              <a:rPr lang="en-US" sz="2800" dirty="0">
                <a:latin typeface="Arial" panose="020B0604020202020204" pitchFamily="34" charset="0"/>
                <a:cs typeface="Arial" panose="020B0604020202020204" pitchFamily="34" charset="0"/>
              </a:rPr>
              <a:t>Board fails or refuses to approve this type of bond, the bond may be presented to the judge of the District Court, upon 3 days’ notice to the </a:t>
            </a:r>
            <a:r>
              <a:rPr lang="en-US" sz="2800" dirty="0">
                <a:solidFill>
                  <a:srgbClr val="7030A0"/>
                </a:solidFill>
                <a:latin typeface="Arial" panose="020B0604020202020204" pitchFamily="34" charset="0"/>
                <a:cs typeface="Arial" panose="020B0604020202020204" pitchFamily="34" charset="0"/>
              </a:rPr>
              <a:t>Business Manager </a:t>
            </a:r>
            <a:r>
              <a:rPr lang="en-US" sz="2800" dirty="0">
                <a:latin typeface="Arial" panose="020B0604020202020204" pitchFamily="34" charset="0"/>
                <a:cs typeface="Arial" panose="020B0604020202020204" pitchFamily="34" charset="0"/>
              </a:rPr>
              <a:t>of the School District to which such bond was submitted, and the judge shall proceed to hear and determine the sufficiency of such bond and may approve or disapprove the same as the facts warrant.</a:t>
            </a:r>
          </a:p>
          <a:p>
            <a:endParaRPr lang="en-US" sz="1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If the judge approves such bond, the financial 					institution must be declared a depository of the funds 			of the district.</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25861" y="4258151"/>
            <a:ext cx="1979629" cy="1791501"/>
          </a:xfrm>
          <a:prstGeom prst="rect">
            <a:avLst/>
          </a:prstGeom>
        </p:spPr>
      </p:pic>
    </p:spTree>
    <p:extLst>
      <p:ext uri="{BB962C8B-B14F-4D97-AF65-F5344CB8AC3E}">
        <p14:creationId xmlns:p14="http://schemas.microsoft.com/office/powerpoint/2010/main" val="25750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196</a:t>
            </a:fld>
            <a:endParaRPr lang="en-US" dirty="0"/>
          </a:p>
        </p:txBody>
      </p:sp>
      <p:sp>
        <p:nvSpPr>
          <p:cNvPr id="3" name="TextBox 2"/>
          <p:cNvSpPr txBox="1"/>
          <p:nvPr/>
        </p:nvSpPr>
        <p:spPr>
          <a:xfrm>
            <a:off x="9444041" y="5802868"/>
            <a:ext cx="202882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21-04-08</a:t>
            </a:r>
          </a:p>
        </p:txBody>
      </p:sp>
      <p:sp>
        <p:nvSpPr>
          <p:cNvPr id="5" name="TextBox 4"/>
          <p:cNvSpPr txBox="1"/>
          <p:nvPr/>
        </p:nvSpPr>
        <p:spPr>
          <a:xfrm>
            <a:off x="518473" y="609491"/>
            <a:ext cx="11283885" cy="4355038"/>
          </a:xfrm>
          <a:prstGeom prst="rect">
            <a:avLst/>
          </a:prstGeom>
          <a:noFill/>
        </p:spPr>
        <p:txBody>
          <a:bodyPr wrap="square" rtlCol="0">
            <a:spAutoFit/>
          </a:bodyPr>
          <a:lstStyle/>
          <a:p>
            <a:r>
              <a:rPr lang="en-US" sz="3000" dirty="0">
                <a:latin typeface="Arial Black" panose="020B0A04020102020204" pitchFamily="34" charset="0"/>
              </a:rPr>
              <a:t>Bond of Depository – Approval or Disapproval - Term:</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a:t>
            </a:r>
            <a:r>
              <a:rPr lang="en-US" sz="2800" dirty="0">
                <a:solidFill>
                  <a:srgbClr val="7030A0"/>
                </a:solidFill>
                <a:latin typeface="Arial" panose="020B0604020202020204" pitchFamily="34" charset="0"/>
                <a:cs typeface="Arial" panose="020B0604020202020204" pitchFamily="34" charset="0"/>
              </a:rPr>
              <a:t>School Board </a:t>
            </a:r>
            <a:r>
              <a:rPr lang="en-US" sz="2800" dirty="0">
                <a:latin typeface="Arial" panose="020B0604020202020204" pitchFamily="34" charset="0"/>
                <a:cs typeface="Arial" panose="020B0604020202020204" pitchFamily="34" charset="0"/>
              </a:rPr>
              <a:t>may require the financial institution designated as a depository to file a surety bond for a sum equal to what it may receive according to the provisions of this chapter.</a:t>
            </a:r>
          </a:p>
          <a:p>
            <a:endParaRPr lang="en-US" sz="12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bond must be a continuing bond and must be binding until the </a:t>
            </a:r>
            <a:r>
              <a:rPr lang="en-US" sz="2800" dirty="0">
                <a:solidFill>
                  <a:srgbClr val="7030A0"/>
                </a:solidFill>
                <a:latin typeface="Arial" panose="020B0604020202020204" pitchFamily="34" charset="0"/>
                <a:cs typeface="Arial" panose="020B0604020202020204" pitchFamily="34" charset="0"/>
              </a:rPr>
              <a:t>School Board </a:t>
            </a:r>
            <a:r>
              <a:rPr lang="en-US" sz="2800" dirty="0">
                <a:latin typeface="Arial" panose="020B0604020202020204" pitchFamily="34" charset="0"/>
                <a:cs typeface="Arial" panose="020B0604020202020204" pitchFamily="34" charset="0"/>
              </a:rPr>
              <a:t>requires a new or different bond, but in no case involving the deposit of funds of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may this bond be continued without a renewal for a longer period than </a:t>
            </a:r>
            <a:r>
              <a:rPr lang="en-US" sz="2800" b="1" dirty="0">
                <a:solidFill>
                  <a:srgbClr val="7030A0"/>
                </a:solidFill>
                <a:latin typeface="Arial" panose="020B0604020202020204" pitchFamily="34" charset="0"/>
                <a:cs typeface="Arial" panose="020B0604020202020204" pitchFamily="34" charset="0"/>
              </a:rPr>
              <a:t>4 years</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100" y="4755020"/>
            <a:ext cx="2766767" cy="1566682"/>
          </a:xfrm>
          <a:prstGeom prst="rect">
            <a:avLst/>
          </a:prstGeom>
        </p:spPr>
      </p:pic>
    </p:spTree>
    <p:extLst>
      <p:ext uri="{BB962C8B-B14F-4D97-AF65-F5344CB8AC3E}">
        <p14:creationId xmlns:p14="http://schemas.microsoft.com/office/powerpoint/2010/main" val="189661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197</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6" name="TextBox 5"/>
          <p:cNvSpPr txBox="1"/>
          <p:nvPr/>
        </p:nvSpPr>
        <p:spPr>
          <a:xfrm>
            <a:off x="556181" y="609491"/>
            <a:ext cx="11201927" cy="3339376"/>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of any </a:t>
            </a:r>
            <a:r>
              <a:rPr lang="en-US" sz="2800" dirty="0">
                <a:solidFill>
                  <a:srgbClr val="7030A0"/>
                </a:solidFill>
                <a:latin typeface="Arial" panose="020B0604020202020204" pitchFamily="34" charset="0"/>
                <a:cs typeface="Arial" panose="020B0604020202020204" pitchFamily="34" charset="0"/>
              </a:rPr>
              <a:t>School</a:t>
            </a:r>
            <a:r>
              <a:rPr lang="en-US" sz="2800" dirty="0">
                <a:latin typeface="Arial" panose="020B0604020202020204" pitchFamily="34" charset="0"/>
                <a:cs typeface="Arial" panose="020B0604020202020204" pitchFamily="34" charset="0"/>
              </a:rPr>
              <a:t> </a:t>
            </a:r>
            <a:r>
              <a:rPr lang="en-US" sz="2800" dirty="0">
                <a:solidFill>
                  <a:srgbClr val="7030A0"/>
                </a:solidFill>
                <a:latin typeface="Arial" panose="020B0604020202020204" pitchFamily="34" charset="0"/>
                <a:cs typeface="Arial" panose="020B0604020202020204" pitchFamily="34" charset="0"/>
              </a:rPr>
              <a:t>District </a:t>
            </a:r>
            <a:r>
              <a:rPr lang="en-US" sz="2800" dirty="0">
                <a:latin typeface="Arial" panose="020B0604020202020204" pitchFamily="34" charset="0"/>
                <a:cs typeface="Arial" panose="020B0604020202020204" pitchFamily="34" charset="0"/>
              </a:rPr>
              <a:t>may accept from any financial institution, as security for repayment of deposits, a </a:t>
            </a:r>
            <a:r>
              <a:rPr lang="en-US" sz="2800" b="1" dirty="0">
                <a:solidFill>
                  <a:srgbClr val="C00000"/>
                </a:solidFill>
                <a:latin typeface="Arial" panose="020B0604020202020204" pitchFamily="34" charset="0"/>
                <a:cs typeface="Arial" panose="020B0604020202020204" pitchFamily="34" charset="0"/>
              </a:rPr>
              <a:t>Pledge of Securities</a:t>
            </a:r>
            <a:r>
              <a:rPr lang="en-US" sz="2800" dirty="0">
                <a:latin typeface="Arial" panose="020B0604020202020204" pitchFamily="34" charset="0"/>
                <a:cs typeface="Arial" panose="020B0604020202020204" pitchFamily="34" charset="0"/>
              </a:rPr>
              <a:t> in lieu of a personal or surety bond.</a:t>
            </a:r>
          </a:p>
          <a:p>
            <a:endParaRPr lang="en-US" sz="2800" dirty="0">
              <a:latin typeface="Arial" panose="020B0604020202020204" pitchFamily="34" charset="0"/>
              <a:cs typeface="Arial" panose="020B0604020202020204" pitchFamily="34" charset="0"/>
            </a:endParaRPr>
          </a:p>
          <a:p>
            <a:pPr>
              <a:buFont typeface="Arial" pitchFamily="34" charset="0"/>
              <a:buChar char="•"/>
            </a:pPr>
            <a:r>
              <a:rPr lang="en-US" sz="2800" dirty="0">
                <a:solidFill>
                  <a:srgbClr val="7030A0"/>
                </a:solidFill>
                <a:latin typeface="Arial" panose="020B0604020202020204" pitchFamily="34" charset="0"/>
                <a:cs typeface="Arial" panose="020B0604020202020204" pitchFamily="34" charset="0"/>
              </a:rPr>
              <a:t>This is also called </a:t>
            </a:r>
            <a:r>
              <a:rPr lang="en-US" sz="2800" b="1" dirty="0">
                <a:solidFill>
                  <a:srgbClr val="C00000"/>
                </a:solidFill>
                <a:latin typeface="Arial" panose="020B0604020202020204" pitchFamily="34" charset="0"/>
                <a:cs typeface="Arial" panose="020B0604020202020204" pitchFamily="34" charset="0"/>
              </a:rPr>
              <a:t>A Pledge of Assets</a:t>
            </a:r>
            <a:r>
              <a:rPr lang="en-US" sz="2800" dirty="0">
                <a:solidFill>
                  <a:srgbClr val="7030A0"/>
                </a:solidFill>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845" y="4019368"/>
            <a:ext cx="2158512" cy="2152832"/>
          </a:xfrm>
          <a:prstGeom prst="rect">
            <a:avLst/>
          </a:prstGeom>
        </p:spPr>
      </p:pic>
    </p:spTree>
    <p:extLst>
      <p:ext uri="{BB962C8B-B14F-4D97-AF65-F5344CB8AC3E}">
        <p14:creationId xmlns:p14="http://schemas.microsoft.com/office/powerpoint/2010/main" val="304389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198</a:t>
            </a:fld>
            <a:endParaRPr lang="en-US" dirty="0"/>
          </a:p>
        </p:txBody>
      </p:sp>
      <p:sp>
        <p:nvSpPr>
          <p:cNvPr id="3" name="TextBox 2"/>
          <p:cNvSpPr txBox="1"/>
          <p:nvPr/>
        </p:nvSpPr>
        <p:spPr>
          <a:xfrm>
            <a:off x="9444040" y="5802868"/>
            <a:ext cx="224145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21-04-09(5)</a:t>
            </a:r>
          </a:p>
        </p:txBody>
      </p:sp>
      <p:sp>
        <p:nvSpPr>
          <p:cNvPr id="6" name="TextBox 5"/>
          <p:cNvSpPr txBox="1"/>
          <p:nvPr/>
        </p:nvSpPr>
        <p:spPr>
          <a:xfrm>
            <a:off x="603315" y="589085"/>
            <a:ext cx="10925666" cy="3831818"/>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securities are so pledged to the Board of any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a:t>
            </a:r>
            <a:r>
              <a:rPr lang="en-US" sz="2800" dirty="0">
                <a:solidFill>
                  <a:srgbClr val="7030A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Board </a:t>
            </a:r>
            <a:r>
              <a:rPr lang="en-US" sz="2800" dirty="0">
                <a:solidFill>
                  <a:srgbClr val="C00000"/>
                </a:solidFill>
                <a:latin typeface="Arial" panose="020B0604020202020204" pitchFamily="34" charset="0"/>
                <a:cs typeface="Arial" panose="020B0604020202020204" pitchFamily="34" charset="0"/>
              </a:rPr>
              <a:t>shall require security in the amount of </a:t>
            </a:r>
            <a:r>
              <a:rPr lang="en-US" sz="2800" b="1" u="sng" dirty="0">
                <a:solidFill>
                  <a:srgbClr val="C00000"/>
                </a:solidFill>
                <a:latin typeface="Arial" panose="020B0604020202020204" pitchFamily="34" charset="0"/>
                <a:cs typeface="Arial" panose="020B0604020202020204" pitchFamily="34" charset="0"/>
              </a:rPr>
              <a:t>$110 for every $100</a:t>
            </a:r>
            <a:r>
              <a:rPr lang="en-US" sz="2800" b="1" dirty="0">
                <a:solidFill>
                  <a:srgbClr val="C00000"/>
                </a:solidFill>
                <a:latin typeface="Arial" panose="020B0604020202020204" pitchFamily="34" charset="0"/>
                <a:cs typeface="Arial" panose="020B0604020202020204" pitchFamily="34" charset="0"/>
              </a:rPr>
              <a:t> </a:t>
            </a:r>
            <a:r>
              <a:rPr lang="en-US" sz="2800" dirty="0">
                <a:solidFill>
                  <a:srgbClr val="C00000"/>
                </a:solidFill>
                <a:latin typeface="Arial" panose="020B0604020202020204" pitchFamily="34" charset="0"/>
                <a:cs typeface="Arial" panose="020B0604020202020204" pitchFamily="34" charset="0"/>
              </a:rPr>
              <a:t>of public deposits</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3200" b="1" dirty="0">
                <a:solidFill>
                  <a:srgbClr val="7030A0"/>
                </a:solidFill>
                <a:latin typeface="Arial" panose="020B0604020202020204" pitchFamily="34" charset="0"/>
                <a:cs typeface="Arial" panose="020B0604020202020204" pitchFamily="34" charset="0"/>
              </a:rPr>
              <a:t>In other words, 110% of the deposit</a:t>
            </a:r>
            <a:r>
              <a:rPr lang="en-US" sz="2800" b="1" dirty="0">
                <a:solidFill>
                  <a:srgbClr val="7030A0"/>
                </a:solidFill>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663" y="3773366"/>
            <a:ext cx="2398834" cy="2398834"/>
          </a:xfrm>
          <a:prstGeom prst="rect">
            <a:avLst/>
          </a:prstGeom>
        </p:spPr>
      </p:pic>
    </p:spTree>
    <p:extLst>
      <p:ext uri="{BB962C8B-B14F-4D97-AF65-F5344CB8AC3E}">
        <p14:creationId xmlns:p14="http://schemas.microsoft.com/office/powerpoint/2010/main" val="309059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199</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6" name="TextBox 5"/>
          <p:cNvSpPr txBox="1"/>
          <p:nvPr/>
        </p:nvSpPr>
        <p:spPr>
          <a:xfrm>
            <a:off x="576052" y="258203"/>
            <a:ext cx="11039895" cy="4785926"/>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Securities that are eligible for the Pledge of Assets are bills, notes, or bonds issued by the U. S. Government, its agencies or instrumentalities, all bonds and notes guaranteed by the U. S. Government, irrevocable standby letters of credit issued by federal home loan banks of a rating of AA or better by Moody’s Investors Service, Inc. or Standard &amp; Poor’s Corporation, Federal Land Bank Bonds, bonds, notes, warrants, certificates of indebtedness, insured certificates of deposits, shares of investment companies registered under the Investment Companies Act of 1940., letters of credit issued by the Bank of ND.</a:t>
            </a:r>
          </a:p>
          <a:p>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068" y="4818695"/>
            <a:ext cx="2320709" cy="1506527"/>
          </a:xfrm>
          <a:prstGeom prst="rect">
            <a:avLst/>
          </a:prstGeom>
        </p:spPr>
      </p:pic>
    </p:spTree>
    <p:extLst>
      <p:ext uri="{BB962C8B-B14F-4D97-AF65-F5344CB8AC3E}">
        <p14:creationId xmlns:p14="http://schemas.microsoft.com/office/powerpoint/2010/main" val="418478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0" y="489734"/>
            <a:ext cx="9791700" cy="5286832"/>
          </a:xfrm>
          <a:prstGeom prst="rect">
            <a:avLst/>
          </a:prstGeom>
        </p:spPr>
        <p:txBody>
          <a:bodyPr wrap="square">
            <a:spAutoFit/>
          </a:bodyPr>
          <a:lstStyle/>
          <a:p>
            <a:pPr algn="ctr"/>
            <a:r>
              <a:rPr lang="en-US" sz="2800" dirty="0">
                <a:latin typeface="Arial Black" panose="020B0A04020102020204" pitchFamily="34" charset="0"/>
                <a:cs typeface="Arial" panose="020B0604020202020204" pitchFamily="34" charset="0"/>
              </a:rPr>
              <a:t>Background:</a:t>
            </a:r>
          </a:p>
          <a:p>
            <a:endParaRPr lang="en-US" sz="1400" dirty="0">
              <a:latin typeface="Arial Black" panose="020B0A040201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Employed by the ND School Board Association as Policy Services Assistant</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Business Manager at Edgeley School for 12 Years</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15 Years With Deere &amp; Company</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Licensed Insurance Agent – Licensed in All Lines of Insurance</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Attended Valley City State and Dickinson State College</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Raised in Edgeley, ND</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Oldest of 7 Children</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Mother of 33-Year Old Twin Boys</a:t>
            </a:r>
          </a:p>
        </p:txBody>
      </p:sp>
      <p:sp>
        <p:nvSpPr>
          <p:cNvPr id="3" name="Slide Number Placeholder 2"/>
          <p:cNvSpPr>
            <a:spLocks noGrp="1"/>
          </p:cNvSpPr>
          <p:nvPr>
            <p:ph type="sldNum" sz="quarter" idx="12"/>
          </p:nvPr>
        </p:nvSpPr>
        <p:spPr/>
        <p:txBody>
          <a:bodyPr/>
          <a:lstStyle/>
          <a:p>
            <a:fld id="{71B7BAC7-FE87-40F6-AA24-4F4685D1B022}" type="slidenum">
              <a:rPr lang="en-US" smtClean="0"/>
              <a:t>2</a:t>
            </a:fld>
            <a:endParaRPr lang="en-US" dirty="0"/>
          </a:p>
        </p:txBody>
      </p:sp>
    </p:spTree>
    <p:extLst>
      <p:ext uri="{BB962C8B-B14F-4D97-AF65-F5344CB8AC3E}">
        <p14:creationId xmlns:p14="http://schemas.microsoft.com/office/powerpoint/2010/main" val="20688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20</a:t>
            </a:fld>
            <a:endParaRPr lang="en-US" dirty="0"/>
          </a:p>
        </p:txBody>
      </p:sp>
      <p:sp>
        <p:nvSpPr>
          <p:cNvPr id="3" name="TextBox 2"/>
          <p:cNvSpPr txBox="1"/>
          <p:nvPr/>
        </p:nvSpPr>
        <p:spPr>
          <a:xfrm>
            <a:off x="669303" y="1021976"/>
            <a:ext cx="10669257" cy="2200602"/>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Federal Deposit Insurance Corporation (FDIC)</a:t>
            </a:r>
          </a:p>
          <a:p>
            <a:r>
              <a:rPr lang="en-US" sz="2400" dirty="0">
                <a:latin typeface="Arial" panose="020B0604020202020204" pitchFamily="34" charset="0"/>
                <a:cs typeface="Arial" panose="020B0604020202020204" pitchFamily="34" charset="0"/>
              </a:rPr>
              <a:t>Federal agency that insures deposits of member banks for up to $250,000 per depositor.</a:t>
            </a:r>
          </a:p>
          <a:p>
            <a:endParaRPr lang="en-US" dirty="0"/>
          </a:p>
        </p:txBody>
      </p:sp>
      <p:pic>
        <p:nvPicPr>
          <p:cNvPr id="4" name="Picture 3"/>
          <p:cNvPicPr>
            <a:picLocks noChangeAspect="1"/>
          </p:cNvPicPr>
          <p:nvPr/>
        </p:nvPicPr>
        <p:blipFill>
          <a:blip r:embed="rId2" cstate="print"/>
          <a:stretch>
            <a:fillRect/>
          </a:stretch>
        </p:blipFill>
        <p:spPr>
          <a:xfrm>
            <a:off x="200253" y="5537606"/>
            <a:ext cx="921536" cy="9215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669" y="3880884"/>
            <a:ext cx="5794131" cy="2291316"/>
          </a:xfrm>
          <a:prstGeom prst="rect">
            <a:avLst/>
          </a:prstGeom>
        </p:spPr>
      </p:pic>
      <p:sp>
        <p:nvSpPr>
          <p:cNvPr id="6" name="Rectangle 5"/>
          <p:cNvSpPr/>
          <p:nvPr/>
        </p:nvSpPr>
        <p:spPr>
          <a:xfrm>
            <a:off x="664983" y="2919796"/>
            <a:ext cx="7008436" cy="584775"/>
          </a:xfrm>
          <a:prstGeom prst="rect">
            <a:avLst/>
          </a:prstGeom>
        </p:spPr>
        <p:txBody>
          <a:bodyPr wrap="square">
            <a:spAutoFit/>
          </a:bodyPr>
          <a:lstStyle/>
          <a:p>
            <a:r>
              <a:rPr lang="en-US" sz="3200" b="1" dirty="0">
                <a:solidFill>
                  <a:srgbClr val="0000FF"/>
                </a:solidFill>
                <a:hlinkClick r:id="rId4"/>
              </a:rPr>
              <a:t>https://www.fdic.gov/deposit/covered/</a:t>
            </a:r>
            <a:endParaRPr lang="en-US" sz="3200" b="1" dirty="0">
              <a:solidFill>
                <a:srgbClr val="0000FF"/>
              </a:solidFill>
            </a:endParaRPr>
          </a:p>
        </p:txBody>
      </p:sp>
    </p:spTree>
    <p:extLst>
      <p:ext uri="{BB962C8B-B14F-4D97-AF65-F5344CB8AC3E}">
        <p14:creationId xmlns:p14="http://schemas.microsoft.com/office/powerpoint/2010/main" val="30608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200</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377072" y="618918"/>
            <a:ext cx="11387580" cy="5062924"/>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also includes letters of credit issued by the Bank of ND, and all forms of securities issued by it, its boards, agencies, or instrumentalities, or by any county, city, township, School District, park district, or other political subdivision of the state whether payable from special revenues or supported by the full faith and credit of the issuing body, and bonds issued by any other state of the United States, or such other securities approved by the Banking Board.</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788" y="4572241"/>
            <a:ext cx="1419312" cy="1419312"/>
          </a:xfrm>
          <a:prstGeom prst="rect">
            <a:avLst/>
          </a:prstGeom>
        </p:spPr>
      </p:pic>
    </p:spTree>
    <p:extLst>
      <p:ext uri="{BB962C8B-B14F-4D97-AF65-F5344CB8AC3E}">
        <p14:creationId xmlns:p14="http://schemas.microsoft.com/office/powerpoint/2010/main" val="99592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201</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377072" y="618918"/>
            <a:ext cx="11387580" cy="6263253"/>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securities and securities sold under agreements to repurchase must be delivered to and held for safekeeping by any financial institution, </a:t>
            </a:r>
            <a:r>
              <a:rPr lang="en-US" sz="2800" dirty="0">
                <a:solidFill>
                  <a:srgbClr val="7030A0"/>
                </a:solidFill>
                <a:latin typeface="Arial" panose="020B0604020202020204" pitchFamily="34" charset="0"/>
                <a:cs typeface="Arial" panose="020B0604020202020204" pitchFamily="34" charset="0"/>
              </a:rPr>
              <a:t>other than </a:t>
            </a:r>
            <a:r>
              <a:rPr lang="en-US" sz="2800" dirty="0">
                <a:latin typeface="Arial" panose="020B0604020202020204" pitchFamily="34" charset="0"/>
                <a:cs typeface="Arial" panose="020B0604020202020204" pitchFamily="34" charset="0"/>
              </a:rPr>
              <a:t>the depository, which the depository and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may agree upon.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Whenever any securities are deposited for safekeeping with any custodian, the custodian shall issue a receipt therefore jointly to the depository and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solidFill>
                  <a:srgbClr val="7030A0"/>
                </a:solidFill>
                <a:latin typeface="Arial" panose="020B0604020202020204" pitchFamily="34" charset="0"/>
                <a:cs typeface="Arial" panose="020B0604020202020204" pitchFamily="34" charset="0"/>
              </a:rPr>
              <a:t>In other words, the financial institution will send you a copy of the </a:t>
            </a:r>
            <a:r>
              <a:rPr lang="en-US" sz="2800" b="1" dirty="0">
                <a:solidFill>
                  <a:srgbClr val="7030A0"/>
                </a:solidFill>
                <a:latin typeface="Arial" panose="020B0604020202020204" pitchFamily="34" charset="0"/>
                <a:cs typeface="Arial" panose="020B0604020202020204" pitchFamily="34" charset="0"/>
              </a:rPr>
              <a:t>Pledge of Assets.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67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202</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526794" y="581210"/>
            <a:ext cx="11049321" cy="4801314"/>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Any financial  institution pledging securities, at any time it deems it advisable or desirable, and without the consent of the </a:t>
            </a:r>
            <a:r>
              <a:rPr lang="en-US" sz="2800" dirty="0">
                <a:solidFill>
                  <a:srgbClr val="7030A0"/>
                </a:solidFill>
                <a:latin typeface="Arial" panose="020B0604020202020204" pitchFamily="34" charset="0"/>
                <a:cs typeface="Arial" panose="020B0604020202020204" pitchFamily="34" charset="0"/>
              </a:rPr>
              <a:t>Board of the District</a:t>
            </a:r>
            <a:r>
              <a:rPr lang="en-US" sz="2800" dirty="0">
                <a:latin typeface="Arial" panose="020B0604020202020204" pitchFamily="34" charset="0"/>
                <a:cs typeface="Arial" panose="020B0604020202020204" pitchFamily="34" charset="0"/>
              </a:rPr>
              <a:t>, may substitute other eligible securities for all or any part of the securities pledged.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securities substituted must, at the time of the substitution, have a market value of at least equal to the market value of the securities released and delivered to the depository.</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154" y="4634423"/>
            <a:ext cx="1621693" cy="1924539"/>
          </a:xfrm>
          <a:prstGeom prst="rect">
            <a:avLst/>
          </a:prstGeom>
        </p:spPr>
      </p:pic>
    </p:spTree>
    <p:extLst>
      <p:ext uri="{BB962C8B-B14F-4D97-AF65-F5344CB8AC3E}">
        <p14:creationId xmlns:p14="http://schemas.microsoft.com/office/powerpoint/2010/main" val="305374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203</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526794" y="628345"/>
            <a:ext cx="11058748" cy="3385542"/>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 the event of the substitution, the holder or custodian of the pledged securities </a:t>
            </a:r>
            <a:r>
              <a:rPr lang="en-US" sz="2800" dirty="0">
                <a:solidFill>
                  <a:srgbClr val="C00000"/>
                </a:solidFill>
                <a:latin typeface="Arial" panose="020B0604020202020204" pitchFamily="34" charset="0"/>
                <a:cs typeface="Arial" panose="020B0604020202020204" pitchFamily="34" charset="0"/>
              </a:rPr>
              <a:t>shall on the same day</a:t>
            </a:r>
            <a:r>
              <a:rPr lang="en-US" sz="2800" dirty="0">
                <a:latin typeface="Arial" panose="020B0604020202020204" pitchFamily="34" charset="0"/>
                <a:cs typeface="Arial" panose="020B0604020202020204" pitchFamily="34" charset="0"/>
              </a:rPr>
              <a:t>, forward by mail or electronic transmission to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and the depository financial institution a receipt specifically describing and identifying both the securities substituted and those released and returned to the depository financial institution.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03" y="4345756"/>
            <a:ext cx="2166255" cy="1137831"/>
          </a:xfrm>
          <a:prstGeom prst="rect">
            <a:avLst/>
          </a:prstGeom>
        </p:spPr>
      </p:pic>
      <p:sp>
        <p:nvSpPr>
          <p:cNvPr id="7" name="Right Arrow 6"/>
          <p:cNvSpPr/>
          <p:nvPr/>
        </p:nvSpPr>
        <p:spPr>
          <a:xfrm>
            <a:off x="5851281" y="4772925"/>
            <a:ext cx="413238" cy="362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8559463" y="4779311"/>
            <a:ext cx="413238" cy="362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3244318" y="4686614"/>
            <a:ext cx="413238" cy="362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3013" y="4349225"/>
            <a:ext cx="1463960" cy="121920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7049" y="4326504"/>
            <a:ext cx="1304015" cy="130401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0011" y="4340112"/>
            <a:ext cx="2015912" cy="1155716"/>
          </a:xfrm>
          <a:prstGeom prst="rect">
            <a:avLst/>
          </a:prstGeom>
        </p:spPr>
      </p:pic>
    </p:spTree>
    <p:extLst>
      <p:ext uri="{BB962C8B-B14F-4D97-AF65-F5344CB8AC3E}">
        <p14:creationId xmlns:p14="http://schemas.microsoft.com/office/powerpoint/2010/main" val="32657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204</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502431" y="523730"/>
            <a:ext cx="11110938" cy="6017032"/>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depository financial institution may fulfill the pledge of securities requirements by maintaining a </a:t>
            </a:r>
            <a:r>
              <a:rPr lang="en-US" sz="2800" dirty="0">
                <a:solidFill>
                  <a:srgbClr val="C00000"/>
                </a:solidFill>
                <a:latin typeface="Arial" panose="020B0604020202020204" pitchFamily="34" charset="0"/>
                <a:cs typeface="Arial" panose="020B0604020202020204" pitchFamily="34" charset="0"/>
              </a:rPr>
              <a:t>Security Pledge Schedule </a:t>
            </a:r>
            <a:r>
              <a:rPr lang="en-US" sz="2800" dirty="0">
                <a:latin typeface="Arial" panose="020B0604020202020204" pitchFamily="34" charset="0"/>
                <a:cs typeface="Arial" panose="020B0604020202020204" pitchFamily="34" charset="0"/>
              </a:rPr>
              <a:t>that establishes the following:</a:t>
            </a:r>
          </a:p>
          <a:p>
            <a:endParaRPr lang="en-US" sz="9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The names of all public bodies maintaining deposits with the financial institution.</a:t>
            </a:r>
          </a:p>
          <a:p>
            <a:pPr marL="171450" indent="-1714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The amount of each deposit maintained by each public body.</a:t>
            </a:r>
          </a:p>
          <a:p>
            <a:pPr marL="171450" indent="-1714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The amount of FDIC insurance applied to each account.</a:t>
            </a:r>
          </a:p>
          <a:p>
            <a:pPr marL="171450"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The net deposits exceeding FDIC insurance applied to each account.</a:t>
            </a:r>
          </a:p>
          <a:p>
            <a:r>
              <a:rPr lang="en-US" sz="2800" dirty="0">
                <a:latin typeface="Arial" panose="020B0604020202020204" pitchFamily="34" charset="0"/>
                <a:cs typeface="Arial" panose="020B0604020202020204" pitchFamily="34" charset="0"/>
              </a:rPr>
              <a:t>				</a:t>
            </a:r>
            <a:r>
              <a:rPr lang="en-US" sz="2800" dirty="0">
                <a:solidFill>
                  <a:srgbClr val="C00000"/>
                </a:solidFill>
                <a:latin typeface="Arial" panose="020B0604020202020204" pitchFamily="34" charset="0"/>
                <a:cs typeface="Arial" panose="020B0604020202020204" pitchFamily="34" charset="0"/>
              </a:rPr>
              <a:t>Continued next slide</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51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205</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622169" y="678729"/>
            <a:ext cx="11135939" cy="4047262"/>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The amount of net deposit exceeding FDIC deposit insurance multiplied by </a:t>
            </a:r>
            <a:r>
              <a:rPr lang="en-US" sz="2800" b="1" u="sng" dirty="0">
                <a:solidFill>
                  <a:srgbClr val="C00000"/>
                </a:solidFill>
                <a:latin typeface="Arial" panose="020B0604020202020204" pitchFamily="34" charset="0"/>
                <a:cs typeface="Arial" panose="020B0604020202020204" pitchFamily="34" charset="0"/>
              </a:rPr>
              <a:t>110% for each account</a:t>
            </a:r>
            <a:r>
              <a:rPr lang="en-US" sz="2800" b="1" dirty="0">
                <a:solidFill>
                  <a:srgbClr val="C00000"/>
                </a:solidFill>
                <a:latin typeface="Arial" panose="020B0604020202020204" pitchFamily="34" charset="0"/>
                <a:cs typeface="Arial" panose="020B0604020202020204" pitchFamily="34" charset="0"/>
              </a:rPr>
              <a:t>.</a:t>
            </a:r>
          </a:p>
          <a:p>
            <a:endParaRPr lang="en-US" sz="900" b="1" dirty="0">
              <a:solidFill>
                <a:srgbClr val="C00000"/>
              </a:solidFill>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The amount of securities needed to be pledged to fulfill the requirements of this section.</a:t>
            </a:r>
          </a:p>
          <a:p>
            <a:endParaRPr lang="en-US" sz="9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The total number of qualified securities pledged by the financial institution under of this section.</a:t>
            </a:r>
          </a:p>
          <a:p>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818" y="4091232"/>
            <a:ext cx="1918355" cy="1918355"/>
          </a:xfrm>
          <a:prstGeom prst="rect">
            <a:avLst/>
          </a:prstGeom>
        </p:spPr>
      </p:pic>
    </p:spTree>
    <p:extLst>
      <p:ext uri="{BB962C8B-B14F-4D97-AF65-F5344CB8AC3E}">
        <p14:creationId xmlns:p14="http://schemas.microsoft.com/office/powerpoint/2010/main" val="30913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206</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501614" y="579658"/>
            <a:ext cx="11102782" cy="3770263"/>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financial institution is in compliance with this section as long as the </a:t>
            </a:r>
            <a:r>
              <a:rPr lang="en-US" sz="2800" dirty="0">
                <a:solidFill>
                  <a:srgbClr val="C00000"/>
                </a:solidFill>
                <a:latin typeface="Arial" panose="020B0604020202020204" pitchFamily="34" charset="0"/>
                <a:cs typeface="Arial" panose="020B0604020202020204" pitchFamily="34" charset="0"/>
              </a:rPr>
              <a:t>Security Pledge Schedule </a:t>
            </a:r>
            <a:r>
              <a:rPr lang="en-US" sz="2800" dirty="0">
                <a:latin typeface="Arial" panose="020B0604020202020204" pitchFamily="34" charset="0"/>
                <a:cs typeface="Arial" panose="020B0604020202020204" pitchFamily="34" charset="0"/>
              </a:rPr>
              <a:t>discloses the total qualified securities pledged in excess of the total pledges needed for a total amount of deposits maintained by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with the financial institution as verified by the custodian of the securities </a:t>
            </a:r>
            <a:r>
              <a:rPr lang="en-US" sz="2800" b="1" dirty="0">
                <a:solidFill>
                  <a:srgbClr val="7030A0"/>
                </a:solidFill>
                <a:latin typeface="Arial" panose="020B0604020202020204" pitchFamily="34" charset="0"/>
                <a:cs typeface="Arial" panose="020B0604020202020204" pitchFamily="34" charset="0"/>
              </a:rPr>
              <a:t>every three months </a:t>
            </a:r>
            <a:r>
              <a:rPr lang="en-US" sz="2800" dirty="0">
                <a:latin typeface="Arial" panose="020B0604020202020204" pitchFamily="34" charset="0"/>
                <a:cs typeface="Arial" panose="020B0604020202020204" pitchFamily="34" charset="0"/>
              </a:rPr>
              <a:t>and copies thereof are provided to the custodian of the securities and to each of the </a:t>
            </a:r>
            <a:r>
              <a:rPr lang="en-US" sz="2800" dirty="0">
                <a:solidFill>
                  <a:srgbClr val="7030A0"/>
                </a:solidFill>
                <a:latin typeface="Arial" panose="020B0604020202020204" pitchFamily="34" charset="0"/>
                <a:cs typeface="Arial" panose="020B0604020202020204" pitchFamily="34" charset="0"/>
              </a:rPr>
              <a:t>Districts</a:t>
            </a:r>
            <a:r>
              <a:rPr lang="en-US" sz="2800" dirty="0">
                <a:latin typeface="Arial" panose="020B0604020202020204" pitchFamily="34" charset="0"/>
                <a:cs typeface="Arial" panose="020B0604020202020204" pitchFamily="34" charset="0"/>
              </a:rPr>
              <a:t> maintaining deposits with the financial institution.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4528" y="4486356"/>
            <a:ext cx="1902136" cy="1902136"/>
          </a:xfrm>
          <a:prstGeom prst="rect">
            <a:avLst/>
          </a:prstGeom>
        </p:spPr>
      </p:pic>
    </p:spTree>
    <p:extLst>
      <p:ext uri="{BB962C8B-B14F-4D97-AF65-F5344CB8AC3E}">
        <p14:creationId xmlns:p14="http://schemas.microsoft.com/office/powerpoint/2010/main" val="66239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207</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545648" y="590637"/>
            <a:ext cx="11002187" cy="3708708"/>
          </a:xfrm>
          <a:prstGeom prst="rect">
            <a:avLst/>
          </a:prstGeom>
          <a:noFill/>
        </p:spPr>
        <p:txBody>
          <a:bodyPr wrap="square" rtlCol="0">
            <a:spAutoFit/>
          </a:bodyPr>
          <a:lstStyle/>
          <a:p>
            <a:r>
              <a:rPr lang="en-US" sz="3200" dirty="0">
                <a:latin typeface="Arial Black" panose="020B0A04020102020204" pitchFamily="34" charset="0"/>
              </a:rPr>
              <a:t>Pledge of Security in Place of Depository Bond</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Pledge Of Security or bond may be required for funds deposited with a financial institution directly or by a financial institution’s participation as a member of a deposit placement service to the extent that the deposits are insured or guaranteed by the FDIC or the NCUA as determined by the Commissioner Of Financial Institutions or an insurance company that is qualified to offer excess deposit insurance in ND and which has a rating A- or better by A. M. Best Company Inc., or the equivalent rating by another recognized rating organization as determined by the Insurance Commissioner.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374036"/>
            <a:ext cx="2549951" cy="1912463"/>
          </a:xfrm>
          <a:prstGeom prst="rect">
            <a:avLst/>
          </a:prstGeom>
        </p:spPr>
      </p:pic>
    </p:spTree>
    <p:extLst>
      <p:ext uri="{BB962C8B-B14F-4D97-AF65-F5344CB8AC3E}">
        <p14:creationId xmlns:p14="http://schemas.microsoft.com/office/powerpoint/2010/main" val="323536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208</a:t>
            </a:fld>
            <a:endParaRPr lang="en-US" dirty="0"/>
          </a:p>
        </p:txBody>
      </p:sp>
      <p:sp>
        <p:nvSpPr>
          <p:cNvPr id="3" name="TextBox 2"/>
          <p:cNvSpPr txBox="1"/>
          <p:nvPr/>
        </p:nvSpPr>
        <p:spPr>
          <a:xfrm>
            <a:off x="9266549" y="5802868"/>
            <a:ext cx="208725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21-04-09.1</a:t>
            </a:r>
          </a:p>
        </p:txBody>
      </p:sp>
      <p:sp>
        <p:nvSpPr>
          <p:cNvPr id="5" name="TextBox 4"/>
          <p:cNvSpPr txBox="1"/>
          <p:nvPr/>
        </p:nvSpPr>
        <p:spPr>
          <a:xfrm>
            <a:off x="498513" y="552930"/>
            <a:ext cx="11058749" cy="5078313"/>
          </a:xfrm>
          <a:prstGeom prst="rect">
            <a:avLst/>
          </a:prstGeom>
          <a:noFill/>
        </p:spPr>
        <p:txBody>
          <a:bodyPr wrap="square" rtlCol="0">
            <a:spAutoFit/>
          </a:bodyPr>
          <a:lstStyle/>
          <a:p>
            <a:r>
              <a:rPr lang="en-US" sz="3200" dirty="0">
                <a:latin typeface="Arial Black" panose="020B0A04020102020204" pitchFamily="34" charset="0"/>
              </a:rPr>
              <a:t>Letters of Credit for Public Deposits – </a:t>
            </a:r>
          </a:p>
          <a:p>
            <a:r>
              <a:rPr lang="en-US" sz="3200" dirty="0">
                <a:latin typeface="Arial Black" panose="020B0A04020102020204" pitchFamily="34" charset="0"/>
              </a:rPr>
              <a:t>Security Interest – Priority - Written</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Letters of credit issued by the Bank of ND in connection with section 21-04-09 must be secured by collateral.</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dirty="0">
                <a:solidFill>
                  <a:srgbClr val="C00000"/>
                </a:solidFill>
                <a:latin typeface="Arial" panose="020B0604020202020204" pitchFamily="34" charset="0"/>
                <a:cs typeface="Arial" panose="020B0604020202020204" pitchFamily="34" charset="0"/>
              </a:rPr>
              <a:t>Security Interest </a:t>
            </a:r>
            <a:r>
              <a:rPr lang="en-US" sz="2400" dirty="0">
                <a:latin typeface="Arial" panose="020B0604020202020204" pitchFamily="34" charset="0"/>
                <a:cs typeface="Arial" panose="020B0604020202020204" pitchFamily="34" charset="0"/>
              </a:rPr>
              <a:t>is created and attaches when the Bank issues a </a:t>
            </a:r>
            <a:r>
              <a:rPr lang="en-US" sz="2400" dirty="0">
                <a:solidFill>
                  <a:srgbClr val="C00000"/>
                </a:solidFill>
                <a:latin typeface="Arial" panose="020B0604020202020204" pitchFamily="34" charset="0"/>
                <a:cs typeface="Arial" panose="020B0604020202020204" pitchFamily="34" charset="0"/>
              </a:rPr>
              <a:t>Letter of Credit</a:t>
            </a:r>
            <a:r>
              <a:rPr lang="en-US" sz="2400" dirty="0">
                <a:latin typeface="Arial" panose="020B0604020202020204" pitchFamily="34" charset="0"/>
                <a:cs typeface="Arial" panose="020B0604020202020204" pitchFamily="34" charset="0"/>
              </a:rPr>
              <a:t> in connection with this section.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Filing is not required for </a:t>
            </a:r>
            <a:r>
              <a:rPr lang="en-US" sz="2400" b="1" dirty="0">
                <a:solidFill>
                  <a:srgbClr val="C00000"/>
                </a:solidFill>
                <a:latin typeface="Arial" panose="020B0604020202020204" pitchFamily="34" charset="0"/>
                <a:cs typeface="Arial" panose="020B0604020202020204" pitchFamily="34" charset="0"/>
              </a:rPr>
              <a:t>perfection</a:t>
            </a:r>
            <a:r>
              <a:rPr lang="en-US" sz="2400" dirty="0">
                <a:latin typeface="Arial" panose="020B0604020202020204" pitchFamily="34" charset="0"/>
                <a:cs typeface="Arial" panose="020B0604020202020204" pitchFamily="34" charset="0"/>
              </a:rPr>
              <a:t> of the security interest created and it is entitled to priority as to all creditors.</a:t>
            </a:r>
          </a:p>
          <a:p>
            <a:endParaRPr lang="en-US" sz="1100" dirty="0">
              <a:latin typeface="Arial" panose="020B0604020202020204" pitchFamily="34" charset="0"/>
              <a:cs typeface="Arial" panose="020B0604020202020204" pitchFamily="34" charset="0"/>
            </a:endParaRPr>
          </a:p>
          <a:p>
            <a:r>
              <a:rPr lang="en-US" sz="2400" b="1" dirty="0">
                <a:solidFill>
                  <a:srgbClr val="C00000"/>
                </a:solidFill>
                <a:latin typeface="Arial Narrow" panose="020B0606020202030204" pitchFamily="34" charset="0"/>
                <a:cs typeface="Arial" panose="020B0604020202020204" pitchFamily="34" charset="0"/>
              </a:rPr>
              <a:t>Perfection of Security Interests</a:t>
            </a:r>
            <a:r>
              <a:rPr lang="en-US" sz="2400" dirty="0">
                <a:solidFill>
                  <a:srgbClr val="C00000"/>
                </a:solidFill>
                <a:latin typeface="Arial Narrow" panose="020B0606020202030204" pitchFamily="34" charset="0"/>
                <a:cs typeface="Arial" panose="020B0604020202020204" pitchFamily="34" charset="0"/>
              </a:rPr>
              <a:t> </a:t>
            </a:r>
            <a:r>
              <a:rPr lang="en-US" sz="2400" dirty="0">
                <a:solidFill>
                  <a:srgbClr val="7030A0"/>
                </a:solidFill>
                <a:latin typeface="Arial Narrow" panose="020B0606020202030204" pitchFamily="34" charset="0"/>
                <a:cs typeface="Arial" panose="020B0604020202020204" pitchFamily="34" charset="0"/>
              </a:rPr>
              <a:t>means additional steps are taken to protect the security interest against 3</a:t>
            </a:r>
            <a:r>
              <a:rPr lang="en-US" sz="2400" baseline="30000" dirty="0">
                <a:solidFill>
                  <a:srgbClr val="7030A0"/>
                </a:solidFill>
                <a:latin typeface="Arial Narrow" panose="020B0606020202030204" pitchFamily="34" charset="0"/>
                <a:cs typeface="Arial" panose="020B0604020202020204" pitchFamily="34" charset="0"/>
              </a:rPr>
              <a:t>rd</a:t>
            </a:r>
            <a:r>
              <a:rPr lang="en-US" sz="2400" dirty="0">
                <a:solidFill>
                  <a:srgbClr val="7030A0"/>
                </a:solidFill>
                <a:latin typeface="Arial Narrow" panose="020B0606020202030204" pitchFamily="34" charset="0"/>
                <a:cs typeface="Arial" panose="020B0604020202020204" pitchFamily="34" charset="0"/>
              </a:rPr>
              <a:t> parties and/or to retain its effectiveness in the event of default by the grantor of the security interest.</a:t>
            </a:r>
          </a:p>
        </p:txBody>
      </p:sp>
    </p:spTree>
    <p:extLst>
      <p:ext uri="{BB962C8B-B14F-4D97-AF65-F5344CB8AC3E}">
        <p14:creationId xmlns:p14="http://schemas.microsoft.com/office/powerpoint/2010/main" val="391226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209</a:t>
            </a:fld>
            <a:endParaRPr lang="en-US" dirty="0"/>
          </a:p>
        </p:txBody>
      </p:sp>
      <p:sp>
        <p:nvSpPr>
          <p:cNvPr id="3" name="TextBox 2"/>
          <p:cNvSpPr txBox="1"/>
          <p:nvPr/>
        </p:nvSpPr>
        <p:spPr>
          <a:xfrm>
            <a:off x="9266549" y="5802868"/>
            <a:ext cx="208725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21-04-09.1</a:t>
            </a:r>
          </a:p>
        </p:txBody>
      </p:sp>
      <p:sp>
        <p:nvSpPr>
          <p:cNvPr id="5" name="TextBox 4"/>
          <p:cNvSpPr txBox="1"/>
          <p:nvPr/>
        </p:nvSpPr>
        <p:spPr>
          <a:xfrm>
            <a:off x="528525" y="543504"/>
            <a:ext cx="11058749" cy="2723823"/>
          </a:xfrm>
          <a:prstGeom prst="rect">
            <a:avLst/>
          </a:prstGeom>
          <a:noFill/>
        </p:spPr>
        <p:txBody>
          <a:bodyPr wrap="square" rtlCol="0">
            <a:spAutoFit/>
          </a:bodyPr>
          <a:lstStyle/>
          <a:p>
            <a:r>
              <a:rPr lang="en-US" sz="3200" dirty="0">
                <a:latin typeface="Arial Black" panose="020B0A04020102020204" pitchFamily="34" charset="0"/>
              </a:rPr>
              <a:t>Letters of Credit for Public Deposits – </a:t>
            </a:r>
          </a:p>
          <a:p>
            <a:r>
              <a:rPr lang="en-US" sz="3200" dirty="0">
                <a:latin typeface="Arial Black" panose="020B0A04020102020204" pitchFamily="34" charset="0"/>
              </a:rPr>
              <a:t>Security Interest – Priority - Written</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of Directors of a financial institution seeking a Letter of Credit from the Bank of ND shall execute a written agreement with the Bank, reflect approval of the agreement in the Board minutes and, as of the date of execution of the agreement, keep a copy of the agreement as an official record.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276" y="3694971"/>
            <a:ext cx="3289269" cy="2477230"/>
          </a:xfrm>
          <a:prstGeom prst="rect">
            <a:avLst/>
          </a:prstGeom>
        </p:spPr>
      </p:pic>
    </p:spTree>
    <p:extLst>
      <p:ext uri="{BB962C8B-B14F-4D97-AF65-F5344CB8AC3E}">
        <p14:creationId xmlns:p14="http://schemas.microsoft.com/office/powerpoint/2010/main" val="235811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21</a:t>
            </a:fld>
            <a:endParaRPr lang="en-US" dirty="0"/>
          </a:p>
        </p:txBody>
      </p:sp>
      <p:pic>
        <p:nvPicPr>
          <p:cNvPr id="3" name="Picture 2"/>
          <p:cNvPicPr>
            <a:picLocks noChangeAspect="1"/>
          </p:cNvPicPr>
          <p:nvPr/>
        </p:nvPicPr>
        <p:blipFill>
          <a:blip r:embed="rId2" cstate="print"/>
          <a:stretch>
            <a:fillRect/>
          </a:stretch>
        </p:blipFill>
        <p:spPr>
          <a:xfrm>
            <a:off x="190827" y="5711432"/>
            <a:ext cx="921536" cy="921536"/>
          </a:xfrm>
          <a:prstGeom prst="rect">
            <a:avLst/>
          </a:prstGeom>
        </p:spPr>
      </p:pic>
      <p:sp>
        <p:nvSpPr>
          <p:cNvPr id="4" name="TextBox 3"/>
          <p:cNvSpPr txBox="1"/>
          <p:nvPr/>
        </p:nvSpPr>
        <p:spPr>
          <a:xfrm>
            <a:off x="688157" y="1021976"/>
            <a:ext cx="10650403" cy="2200602"/>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National Credit Union Administration</a:t>
            </a:r>
          </a:p>
          <a:p>
            <a:r>
              <a:rPr lang="en-US" sz="2400" dirty="0">
                <a:latin typeface="Arial" panose="020B0604020202020204" pitchFamily="34" charset="0"/>
                <a:cs typeface="Arial" panose="020B0604020202020204" pitchFamily="34" charset="0"/>
              </a:rPr>
              <a:t>Federal agency that insures deposits of member banks for up to </a:t>
            </a:r>
            <a:r>
              <a:rPr lang="en-US" sz="2400" b="1" dirty="0">
                <a:latin typeface="Arial" panose="020B0604020202020204" pitchFamily="34" charset="0"/>
                <a:cs typeface="Arial" panose="020B0604020202020204" pitchFamily="34" charset="0"/>
              </a:rPr>
              <a:t>$250,000 </a:t>
            </a:r>
            <a:r>
              <a:rPr lang="en-US" sz="2400" dirty="0">
                <a:latin typeface="Arial" panose="020B0604020202020204" pitchFamily="34" charset="0"/>
                <a:cs typeface="Arial" panose="020B0604020202020204" pitchFamily="34" charset="0"/>
              </a:rPr>
              <a:t>per depositor.</a:t>
            </a:r>
          </a:p>
          <a:p>
            <a:endParaRPr lang="en-US" dirty="0"/>
          </a:p>
        </p:txBody>
      </p:sp>
      <p:sp>
        <p:nvSpPr>
          <p:cNvPr id="5" name="TextBox 4"/>
          <p:cNvSpPr txBox="1"/>
          <p:nvPr/>
        </p:nvSpPr>
        <p:spPr>
          <a:xfrm>
            <a:off x="3455377" y="3070238"/>
            <a:ext cx="5205046" cy="2031325"/>
          </a:xfrm>
          <a:prstGeom prst="rect">
            <a:avLst/>
          </a:prstGeom>
          <a:noFill/>
          <a:ln w="47625">
            <a:solidFill>
              <a:schemeClr val="tx1"/>
            </a:solidFill>
          </a:ln>
        </p:spPr>
        <p:txBody>
          <a:bodyPr wrap="square" rtlCol="0">
            <a:spAutoFit/>
          </a:bodyPr>
          <a:lstStyle/>
          <a:p>
            <a:pPr algn="ctr"/>
            <a:r>
              <a:rPr lang="en-US" sz="1000" dirty="0">
                <a:latin typeface="Arial Black" panose="020B0A04020102020204" pitchFamily="34" charset="0"/>
              </a:rPr>
              <a:t>Your savings federally insured to at least $250,000</a:t>
            </a:r>
          </a:p>
          <a:p>
            <a:pPr algn="ctr"/>
            <a:r>
              <a:rPr lang="en-US" sz="1000" dirty="0">
                <a:latin typeface="Arial Black" panose="020B0A04020102020204" pitchFamily="34" charset="0"/>
              </a:rPr>
              <a:t>and backed by the full faith and credit of the United States Government</a:t>
            </a:r>
          </a:p>
          <a:p>
            <a:pPr algn="ctr"/>
            <a:r>
              <a:rPr lang="en-US" sz="9600" dirty="0">
                <a:latin typeface="Arial Black" panose="020B0A04020102020204" pitchFamily="34" charset="0"/>
              </a:rPr>
              <a:t>NCUA</a:t>
            </a:r>
          </a:p>
          <a:p>
            <a:pPr algn="ctr"/>
            <a:r>
              <a:rPr lang="en-US" sz="1000" dirty="0">
                <a:latin typeface="Arial Black" panose="020B0A04020102020204" pitchFamily="34" charset="0"/>
              </a:rPr>
              <a:t>National Credit Union Administration, a U.S. Government Agency</a:t>
            </a:r>
          </a:p>
        </p:txBody>
      </p:sp>
      <p:sp>
        <p:nvSpPr>
          <p:cNvPr id="6" name="Rectangle 5"/>
          <p:cNvSpPr/>
          <p:nvPr/>
        </p:nvSpPr>
        <p:spPr>
          <a:xfrm>
            <a:off x="1748161" y="5459633"/>
            <a:ext cx="9008556"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Visit this website for more information:  </a:t>
            </a:r>
            <a:r>
              <a:rPr lang="en-US" sz="2800" dirty="0">
                <a:latin typeface="Arial" panose="020B0604020202020204" pitchFamily="34" charset="0"/>
                <a:cs typeface="Arial" panose="020B0604020202020204" pitchFamily="34" charset="0"/>
                <a:hlinkClick r:id="rId3"/>
              </a:rPr>
              <a:t>www.NCUA.gov</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42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210</a:t>
            </a:fld>
            <a:endParaRPr lang="en-US" dirty="0"/>
          </a:p>
        </p:txBody>
      </p:sp>
      <p:sp>
        <p:nvSpPr>
          <p:cNvPr id="3" name="TextBox 2"/>
          <p:cNvSpPr txBox="1"/>
          <p:nvPr/>
        </p:nvSpPr>
        <p:spPr>
          <a:xfrm>
            <a:off x="9266549" y="5802868"/>
            <a:ext cx="208725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21-04-10</a:t>
            </a:r>
          </a:p>
        </p:txBody>
      </p:sp>
      <p:sp>
        <p:nvSpPr>
          <p:cNvPr id="5" name="TextBox 4"/>
          <p:cNvSpPr txBox="1"/>
          <p:nvPr/>
        </p:nvSpPr>
        <p:spPr>
          <a:xfrm>
            <a:off x="584462" y="624253"/>
            <a:ext cx="11038787" cy="2970044"/>
          </a:xfrm>
          <a:prstGeom prst="rect">
            <a:avLst/>
          </a:prstGeom>
          <a:noFill/>
        </p:spPr>
        <p:txBody>
          <a:bodyPr wrap="square" rtlCol="0">
            <a:spAutoFit/>
          </a:bodyPr>
          <a:lstStyle/>
          <a:p>
            <a:r>
              <a:rPr lang="en-US" sz="3200" dirty="0">
                <a:latin typeface="Arial Black" panose="020B0A04020102020204" pitchFamily="34" charset="0"/>
              </a:rPr>
              <a:t>Interest Payable to Financial Institution – </a:t>
            </a:r>
          </a:p>
          <a:p>
            <a:r>
              <a:rPr lang="en-US" sz="3200" dirty="0">
                <a:latin typeface="Arial Black" panose="020B0A04020102020204" pitchFamily="34" charset="0"/>
              </a:rPr>
              <a:t>Sale of Pledged Securities on Default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All interest which becomes due and is paid on securities pledged to secure public deposits must be paid over to the depository financial institution until such time as it defaults in the repayment of the funds of the of the </a:t>
            </a:r>
            <a:r>
              <a:rPr lang="en-US" sz="2800" dirty="0">
                <a:solidFill>
                  <a:srgbClr val="7030A0"/>
                </a:solidFill>
                <a:latin typeface="Arial" panose="020B0604020202020204" pitchFamily="34" charset="0"/>
                <a:cs typeface="Arial" panose="020B0604020202020204" pitchFamily="34" charset="0"/>
              </a:rPr>
              <a:t>(District) </a:t>
            </a:r>
            <a:r>
              <a:rPr lang="en-US" sz="2800" dirty="0">
                <a:latin typeface="Arial" panose="020B0604020202020204" pitchFamily="34" charset="0"/>
                <a:cs typeface="Arial" panose="020B0604020202020204" pitchFamily="34" charset="0"/>
              </a:rPr>
              <a:t>deposited.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960" y="3671264"/>
            <a:ext cx="3230040" cy="2422530"/>
          </a:xfrm>
          <a:prstGeom prst="rect">
            <a:avLst/>
          </a:prstGeom>
        </p:spPr>
      </p:pic>
    </p:spTree>
    <p:extLst>
      <p:ext uri="{BB962C8B-B14F-4D97-AF65-F5344CB8AC3E}">
        <p14:creationId xmlns:p14="http://schemas.microsoft.com/office/powerpoint/2010/main" val="1247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211</a:t>
            </a:fld>
            <a:endParaRPr lang="en-US" dirty="0"/>
          </a:p>
        </p:txBody>
      </p:sp>
      <p:sp>
        <p:nvSpPr>
          <p:cNvPr id="3" name="TextBox 2"/>
          <p:cNvSpPr txBox="1"/>
          <p:nvPr/>
        </p:nvSpPr>
        <p:spPr>
          <a:xfrm>
            <a:off x="9506147" y="5802868"/>
            <a:ext cx="184765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21-04-10</a:t>
            </a:r>
          </a:p>
        </p:txBody>
      </p:sp>
      <p:sp>
        <p:nvSpPr>
          <p:cNvPr id="5" name="TextBox 4"/>
          <p:cNvSpPr txBox="1"/>
          <p:nvPr/>
        </p:nvSpPr>
        <p:spPr>
          <a:xfrm>
            <a:off x="584462" y="624253"/>
            <a:ext cx="11038787" cy="4262705"/>
          </a:xfrm>
          <a:prstGeom prst="rect">
            <a:avLst/>
          </a:prstGeom>
          <a:noFill/>
        </p:spPr>
        <p:txBody>
          <a:bodyPr wrap="square" rtlCol="0">
            <a:spAutoFit/>
          </a:bodyPr>
          <a:lstStyle/>
          <a:p>
            <a:r>
              <a:rPr lang="en-US" sz="3200" dirty="0">
                <a:latin typeface="Arial Black" panose="020B0A04020102020204" pitchFamily="34" charset="0"/>
              </a:rPr>
              <a:t>Interest Payable to Financial Institution – </a:t>
            </a:r>
          </a:p>
          <a:p>
            <a:r>
              <a:rPr lang="en-US" sz="3200" dirty="0">
                <a:latin typeface="Arial Black" panose="020B0A04020102020204" pitchFamily="34" charset="0"/>
              </a:rPr>
              <a:t>Sale of Pledged Securities on Default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After 30 days from default, upon demand in writing made by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involved, the custodian shall deliver the securities to the </a:t>
            </a:r>
            <a:r>
              <a:rPr lang="en-US" sz="2800" dirty="0">
                <a:solidFill>
                  <a:srgbClr val="7030A0"/>
                </a:solidFill>
                <a:latin typeface="Arial" panose="020B0604020202020204" pitchFamily="34" charset="0"/>
                <a:cs typeface="Arial" panose="020B0604020202020204" pitchFamily="34" charset="0"/>
              </a:rPr>
              <a:t>(District) </a:t>
            </a:r>
            <a:r>
              <a:rPr lang="en-US" sz="2800" dirty="0">
                <a:latin typeface="Arial" panose="020B0604020202020204" pitchFamily="34" charset="0"/>
                <a:cs typeface="Arial" panose="020B0604020202020204" pitchFamily="34" charset="0"/>
              </a:rPr>
              <a:t>with which pledged, and the securities may be sold as in the case of other pledges, and the proceeds must be applied to the repayment of the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deposit.</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49" y="4121347"/>
            <a:ext cx="3303702" cy="22024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416" y="4101055"/>
            <a:ext cx="1894484" cy="22329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261" y="4202221"/>
            <a:ext cx="3077935" cy="2085458"/>
          </a:xfrm>
          <a:prstGeom prst="rect">
            <a:avLst/>
          </a:prstGeom>
        </p:spPr>
      </p:pic>
    </p:spTree>
    <p:extLst>
      <p:ext uri="{BB962C8B-B14F-4D97-AF65-F5344CB8AC3E}">
        <p14:creationId xmlns:p14="http://schemas.microsoft.com/office/powerpoint/2010/main" val="274016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212</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21-04-15</a:t>
            </a:r>
          </a:p>
        </p:txBody>
      </p:sp>
      <p:sp>
        <p:nvSpPr>
          <p:cNvPr id="6" name="TextBox 5"/>
          <p:cNvSpPr txBox="1"/>
          <p:nvPr/>
        </p:nvSpPr>
        <p:spPr>
          <a:xfrm>
            <a:off x="641023" y="609491"/>
            <a:ext cx="11117085" cy="3139321"/>
          </a:xfrm>
          <a:prstGeom prst="rect">
            <a:avLst/>
          </a:prstGeom>
          <a:noFill/>
        </p:spPr>
        <p:txBody>
          <a:bodyPr wrap="square" rtlCol="0">
            <a:spAutoFit/>
          </a:bodyPr>
          <a:lstStyle/>
          <a:p>
            <a:r>
              <a:rPr lang="en-US" sz="3200" dirty="0">
                <a:latin typeface="Arial Black" panose="020B0A04020102020204" pitchFamily="34" charset="0"/>
              </a:rPr>
              <a:t>Townships and School Districts – </a:t>
            </a:r>
          </a:p>
          <a:p>
            <a:r>
              <a:rPr lang="en-US" sz="3200" dirty="0">
                <a:latin typeface="Arial Black" panose="020B0A04020102020204" pitchFamily="34" charset="0"/>
              </a:rPr>
              <a:t>Selection of Depositories at Any Time</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 . . The School Board may designate depositories at any meeting of the Board and no notice to financial institutions need be given and no formal proposal need be received.</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3728905"/>
            <a:ext cx="3029801" cy="2373052"/>
          </a:xfrm>
          <a:prstGeom prst="rect">
            <a:avLst/>
          </a:prstGeom>
        </p:spPr>
      </p:pic>
    </p:spTree>
    <p:extLst>
      <p:ext uri="{BB962C8B-B14F-4D97-AF65-F5344CB8AC3E}">
        <p14:creationId xmlns:p14="http://schemas.microsoft.com/office/powerpoint/2010/main" val="27064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213</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21-04-16</a:t>
            </a:r>
          </a:p>
        </p:txBody>
      </p:sp>
      <p:sp>
        <p:nvSpPr>
          <p:cNvPr id="5" name="TextBox 4"/>
          <p:cNvSpPr txBox="1"/>
          <p:nvPr/>
        </p:nvSpPr>
        <p:spPr>
          <a:xfrm>
            <a:off x="583354" y="571783"/>
            <a:ext cx="10090671" cy="4108817"/>
          </a:xfrm>
          <a:prstGeom prst="rect">
            <a:avLst/>
          </a:prstGeom>
          <a:noFill/>
        </p:spPr>
        <p:txBody>
          <a:bodyPr wrap="square" rtlCol="0">
            <a:spAutoFit/>
          </a:bodyPr>
          <a:lstStyle/>
          <a:p>
            <a:r>
              <a:rPr lang="en-US" sz="3200" dirty="0">
                <a:latin typeface="Arial Black" panose="020B0A04020102020204" pitchFamily="34" charset="0"/>
              </a:rPr>
              <a:t>When </a:t>
            </a:r>
            <a:r>
              <a:rPr lang="en-US" sz="3200" dirty="0">
                <a:solidFill>
                  <a:srgbClr val="C00000"/>
                </a:solidFill>
                <a:latin typeface="Arial Black" panose="020B0A04020102020204" pitchFamily="34" charset="0"/>
              </a:rPr>
              <a:t>NO </a:t>
            </a:r>
            <a:r>
              <a:rPr lang="en-US" sz="3200" dirty="0">
                <a:latin typeface="Arial Black" panose="020B0A04020102020204" pitchFamily="34" charset="0"/>
              </a:rPr>
              <a:t>Bonds Are Required</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Whenever it appears that a bank designated by a District as a depository of its funds has complied with the provision of the Act of Congress relating to the guaranty of deposits in state and national banks, no bond may be required of the bank to secure the deposits of any part of the public funds up to the amount of the deposit is secured in the bank under the federal act.</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9377" y="4503917"/>
            <a:ext cx="1450730" cy="1450730"/>
          </a:xfrm>
          <a:prstGeom prst="rect">
            <a:avLst/>
          </a:prstGeom>
        </p:spPr>
      </p:pic>
      <p:sp>
        <p:nvSpPr>
          <p:cNvPr id="6" name="TextBox 5"/>
          <p:cNvSpPr txBox="1"/>
          <p:nvPr/>
        </p:nvSpPr>
        <p:spPr>
          <a:xfrm>
            <a:off x="4862146" y="4844562"/>
            <a:ext cx="2760785" cy="769441"/>
          </a:xfrm>
          <a:prstGeom prst="rect">
            <a:avLst/>
          </a:prstGeom>
          <a:noFill/>
        </p:spPr>
        <p:txBody>
          <a:bodyPr wrap="square" rtlCol="0">
            <a:spAutoFit/>
          </a:bodyPr>
          <a:lstStyle/>
          <a:p>
            <a:r>
              <a:rPr lang="en-US" sz="4400" b="1" dirty="0">
                <a:latin typeface="Berlin Sans FB Demi" panose="020E0802020502020306" pitchFamily="34" charset="0"/>
              </a:rPr>
              <a:t>BOND</a:t>
            </a:r>
          </a:p>
        </p:txBody>
      </p:sp>
    </p:spTree>
    <p:extLst>
      <p:ext uri="{BB962C8B-B14F-4D97-AF65-F5344CB8AC3E}">
        <p14:creationId xmlns:p14="http://schemas.microsoft.com/office/powerpoint/2010/main" val="26455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214</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21-04-17</a:t>
            </a:r>
          </a:p>
        </p:txBody>
      </p:sp>
      <p:sp>
        <p:nvSpPr>
          <p:cNvPr id="5" name="TextBox 4"/>
          <p:cNvSpPr txBox="1"/>
          <p:nvPr/>
        </p:nvSpPr>
        <p:spPr>
          <a:xfrm>
            <a:off x="529895" y="495645"/>
            <a:ext cx="11253610" cy="5139869"/>
          </a:xfrm>
          <a:prstGeom prst="rect">
            <a:avLst/>
          </a:prstGeom>
          <a:noFill/>
        </p:spPr>
        <p:txBody>
          <a:bodyPr wrap="square" rtlCol="0">
            <a:spAutoFit/>
          </a:bodyPr>
          <a:lstStyle/>
          <a:p>
            <a:r>
              <a:rPr lang="en-US" sz="3200" dirty="0">
                <a:latin typeface="Arial Black" panose="020B0A04020102020204" pitchFamily="34" charset="0"/>
              </a:rPr>
              <a:t>When Bonds </a:t>
            </a:r>
            <a:r>
              <a:rPr lang="en-US" sz="3200" dirty="0">
                <a:solidFill>
                  <a:srgbClr val="C00000"/>
                </a:solidFill>
                <a:latin typeface="Arial Black" panose="020B0A04020102020204" pitchFamily="34" charset="0"/>
              </a:rPr>
              <a:t>Are Required</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it appears that the benefit of the federal act guarantying deposits in financial institutions has been withdrawn or is about to be withdrawn from the financial institution in which any public funds are deposited, the </a:t>
            </a:r>
            <a:r>
              <a:rPr lang="en-US" sz="2800" dirty="0">
                <a:solidFill>
                  <a:srgbClr val="7030A0"/>
                </a:solidFill>
                <a:latin typeface="Arial" panose="020B0604020202020204" pitchFamily="34" charset="0"/>
                <a:cs typeface="Arial" panose="020B0604020202020204" pitchFamily="34" charset="0"/>
              </a:rPr>
              <a:t>School Board </a:t>
            </a:r>
            <a:r>
              <a:rPr lang="en-US" sz="2800" dirty="0">
                <a:latin typeface="Arial" panose="020B0604020202020204" pitchFamily="34" charset="0"/>
                <a:cs typeface="Arial" panose="020B0604020202020204" pitchFamily="34" charset="0"/>
              </a:rPr>
              <a:t>having control or supervision of the public funds, immediately shall withdraw the full amount from the financial institution or shall require the usual bond required to secure the deposits of these public funds.</a:t>
            </a:r>
          </a:p>
          <a:p>
            <a:endParaRPr lang="en-US" sz="11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It is unlawful to continue any financial institution as a depository of public funds unless and until the bonds are furnished.</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65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215</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21-04-18</a:t>
            </a:r>
          </a:p>
        </p:txBody>
      </p:sp>
      <p:sp>
        <p:nvSpPr>
          <p:cNvPr id="5" name="TextBox 4"/>
          <p:cNvSpPr txBox="1"/>
          <p:nvPr/>
        </p:nvSpPr>
        <p:spPr>
          <a:xfrm>
            <a:off x="631596" y="606669"/>
            <a:ext cx="11126513" cy="2569934"/>
          </a:xfrm>
          <a:prstGeom prst="rect">
            <a:avLst/>
          </a:prstGeom>
          <a:noFill/>
        </p:spPr>
        <p:txBody>
          <a:bodyPr wrap="square" rtlCol="0">
            <a:spAutoFit/>
          </a:bodyPr>
          <a:lstStyle/>
          <a:p>
            <a:r>
              <a:rPr lang="en-US" sz="3200" dirty="0">
                <a:latin typeface="Arial Black" panose="020B0A04020102020204" pitchFamily="34" charset="0"/>
              </a:rPr>
              <a:t>Interest or Dividend Rates</a:t>
            </a:r>
          </a:p>
          <a:p>
            <a:endParaRPr lang="en-US" sz="1100" dirty="0">
              <a:latin typeface="Arial Black" panose="020B0A04020102020204" pitchFamily="34" charset="0"/>
            </a:endParaRPr>
          </a:p>
          <a:p>
            <a:r>
              <a:rPr lang="en-US" sz="3200" dirty="0">
                <a:solidFill>
                  <a:srgbClr val="7030A0"/>
                </a:solidFill>
                <a:latin typeface="Arial" panose="020B0604020202020204" pitchFamily="34" charset="0"/>
                <a:cs typeface="Arial" panose="020B0604020202020204" pitchFamily="34" charset="0"/>
              </a:rPr>
              <a:t>Depositories of public funds in this state shall pay substantially the same rate of interest or dividend as is paid on individual deposits.</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649" y="3429000"/>
            <a:ext cx="2664251" cy="2680562"/>
          </a:xfrm>
          <a:prstGeom prst="rect">
            <a:avLst/>
          </a:prstGeom>
        </p:spPr>
      </p:pic>
    </p:spTree>
    <p:extLst>
      <p:ext uri="{BB962C8B-B14F-4D97-AF65-F5344CB8AC3E}">
        <p14:creationId xmlns:p14="http://schemas.microsoft.com/office/powerpoint/2010/main" val="242378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216</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21-04-09</a:t>
            </a:r>
          </a:p>
        </p:txBody>
      </p:sp>
      <p:sp>
        <p:nvSpPr>
          <p:cNvPr id="5" name="TextBox 4"/>
          <p:cNvSpPr txBox="1"/>
          <p:nvPr/>
        </p:nvSpPr>
        <p:spPr>
          <a:xfrm>
            <a:off x="593889" y="606669"/>
            <a:ext cx="10935092" cy="3939540"/>
          </a:xfrm>
          <a:prstGeom prst="rect">
            <a:avLst/>
          </a:prstGeom>
          <a:noFill/>
        </p:spPr>
        <p:txBody>
          <a:bodyPr wrap="square" rtlCol="0">
            <a:spAutoFit/>
          </a:bodyPr>
          <a:lstStyle/>
          <a:p>
            <a:r>
              <a:rPr lang="en-US" sz="3200" dirty="0">
                <a:latin typeface="Arial Black" panose="020B0A04020102020204" pitchFamily="34" charset="0"/>
              </a:rPr>
              <a:t>Itemized Statements</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depository shall:</a:t>
            </a:r>
          </a:p>
          <a:p>
            <a:pPr marL="514350" indent="-514350">
              <a:buFont typeface="+mj-lt"/>
              <a:buAutoNum type="arabicPeriod"/>
            </a:pPr>
            <a:r>
              <a:rPr lang="en-US" sz="2800" dirty="0">
                <a:latin typeface="Arial" panose="020B0604020202020204" pitchFamily="34" charset="0"/>
                <a:cs typeface="Arial" panose="020B0604020202020204" pitchFamily="34" charset="0"/>
              </a:rPr>
              <a:t>Furnish on the </a:t>
            </a:r>
            <a:r>
              <a:rPr lang="en-US" sz="2800" dirty="0">
                <a:solidFill>
                  <a:srgbClr val="7030A0"/>
                </a:solidFill>
                <a:latin typeface="Arial" panose="020B0604020202020204" pitchFamily="34" charset="0"/>
                <a:cs typeface="Arial" panose="020B0604020202020204" pitchFamily="34" charset="0"/>
              </a:rPr>
              <a:t>1</a:t>
            </a:r>
            <a:r>
              <a:rPr lang="en-US" sz="2800" baseline="30000" dirty="0">
                <a:solidFill>
                  <a:srgbClr val="7030A0"/>
                </a:solidFill>
                <a:latin typeface="Arial" panose="020B0604020202020204" pitchFamily="34" charset="0"/>
                <a:cs typeface="Arial" panose="020B0604020202020204" pitchFamily="34" charset="0"/>
              </a:rPr>
              <a:t>st</a:t>
            </a:r>
            <a:r>
              <a:rPr lang="en-US" sz="2800" dirty="0">
                <a:solidFill>
                  <a:srgbClr val="7030A0"/>
                </a:solidFill>
                <a:latin typeface="Arial" panose="020B0604020202020204" pitchFamily="34" charset="0"/>
                <a:cs typeface="Arial" panose="020B0604020202020204" pitchFamily="34" charset="0"/>
              </a:rPr>
              <a:t> day of each month </a:t>
            </a:r>
            <a:r>
              <a:rPr lang="en-US" sz="2800" dirty="0">
                <a:latin typeface="Arial" panose="020B0604020202020204" pitchFamily="34" charset="0"/>
                <a:cs typeface="Arial" panose="020B0604020202020204" pitchFamily="34" charset="0"/>
              </a:rPr>
              <a:t>to the District, </a:t>
            </a:r>
            <a:r>
              <a:rPr lang="en-US" sz="2800" dirty="0">
                <a:solidFill>
                  <a:srgbClr val="C00000"/>
                </a:solidFill>
                <a:latin typeface="Arial" panose="020B0604020202020204" pitchFamily="34" charset="0"/>
                <a:cs typeface="Arial" panose="020B0604020202020204" pitchFamily="34" charset="0"/>
              </a:rPr>
              <a:t>an itemized statement of the amount of the deposits</a:t>
            </a:r>
            <a:r>
              <a:rPr lang="en-US" sz="2800" dirty="0">
                <a:latin typeface="Arial" panose="020B0604020202020204" pitchFamily="34" charset="0"/>
                <a:cs typeface="Arial" panose="020B0604020202020204" pitchFamily="34" charset="0"/>
              </a:rPr>
              <a:t>.  Such statement must be verified whenever required by the </a:t>
            </a:r>
            <a:r>
              <a:rPr lang="en-US" sz="2800" dirty="0">
                <a:solidFill>
                  <a:srgbClr val="7030A0"/>
                </a:solidFill>
                <a:latin typeface="Arial" panose="020B0604020202020204" pitchFamily="34" charset="0"/>
                <a:cs typeface="Arial" panose="020B0604020202020204" pitchFamily="34" charset="0"/>
              </a:rPr>
              <a:t>Business Manager </a:t>
            </a:r>
            <a:r>
              <a:rPr lang="en-US" sz="2800" dirty="0">
                <a:latin typeface="Arial" panose="020B0604020202020204" pitchFamily="34" charset="0"/>
                <a:cs typeface="Arial" panose="020B0604020202020204" pitchFamily="34" charset="0"/>
              </a:rPr>
              <a:t>of the District.  All sums of interest accruing on deposited funds must be credited to the deposit account on the first day of each month for the preceding month.</a:t>
            </a:r>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4546209"/>
            <a:ext cx="2286764" cy="2113828"/>
          </a:xfrm>
          <a:prstGeom prst="rect">
            <a:avLst/>
          </a:prstGeom>
        </p:spPr>
      </p:pic>
    </p:spTree>
    <p:extLst>
      <p:ext uri="{BB962C8B-B14F-4D97-AF65-F5344CB8AC3E}">
        <p14:creationId xmlns:p14="http://schemas.microsoft.com/office/powerpoint/2010/main" val="264339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217</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21-04-19</a:t>
            </a:r>
          </a:p>
        </p:txBody>
      </p:sp>
      <p:sp>
        <p:nvSpPr>
          <p:cNvPr id="5" name="TextBox 4"/>
          <p:cNvSpPr txBox="1"/>
          <p:nvPr/>
        </p:nvSpPr>
        <p:spPr>
          <a:xfrm>
            <a:off x="575035" y="615462"/>
            <a:ext cx="11183073" cy="3610404"/>
          </a:xfrm>
          <a:prstGeom prst="rect">
            <a:avLst/>
          </a:prstGeom>
          <a:solidFill>
            <a:schemeClr val="accent4">
              <a:lumMod val="20000"/>
              <a:lumOff val="80000"/>
            </a:schemeClr>
          </a:solidFill>
        </p:spPr>
        <p:txBody>
          <a:bodyPr wrap="square" rtlCol="0">
            <a:spAutoFit/>
          </a:bodyPr>
          <a:lstStyle/>
          <a:p>
            <a:r>
              <a:rPr lang="en-US" sz="2800" dirty="0">
                <a:latin typeface="Arial Black" panose="020B0A04020102020204" pitchFamily="34" charset="0"/>
              </a:rPr>
              <a:t>Itemized Statements</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depository shall:</a:t>
            </a:r>
          </a:p>
          <a:p>
            <a:endParaRPr lang="en-US" sz="1100" dirty="0">
              <a:latin typeface="Arial" panose="020B0604020202020204" pitchFamily="34" charset="0"/>
              <a:cs typeface="Arial" panose="020B0604020202020204" pitchFamily="34" charset="0"/>
            </a:endParaRPr>
          </a:p>
          <a:p>
            <a:pPr marL="514350" indent="-514350">
              <a:buFont typeface="+mj-lt"/>
              <a:buAutoNum type="arabicPeriod" startAt="2"/>
            </a:pPr>
            <a:r>
              <a:rPr lang="en-US" sz="2800" dirty="0">
                <a:latin typeface="Arial" panose="020B0604020202020204" pitchFamily="34" charset="0"/>
                <a:cs typeface="Arial" panose="020B0604020202020204" pitchFamily="34" charset="0"/>
              </a:rPr>
              <a:t>On </a:t>
            </a:r>
            <a:r>
              <a:rPr lang="en-US" sz="2800" dirty="0">
                <a:solidFill>
                  <a:srgbClr val="C00000"/>
                </a:solidFill>
                <a:latin typeface="Arial" panose="020B0604020202020204" pitchFamily="34" charset="0"/>
                <a:cs typeface="Arial" panose="020B0604020202020204" pitchFamily="34" charset="0"/>
              </a:rPr>
              <a:t>July 1</a:t>
            </a:r>
            <a:r>
              <a:rPr lang="en-US" sz="2800" baseline="30000" dirty="0">
                <a:solidFill>
                  <a:srgbClr val="C00000"/>
                </a:solidFill>
                <a:latin typeface="Arial" panose="020B0604020202020204" pitchFamily="34" charset="0"/>
                <a:cs typeface="Arial" panose="020B0604020202020204" pitchFamily="34" charset="0"/>
              </a:rPr>
              <a:t>st</a:t>
            </a:r>
            <a:r>
              <a:rPr lang="en-US" sz="2800" dirty="0">
                <a:solidFill>
                  <a:srgbClr val="C00000"/>
                </a:solidFill>
                <a:latin typeface="Arial" panose="020B0604020202020204" pitchFamily="34" charset="0"/>
                <a:cs typeface="Arial" panose="020B0604020202020204" pitchFamily="34" charset="0"/>
              </a:rPr>
              <a:t> of each year</a:t>
            </a:r>
            <a:r>
              <a:rPr lang="en-US" sz="2800" dirty="0">
                <a:latin typeface="Arial" panose="020B0604020202020204" pitchFamily="34" charset="0"/>
                <a:cs typeface="Arial" panose="020B0604020202020204" pitchFamily="34" charset="0"/>
              </a:rPr>
              <a:t>, furnish to the Business Manager of each School District, and the County Superintendent of Schools of the county in which the School District is located, a statement showing the amount of deposits to the credit of each School District at the </a:t>
            </a:r>
            <a:r>
              <a:rPr lang="en-US" sz="2800" b="1" dirty="0">
                <a:solidFill>
                  <a:srgbClr val="C00000"/>
                </a:solidFill>
                <a:latin typeface="Arial" panose="020B0604020202020204" pitchFamily="34" charset="0"/>
                <a:cs typeface="Arial" panose="020B0604020202020204" pitchFamily="34" charset="0"/>
              </a:rPr>
              <a:t>close of business on June 30</a:t>
            </a:r>
            <a:r>
              <a:rPr lang="en-US" sz="2800" b="1" baseline="30000" dirty="0">
                <a:solidFill>
                  <a:srgbClr val="C00000"/>
                </a:solidFill>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a:t>
            </a:r>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E814DCE8-0704-4888-99EC-1735E9E6065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36506" y="4322298"/>
            <a:ext cx="2880360" cy="1920240"/>
          </a:xfrm>
          <a:prstGeom prst="rect">
            <a:avLst/>
          </a:prstGeom>
        </p:spPr>
      </p:pic>
    </p:spTree>
    <p:extLst>
      <p:ext uri="{BB962C8B-B14F-4D97-AF65-F5344CB8AC3E}">
        <p14:creationId xmlns:p14="http://schemas.microsoft.com/office/powerpoint/2010/main" val="143383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218</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21-04-22</a:t>
            </a:r>
          </a:p>
        </p:txBody>
      </p:sp>
      <p:sp>
        <p:nvSpPr>
          <p:cNvPr id="5" name="TextBox 4"/>
          <p:cNvSpPr txBox="1"/>
          <p:nvPr/>
        </p:nvSpPr>
        <p:spPr>
          <a:xfrm>
            <a:off x="545647" y="590638"/>
            <a:ext cx="10992761" cy="2646878"/>
          </a:xfrm>
          <a:prstGeom prst="rect">
            <a:avLst/>
          </a:prstGeom>
          <a:noFill/>
        </p:spPr>
        <p:txBody>
          <a:bodyPr wrap="square" rtlCol="0">
            <a:spAutoFit/>
          </a:bodyPr>
          <a:lstStyle/>
          <a:p>
            <a:r>
              <a:rPr lang="en-US" sz="3200" dirty="0">
                <a:latin typeface="Arial Black" panose="020B0A04020102020204" pitchFamily="34" charset="0"/>
              </a:rPr>
              <a:t>Funds Deposited – Custodian Exonerated</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District funds are deposited as provided in this chapter, the Business Manager and the sureties of the Business Manager’s Bond are exempt from all liability of loss of funds from failure or other act of a depository.</a:t>
            </a:r>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796" y="3335009"/>
            <a:ext cx="4796204" cy="2837191"/>
          </a:xfrm>
          <a:prstGeom prst="rect">
            <a:avLst/>
          </a:prstGeom>
        </p:spPr>
      </p:pic>
    </p:spTree>
    <p:extLst>
      <p:ext uri="{BB962C8B-B14F-4D97-AF65-F5344CB8AC3E}">
        <p14:creationId xmlns:p14="http://schemas.microsoft.com/office/powerpoint/2010/main" val="424623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219</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21-04-23</a:t>
            </a:r>
          </a:p>
        </p:txBody>
      </p:sp>
      <p:sp>
        <p:nvSpPr>
          <p:cNvPr id="5" name="TextBox 4"/>
          <p:cNvSpPr txBox="1"/>
          <p:nvPr/>
        </p:nvSpPr>
        <p:spPr>
          <a:xfrm>
            <a:off x="592781" y="656625"/>
            <a:ext cx="10955054" cy="2215991"/>
          </a:xfrm>
          <a:prstGeom prst="rect">
            <a:avLst/>
          </a:prstGeom>
          <a:noFill/>
        </p:spPr>
        <p:txBody>
          <a:bodyPr wrap="square" rtlCol="0">
            <a:spAutoFit/>
          </a:bodyPr>
          <a:lstStyle/>
          <a:p>
            <a:r>
              <a:rPr lang="en-US" sz="3200" dirty="0">
                <a:latin typeface="Arial Black" panose="020B0A04020102020204" pitchFamily="34" charset="0"/>
              </a:rPr>
              <a:t>Penalty</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Any person violating any of the provisions of this chapter is guilty of a </a:t>
            </a:r>
            <a:r>
              <a:rPr lang="en-US" sz="2800" dirty="0">
                <a:solidFill>
                  <a:srgbClr val="C00000"/>
                </a:solidFill>
                <a:latin typeface="Arial" panose="020B0604020202020204" pitchFamily="34" charset="0"/>
                <a:cs typeface="Arial" panose="020B0604020202020204" pitchFamily="34" charset="0"/>
              </a:rPr>
              <a:t>Class A misdemeanor</a:t>
            </a:r>
            <a:r>
              <a:rPr lang="en-US" sz="2800" dirty="0">
                <a:latin typeface="Arial" panose="020B0604020202020204" pitchFamily="34" charset="0"/>
                <a:cs typeface="Arial" panose="020B0604020202020204" pitchFamily="34" charset="0"/>
              </a:rPr>
              <a:t>.  </a:t>
            </a:r>
            <a:r>
              <a:rPr lang="en-US" sz="2800" dirty="0">
                <a:solidFill>
                  <a:srgbClr val="7030A0"/>
                </a:solidFill>
                <a:latin typeface="Arial" panose="020B0604020202020204" pitchFamily="34" charset="0"/>
                <a:cs typeface="Arial" panose="020B0604020202020204" pitchFamily="34" charset="0"/>
              </a:rPr>
              <a:t>(Potential sentence of up to one year in jail and $3,000 in fines)</a:t>
            </a:r>
            <a:endParaRPr lang="en-US" sz="1100" dirty="0">
              <a:solidFill>
                <a:srgbClr val="7030A0"/>
              </a:solidFill>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854" y="3105588"/>
            <a:ext cx="5486400" cy="2743200"/>
          </a:xfrm>
          <a:prstGeom prst="rect">
            <a:avLst/>
          </a:prstGeom>
        </p:spPr>
      </p:pic>
    </p:spTree>
    <p:extLst>
      <p:ext uri="{BB962C8B-B14F-4D97-AF65-F5344CB8AC3E}">
        <p14:creationId xmlns:p14="http://schemas.microsoft.com/office/powerpoint/2010/main" val="23163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22</a:t>
            </a:fld>
            <a:endParaRPr lang="en-US" dirty="0"/>
          </a:p>
        </p:txBody>
      </p:sp>
      <p:sp>
        <p:nvSpPr>
          <p:cNvPr id="3" name="TextBox 2"/>
          <p:cNvSpPr txBox="1"/>
          <p:nvPr/>
        </p:nvSpPr>
        <p:spPr>
          <a:xfrm>
            <a:off x="1102936" y="692326"/>
            <a:ext cx="10382839" cy="5186035"/>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Government Bond</a:t>
            </a:r>
          </a:p>
          <a:p>
            <a:endParaRPr lang="en-US" sz="1200" dirty="0">
              <a:latin typeface="Arial Black" panose="020B0A04020102020204" pitchFamily="34" charset="0"/>
            </a:endParaRPr>
          </a:p>
          <a:p>
            <a:r>
              <a:rPr lang="en-US" sz="3200" dirty="0">
                <a:latin typeface="Arial" panose="020B0604020202020204" pitchFamily="34" charset="0"/>
                <a:cs typeface="Arial" panose="020B0604020202020204" pitchFamily="34" charset="0"/>
              </a:rPr>
              <a:t>Bonds issued by the U. S. Government, typically regarded as the highest-grade securities issued with the least amount of default risk.  The major types include:</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Treasury Bills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Savings Bonds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Treasury Notes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Treasury Bonds</a:t>
            </a: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181400" y="5584740"/>
            <a:ext cx="921536" cy="9215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225" y="4489269"/>
            <a:ext cx="6505575" cy="1876425"/>
          </a:xfrm>
          <a:prstGeom prst="rect">
            <a:avLst/>
          </a:prstGeom>
        </p:spPr>
      </p:pic>
    </p:spTree>
    <p:extLst>
      <p:ext uri="{BB962C8B-B14F-4D97-AF65-F5344CB8AC3E}">
        <p14:creationId xmlns:p14="http://schemas.microsoft.com/office/powerpoint/2010/main" val="378226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220</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21-04-24</a:t>
            </a:r>
          </a:p>
        </p:txBody>
      </p:sp>
      <p:sp>
        <p:nvSpPr>
          <p:cNvPr id="5" name="TextBox 4"/>
          <p:cNvSpPr txBox="1"/>
          <p:nvPr/>
        </p:nvSpPr>
        <p:spPr>
          <a:xfrm>
            <a:off x="593889" y="609491"/>
            <a:ext cx="11180189" cy="4216539"/>
          </a:xfrm>
          <a:prstGeom prst="rect">
            <a:avLst/>
          </a:prstGeom>
          <a:noFill/>
        </p:spPr>
        <p:txBody>
          <a:bodyPr wrap="square" rtlCol="0">
            <a:spAutoFit/>
          </a:bodyPr>
          <a:lstStyle/>
          <a:p>
            <a:r>
              <a:rPr lang="en-US" sz="2800" dirty="0">
                <a:latin typeface="Arial Black" panose="020B0A04020102020204" pitchFamily="34" charset="0"/>
              </a:rPr>
              <a:t>All Public Funds are Governed by Provisions of Chapter</a:t>
            </a:r>
          </a:p>
          <a:p>
            <a:endParaRPr lang="en-US" sz="1100" dirty="0">
              <a:latin typeface="Arial Black" panose="020B0A04020102020204" pitchFamily="34" charset="0"/>
            </a:endParaRPr>
          </a:p>
          <a:p>
            <a:r>
              <a:rPr lang="en-US" sz="2800" b="1" dirty="0">
                <a:solidFill>
                  <a:srgbClr val="C00000"/>
                </a:solidFill>
                <a:latin typeface="Arial" panose="020B0604020202020204" pitchFamily="34" charset="0"/>
                <a:cs typeface="Arial" panose="020B0604020202020204" pitchFamily="34" charset="0"/>
              </a:rPr>
              <a:t>Any Board, or individual </a:t>
            </a:r>
            <a:r>
              <a:rPr lang="en-US" sz="2800" b="1" dirty="0">
                <a:solidFill>
                  <a:srgbClr val="7030A0"/>
                </a:solidFill>
                <a:latin typeface="Arial" panose="020B0604020202020204" pitchFamily="34" charset="0"/>
                <a:cs typeface="Arial" panose="020B0604020202020204" pitchFamily="34" charset="0"/>
              </a:rPr>
              <a:t>(you) </a:t>
            </a:r>
            <a:r>
              <a:rPr lang="en-US" sz="2800" b="1" dirty="0">
                <a:solidFill>
                  <a:srgbClr val="C00000"/>
                </a:solidFill>
                <a:latin typeface="Arial" panose="020B0604020202020204" pitchFamily="34" charset="0"/>
                <a:cs typeface="Arial" panose="020B0604020202020204" pitchFamily="34" charset="0"/>
              </a:rPr>
              <a:t>having the legal custody of public funds that do not expressly or by name come within the provisions of this chapter, </a:t>
            </a:r>
            <a:r>
              <a:rPr lang="en-US" sz="2800" b="1" u="sng" dirty="0">
                <a:solidFill>
                  <a:srgbClr val="C00000"/>
                </a:solidFill>
                <a:latin typeface="Arial" panose="020B0604020202020204" pitchFamily="34" charset="0"/>
                <a:cs typeface="Arial" panose="020B0604020202020204" pitchFamily="34" charset="0"/>
              </a:rPr>
              <a:t>nevertheless must be governed by the provisions of this chapter</a:t>
            </a:r>
            <a:r>
              <a:rPr lang="en-US" sz="2800" b="1" dirty="0">
                <a:solidFill>
                  <a:srgbClr val="C00000"/>
                </a:solidFill>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They shall deposit funds only in legal depositories and shall comply with the other provisions as closely as possible.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They are subject to the penalties provided.</a:t>
            </a:r>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4005" y="3853405"/>
            <a:ext cx="2545929" cy="1687183"/>
          </a:xfrm>
          <a:prstGeom prst="rect">
            <a:avLst/>
          </a:prstGeom>
        </p:spPr>
      </p:pic>
    </p:spTree>
    <p:extLst>
      <p:ext uri="{BB962C8B-B14F-4D97-AF65-F5344CB8AC3E}">
        <p14:creationId xmlns:p14="http://schemas.microsoft.com/office/powerpoint/2010/main" val="218488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221</a:t>
            </a:fld>
            <a:endParaRPr lang="en-US" dirty="0"/>
          </a:p>
        </p:txBody>
      </p:sp>
      <p:sp>
        <p:nvSpPr>
          <p:cNvPr id="5" name="Rectangle 4"/>
          <p:cNvSpPr/>
          <p:nvPr/>
        </p:nvSpPr>
        <p:spPr>
          <a:xfrm>
            <a:off x="969981" y="1216976"/>
            <a:ext cx="10252038" cy="2970044"/>
          </a:xfrm>
          <a:prstGeom prst="rect">
            <a:avLst/>
          </a:prstGeom>
        </p:spPr>
        <p:txBody>
          <a:bodyPr wrap="square">
            <a:spAutoFit/>
          </a:bodyPr>
          <a:lstStyle/>
          <a:p>
            <a:pPr algn="ctr"/>
            <a:r>
              <a:rPr lang="en-US" sz="3600" dirty="0">
                <a:latin typeface="Arial Black" panose="020B0A04020102020204" pitchFamily="34" charset="0"/>
              </a:rPr>
              <a:t>TITLE 21 </a:t>
            </a:r>
          </a:p>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dirty="0">
                <a:latin typeface="Arial Black" panose="020B0A04020102020204" pitchFamily="34" charset="0"/>
              </a:rPr>
              <a:t>Miscellaneous Provisions</a:t>
            </a:r>
          </a:p>
          <a:p>
            <a:pPr algn="ctr"/>
            <a:endParaRPr lang="en-US" sz="1100" dirty="0">
              <a:effectLst>
                <a:outerShdw blurRad="38100" dist="38100" dir="2700000" algn="tl">
                  <a:srgbClr val="000000">
                    <a:alpha val="43137"/>
                  </a:srgbClr>
                </a:outerShdw>
              </a:effectLst>
              <a:latin typeface="Arial Black" panose="020B0A04020102020204" pitchFamily="34" charset="0"/>
            </a:endParaRPr>
          </a:p>
          <a:p>
            <a:pPr algn="ctr"/>
            <a:r>
              <a:rPr lang="en-US" sz="3200" dirty="0">
                <a:effectLst>
                  <a:outerShdw blurRad="38100" dist="38100" dir="2700000" algn="tl">
                    <a:srgbClr val="000000">
                      <a:alpha val="43137"/>
                    </a:srgbClr>
                  </a:outerShdw>
                </a:effectLst>
                <a:latin typeface="Arial Black" panose="020B0A04020102020204" pitchFamily="34" charset="0"/>
              </a:rPr>
              <a:t>Duplicate, Lost, Defaced Obligations</a:t>
            </a:r>
          </a:p>
        </p:txBody>
      </p:sp>
      <p:sp>
        <p:nvSpPr>
          <p:cNvPr id="6" name="Rectangle 5"/>
          <p:cNvSpPr/>
          <p:nvPr/>
        </p:nvSpPr>
        <p:spPr>
          <a:xfrm>
            <a:off x="6489671" y="4844894"/>
            <a:ext cx="4773294"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21-06</a:t>
            </a:r>
          </a:p>
        </p:txBody>
      </p:sp>
      <p:pic>
        <p:nvPicPr>
          <p:cNvPr id="7" name="Picture 6"/>
          <p:cNvPicPr>
            <a:picLocks noChangeAspect="1"/>
          </p:cNvPicPr>
          <p:nvPr/>
        </p:nvPicPr>
        <p:blipFill>
          <a:blip r:embed="rId3" cstate="print"/>
          <a:stretch>
            <a:fillRect/>
          </a:stretch>
        </p:blipFill>
        <p:spPr>
          <a:xfrm>
            <a:off x="407643" y="5518753"/>
            <a:ext cx="921536" cy="921536"/>
          </a:xfrm>
          <a:prstGeom prst="rect">
            <a:avLst/>
          </a:prstGeom>
        </p:spPr>
      </p:pic>
    </p:spTree>
    <p:extLst>
      <p:ext uri="{BB962C8B-B14F-4D97-AF65-F5344CB8AC3E}">
        <p14:creationId xmlns:p14="http://schemas.microsoft.com/office/powerpoint/2010/main" val="3682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222</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21-06-01</a:t>
            </a:r>
          </a:p>
        </p:txBody>
      </p:sp>
      <p:sp>
        <p:nvSpPr>
          <p:cNvPr id="5" name="TextBox 4"/>
          <p:cNvSpPr txBox="1"/>
          <p:nvPr/>
        </p:nvSpPr>
        <p:spPr>
          <a:xfrm>
            <a:off x="518474" y="622169"/>
            <a:ext cx="11057641" cy="5109091"/>
          </a:xfrm>
          <a:prstGeom prst="rect">
            <a:avLst/>
          </a:prstGeom>
          <a:noFill/>
        </p:spPr>
        <p:txBody>
          <a:bodyPr wrap="square" rtlCol="0">
            <a:spAutoFit/>
          </a:bodyPr>
          <a:lstStyle/>
          <a:p>
            <a:r>
              <a:rPr lang="en-US" sz="3200" dirty="0">
                <a:latin typeface="Arial Black" panose="020B0A04020102020204" pitchFamily="34" charset="0"/>
              </a:rPr>
              <a:t>Duplicate Obligation – Issuance</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 duplicate of any bond, warrant, interest coupon or other obligation of the District can be issued if the obligation:</a:t>
            </a:r>
          </a:p>
          <a:p>
            <a:endParaRPr lang="en-US" sz="11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Becomes so mutilated  or defaced as to be unfit for circulation and it is surrendered and cancelled; or</a:t>
            </a:r>
          </a:p>
          <a:p>
            <a:endParaRPr lang="en-US" sz="9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It is lost or destroyed.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duplicate must be issued to the owner, must be marked “duplicate” and must correspond with the cancelled or lost obligation in number, date, amount and unpaid coupons and must be signed by the proper officers who are then in office.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418" y="2831968"/>
            <a:ext cx="1424233" cy="1424233"/>
          </a:xfrm>
          <a:prstGeom prst="rect">
            <a:avLst/>
          </a:prstGeom>
        </p:spPr>
      </p:pic>
    </p:spTree>
    <p:extLst>
      <p:ext uri="{BB962C8B-B14F-4D97-AF65-F5344CB8AC3E}">
        <p14:creationId xmlns:p14="http://schemas.microsoft.com/office/powerpoint/2010/main" val="102944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223</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21-06-02</a:t>
            </a:r>
          </a:p>
        </p:txBody>
      </p:sp>
      <p:sp>
        <p:nvSpPr>
          <p:cNvPr id="5" name="TextBox 4"/>
          <p:cNvSpPr txBox="1"/>
          <p:nvPr/>
        </p:nvSpPr>
        <p:spPr>
          <a:xfrm>
            <a:off x="584463" y="725864"/>
            <a:ext cx="10925665" cy="2092881"/>
          </a:xfrm>
          <a:prstGeom prst="rect">
            <a:avLst/>
          </a:prstGeom>
          <a:noFill/>
        </p:spPr>
        <p:txBody>
          <a:bodyPr wrap="square" rtlCol="0">
            <a:spAutoFit/>
          </a:bodyPr>
          <a:lstStyle/>
          <a:p>
            <a:r>
              <a:rPr lang="en-US" sz="3200" dirty="0">
                <a:latin typeface="Arial Black" panose="020B0A04020102020204" pitchFamily="34" charset="0"/>
              </a:rPr>
              <a:t>Payment of Defaced or Lost Obligation</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any instrument that might be duplicated, is due and payable, it may be paid by the </a:t>
            </a:r>
            <a:r>
              <a:rPr lang="en-US" sz="2800" dirty="0">
                <a:solidFill>
                  <a:srgbClr val="7030A0"/>
                </a:solidFill>
                <a:latin typeface="Arial" panose="020B0604020202020204" pitchFamily="34" charset="0"/>
                <a:cs typeface="Arial" panose="020B0604020202020204" pitchFamily="34" charset="0"/>
              </a:rPr>
              <a:t>Business Manager</a:t>
            </a:r>
            <a:r>
              <a:rPr lang="en-US" sz="2800" dirty="0">
                <a:latin typeface="Arial" panose="020B0604020202020204" pitchFamily="34" charset="0"/>
                <a:cs typeface="Arial" panose="020B0604020202020204" pitchFamily="34" charset="0"/>
              </a:rPr>
              <a:t>, without issuance of a duplicate.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110" y="2780720"/>
            <a:ext cx="3065585" cy="3065585"/>
          </a:xfrm>
          <a:prstGeom prst="rect">
            <a:avLst/>
          </a:prstGeom>
        </p:spPr>
      </p:pic>
    </p:spTree>
    <p:extLst>
      <p:ext uri="{BB962C8B-B14F-4D97-AF65-F5344CB8AC3E}">
        <p14:creationId xmlns:p14="http://schemas.microsoft.com/office/powerpoint/2010/main" val="35988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224</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21-06-03</a:t>
            </a:r>
          </a:p>
        </p:txBody>
      </p:sp>
      <p:sp>
        <p:nvSpPr>
          <p:cNvPr id="5" name="TextBox 4"/>
          <p:cNvSpPr txBox="1"/>
          <p:nvPr/>
        </p:nvSpPr>
        <p:spPr>
          <a:xfrm>
            <a:off x="569234" y="758677"/>
            <a:ext cx="11336819" cy="2539157"/>
          </a:xfrm>
          <a:prstGeom prst="rect">
            <a:avLst/>
          </a:prstGeom>
          <a:noFill/>
        </p:spPr>
        <p:txBody>
          <a:bodyPr wrap="square" rtlCol="0">
            <a:spAutoFit/>
          </a:bodyPr>
          <a:lstStyle/>
          <a:p>
            <a:r>
              <a:rPr lang="en-US" sz="3200" dirty="0">
                <a:latin typeface="Arial Black" panose="020B0A04020102020204" pitchFamily="34" charset="0"/>
              </a:rPr>
              <a:t>Definition of Payment – By Whom Ordered – Proof and Bond or Signed Written Agreement Required</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duplication or payment of any mutilated, defaced, lost or destroyed obligation of a District must be made upon resolution duly adopted by the District School Board.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63938">
            <a:off x="3680149" y="3647326"/>
            <a:ext cx="1796169" cy="2361214"/>
          </a:xfrm>
          <a:prstGeom prst="rect">
            <a:avLst/>
          </a:prstGeom>
        </p:spPr>
      </p:pic>
    </p:spTree>
    <p:extLst>
      <p:ext uri="{BB962C8B-B14F-4D97-AF65-F5344CB8AC3E}">
        <p14:creationId xmlns:p14="http://schemas.microsoft.com/office/powerpoint/2010/main" val="397512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225</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21-06-03</a:t>
            </a:r>
          </a:p>
        </p:txBody>
      </p:sp>
      <p:sp>
        <p:nvSpPr>
          <p:cNvPr id="5" name="TextBox 4"/>
          <p:cNvSpPr txBox="1"/>
          <p:nvPr/>
        </p:nvSpPr>
        <p:spPr>
          <a:xfrm>
            <a:off x="518472" y="593889"/>
            <a:ext cx="11246179" cy="4570482"/>
          </a:xfrm>
          <a:prstGeom prst="rect">
            <a:avLst/>
          </a:prstGeom>
          <a:noFill/>
        </p:spPr>
        <p:txBody>
          <a:bodyPr wrap="square" rtlCol="0">
            <a:spAutoFit/>
          </a:bodyPr>
          <a:lstStyle/>
          <a:p>
            <a:r>
              <a:rPr lang="en-US" sz="3200" dirty="0">
                <a:latin typeface="Arial Black" panose="020B0A04020102020204" pitchFamily="34" charset="0"/>
              </a:rPr>
              <a:t>Definition of Payment – By Whom Ordered - Proof and Bond or Signed Written Agreement Required</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Before a duplicate may be issued or payment made on a lost or destroyed obligation, the owner shall furnish proof of loss or destruction.  </a:t>
            </a:r>
          </a:p>
          <a:p>
            <a:endParaRPr lang="en-US" sz="9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state or the District, as the case may be, may require:</a:t>
            </a:r>
          </a:p>
          <a:p>
            <a:endParaRPr lang="en-US" sz="11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A surety bond in the amount of the lost obligation</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A signed written agreement by the owner, or</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Similar assurance conditioned to save the obligor harmless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5632" y="3186260"/>
            <a:ext cx="1338168" cy="1219396"/>
          </a:xfrm>
          <a:prstGeom prst="rect">
            <a:avLst/>
          </a:prstGeom>
        </p:spPr>
      </p:pic>
    </p:spTree>
    <p:extLst>
      <p:ext uri="{BB962C8B-B14F-4D97-AF65-F5344CB8AC3E}">
        <p14:creationId xmlns:p14="http://schemas.microsoft.com/office/powerpoint/2010/main" val="8992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226</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21-06-03</a:t>
            </a:r>
          </a:p>
        </p:txBody>
      </p:sp>
      <p:sp>
        <p:nvSpPr>
          <p:cNvPr id="5" name="TextBox 4"/>
          <p:cNvSpPr txBox="1"/>
          <p:nvPr/>
        </p:nvSpPr>
        <p:spPr>
          <a:xfrm>
            <a:off x="546754" y="593889"/>
            <a:ext cx="11246178" cy="4001095"/>
          </a:xfrm>
          <a:prstGeom prst="rect">
            <a:avLst/>
          </a:prstGeom>
          <a:noFill/>
        </p:spPr>
        <p:txBody>
          <a:bodyPr wrap="square" rtlCol="0">
            <a:spAutoFit/>
          </a:bodyPr>
          <a:lstStyle/>
          <a:p>
            <a:r>
              <a:rPr lang="en-US" sz="3200" dirty="0">
                <a:latin typeface="Arial Black" panose="020B0A04020102020204" pitchFamily="34" charset="0"/>
              </a:rPr>
              <a:t>Definition of Payment – By Whom Ordered - Proof and Bond or Signed Written Agreement Required</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Bank of ND is the owner of the obligation, it may </a:t>
            </a:r>
            <a:r>
              <a:rPr lang="en-US" sz="2800" dirty="0">
                <a:solidFill>
                  <a:srgbClr val="C00000"/>
                </a:solidFill>
                <a:latin typeface="Arial" panose="020B0604020202020204" pitchFamily="34" charset="0"/>
                <a:cs typeface="Arial" panose="020B0604020202020204" pitchFamily="34" charset="0"/>
              </a:rPr>
              <a:t>not</a:t>
            </a:r>
            <a:r>
              <a:rPr lang="en-US" sz="2800" dirty="0">
                <a:latin typeface="Arial" panose="020B0604020202020204" pitchFamily="34" charset="0"/>
                <a:cs typeface="Arial" panose="020B0604020202020204" pitchFamily="34" charset="0"/>
              </a:rPr>
              <a:t> be required to furnish a bond but shall furnish proof of loss or destruction of the obligation.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They shall also reimburse the state or the District for any loss or damage suffered by reason of issuance of a duplicate or the payment of the obligation.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121" y="4131297"/>
            <a:ext cx="2005448" cy="2040903"/>
          </a:xfrm>
          <a:prstGeom prst="rect">
            <a:avLst/>
          </a:prstGeom>
        </p:spPr>
      </p:pic>
    </p:spTree>
    <p:extLst>
      <p:ext uri="{BB962C8B-B14F-4D97-AF65-F5344CB8AC3E}">
        <p14:creationId xmlns:p14="http://schemas.microsoft.com/office/powerpoint/2010/main" val="38514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227</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21-06-04</a:t>
            </a:r>
          </a:p>
        </p:txBody>
      </p:sp>
      <p:sp>
        <p:nvSpPr>
          <p:cNvPr id="5" name="TextBox 4"/>
          <p:cNvSpPr txBox="1"/>
          <p:nvPr/>
        </p:nvSpPr>
        <p:spPr>
          <a:xfrm>
            <a:off x="616368" y="742361"/>
            <a:ext cx="10931467" cy="3656439"/>
          </a:xfrm>
          <a:prstGeom prst="rect">
            <a:avLst/>
          </a:prstGeom>
          <a:noFill/>
        </p:spPr>
        <p:txBody>
          <a:bodyPr wrap="square" rtlCol="0">
            <a:spAutoFit/>
          </a:bodyPr>
          <a:lstStyle/>
          <a:p>
            <a:r>
              <a:rPr lang="en-US" sz="3200" dirty="0">
                <a:latin typeface="Arial Black" panose="020B0A04020102020204" pitchFamily="34" charset="0"/>
              </a:rPr>
              <a:t>Record to be Kept</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 record of all payments, reissues, and duplicates made for mutilated, defaced, lost or destroyed obligations must be kept by the Business Manager of the District.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record should show the date of payments, duplicated or reissues, and the person or persons to who paid or issued.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These records must be certified to the proper auditing official.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876" y="4451508"/>
            <a:ext cx="2290124" cy="2006148"/>
          </a:xfrm>
          <a:prstGeom prst="rect">
            <a:avLst/>
          </a:prstGeom>
        </p:spPr>
      </p:pic>
    </p:spTree>
    <p:extLst>
      <p:ext uri="{BB962C8B-B14F-4D97-AF65-F5344CB8AC3E}">
        <p14:creationId xmlns:p14="http://schemas.microsoft.com/office/powerpoint/2010/main" val="37985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228</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21-06-07</a:t>
            </a:r>
          </a:p>
        </p:txBody>
      </p:sp>
      <p:sp>
        <p:nvSpPr>
          <p:cNvPr id="5" name="TextBox 4"/>
          <p:cNvSpPr txBox="1"/>
          <p:nvPr/>
        </p:nvSpPr>
        <p:spPr>
          <a:xfrm>
            <a:off x="465629" y="468077"/>
            <a:ext cx="11110485" cy="5078313"/>
          </a:xfrm>
          <a:prstGeom prst="rect">
            <a:avLst/>
          </a:prstGeom>
          <a:noFill/>
        </p:spPr>
        <p:txBody>
          <a:bodyPr wrap="square" rtlCol="0">
            <a:spAutoFit/>
          </a:bodyPr>
          <a:lstStyle/>
          <a:p>
            <a:r>
              <a:rPr lang="en-US" sz="3200" dirty="0">
                <a:latin typeface="Arial Black" panose="020B0A04020102020204" pitchFamily="34" charset="0"/>
              </a:rPr>
              <a:t>Districts May Invest Funds</a:t>
            </a:r>
          </a:p>
          <a:p>
            <a:endParaRPr lang="en-US" sz="1100" dirty="0">
              <a:latin typeface="Arial Black" panose="020B0A04020102020204" pitchFamily="34" charset="0"/>
            </a:endParaRPr>
          </a:p>
          <a:p>
            <a:pPr>
              <a:buClr>
                <a:schemeClr val="tx1"/>
              </a:buClr>
            </a:pPr>
            <a:r>
              <a:rPr lang="en-US" sz="2800" b="1" dirty="0">
                <a:solidFill>
                  <a:srgbClr val="7030A0"/>
                </a:solidFill>
                <a:latin typeface="Arial" panose="020B0604020202020204" pitchFamily="34" charset="0"/>
                <a:cs typeface="Arial" panose="020B0604020202020204" pitchFamily="34" charset="0"/>
              </a:rPr>
              <a:t>School Districts</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may invest moneys in their General Fund, or balances in any special or temporary fund</a:t>
            </a:r>
            <a:r>
              <a:rPr lang="en-US" sz="2800" dirty="0">
                <a:latin typeface="Arial" panose="020B0604020202020204" pitchFamily="34" charset="0"/>
                <a:cs typeface="Arial" panose="020B0604020202020204" pitchFamily="34" charset="0"/>
              </a:rPr>
              <a:t>, in:</a:t>
            </a:r>
          </a:p>
          <a:p>
            <a:endParaRPr lang="en-US" sz="1100" dirty="0">
              <a:latin typeface="Arial" panose="020B0604020202020204" pitchFamily="34" charset="0"/>
              <a:cs typeface="Arial" panose="020B0604020202020204" pitchFamily="34" charset="0"/>
            </a:endParaRPr>
          </a:p>
          <a:p>
            <a:pPr marL="971550" lvl="1" indent="-514350">
              <a:buFont typeface="+mj-lt"/>
              <a:buAutoNum type="alphaLcParenR"/>
            </a:pPr>
            <a:r>
              <a:rPr lang="en-US" sz="2400" dirty="0">
                <a:latin typeface="Arial" panose="020B0604020202020204" pitchFamily="34" charset="0"/>
                <a:cs typeface="Arial" panose="020B0604020202020204" pitchFamily="34" charset="0"/>
              </a:rPr>
              <a:t>Bonds, treasury bills and notes or other securities that are a direct obligation of or an obligation insured or guaranteed by the Treasury of the USA, or its agencies, instrumentalities, or organizations created by an act of Congress.</a:t>
            </a:r>
          </a:p>
          <a:p>
            <a:pPr lvl="1"/>
            <a:endParaRPr lang="en-US" sz="1100" dirty="0">
              <a:latin typeface="Arial" panose="020B0604020202020204" pitchFamily="34" charset="0"/>
              <a:cs typeface="Arial" panose="020B0604020202020204" pitchFamily="34" charset="0"/>
            </a:endParaRPr>
          </a:p>
          <a:p>
            <a:pPr marL="971550" lvl="1" indent="-514350">
              <a:buFont typeface="+mj-lt"/>
              <a:buAutoNum type="alphaLcParenR" startAt="2"/>
            </a:pPr>
            <a:r>
              <a:rPr lang="en-US" sz="2400" dirty="0">
                <a:latin typeface="Arial" panose="020B0604020202020204" pitchFamily="34" charset="0"/>
                <a:cs typeface="Arial" panose="020B0604020202020204" pitchFamily="34" charset="0"/>
              </a:rPr>
              <a:t>Securities sold under agreements to repurchase written by a financial institution in which the underlying securities are of a type listed above.</a:t>
            </a:r>
          </a:p>
          <a:p>
            <a:pPr lvl="1"/>
            <a:endParaRPr lang="en-US" sz="1100" dirty="0">
              <a:latin typeface="Arial" panose="020B0604020202020204" pitchFamily="34" charset="0"/>
              <a:cs typeface="Arial" panose="020B0604020202020204" pitchFamily="34" charset="0"/>
            </a:endParaRPr>
          </a:p>
          <a:p>
            <a:pPr marL="971550" lvl="1" indent="-514350">
              <a:buFont typeface="+mj-lt"/>
              <a:buAutoNum type="alphaLcParenR" startAt="3"/>
            </a:pPr>
            <a:r>
              <a:rPr lang="en-US" sz="2400" dirty="0">
                <a:latin typeface="Arial" panose="020B0604020202020204" pitchFamily="34" charset="0"/>
                <a:cs typeface="Arial" panose="020B0604020202020204" pitchFamily="34" charset="0"/>
              </a:rPr>
              <a:t>Certificates of Deposit fully insured by the FDIC or by the State.</a:t>
            </a:r>
          </a:p>
          <a:p>
            <a:pPr marL="971550" lvl="1" indent="-514350">
              <a:buFont typeface="+mj-lt"/>
              <a:buAutoNum type="alphaLcParenR" startAt="3"/>
            </a:pP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5142911"/>
            <a:ext cx="2507530" cy="1410486"/>
          </a:xfrm>
          <a:prstGeom prst="rect">
            <a:avLst/>
          </a:prstGeom>
        </p:spPr>
      </p:pic>
    </p:spTree>
    <p:extLst>
      <p:ext uri="{BB962C8B-B14F-4D97-AF65-F5344CB8AC3E}">
        <p14:creationId xmlns:p14="http://schemas.microsoft.com/office/powerpoint/2010/main" val="62695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229</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21-06-07</a:t>
            </a:r>
          </a:p>
        </p:txBody>
      </p:sp>
      <p:sp>
        <p:nvSpPr>
          <p:cNvPr id="5" name="TextBox 4"/>
          <p:cNvSpPr txBox="1"/>
          <p:nvPr/>
        </p:nvSpPr>
        <p:spPr>
          <a:xfrm>
            <a:off x="518474" y="499622"/>
            <a:ext cx="11170763" cy="5186035"/>
          </a:xfrm>
          <a:prstGeom prst="rect">
            <a:avLst/>
          </a:prstGeom>
          <a:noFill/>
        </p:spPr>
        <p:txBody>
          <a:bodyPr wrap="square" rtlCol="0">
            <a:spAutoFit/>
          </a:bodyPr>
          <a:lstStyle/>
          <a:p>
            <a:r>
              <a:rPr lang="en-US" sz="3200" dirty="0">
                <a:latin typeface="Arial Black" panose="020B0A04020102020204" pitchFamily="34" charset="0"/>
              </a:rPr>
              <a:t>Districts May Invest Funds</a:t>
            </a:r>
          </a:p>
          <a:p>
            <a:endParaRPr lang="en-US" sz="1100" dirty="0">
              <a:latin typeface="Arial Black" panose="020B0A04020102020204" pitchFamily="34" charset="0"/>
            </a:endParaRPr>
          </a:p>
          <a:p>
            <a:pPr marL="514350" indent="-514350">
              <a:buFont typeface="+mj-lt"/>
              <a:buAutoNum type="alphaLcParenR" startAt="4"/>
            </a:pPr>
            <a:r>
              <a:rPr lang="en-US" sz="2400" dirty="0">
                <a:latin typeface="Arial" panose="020B0604020202020204" pitchFamily="34" charset="0"/>
                <a:cs typeface="Arial" panose="020B0604020202020204" pitchFamily="34" charset="0"/>
              </a:rPr>
              <a:t>Certificates of Deposit, savings deposits, or other deposits fully insured or guaranteed by the FDIC and placed for the benefit of District by a public depository through an appropriate deposit placement service as determined by the Commissioner of Financial Institutions.</a:t>
            </a:r>
          </a:p>
          <a:p>
            <a:endParaRPr lang="en-US" sz="1100" dirty="0">
              <a:latin typeface="Arial" panose="020B0604020202020204" pitchFamily="34" charset="0"/>
              <a:cs typeface="Arial" panose="020B0604020202020204" pitchFamily="34" charset="0"/>
            </a:endParaRPr>
          </a:p>
          <a:p>
            <a:pPr marL="514350" indent="-514350">
              <a:buFont typeface="+mj-lt"/>
              <a:buAutoNum type="alphaLcParenR" startAt="5"/>
            </a:pPr>
            <a:r>
              <a:rPr lang="en-US" sz="2400" b="1" dirty="0">
                <a:latin typeface="Arial" panose="020B0604020202020204" pitchFamily="34" charset="0"/>
                <a:cs typeface="Arial" panose="020B0604020202020204" pitchFamily="34" charset="0"/>
              </a:rPr>
              <a:t>State and local securities:</a:t>
            </a:r>
          </a:p>
          <a:p>
            <a:pPr marL="9715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Any security that is a general obligation of any state or local government with taxing powers and is rated in the highest three categories by a nationally recognized rating agency.</a:t>
            </a:r>
          </a:p>
          <a:p>
            <a:pPr lvl="1"/>
            <a:endParaRPr lang="en-US" sz="900" dirty="0">
              <a:latin typeface="Arial" panose="020B0604020202020204" pitchFamily="34" charset="0"/>
              <a:cs typeface="Arial" panose="020B0604020202020204" pitchFamily="34" charset="0"/>
            </a:endParaRPr>
          </a:p>
          <a:p>
            <a:pPr marL="9715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An obligation of the State Housing Finance Agency that is rated in the highest two categories by a nationally recognized rating agency.</a:t>
            </a:r>
          </a:p>
          <a:p>
            <a:pPr marL="514350" indent="-514350">
              <a:buFont typeface="+mj-lt"/>
              <a:buAutoNum type="alphaLcParenR" startAt="5"/>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81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23</a:t>
            </a:fld>
            <a:endParaRPr lang="en-US" dirty="0"/>
          </a:p>
        </p:txBody>
      </p:sp>
      <p:sp>
        <p:nvSpPr>
          <p:cNvPr id="3" name="TextBox 2"/>
          <p:cNvSpPr txBox="1"/>
          <p:nvPr/>
        </p:nvSpPr>
        <p:spPr>
          <a:xfrm>
            <a:off x="933254" y="671932"/>
            <a:ext cx="10652288" cy="4185761"/>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Interest</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Money paid regularly, at a particular rate for the use of money lent, or for delaying the repayment of a debt.</a:t>
            </a:r>
          </a:p>
          <a:p>
            <a:endParaRPr lang="en-US" sz="2800" dirty="0">
              <a:latin typeface="Arial" panose="020B0604020202020204" pitchFamily="34" charset="0"/>
              <a:cs typeface="Arial" panose="020B0604020202020204" pitchFamily="34" charset="0"/>
            </a:endParaRPr>
          </a:p>
          <a:p>
            <a:r>
              <a:rPr lang="en-US" sz="3200" dirty="0">
                <a:latin typeface="Arial Black" panose="020B0A04020102020204" pitchFamily="34" charset="0"/>
              </a:rPr>
              <a:t>Management Fee</a:t>
            </a:r>
          </a:p>
          <a:p>
            <a:endParaRPr lang="en-US" sz="12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 charge paid to a company/bank</a:t>
            </a:r>
          </a:p>
          <a:p>
            <a:r>
              <a:rPr lang="en-US" sz="2800" dirty="0">
                <a:latin typeface="Arial" panose="020B0604020202020204" pitchFamily="34" charset="0"/>
                <a:cs typeface="Arial" panose="020B0604020202020204" pitchFamily="34" charset="0"/>
              </a:rPr>
              <a:t> for servicing the bond payments. </a:t>
            </a:r>
          </a:p>
        </p:txBody>
      </p:sp>
      <p:pic>
        <p:nvPicPr>
          <p:cNvPr id="4" name="Picture 3"/>
          <p:cNvPicPr>
            <a:picLocks noChangeAspect="1"/>
          </p:cNvPicPr>
          <p:nvPr/>
        </p:nvPicPr>
        <p:blipFill>
          <a:blip r:embed="rId2" cstate="print"/>
          <a:stretch>
            <a:fillRect/>
          </a:stretch>
        </p:blipFill>
        <p:spPr>
          <a:xfrm>
            <a:off x="124839" y="5603593"/>
            <a:ext cx="921536" cy="9215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107" y="2973928"/>
            <a:ext cx="4245268" cy="34928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0949" y="1078835"/>
            <a:ext cx="1172852" cy="1000834"/>
          </a:xfrm>
          <a:prstGeom prst="rect">
            <a:avLst/>
          </a:prstGeom>
        </p:spPr>
      </p:pic>
    </p:spTree>
    <p:extLst>
      <p:ext uri="{BB962C8B-B14F-4D97-AF65-F5344CB8AC3E}">
        <p14:creationId xmlns:p14="http://schemas.microsoft.com/office/powerpoint/2010/main" val="310530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230</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21-06-07</a:t>
            </a:r>
          </a:p>
        </p:txBody>
      </p:sp>
      <p:sp>
        <p:nvSpPr>
          <p:cNvPr id="5" name="TextBox 4"/>
          <p:cNvSpPr txBox="1"/>
          <p:nvPr/>
        </p:nvSpPr>
        <p:spPr>
          <a:xfrm>
            <a:off x="546755" y="505122"/>
            <a:ext cx="11067068" cy="5478423"/>
          </a:xfrm>
          <a:prstGeom prst="rect">
            <a:avLst/>
          </a:prstGeom>
          <a:noFill/>
        </p:spPr>
        <p:txBody>
          <a:bodyPr wrap="square" rtlCol="0">
            <a:spAutoFit/>
          </a:bodyPr>
          <a:lstStyle/>
          <a:p>
            <a:r>
              <a:rPr lang="en-US" sz="3200" dirty="0">
                <a:latin typeface="Arial Black" panose="020B0A04020102020204" pitchFamily="34" charset="0"/>
              </a:rPr>
              <a:t>Districts May Invest Funds</a:t>
            </a:r>
          </a:p>
          <a:p>
            <a:endParaRPr lang="en-US" sz="3200" dirty="0">
              <a:latin typeface="Arial Black" panose="020B0A04020102020204" pitchFamily="34" charset="0"/>
            </a:endParaRPr>
          </a:p>
          <a:p>
            <a:pPr marL="9715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Any security that is a general obligation of a </a:t>
            </a:r>
            <a:r>
              <a:rPr lang="en-US" sz="2400" b="1" dirty="0">
                <a:solidFill>
                  <a:srgbClr val="7030A0"/>
                </a:solidFill>
                <a:latin typeface="Arial" panose="020B0604020202020204" pitchFamily="34" charset="0"/>
                <a:cs typeface="Arial" panose="020B0604020202020204" pitchFamily="34" charset="0"/>
              </a:rPr>
              <a:t>School District</a:t>
            </a:r>
            <a:r>
              <a:rPr lang="en-US" sz="2400" dirty="0">
                <a:latin typeface="Arial" panose="020B0604020202020204" pitchFamily="34" charset="0"/>
                <a:cs typeface="Arial" panose="020B0604020202020204" pitchFamily="34" charset="0"/>
              </a:rPr>
              <a:t> and is rated in the highest two categories by a nationally recognized rating agency.</a:t>
            </a:r>
          </a:p>
          <a:p>
            <a:pPr lvl="1"/>
            <a:endParaRPr lang="en-US" sz="900" dirty="0">
              <a:latin typeface="Arial" panose="020B0604020202020204" pitchFamily="34" charset="0"/>
              <a:cs typeface="Arial" panose="020B0604020202020204" pitchFamily="34" charset="0"/>
            </a:endParaRPr>
          </a:p>
          <a:p>
            <a:pPr marL="9715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Obligations of this state and general obligations of its political subdivisions.</a:t>
            </a:r>
          </a:p>
          <a:p>
            <a:pPr lvl="1"/>
            <a:endParaRPr lang="en-US" sz="1100" u="sng" dirty="0">
              <a:latin typeface="Arial" panose="020B0604020202020204" pitchFamily="34" charset="0"/>
              <a:cs typeface="Arial" panose="020B0604020202020204" pitchFamily="34" charset="0"/>
            </a:endParaRPr>
          </a:p>
          <a:p>
            <a:pPr marL="457200" indent="-457200">
              <a:buAutoNum type="alphaLcParenR" startAt="6"/>
            </a:pPr>
            <a:r>
              <a:rPr lang="en-US" sz="2400" dirty="0">
                <a:latin typeface="Arial" panose="020B0604020202020204" pitchFamily="34" charset="0"/>
                <a:cs typeface="Arial" panose="020B0604020202020204" pitchFamily="34" charset="0"/>
              </a:rPr>
              <a:t>Commercial paper issued by a United States corporation rated in the highest quality category by at least two nationally recognized rating agencies and matures in 270 days or less.</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457200" indent="-457200">
              <a:buAutoNum type="alphaLcParenR" startAt="6"/>
            </a:pPr>
            <a:endParaRPr lang="en-US" sz="2400" dirty="0">
              <a:latin typeface="Arial" panose="020B0604020202020204" pitchFamily="34" charset="0"/>
              <a:cs typeface="Arial" panose="020B0604020202020204" pitchFamily="34" charset="0"/>
            </a:endParaRPr>
          </a:p>
          <a:p>
            <a:pPr marL="514350" indent="-514350">
              <a:buFont typeface="+mj-lt"/>
              <a:buAutoNum type="arabicPeriod" startAt="3"/>
            </a:pP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758" y="4125418"/>
            <a:ext cx="1903004" cy="2374364"/>
          </a:xfrm>
          <a:prstGeom prst="rect">
            <a:avLst/>
          </a:prstGeom>
        </p:spPr>
      </p:pic>
    </p:spTree>
    <p:extLst>
      <p:ext uri="{BB962C8B-B14F-4D97-AF65-F5344CB8AC3E}">
        <p14:creationId xmlns:p14="http://schemas.microsoft.com/office/powerpoint/2010/main" val="264971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231</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21-06-07</a:t>
            </a:r>
          </a:p>
        </p:txBody>
      </p:sp>
      <p:sp>
        <p:nvSpPr>
          <p:cNvPr id="5" name="TextBox 4"/>
          <p:cNvSpPr txBox="1"/>
          <p:nvPr/>
        </p:nvSpPr>
        <p:spPr>
          <a:xfrm>
            <a:off x="593888" y="678730"/>
            <a:ext cx="10963374" cy="3400931"/>
          </a:xfrm>
          <a:prstGeom prst="rect">
            <a:avLst/>
          </a:prstGeom>
          <a:noFill/>
        </p:spPr>
        <p:txBody>
          <a:bodyPr wrap="square" rtlCol="0">
            <a:spAutoFit/>
          </a:bodyPr>
          <a:lstStyle/>
          <a:p>
            <a:r>
              <a:rPr lang="en-US" sz="3200" dirty="0">
                <a:latin typeface="Arial Black" panose="020B0A04020102020204" pitchFamily="34" charset="0"/>
              </a:rPr>
              <a:t>Districts May Invest Funds</a:t>
            </a:r>
          </a:p>
          <a:p>
            <a:endParaRPr lang="en-US" sz="3200" dirty="0">
              <a:latin typeface="Arial Black" panose="020B0A04020102020204" pitchFamily="34" charset="0"/>
            </a:endParaRPr>
          </a:p>
          <a:p>
            <a:r>
              <a:rPr lang="en-US" sz="2800" b="1" dirty="0">
                <a:latin typeface="Arial" panose="020B0604020202020204" pitchFamily="34" charset="0"/>
                <a:cs typeface="Arial" panose="020B0604020202020204" pitchFamily="34" charset="0"/>
              </a:rPr>
              <a:t>Bonds, treasury bills and notes, or other securities must be taken into consideration in making levies for the ensuing year.</a:t>
            </a:r>
          </a:p>
          <a:p>
            <a:endParaRPr lang="en-US" sz="1100" dirty="0">
              <a:latin typeface="Arial" panose="020B0604020202020204" pitchFamily="34" charset="0"/>
              <a:cs typeface="Arial" panose="020B0604020202020204" pitchFamily="34" charset="0"/>
            </a:endParaRPr>
          </a:p>
          <a:p>
            <a:pPr marL="574675"/>
            <a:r>
              <a:rPr lang="en-US" sz="2800" dirty="0">
                <a:latin typeface="Arial" panose="020B0604020202020204" pitchFamily="34" charset="0"/>
                <a:cs typeface="Arial" panose="020B0604020202020204" pitchFamily="34" charset="0"/>
              </a:rPr>
              <a:t>When funds are needed for current expenses, the Board may convert those obligations into cash.</a:t>
            </a:r>
          </a:p>
          <a:p>
            <a:pPr marL="514350" indent="-514350">
              <a:buFont typeface="+mj-lt"/>
              <a:buAutoNum type="arabicPeriod" startAt="2"/>
            </a:pP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689" y="3390693"/>
            <a:ext cx="2275274" cy="3056452"/>
          </a:xfrm>
          <a:prstGeom prst="rect">
            <a:avLst/>
          </a:prstGeom>
        </p:spPr>
      </p:pic>
    </p:spTree>
    <p:extLst>
      <p:ext uri="{BB962C8B-B14F-4D97-AF65-F5344CB8AC3E}">
        <p14:creationId xmlns:p14="http://schemas.microsoft.com/office/powerpoint/2010/main" val="265574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232</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21-06-08</a:t>
            </a:r>
          </a:p>
        </p:txBody>
      </p:sp>
      <p:sp>
        <p:nvSpPr>
          <p:cNvPr id="5" name="TextBox 4"/>
          <p:cNvSpPr txBox="1"/>
          <p:nvPr/>
        </p:nvSpPr>
        <p:spPr>
          <a:xfrm>
            <a:off x="449345" y="509047"/>
            <a:ext cx="11041930" cy="4016484"/>
          </a:xfrm>
          <a:prstGeom prst="rect">
            <a:avLst/>
          </a:prstGeom>
          <a:noFill/>
        </p:spPr>
        <p:txBody>
          <a:bodyPr wrap="square" rtlCol="0">
            <a:spAutoFit/>
          </a:bodyPr>
          <a:lstStyle/>
          <a:p>
            <a:r>
              <a:rPr lang="en-US" sz="3200" dirty="0">
                <a:latin typeface="Arial Black" panose="020B0A04020102020204" pitchFamily="34" charset="0"/>
              </a:rPr>
              <a:t>Authority to Contract With the Federal Government – Delegation of Authority</a:t>
            </a:r>
          </a:p>
          <a:p>
            <a:endParaRPr lang="en-US" sz="1100" dirty="0">
              <a:latin typeface="Arial Black" panose="020B0A04020102020204" pitchFamily="34" charset="0"/>
            </a:endParaRPr>
          </a:p>
          <a:p>
            <a:r>
              <a:rPr lang="en-US" sz="3600" dirty="0">
                <a:latin typeface="Arial" panose="020B0604020202020204" pitchFamily="34" charset="0"/>
                <a:cs typeface="Arial" panose="020B0604020202020204" pitchFamily="34" charset="0"/>
              </a:rPr>
              <a:t>The District may enter into a contract with the USA or its agencies to purchase or lease equipment, supplies, materials or property without regard to bidding and the delivery of purchases before payment.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706" y="5514975"/>
            <a:ext cx="1608667" cy="1206500"/>
          </a:xfrm>
          <a:prstGeom prst="rect">
            <a:avLst/>
          </a:prstGeom>
        </p:spPr>
      </p:pic>
    </p:spTree>
    <p:extLst>
      <p:ext uri="{BB962C8B-B14F-4D97-AF65-F5344CB8AC3E}">
        <p14:creationId xmlns:p14="http://schemas.microsoft.com/office/powerpoint/2010/main" val="7241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233</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21-06-09</a:t>
            </a:r>
          </a:p>
        </p:txBody>
      </p:sp>
      <p:sp>
        <p:nvSpPr>
          <p:cNvPr id="5" name="TextBox 4"/>
          <p:cNvSpPr txBox="1"/>
          <p:nvPr/>
        </p:nvSpPr>
        <p:spPr>
          <a:xfrm>
            <a:off x="575035" y="529916"/>
            <a:ext cx="11029361" cy="4124206"/>
          </a:xfrm>
          <a:prstGeom prst="rect">
            <a:avLst/>
          </a:prstGeom>
          <a:noFill/>
        </p:spPr>
        <p:txBody>
          <a:bodyPr wrap="square" rtlCol="0">
            <a:spAutoFit/>
          </a:bodyPr>
          <a:lstStyle/>
          <a:p>
            <a:r>
              <a:rPr lang="en-US" sz="3200" dirty="0">
                <a:latin typeface="Arial Black" panose="020B0A04020102020204" pitchFamily="34" charset="0"/>
              </a:rPr>
              <a:t>Authorization to Make Loans or Accept Grants</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state, any of its departments, boards, bureaus or commissions, by approval of the Governor, may make loans, or accept advances from the federal government for the purpose of aiding in financing the cost of architectural, engineering, and economic investigations and studies, surveys, designs, plans, working drawings, specifications, procedures, and other actions preliminary to the construction of public works and improvements.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state may repay the federal government loans or advances at such times as the construction is undertaken.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9280" y="4692831"/>
            <a:ext cx="1893311" cy="1261092"/>
          </a:xfrm>
          <a:prstGeom prst="rect">
            <a:avLst/>
          </a:prstGeom>
        </p:spPr>
      </p:pic>
    </p:spTree>
    <p:extLst>
      <p:ext uri="{BB962C8B-B14F-4D97-AF65-F5344CB8AC3E}">
        <p14:creationId xmlns:p14="http://schemas.microsoft.com/office/powerpoint/2010/main" val="28499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234</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21-06-09</a:t>
            </a:r>
          </a:p>
        </p:txBody>
      </p:sp>
      <p:sp>
        <p:nvSpPr>
          <p:cNvPr id="5" name="TextBox 4"/>
          <p:cNvSpPr txBox="1"/>
          <p:nvPr/>
        </p:nvSpPr>
        <p:spPr>
          <a:xfrm>
            <a:off x="546754" y="633610"/>
            <a:ext cx="11010508" cy="3508653"/>
          </a:xfrm>
          <a:prstGeom prst="rect">
            <a:avLst/>
          </a:prstGeom>
          <a:noFill/>
        </p:spPr>
        <p:txBody>
          <a:bodyPr wrap="square" rtlCol="0">
            <a:spAutoFit/>
          </a:bodyPr>
          <a:lstStyle/>
          <a:p>
            <a:r>
              <a:rPr lang="en-US" sz="3200" dirty="0">
                <a:latin typeface="Arial Black" panose="020B0A04020102020204" pitchFamily="34" charset="0"/>
              </a:rPr>
              <a:t>Authorization to Make Loans or Accept Grants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Any </a:t>
            </a:r>
            <a:r>
              <a:rPr lang="en-US" sz="2800" b="1" dirty="0">
                <a:solidFill>
                  <a:srgbClr val="7030A0"/>
                </a:solidFill>
                <a:latin typeface="Arial" panose="020B0604020202020204" pitchFamily="34" charset="0"/>
                <a:cs typeface="Arial" panose="020B0604020202020204" pitchFamily="34" charset="0"/>
              </a:rPr>
              <a:t>School District </a:t>
            </a:r>
            <a:r>
              <a:rPr lang="en-US" sz="2800" dirty="0">
                <a:latin typeface="Arial" panose="020B0604020202020204" pitchFamily="34" charset="0"/>
                <a:cs typeface="Arial" panose="020B0604020202020204" pitchFamily="34" charset="0"/>
              </a:rPr>
              <a:t>may by action of the governing Board, also make loans and accept advances and repay the same in the same manner.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These loans made or grants accepted may be made or accepted under such rules and regulations as the federal government may prescribe.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2937" y="3767954"/>
            <a:ext cx="1661840" cy="2332874"/>
          </a:xfrm>
          <a:prstGeom prst="rect">
            <a:avLst/>
          </a:prstGeom>
        </p:spPr>
      </p:pic>
    </p:spTree>
    <p:extLst>
      <p:ext uri="{BB962C8B-B14F-4D97-AF65-F5344CB8AC3E}">
        <p14:creationId xmlns:p14="http://schemas.microsoft.com/office/powerpoint/2010/main" val="14888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235</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21-06-10</a:t>
            </a:r>
          </a:p>
        </p:txBody>
      </p:sp>
      <p:sp>
        <p:nvSpPr>
          <p:cNvPr id="5" name="TextBox 4"/>
          <p:cNvSpPr txBox="1"/>
          <p:nvPr/>
        </p:nvSpPr>
        <p:spPr>
          <a:xfrm>
            <a:off x="581319" y="737305"/>
            <a:ext cx="11029361" cy="2600712"/>
          </a:xfrm>
          <a:prstGeom prst="rect">
            <a:avLst/>
          </a:prstGeom>
          <a:noFill/>
        </p:spPr>
        <p:txBody>
          <a:bodyPr wrap="square" rtlCol="0">
            <a:spAutoFit/>
          </a:bodyPr>
          <a:lstStyle/>
          <a:p>
            <a:r>
              <a:rPr lang="en-US" sz="3200" dirty="0">
                <a:latin typeface="Arial Black" panose="020B0A04020102020204" pitchFamily="34" charset="0"/>
              </a:rPr>
              <a:t>Moneys Received Through Leasing of Lands Acquired by US for Flood Control Distributed to Counties for Schools and Roads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county receiving an allocation under this section will pay ½ of the allocation to School Districts.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05" y="2870642"/>
            <a:ext cx="2720878" cy="3789543"/>
          </a:xfrm>
          <a:prstGeom prst="rect">
            <a:avLst/>
          </a:prstGeom>
        </p:spPr>
      </p:pic>
    </p:spTree>
    <p:extLst>
      <p:ext uri="{BB962C8B-B14F-4D97-AF65-F5344CB8AC3E}">
        <p14:creationId xmlns:p14="http://schemas.microsoft.com/office/powerpoint/2010/main" val="186751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236</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21-06-12</a:t>
            </a:r>
          </a:p>
        </p:txBody>
      </p:sp>
      <p:sp>
        <p:nvSpPr>
          <p:cNvPr id="5" name="TextBox 4"/>
          <p:cNvSpPr txBox="1"/>
          <p:nvPr/>
        </p:nvSpPr>
        <p:spPr>
          <a:xfrm>
            <a:off x="490193" y="605330"/>
            <a:ext cx="11095349" cy="4862870"/>
          </a:xfrm>
          <a:prstGeom prst="rect">
            <a:avLst/>
          </a:prstGeom>
          <a:noFill/>
        </p:spPr>
        <p:txBody>
          <a:bodyPr wrap="square" rtlCol="0">
            <a:spAutoFit/>
          </a:bodyPr>
          <a:lstStyle/>
          <a:p>
            <a:r>
              <a:rPr lang="en-US" sz="3200" dirty="0">
                <a:latin typeface="Arial Black" panose="020B0A04020102020204" pitchFamily="34" charset="0"/>
              </a:rPr>
              <a:t>Use of Public Funds or Property for Nonprofit Education Foundations – Public Purposes</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Any School District may provide the use of public property or in-kind services of personnel to participate in the creation and administration of </a:t>
            </a:r>
            <a:r>
              <a:rPr lang="en-US" sz="2800" dirty="0">
                <a:solidFill>
                  <a:srgbClr val="7030A0"/>
                </a:solidFill>
                <a:latin typeface="Arial" panose="020B0604020202020204" pitchFamily="34" charset="0"/>
                <a:cs typeface="Arial" panose="020B0604020202020204" pitchFamily="34" charset="0"/>
              </a:rPr>
              <a:t>Nonprofit Public School Education Foundations</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foundation would be subject to an annual audit, and can receive, manage, invest, and distribute funds or property provided to the foundation by private or non-school district governmental entities, </a:t>
            </a:r>
            <a:r>
              <a:rPr lang="en-US" sz="2800" b="1" dirty="0">
                <a:solidFill>
                  <a:srgbClr val="C00000"/>
                </a:solidFill>
                <a:latin typeface="Arial" panose="020B0604020202020204" pitchFamily="34" charset="0"/>
                <a:cs typeface="Arial" panose="020B0604020202020204" pitchFamily="34" charset="0"/>
              </a:rPr>
              <a:t>if the foundation is established to enhance the mission of the School District.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490" y="5047268"/>
            <a:ext cx="1446622" cy="1446622"/>
          </a:xfrm>
          <a:prstGeom prst="rect">
            <a:avLst/>
          </a:prstGeom>
        </p:spPr>
      </p:pic>
    </p:spTree>
    <p:extLst>
      <p:ext uri="{BB962C8B-B14F-4D97-AF65-F5344CB8AC3E}">
        <p14:creationId xmlns:p14="http://schemas.microsoft.com/office/powerpoint/2010/main" val="129799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237</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21-06-11</a:t>
            </a:r>
          </a:p>
        </p:txBody>
      </p:sp>
      <p:sp>
        <p:nvSpPr>
          <p:cNvPr id="5" name="TextBox 4"/>
          <p:cNvSpPr txBox="1"/>
          <p:nvPr/>
        </p:nvSpPr>
        <p:spPr>
          <a:xfrm>
            <a:off x="480766" y="586476"/>
            <a:ext cx="11057642" cy="5619487"/>
          </a:xfrm>
          <a:prstGeom prst="rect">
            <a:avLst/>
          </a:prstGeom>
          <a:noFill/>
        </p:spPr>
        <p:txBody>
          <a:bodyPr wrap="square" rtlCol="0">
            <a:spAutoFit/>
          </a:bodyPr>
          <a:lstStyle/>
          <a:p>
            <a:r>
              <a:rPr lang="en-US" sz="3200" dirty="0">
                <a:latin typeface="Arial Black" panose="020B0A04020102020204" pitchFamily="34" charset="0"/>
              </a:rPr>
              <a:t>Use of Public Funds or Property for Nonprofit Education Foundations – Public Purposes</a:t>
            </a:r>
          </a:p>
          <a:p>
            <a:endParaRPr lang="en-US" sz="1100" dirty="0">
              <a:latin typeface="Arial Black" panose="020B0A04020102020204" pitchFamily="34" charset="0"/>
            </a:endParaRPr>
          </a:p>
          <a:p>
            <a:r>
              <a:rPr lang="en-US" sz="2400" b="1" dirty="0">
                <a:solidFill>
                  <a:srgbClr val="C00000"/>
                </a:solidFill>
                <a:latin typeface="Arial" panose="020B0604020202020204" pitchFamily="34" charset="0"/>
                <a:cs typeface="Arial" panose="020B0604020202020204" pitchFamily="34" charset="0"/>
              </a:rPr>
              <a:t>Enhancing the Mission of the School District could include:</a:t>
            </a:r>
          </a:p>
          <a:p>
            <a:endParaRPr lang="en-US" sz="900" dirty="0">
              <a:solidFill>
                <a:srgbClr val="C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Providing facilities or services for recognition of staff and students that are not normally available through the funding of the School District. </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Administering funds received for education scholarships or endowments established by other entities.</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spcAft>
                <a:spcPts val="1100"/>
              </a:spcAft>
              <a:buFont typeface="Arial" panose="020B0604020202020204" pitchFamily="34" charset="0"/>
              <a:buChar char="•"/>
            </a:pPr>
            <a:r>
              <a:rPr lang="en-US" sz="2400" dirty="0">
                <a:latin typeface="Arial" panose="020B0604020202020204" pitchFamily="34" charset="0"/>
                <a:cs typeface="Arial" panose="020B0604020202020204" pitchFamily="34" charset="0"/>
              </a:rPr>
              <a:t>Encouraging elementary, secondary and postsecondary education and assist in raising, adding, investing and distribution of funds and earnings in accordance with guidelines established by the foundation.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records of the foundation are not subject to audit under NDCC 54-10-14</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3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238</a:t>
            </a:fld>
            <a:endParaRPr lang="en-US" dirty="0"/>
          </a:p>
        </p:txBody>
      </p:sp>
      <p:sp>
        <p:nvSpPr>
          <p:cNvPr id="5" name="Rectangle 4"/>
          <p:cNvSpPr/>
          <p:nvPr/>
        </p:nvSpPr>
        <p:spPr>
          <a:xfrm>
            <a:off x="969981" y="1216976"/>
            <a:ext cx="10252038" cy="2477601"/>
          </a:xfrm>
          <a:prstGeom prst="rect">
            <a:avLst/>
          </a:prstGeom>
        </p:spPr>
        <p:txBody>
          <a:bodyPr wrap="square">
            <a:spAutoFit/>
          </a:bodyPr>
          <a:lstStyle/>
          <a:p>
            <a:pPr algn="ctr"/>
            <a:r>
              <a:rPr lang="en-US" sz="3600" dirty="0">
                <a:latin typeface="Arial Black" panose="020B0A04020102020204" pitchFamily="34" charset="0"/>
              </a:rPr>
              <a:t>TITLE 21 </a:t>
            </a:r>
          </a:p>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dirty="0">
                <a:latin typeface="Arial Black" panose="020B0A04020102020204" pitchFamily="34" charset="0"/>
              </a:rPr>
              <a:t>Sinking Fund Levy &amp; Collection Records</a:t>
            </a:r>
          </a:p>
          <a:p>
            <a:pPr algn="ctr"/>
            <a:endParaRPr lang="en-US" sz="1100" dirty="0">
              <a:effectLst>
                <a:outerShdw blurRad="38100" dist="38100" dir="2700000" algn="tl">
                  <a:srgbClr val="000000">
                    <a:alpha val="43137"/>
                  </a:srgbClr>
                </a:outerShdw>
              </a:effectLst>
              <a:latin typeface="Arial Black" panose="020B0A04020102020204" pitchFamily="34" charset="0"/>
            </a:endParaRPr>
          </a:p>
        </p:txBody>
      </p:sp>
      <p:pic>
        <p:nvPicPr>
          <p:cNvPr id="6" name="Picture 5"/>
          <p:cNvPicPr>
            <a:picLocks noChangeAspect="1"/>
          </p:cNvPicPr>
          <p:nvPr/>
        </p:nvPicPr>
        <p:blipFill>
          <a:blip r:embed="rId3" cstate="print"/>
          <a:stretch>
            <a:fillRect/>
          </a:stretch>
        </p:blipFill>
        <p:spPr>
          <a:xfrm>
            <a:off x="228533" y="5711432"/>
            <a:ext cx="921536" cy="921536"/>
          </a:xfrm>
          <a:prstGeom prst="rect">
            <a:avLst/>
          </a:prstGeom>
        </p:spPr>
      </p:pic>
      <p:sp>
        <p:nvSpPr>
          <p:cNvPr id="7" name="Rectangle 6"/>
          <p:cNvSpPr/>
          <p:nvPr/>
        </p:nvSpPr>
        <p:spPr>
          <a:xfrm>
            <a:off x="6687634" y="4694065"/>
            <a:ext cx="4773294"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21-07</a:t>
            </a:r>
          </a:p>
        </p:txBody>
      </p:sp>
    </p:spTree>
    <p:extLst>
      <p:ext uri="{BB962C8B-B14F-4D97-AF65-F5344CB8AC3E}">
        <p14:creationId xmlns:p14="http://schemas.microsoft.com/office/powerpoint/2010/main" val="254720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239</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21-07-01</a:t>
            </a:r>
          </a:p>
        </p:txBody>
      </p:sp>
      <p:sp>
        <p:nvSpPr>
          <p:cNvPr id="5" name="Rectangle 4"/>
          <p:cNvSpPr/>
          <p:nvPr/>
        </p:nvSpPr>
        <p:spPr>
          <a:xfrm>
            <a:off x="480767" y="565609"/>
            <a:ext cx="11019934" cy="4955203"/>
          </a:xfrm>
          <a:prstGeom prst="rect">
            <a:avLst/>
          </a:prstGeom>
        </p:spPr>
        <p:txBody>
          <a:bodyPr wrap="square">
            <a:spAutoFit/>
          </a:bodyPr>
          <a:lstStyle/>
          <a:p>
            <a:r>
              <a:rPr lang="en-US" sz="3000" dirty="0">
                <a:latin typeface="Arial Black" panose="020B0A04020102020204" pitchFamily="34" charset="0"/>
              </a:rPr>
              <a:t>County Auditor to Deliver to County Treasurer Schedule of Municipal Tax Levies for Sinking Funds</a:t>
            </a:r>
          </a:p>
          <a:p>
            <a:endParaRPr lang="en-US" sz="10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County Auditor shall deliver to the County Treasurer a separate detailed schedule that shows the amount of tax and mill rate of the levy for each separate levy for Sinking Funds certified to the County by the District </a:t>
            </a:r>
            <a:r>
              <a:rPr lang="en-US" sz="2800" dirty="0">
                <a:solidFill>
                  <a:srgbClr val="7030A0"/>
                </a:solidFill>
                <a:latin typeface="Arial" panose="020B0604020202020204" pitchFamily="34" charset="0"/>
                <a:cs typeface="Arial" panose="020B0604020202020204" pitchFamily="34" charset="0"/>
              </a:rPr>
              <a:t>(Certificate of Levy)</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includes levies for Sinking Funds for bonds issued by the County – each stated separately.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true and correct duplicate must be kept as a permanent record of the County Auditor’s Office.</a:t>
            </a:r>
          </a:p>
        </p:txBody>
      </p:sp>
    </p:spTree>
    <p:extLst>
      <p:ext uri="{BB962C8B-B14F-4D97-AF65-F5344CB8AC3E}">
        <p14:creationId xmlns:p14="http://schemas.microsoft.com/office/powerpoint/2010/main" val="273699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24</a:t>
            </a:fld>
            <a:endParaRPr lang="en-US" dirty="0"/>
          </a:p>
        </p:txBody>
      </p:sp>
      <p:sp>
        <p:nvSpPr>
          <p:cNvPr id="3" name="TextBox 2"/>
          <p:cNvSpPr txBox="1"/>
          <p:nvPr/>
        </p:nvSpPr>
        <p:spPr>
          <a:xfrm>
            <a:off x="915216" y="764387"/>
            <a:ext cx="10285368" cy="3308598"/>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Liquidity</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ability to easily convert investments into cash.</a:t>
            </a:r>
          </a:p>
          <a:p>
            <a:endParaRPr lang="en-US" sz="2800" dirty="0">
              <a:latin typeface="Arial" panose="020B0604020202020204" pitchFamily="34" charset="0"/>
              <a:cs typeface="Arial" panose="020B0604020202020204" pitchFamily="34" charset="0"/>
            </a:endParaRPr>
          </a:p>
          <a:p>
            <a:r>
              <a:rPr lang="en-US" sz="3200" b="1" dirty="0">
                <a:latin typeface="Arial Black" panose="020B0A04020102020204" pitchFamily="34" charset="0"/>
                <a:cs typeface="Arial" panose="020B0604020202020204" pitchFamily="34" charset="0"/>
              </a:rPr>
              <a:t>Custodian of Funds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is </a:t>
            </a:r>
            <a:r>
              <a:rPr lang="en-US" sz="2800" b="1" dirty="0">
                <a:solidFill>
                  <a:srgbClr val="7030A0"/>
                </a:solidFill>
                <a:latin typeface="Arial" panose="020B0604020202020204" pitchFamily="34" charset="0"/>
                <a:cs typeface="Arial" panose="020B0604020202020204" pitchFamily="34" charset="0"/>
              </a:rPr>
              <a:t>YOU</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You’re custodian of all District funds</a:t>
            </a:r>
            <a:r>
              <a:rPr lang="en-US" sz="28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8762" y="789688"/>
            <a:ext cx="2215038" cy="1661279"/>
          </a:xfrm>
          <a:prstGeom prst="rect">
            <a:avLst/>
          </a:prstGeom>
        </p:spPr>
      </p:pic>
      <p:pic>
        <p:nvPicPr>
          <p:cNvPr id="5" name="Picture 4"/>
          <p:cNvPicPr>
            <a:picLocks noChangeAspect="1"/>
          </p:cNvPicPr>
          <p:nvPr/>
        </p:nvPicPr>
        <p:blipFill>
          <a:blip r:embed="rId3" cstate="print"/>
          <a:stretch>
            <a:fillRect/>
          </a:stretch>
        </p:blipFill>
        <p:spPr>
          <a:xfrm>
            <a:off x="181399" y="5622447"/>
            <a:ext cx="921536" cy="9215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1075" y="4122197"/>
            <a:ext cx="2599509" cy="2606937"/>
          </a:xfrm>
          <a:prstGeom prst="rect">
            <a:avLst/>
          </a:prstGeom>
        </p:spPr>
      </p:pic>
    </p:spTree>
    <p:extLst>
      <p:ext uri="{BB962C8B-B14F-4D97-AF65-F5344CB8AC3E}">
        <p14:creationId xmlns:p14="http://schemas.microsoft.com/office/powerpoint/2010/main" val="6392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240</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21-07-02</a:t>
            </a:r>
          </a:p>
        </p:txBody>
      </p:sp>
      <p:sp>
        <p:nvSpPr>
          <p:cNvPr id="5" name="Rectangle 4"/>
          <p:cNvSpPr/>
          <p:nvPr/>
        </p:nvSpPr>
        <p:spPr>
          <a:xfrm>
            <a:off x="553825" y="748070"/>
            <a:ext cx="10975155" cy="3985706"/>
          </a:xfrm>
          <a:prstGeom prst="rect">
            <a:avLst/>
          </a:prstGeom>
        </p:spPr>
        <p:txBody>
          <a:bodyPr wrap="square">
            <a:spAutoFit/>
          </a:bodyPr>
          <a:lstStyle/>
          <a:p>
            <a:r>
              <a:rPr lang="en-US" sz="3200" dirty="0">
                <a:latin typeface="Arial Black" panose="020B0A04020102020204" pitchFamily="34" charset="0"/>
              </a:rPr>
              <a:t>County Treasurer to Keep Record of Each Separate Municipal Levy for Sinking Fund</a:t>
            </a:r>
          </a:p>
          <a:p>
            <a:endParaRPr lang="en-US" sz="10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County Treasurer, at the close of each month, shall make a permanent office record showing separately and distinctly the amount of each District Levy for Sinking Fund purposes included in taxes collected.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record shall always show the amount of each annual levy for each separate interest and sinking fund.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598" y="4781746"/>
            <a:ext cx="3330804" cy="1873577"/>
          </a:xfrm>
          <a:prstGeom prst="rect">
            <a:avLst/>
          </a:prstGeom>
        </p:spPr>
      </p:pic>
    </p:spTree>
    <p:extLst>
      <p:ext uri="{BB962C8B-B14F-4D97-AF65-F5344CB8AC3E}">
        <p14:creationId xmlns:p14="http://schemas.microsoft.com/office/powerpoint/2010/main" val="141211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241</a:t>
            </a:fld>
            <a:endParaRPr lang="en-US" dirty="0"/>
          </a:p>
        </p:txBody>
      </p:sp>
      <p:sp>
        <p:nvSpPr>
          <p:cNvPr id="3" name="TextBox 2"/>
          <p:cNvSpPr txBox="1"/>
          <p:nvPr/>
        </p:nvSpPr>
        <p:spPr>
          <a:xfrm>
            <a:off x="9444041" y="5802868"/>
            <a:ext cx="190975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21-07-03</a:t>
            </a:r>
          </a:p>
        </p:txBody>
      </p:sp>
      <p:sp>
        <p:nvSpPr>
          <p:cNvPr id="5" name="Rectangle 4"/>
          <p:cNvSpPr/>
          <p:nvPr/>
        </p:nvSpPr>
        <p:spPr>
          <a:xfrm>
            <a:off x="480767" y="603316"/>
            <a:ext cx="11085922" cy="4047262"/>
          </a:xfrm>
          <a:prstGeom prst="rect">
            <a:avLst/>
          </a:prstGeom>
        </p:spPr>
        <p:txBody>
          <a:bodyPr wrap="square">
            <a:spAutoFit/>
          </a:bodyPr>
          <a:lstStyle/>
          <a:p>
            <a:r>
              <a:rPr lang="en-US" sz="3200" dirty="0">
                <a:latin typeface="Arial Black" panose="020B0A04020102020204" pitchFamily="34" charset="0"/>
              </a:rPr>
              <a:t>County Treasurer to Deliver to Municipal Treasurer Statement Showing Amount Remitted to Sinking Fund of Municipality</a:t>
            </a:r>
          </a:p>
          <a:p>
            <a:endParaRPr lang="en-US" sz="10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Each County Treasurer, when remitting taxes to the Business Manager of the District shall deliver a statement showing definitely the amount included in the sum remitted.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It should show </a:t>
            </a:r>
            <a:r>
              <a:rPr lang="en-US" sz="2800" dirty="0">
                <a:solidFill>
                  <a:srgbClr val="7030A0"/>
                </a:solidFill>
                <a:latin typeface="Arial" panose="020B0604020202020204" pitchFamily="34" charset="0"/>
                <a:cs typeface="Arial" panose="020B0604020202020204" pitchFamily="34" charset="0"/>
              </a:rPr>
              <a:t>each separate sinking fund </a:t>
            </a:r>
            <a:r>
              <a:rPr lang="en-US" sz="2800" dirty="0">
                <a:latin typeface="Arial" panose="020B0604020202020204" pitchFamily="34" charset="0"/>
                <a:cs typeface="Arial" panose="020B0604020202020204" pitchFamily="34" charset="0"/>
              </a:rPr>
              <a:t>levied by the District to which remittance is made.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999" y="4308049"/>
            <a:ext cx="1590526" cy="2039136"/>
          </a:xfrm>
          <a:prstGeom prst="rect">
            <a:avLst/>
          </a:prstGeom>
        </p:spPr>
      </p:pic>
    </p:spTree>
    <p:extLst>
      <p:ext uri="{BB962C8B-B14F-4D97-AF65-F5344CB8AC3E}">
        <p14:creationId xmlns:p14="http://schemas.microsoft.com/office/powerpoint/2010/main" val="206393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242</a:t>
            </a:fld>
            <a:endParaRPr lang="en-US" dirty="0"/>
          </a:p>
        </p:txBody>
      </p:sp>
      <p:sp>
        <p:nvSpPr>
          <p:cNvPr id="5" name="Rectangle 4"/>
          <p:cNvSpPr/>
          <p:nvPr/>
        </p:nvSpPr>
        <p:spPr>
          <a:xfrm>
            <a:off x="969981" y="1216976"/>
            <a:ext cx="10252038" cy="2477601"/>
          </a:xfrm>
          <a:prstGeom prst="rect">
            <a:avLst/>
          </a:prstGeom>
        </p:spPr>
        <p:txBody>
          <a:bodyPr wrap="square">
            <a:spAutoFit/>
          </a:bodyPr>
          <a:lstStyle/>
          <a:p>
            <a:pPr algn="ctr"/>
            <a:r>
              <a:rPr lang="en-US" sz="3600" dirty="0">
                <a:latin typeface="Arial Black" panose="020B0A04020102020204" pitchFamily="34" charset="0"/>
              </a:rPr>
              <a:t>TITLE 21 </a:t>
            </a:r>
          </a:p>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dirty="0">
                <a:latin typeface="Arial Black" panose="020B0A04020102020204" pitchFamily="34" charset="0"/>
              </a:rPr>
              <a:t>Bond Validating Act</a:t>
            </a:r>
          </a:p>
          <a:p>
            <a:pPr algn="ctr"/>
            <a:endParaRPr lang="en-US" sz="1100" dirty="0">
              <a:effectLst>
                <a:outerShdw blurRad="38100" dist="38100" dir="2700000" algn="tl">
                  <a:srgbClr val="000000">
                    <a:alpha val="43137"/>
                  </a:srgbClr>
                </a:outerShdw>
              </a:effectLst>
              <a:latin typeface="Arial Black" panose="020B0A04020102020204" pitchFamily="34" charset="0"/>
            </a:endParaRPr>
          </a:p>
        </p:txBody>
      </p:sp>
      <p:sp>
        <p:nvSpPr>
          <p:cNvPr id="6" name="Rectangle 5"/>
          <p:cNvSpPr/>
          <p:nvPr/>
        </p:nvSpPr>
        <p:spPr>
          <a:xfrm>
            <a:off x="6018331" y="4599797"/>
            <a:ext cx="4773294"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21-09</a:t>
            </a:r>
          </a:p>
        </p:txBody>
      </p:sp>
      <p:pic>
        <p:nvPicPr>
          <p:cNvPr id="7" name="Picture 6"/>
          <p:cNvPicPr>
            <a:picLocks noChangeAspect="1"/>
          </p:cNvPicPr>
          <p:nvPr/>
        </p:nvPicPr>
        <p:blipFill>
          <a:blip r:embed="rId3" cstate="print"/>
          <a:stretch>
            <a:fillRect/>
          </a:stretch>
        </p:blipFill>
        <p:spPr>
          <a:xfrm>
            <a:off x="530192" y="5339643"/>
            <a:ext cx="921536" cy="921536"/>
          </a:xfrm>
          <a:prstGeom prst="rect">
            <a:avLst/>
          </a:prstGeom>
        </p:spPr>
      </p:pic>
    </p:spTree>
    <p:extLst>
      <p:ext uri="{BB962C8B-B14F-4D97-AF65-F5344CB8AC3E}">
        <p14:creationId xmlns:p14="http://schemas.microsoft.com/office/powerpoint/2010/main" val="314478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243</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21-09-03</a:t>
            </a:r>
            <a:endParaRPr lang="en-US" dirty="0"/>
          </a:p>
        </p:txBody>
      </p:sp>
      <p:sp>
        <p:nvSpPr>
          <p:cNvPr id="5" name="Rectangle 4"/>
          <p:cNvSpPr/>
          <p:nvPr/>
        </p:nvSpPr>
        <p:spPr>
          <a:xfrm>
            <a:off x="546754" y="584463"/>
            <a:ext cx="11029361" cy="4616648"/>
          </a:xfrm>
          <a:prstGeom prst="rect">
            <a:avLst/>
          </a:prstGeom>
        </p:spPr>
        <p:txBody>
          <a:bodyPr wrap="square">
            <a:spAutoFit/>
          </a:bodyPr>
          <a:lstStyle/>
          <a:p>
            <a:r>
              <a:rPr lang="en-US" sz="3200" dirty="0">
                <a:latin typeface="Arial Black" panose="020B0A04020102020204" pitchFamily="34" charset="0"/>
              </a:rPr>
              <a:t>Validation of Bonds and Incidental Proceedings</a:t>
            </a:r>
          </a:p>
          <a:p>
            <a:endParaRPr lang="en-US" sz="1600" dirty="0">
              <a:latin typeface="Arial Black" panose="020B0A040201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All bonds issued by a District for any purpose and in any manner consistent with the Constitution of ND are validated, ratified, approved and confirmed.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includes all proceedings taken by the Board for authorization, issuance, sale, exchange, execution and delivery of its bonds.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It also includes the performance of any conditions, provision of taxes, special assessments and other funds to pay for the bonds and their interest.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745" y="4773215"/>
            <a:ext cx="2316310" cy="1538030"/>
          </a:xfrm>
          <a:prstGeom prst="rect">
            <a:avLst/>
          </a:prstGeom>
        </p:spPr>
      </p:pic>
    </p:spTree>
    <p:extLst>
      <p:ext uri="{BB962C8B-B14F-4D97-AF65-F5344CB8AC3E}">
        <p14:creationId xmlns:p14="http://schemas.microsoft.com/office/powerpoint/2010/main" val="416222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244</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21-09-03</a:t>
            </a:r>
            <a:endParaRPr lang="en-US" dirty="0"/>
          </a:p>
        </p:txBody>
      </p:sp>
      <p:sp>
        <p:nvSpPr>
          <p:cNvPr id="5" name="Rectangle 4"/>
          <p:cNvSpPr/>
          <p:nvPr/>
        </p:nvSpPr>
        <p:spPr>
          <a:xfrm>
            <a:off x="546754" y="584463"/>
            <a:ext cx="11029361" cy="2308324"/>
          </a:xfrm>
          <a:prstGeom prst="rect">
            <a:avLst/>
          </a:prstGeom>
        </p:spPr>
        <p:txBody>
          <a:bodyPr wrap="square">
            <a:spAutoFit/>
          </a:bodyPr>
          <a:lstStyle/>
          <a:p>
            <a:r>
              <a:rPr lang="en-US" sz="3200" dirty="0">
                <a:latin typeface="Arial Black" panose="020B0A04020102020204" pitchFamily="34" charset="0"/>
              </a:rPr>
              <a:t>Validation of Bonds and Incidental Proceedings</a:t>
            </a:r>
          </a:p>
          <a:p>
            <a:endParaRPr lang="en-US" sz="1600" dirty="0">
              <a:latin typeface="Arial Black" panose="020B0A040201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All bonds already issued by the District and all future bonds issued by the District under NDCC are binding, legal and enforceable obligations of the District.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258" y="3962033"/>
            <a:ext cx="2857500" cy="1800225"/>
          </a:xfrm>
          <a:prstGeom prst="rect">
            <a:avLst/>
          </a:prstGeom>
        </p:spPr>
      </p:pic>
    </p:spTree>
    <p:extLst>
      <p:ext uri="{BB962C8B-B14F-4D97-AF65-F5344CB8AC3E}">
        <p14:creationId xmlns:p14="http://schemas.microsoft.com/office/powerpoint/2010/main" val="161338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245</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21-09-04</a:t>
            </a:r>
            <a:endParaRPr lang="en-US" dirty="0"/>
          </a:p>
        </p:txBody>
      </p:sp>
      <p:sp>
        <p:nvSpPr>
          <p:cNvPr id="6" name="Rectangle 5"/>
          <p:cNvSpPr/>
          <p:nvPr/>
        </p:nvSpPr>
        <p:spPr>
          <a:xfrm>
            <a:off x="452125" y="494708"/>
            <a:ext cx="11171124" cy="5293757"/>
          </a:xfrm>
          <a:prstGeom prst="rect">
            <a:avLst/>
          </a:prstGeom>
        </p:spPr>
        <p:txBody>
          <a:bodyPr wrap="square">
            <a:spAutoFit/>
          </a:bodyPr>
          <a:lstStyle/>
          <a:p>
            <a:r>
              <a:rPr lang="en-US" sz="3200" dirty="0">
                <a:latin typeface="Arial Black" panose="020B0A04020102020204" pitchFamily="34" charset="0"/>
              </a:rPr>
              <a:t>Matters Validated</a:t>
            </a:r>
          </a:p>
          <a:p>
            <a:endParaRPr lang="en-US" sz="1100" dirty="0">
              <a:latin typeface="Arial Black" panose="020B0A040201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chapter applies to all defects, irregularities and omissions, other than constitutional:</a:t>
            </a:r>
          </a:p>
          <a:p>
            <a:pPr marL="914400" indent="-395288">
              <a:buFont typeface="Arial" panose="020B0604020202020204" pitchFamily="34" charset="0"/>
              <a:buChar char="•"/>
            </a:pPr>
            <a:r>
              <a:rPr lang="en-US" sz="2400" dirty="0">
                <a:latin typeface="Arial" panose="020B0604020202020204" pitchFamily="34" charset="0"/>
                <a:cs typeface="Arial" panose="020B0604020202020204" pitchFamily="34" charset="0"/>
              </a:rPr>
              <a:t>In the calling, notice or conduct of any election, any public hearing, or any board meeting held for –</a:t>
            </a:r>
          </a:p>
          <a:p>
            <a:pPr marL="519112"/>
            <a:endParaRPr lang="en-US" sz="900" dirty="0">
              <a:latin typeface="Arial" panose="020B0604020202020204" pitchFamily="34" charset="0"/>
              <a:cs typeface="Arial" panose="020B0604020202020204" pitchFamily="34" charset="0"/>
            </a:endParaRPr>
          </a:p>
          <a:p>
            <a:pPr marL="1489075" lvl="1" indent="-574675">
              <a:buFont typeface="Wingdings" panose="05000000000000000000" pitchFamily="2" charset="2"/>
              <a:buChar char="Ø"/>
            </a:pPr>
            <a:r>
              <a:rPr lang="en-US" sz="2400" dirty="0">
                <a:latin typeface="Arial" panose="020B0604020202020204" pitchFamily="34" charset="0"/>
                <a:cs typeface="Arial" panose="020B0604020202020204" pitchFamily="34" charset="0"/>
              </a:rPr>
              <a:t>The authorizing bonds or any project financed by bonds.</a:t>
            </a:r>
          </a:p>
          <a:p>
            <a:pPr marL="914400" lvl="1"/>
            <a:endParaRPr lang="en-US" sz="900" dirty="0">
              <a:latin typeface="Arial" panose="020B0604020202020204" pitchFamily="34" charset="0"/>
              <a:cs typeface="Arial" panose="020B0604020202020204" pitchFamily="34" charset="0"/>
            </a:endParaRPr>
          </a:p>
          <a:p>
            <a:pPr marL="1489075" lvl="1" indent="-574675">
              <a:buFont typeface="Wingdings" panose="05000000000000000000" pitchFamily="2" charset="2"/>
              <a:buChar char="Ø"/>
            </a:pPr>
            <a:r>
              <a:rPr lang="en-US" sz="2400" dirty="0">
                <a:latin typeface="Arial" panose="020B0604020202020204" pitchFamily="34" charset="0"/>
                <a:cs typeface="Arial" panose="020B0604020202020204" pitchFamily="34" charset="0"/>
              </a:rPr>
              <a:t>In creating an improvement district – the determination of its necessity and making of contracts for the acquisition or construction of the project.</a:t>
            </a:r>
          </a:p>
          <a:p>
            <a:pPr marL="914400" lvl="1"/>
            <a:endParaRPr lang="en-US" sz="900" dirty="0">
              <a:latin typeface="Arial" panose="020B0604020202020204" pitchFamily="34" charset="0"/>
              <a:cs typeface="Arial" panose="020B0604020202020204" pitchFamily="34" charset="0"/>
            </a:endParaRPr>
          </a:p>
          <a:p>
            <a:pPr marL="1489075" lvl="1" indent="-574675">
              <a:buFont typeface="Wingdings" panose="05000000000000000000" pitchFamily="2" charset="2"/>
              <a:buChar char="Ø"/>
            </a:pPr>
            <a:r>
              <a:rPr lang="en-US" sz="2400" dirty="0">
                <a:latin typeface="Arial" panose="020B0604020202020204" pitchFamily="34" charset="0"/>
                <a:cs typeface="Arial" panose="020B0604020202020204" pitchFamily="34" charset="0"/>
              </a:rPr>
              <a:t>In the levy of any tax or special assessment appropriated for the payment of bonds.</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76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246</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21-09-04</a:t>
            </a:r>
            <a:endParaRPr lang="en-US" dirty="0"/>
          </a:p>
        </p:txBody>
      </p:sp>
      <p:sp>
        <p:nvSpPr>
          <p:cNvPr id="6" name="Rectangle 5"/>
          <p:cNvSpPr/>
          <p:nvPr/>
        </p:nvSpPr>
        <p:spPr>
          <a:xfrm>
            <a:off x="523006" y="645011"/>
            <a:ext cx="11034256" cy="3877985"/>
          </a:xfrm>
          <a:prstGeom prst="rect">
            <a:avLst/>
          </a:prstGeom>
        </p:spPr>
        <p:txBody>
          <a:bodyPr wrap="square">
            <a:spAutoFit/>
          </a:bodyPr>
          <a:lstStyle/>
          <a:p>
            <a:r>
              <a:rPr lang="en-US" sz="3200" dirty="0">
                <a:latin typeface="Arial Black" panose="020B0A04020102020204" pitchFamily="34" charset="0"/>
              </a:rPr>
              <a:t>Matters Validated</a:t>
            </a:r>
          </a:p>
          <a:p>
            <a:endParaRPr lang="en-US" sz="2800" dirty="0">
              <a:latin typeface="Arial Black" panose="020B0A04020102020204" pitchFamily="34" charset="0"/>
              <a:cs typeface="Arial" panose="020B0604020202020204" pitchFamily="34" charset="0"/>
            </a:endParaRPr>
          </a:p>
          <a:p>
            <a:pPr marL="914400" lvl="1"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In the establishment of  rates and charges for the service of any project</a:t>
            </a:r>
          </a:p>
          <a:p>
            <a:pPr lvl="1"/>
            <a:endParaRPr lang="en-US" sz="900" dirty="0">
              <a:latin typeface="Arial" panose="020B0604020202020204" pitchFamily="34" charset="0"/>
              <a:cs typeface="Arial" panose="020B0604020202020204" pitchFamily="34" charset="0"/>
            </a:endParaRPr>
          </a:p>
          <a:p>
            <a:pPr marL="914400" lvl="1"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In the pledge of net revenues therefrom for the payment of bonds</a:t>
            </a:r>
          </a:p>
          <a:p>
            <a:pPr lvl="1"/>
            <a:endParaRPr lang="en-US" sz="900" dirty="0">
              <a:latin typeface="Arial" panose="020B0604020202020204" pitchFamily="34" charset="0"/>
              <a:cs typeface="Arial" panose="020B0604020202020204" pitchFamily="34" charset="0"/>
            </a:endParaRPr>
          </a:p>
          <a:p>
            <a:pPr marL="914400" lvl="1"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In the making of covenants securing these payments.</a:t>
            </a:r>
          </a:p>
          <a:p>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638" y="4217860"/>
            <a:ext cx="4521362" cy="2041678"/>
          </a:xfrm>
          <a:prstGeom prst="rect">
            <a:avLst/>
          </a:prstGeom>
        </p:spPr>
      </p:pic>
    </p:spTree>
    <p:extLst>
      <p:ext uri="{BB962C8B-B14F-4D97-AF65-F5344CB8AC3E}">
        <p14:creationId xmlns:p14="http://schemas.microsoft.com/office/powerpoint/2010/main" val="360763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247</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21-09-04</a:t>
            </a:r>
            <a:endParaRPr lang="en-US" dirty="0"/>
          </a:p>
        </p:txBody>
      </p:sp>
      <p:sp>
        <p:nvSpPr>
          <p:cNvPr id="6" name="Rectangle 5"/>
          <p:cNvSpPr/>
          <p:nvPr/>
        </p:nvSpPr>
        <p:spPr>
          <a:xfrm>
            <a:off x="571410" y="569597"/>
            <a:ext cx="10957571" cy="5186035"/>
          </a:xfrm>
          <a:prstGeom prst="rect">
            <a:avLst/>
          </a:prstGeom>
        </p:spPr>
        <p:txBody>
          <a:bodyPr wrap="square">
            <a:spAutoFit/>
          </a:bodyPr>
          <a:lstStyle/>
          <a:p>
            <a:r>
              <a:rPr lang="en-US" sz="3200" dirty="0">
                <a:latin typeface="Arial Black" panose="020B0A04020102020204" pitchFamily="34" charset="0"/>
              </a:rPr>
              <a:t>Matters Validated</a:t>
            </a:r>
          </a:p>
          <a:p>
            <a:endParaRPr lang="en-US" sz="11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chapter applies to any lack of power, other than constitutional:</a:t>
            </a:r>
          </a:p>
          <a:p>
            <a:pPr marL="519112"/>
            <a:endParaRPr lang="en-US" sz="900" dirty="0">
              <a:latin typeface="Arial" panose="020B0604020202020204" pitchFamily="34" charset="0"/>
              <a:cs typeface="Arial" panose="020B0604020202020204" pitchFamily="34" charset="0"/>
            </a:endParaRPr>
          </a:p>
          <a:p>
            <a:pPr marL="914400" indent="-395288">
              <a:buFont typeface="Arial" panose="020B0604020202020204" pitchFamily="34" charset="0"/>
              <a:buChar char="•"/>
            </a:pPr>
            <a:r>
              <a:rPr lang="en-US" sz="2800" dirty="0">
                <a:latin typeface="Arial" panose="020B0604020202020204" pitchFamily="34" charset="0"/>
                <a:cs typeface="Arial" panose="020B0604020202020204" pitchFamily="34" charset="0"/>
              </a:rPr>
              <a:t>To engage in a project or any portion thereof, or to finance a project by issuing bonds</a:t>
            </a:r>
          </a:p>
          <a:p>
            <a:pPr marL="519112"/>
            <a:endParaRPr lang="en-US" sz="900" dirty="0">
              <a:latin typeface="Arial" panose="020B0604020202020204" pitchFamily="34" charset="0"/>
              <a:cs typeface="Arial" panose="020B0604020202020204" pitchFamily="34" charset="0"/>
            </a:endParaRPr>
          </a:p>
          <a:p>
            <a:pPr marL="914400" indent="-395288">
              <a:buFont typeface="Arial" panose="020B0604020202020204" pitchFamily="34" charset="0"/>
              <a:buChar char="•"/>
            </a:pPr>
            <a:r>
              <a:rPr lang="en-US" sz="2800" dirty="0">
                <a:latin typeface="Arial" panose="020B0604020202020204" pitchFamily="34" charset="0"/>
                <a:cs typeface="Arial" panose="020B0604020202020204" pitchFamily="34" charset="0"/>
              </a:rPr>
              <a:t>To combine two or more projects or bond issues in the same proceedings</a:t>
            </a:r>
          </a:p>
          <a:p>
            <a:pPr marL="519112"/>
            <a:endParaRPr lang="en-US" sz="900" dirty="0">
              <a:latin typeface="Arial" panose="020B0604020202020204" pitchFamily="34" charset="0"/>
              <a:cs typeface="Arial" panose="020B0604020202020204" pitchFamily="34" charset="0"/>
            </a:endParaRPr>
          </a:p>
          <a:p>
            <a:pPr marL="914400" indent="-395288">
              <a:buFont typeface="Arial" panose="020B0604020202020204" pitchFamily="34" charset="0"/>
              <a:buChar char="•"/>
            </a:pPr>
            <a:r>
              <a:rPr lang="en-US" sz="2800" dirty="0">
                <a:latin typeface="Arial" panose="020B0604020202020204" pitchFamily="34" charset="0"/>
                <a:cs typeface="Arial" panose="020B0604020202020204" pitchFamily="34" charset="0"/>
              </a:rPr>
              <a:t>To conduct proceedings in the sequence actually followed</a:t>
            </a:r>
          </a:p>
          <a:p>
            <a:pPr marL="519112"/>
            <a:endParaRPr lang="en-US" sz="900" dirty="0">
              <a:latin typeface="Arial" panose="020B0604020202020204" pitchFamily="34" charset="0"/>
              <a:cs typeface="Arial" panose="020B0604020202020204" pitchFamily="34" charset="0"/>
            </a:endParaRPr>
          </a:p>
          <a:p>
            <a:pPr marL="914400" indent="-395288">
              <a:buFont typeface="Arial" panose="020B0604020202020204" pitchFamily="34" charset="0"/>
              <a:buChar char="•"/>
            </a:pPr>
            <a:r>
              <a:rPr lang="en-US" sz="2800" dirty="0">
                <a:latin typeface="Arial" panose="020B0604020202020204" pitchFamily="34" charset="0"/>
                <a:cs typeface="Arial" panose="020B0604020202020204" pitchFamily="34" charset="0"/>
              </a:rPr>
              <a:t>Or to exercise jurisdiction over the site where the project is located within or outside the District.</a:t>
            </a:r>
          </a:p>
          <a:p>
            <a:pPr marL="519112"/>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20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248</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21-09-05</a:t>
            </a:r>
            <a:endParaRPr lang="en-US" dirty="0"/>
          </a:p>
        </p:txBody>
      </p:sp>
      <p:sp>
        <p:nvSpPr>
          <p:cNvPr id="7" name="Rectangle 6"/>
          <p:cNvSpPr/>
          <p:nvPr/>
        </p:nvSpPr>
        <p:spPr>
          <a:xfrm>
            <a:off x="480313" y="702207"/>
            <a:ext cx="11161789" cy="2046714"/>
          </a:xfrm>
          <a:prstGeom prst="rect">
            <a:avLst/>
          </a:prstGeom>
        </p:spPr>
        <p:txBody>
          <a:bodyPr wrap="square">
            <a:spAutoFit/>
          </a:bodyPr>
          <a:lstStyle/>
          <a:p>
            <a:r>
              <a:rPr lang="en-US" sz="3200" dirty="0">
                <a:latin typeface="Arial Black" panose="020B0A04020102020204" pitchFamily="34" charset="0"/>
              </a:rPr>
              <a:t>Application of Chapter</a:t>
            </a:r>
          </a:p>
          <a:p>
            <a:endParaRPr lang="en-US" sz="11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provisions of this chapter relating to validation, apply to all bonds issued and proceedings taken by any District before </a:t>
            </a:r>
            <a:r>
              <a:rPr lang="en-US" sz="2800" dirty="0">
                <a:solidFill>
                  <a:srgbClr val="C00000"/>
                </a:solidFill>
                <a:latin typeface="Arial" panose="020B0604020202020204" pitchFamily="34" charset="0"/>
                <a:cs typeface="Arial" panose="020B0604020202020204" pitchFamily="34" charset="0"/>
              </a:rPr>
              <a:t>JULY 1, 2009</a:t>
            </a:r>
            <a:r>
              <a:rPr lang="en-US" sz="2800" dirty="0">
                <a:latin typeface="Arial" panose="020B0604020202020204" pitchFamily="34" charset="0"/>
                <a:cs typeface="Arial" panose="020B0604020202020204" pitchFamily="34" charset="0"/>
              </a:rPr>
              <a:t>.</a:t>
            </a:r>
          </a:p>
          <a:p>
            <a:pPr marL="519112"/>
            <a:endParaRPr lang="en-US" sz="2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151" y="3223968"/>
            <a:ext cx="5438275" cy="2640502"/>
          </a:xfrm>
          <a:prstGeom prst="rect">
            <a:avLst/>
          </a:prstGeom>
        </p:spPr>
      </p:pic>
    </p:spTree>
    <p:extLst>
      <p:ext uri="{BB962C8B-B14F-4D97-AF65-F5344CB8AC3E}">
        <p14:creationId xmlns:p14="http://schemas.microsoft.com/office/powerpoint/2010/main" val="170671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249</a:t>
            </a:fld>
            <a:endParaRPr lang="en-US" dirty="0"/>
          </a:p>
        </p:txBody>
      </p:sp>
      <p:sp>
        <p:nvSpPr>
          <p:cNvPr id="3" name="Rectangle 2"/>
          <p:cNvSpPr/>
          <p:nvPr/>
        </p:nvSpPr>
        <p:spPr>
          <a:xfrm>
            <a:off x="969981" y="1216976"/>
            <a:ext cx="10252038" cy="2477601"/>
          </a:xfrm>
          <a:prstGeom prst="rect">
            <a:avLst/>
          </a:prstGeom>
        </p:spPr>
        <p:txBody>
          <a:bodyPr wrap="square">
            <a:spAutoFit/>
          </a:bodyPr>
          <a:lstStyle/>
          <a:p>
            <a:pPr algn="ctr"/>
            <a:r>
              <a:rPr lang="en-US" sz="3600" dirty="0">
                <a:latin typeface="Arial Black" panose="020B0A04020102020204" pitchFamily="34" charset="0"/>
              </a:rPr>
              <a:t>TITLE 21 </a:t>
            </a:r>
          </a:p>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dirty="0">
                <a:latin typeface="Arial Black" panose="020B0A04020102020204" pitchFamily="34" charset="0"/>
              </a:rPr>
              <a:t>State Investment Board</a:t>
            </a:r>
          </a:p>
          <a:p>
            <a:pPr algn="ctr"/>
            <a:endParaRPr lang="en-US" sz="1100" dirty="0">
              <a:effectLst>
                <a:outerShdw blurRad="38100" dist="38100" dir="2700000" algn="tl">
                  <a:srgbClr val="000000">
                    <a:alpha val="43137"/>
                  </a:srgbClr>
                </a:outerShdw>
              </a:effectLst>
              <a:latin typeface="Arial Black" panose="020B0A04020102020204" pitchFamily="34" charset="0"/>
            </a:endParaRPr>
          </a:p>
        </p:txBody>
      </p:sp>
      <p:pic>
        <p:nvPicPr>
          <p:cNvPr id="5" name="Picture 4"/>
          <p:cNvPicPr>
            <a:picLocks noChangeAspect="1"/>
          </p:cNvPicPr>
          <p:nvPr/>
        </p:nvPicPr>
        <p:blipFill>
          <a:blip r:embed="rId3" cstate="print"/>
          <a:stretch>
            <a:fillRect/>
          </a:stretch>
        </p:blipFill>
        <p:spPr>
          <a:xfrm>
            <a:off x="511338" y="5367924"/>
            <a:ext cx="921536" cy="921536"/>
          </a:xfrm>
          <a:prstGeom prst="rect">
            <a:avLst/>
          </a:prstGeom>
        </p:spPr>
      </p:pic>
      <p:sp>
        <p:nvSpPr>
          <p:cNvPr id="8" name="Rectangle 7"/>
          <p:cNvSpPr/>
          <p:nvPr/>
        </p:nvSpPr>
        <p:spPr>
          <a:xfrm>
            <a:off x="6580507" y="4760053"/>
            <a:ext cx="4773293"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21-10</a:t>
            </a:r>
          </a:p>
        </p:txBody>
      </p:sp>
    </p:spTree>
    <p:extLst>
      <p:ext uri="{BB962C8B-B14F-4D97-AF65-F5344CB8AC3E}">
        <p14:creationId xmlns:p14="http://schemas.microsoft.com/office/powerpoint/2010/main" val="38479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25</a:t>
            </a:fld>
            <a:endParaRPr lang="en-US" dirty="0"/>
          </a:p>
        </p:txBody>
      </p:sp>
      <p:sp>
        <p:nvSpPr>
          <p:cNvPr id="3" name="TextBox 2"/>
          <p:cNvSpPr txBox="1"/>
          <p:nvPr/>
        </p:nvSpPr>
        <p:spPr>
          <a:xfrm>
            <a:off x="893099" y="766835"/>
            <a:ext cx="10460701" cy="4047262"/>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dirty="0">
              <a:latin typeface="Arial Black" panose="020B0A04020102020204" pitchFamily="34" charset="0"/>
            </a:endParaRPr>
          </a:p>
          <a:p>
            <a:r>
              <a:rPr lang="en-US" sz="3200" dirty="0">
                <a:latin typeface="Arial Black" panose="020B0A04020102020204" pitchFamily="34" charset="0"/>
              </a:rPr>
              <a:t>Maturity Date</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date on which the </a:t>
            </a:r>
            <a:r>
              <a:rPr lang="en-US" sz="2800" b="1" dirty="0">
                <a:latin typeface="Arial" panose="020B0604020202020204" pitchFamily="34" charset="0"/>
                <a:cs typeface="Arial" panose="020B0604020202020204" pitchFamily="34" charset="0"/>
              </a:rPr>
              <a:t>face value </a:t>
            </a:r>
            <a:r>
              <a:rPr lang="en-US" sz="2800" dirty="0">
                <a:solidFill>
                  <a:srgbClr val="7030A0"/>
                </a:solidFill>
                <a:latin typeface="Arial" panose="020B0604020202020204" pitchFamily="34" charset="0"/>
                <a:cs typeface="Arial" panose="020B0604020202020204" pitchFamily="34" charset="0"/>
              </a:rPr>
              <a:t>(principal amount) </a:t>
            </a:r>
            <a:r>
              <a:rPr lang="en-US" sz="2800" dirty="0">
                <a:latin typeface="Arial" panose="020B0604020202020204" pitchFamily="34" charset="0"/>
                <a:cs typeface="Arial" panose="020B0604020202020204" pitchFamily="34" charset="0"/>
              </a:rPr>
              <a:t>and last </a:t>
            </a:r>
            <a:r>
              <a:rPr lang="en-US" sz="2800" b="1" dirty="0">
                <a:latin typeface="Arial" panose="020B0604020202020204" pitchFamily="34" charset="0"/>
                <a:cs typeface="Arial" panose="020B0604020202020204" pitchFamily="34" charset="0"/>
              </a:rPr>
              <a:t>interest payment </a:t>
            </a:r>
            <a:r>
              <a:rPr lang="en-US" sz="2800" dirty="0">
                <a:latin typeface="Arial" panose="020B0604020202020204" pitchFamily="34" charset="0"/>
                <a:cs typeface="Arial" panose="020B0604020202020204" pitchFamily="34" charset="0"/>
              </a:rPr>
              <a:t>of a debt security </a:t>
            </a:r>
            <a:r>
              <a:rPr lang="en-US" sz="2800" dirty="0">
                <a:solidFill>
                  <a:srgbClr val="7030A0"/>
                </a:solidFill>
                <a:latin typeface="Arial" panose="020B0604020202020204" pitchFamily="34" charset="0"/>
                <a:cs typeface="Arial" panose="020B0604020202020204" pitchFamily="34" charset="0"/>
              </a:rPr>
              <a:t>(such as a bill, note, bond or CD) </a:t>
            </a:r>
            <a:r>
              <a:rPr lang="en-US" sz="2800" dirty="0">
                <a:latin typeface="Arial" panose="020B0604020202020204" pitchFamily="34" charset="0"/>
                <a:cs typeface="Arial" panose="020B0604020202020204" pitchFamily="34" charset="0"/>
              </a:rPr>
              <a:t>become due and payable.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maturity date is the date when the bond’s  principal and final interest payment are to be paid.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309" y="4326594"/>
            <a:ext cx="4092967" cy="1947949"/>
          </a:xfrm>
          <a:prstGeom prst="rect">
            <a:avLst/>
          </a:prstGeom>
        </p:spPr>
      </p:pic>
      <p:pic>
        <p:nvPicPr>
          <p:cNvPr id="5" name="Picture 4"/>
          <p:cNvPicPr>
            <a:picLocks noChangeAspect="1"/>
          </p:cNvPicPr>
          <p:nvPr/>
        </p:nvPicPr>
        <p:blipFill>
          <a:blip r:embed="rId3" cstate="print"/>
          <a:stretch>
            <a:fillRect/>
          </a:stretch>
        </p:blipFill>
        <p:spPr>
          <a:xfrm>
            <a:off x="294521" y="5565886"/>
            <a:ext cx="921536" cy="921536"/>
          </a:xfrm>
          <a:prstGeom prst="rect">
            <a:avLst/>
          </a:prstGeom>
        </p:spPr>
      </p:pic>
    </p:spTree>
    <p:extLst>
      <p:ext uri="{BB962C8B-B14F-4D97-AF65-F5344CB8AC3E}">
        <p14:creationId xmlns:p14="http://schemas.microsoft.com/office/powerpoint/2010/main" val="246040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250</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21-10-01</a:t>
            </a:r>
          </a:p>
        </p:txBody>
      </p:sp>
      <p:sp>
        <p:nvSpPr>
          <p:cNvPr id="5" name="Rectangle 4"/>
          <p:cNvSpPr/>
          <p:nvPr/>
        </p:nvSpPr>
        <p:spPr>
          <a:xfrm>
            <a:off x="405353" y="201077"/>
            <a:ext cx="11029360" cy="5863144"/>
          </a:xfrm>
          <a:prstGeom prst="rect">
            <a:avLst/>
          </a:prstGeom>
        </p:spPr>
        <p:txBody>
          <a:bodyPr wrap="square">
            <a:spAutoFit/>
          </a:bodyPr>
          <a:lstStyle/>
          <a:p>
            <a:r>
              <a:rPr lang="en-US" sz="3200" dirty="0">
                <a:latin typeface="Arial Black" panose="020B0A04020102020204" pitchFamily="34" charset="0"/>
              </a:rPr>
              <a:t>State Investment Board – Membership – Term – Compensation – Advisory Council</a:t>
            </a:r>
          </a:p>
          <a:p>
            <a:endParaRPr lang="en-US" sz="1100" dirty="0">
              <a:latin typeface="Arial Black" panose="020B0A040201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ND State Investment Board consists of:</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Governor</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State Treasurer</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Commissioner of University &amp; School Lands</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Director of Workforce Safety &amp; Insurance</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Director of the Office of Management &amp; Budget</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Two members of TFFR board or the Board’s designee</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Two members of PERS board as selected by that board</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Two members by whom experience is familiar with institutional investments, appointed by the Governor</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One member from the Senate &amp; one member from the House of Representatives who serve on the Legacy and Budget Stabilization Fund Advisory Board as selected by those boards.</a:t>
            </a:r>
          </a:p>
          <a:p>
            <a:pPr marL="976312" lvl="1"/>
            <a:endParaRPr lang="en-US" sz="2000" dirty="0">
              <a:solidFill>
                <a:srgbClr val="C00000"/>
              </a:solidFill>
              <a:latin typeface="Arial" panose="020B0604020202020204" pitchFamily="34" charset="0"/>
              <a:cs typeface="Arial" panose="020B0604020202020204" pitchFamily="34" charset="0"/>
            </a:endParaRPr>
          </a:p>
          <a:p>
            <a:pPr marL="976312" lvl="1"/>
            <a:r>
              <a:rPr lang="en-US" sz="2000" dirty="0">
                <a:solidFill>
                  <a:srgbClr val="C00000"/>
                </a:solidFill>
                <a:latin typeface="Arial" panose="020B0604020202020204" pitchFamily="34" charset="0"/>
                <a:cs typeface="Arial" panose="020B0604020202020204" pitchFamily="34" charset="0"/>
              </a:rPr>
              <a:t>The TFFR Board, PERS Board, WSI Director can appoint a designee to attend meetings, participate and vote when they are unable to attend.</a:t>
            </a:r>
          </a:p>
          <a:p>
            <a:pPr marL="976312"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02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251</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21-10-01</a:t>
            </a:r>
          </a:p>
        </p:txBody>
      </p:sp>
      <p:sp>
        <p:nvSpPr>
          <p:cNvPr id="5" name="Rectangle 4"/>
          <p:cNvSpPr/>
          <p:nvPr/>
        </p:nvSpPr>
        <p:spPr>
          <a:xfrm>
            <a:off x="557541" y="560171"/>
            <a:ext cx="11009148" cy="4001095"/>
          </a:xfrm>
          <a:prstGeom prst="rect">
            <a:avLst/>
          </a:prstGeom>
        </p:spPr>
        <p:txBody>
          <a:bodyPr wrap="square">
            <a:spAutoFit/>
          </a:bodyPr>
          <a:lstStyle/>
          <a:p>
            <a:r>
              <a:rPr lang="en-US" sz="3200" dirty="0">
                <a:latin typeface="Arial Black" panose="020B0A04020102020204" pitchFamily="34" charset="0"/>
              </a:rPr>
              <a:t>State Investment Board – Membership – Term – Compensation – Advisory Council</a:t>
            </a:r>
          </a:p>
          <a:p>
            <a:endParaRPr lang="en-US" sz="11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State Investment Board may establish an Advisory Council composed of individuals who are experienced and knowledgeable in the field of investments.</a:t>
            </a:r>
          </a:p>
          <a:p>
            <a:pPr marL="514350" indent="-514350">
              <a:buFont typeface="+mj-lt"/>
              <a:buAutoNum type="arabicPeriod" startAt="2"/>
            </a:pPr>
            <a:endParaRPr lang="en-US" sz="1100" dirty="0">
              <a:latin typeface="Arial" panose="020B0604020202020204" pitchFamily="34" charset="0"/>
              <a:cs typeface="Arial" panose="020B0604020202020204" pitchFamily="34" charset="0"/>
            </a:endParaRPr>
          </a:p>
          <a:p>
            <a:pPr marL="519113"/>
            <a:r>
              <a:rPr lang="en-US" sz="2800" dirty="0">
                <a:latin typeface="Arial" panose="020B0604020202020204" pitchFamily="34" charset="0"/>
                <a:cs typeface="Arial" panose="020B0604020202020204" pitchFamily="34" charset="0"/>
              </a:rPr>
              <a:t>The State Investment Board will determine the responsibilities of the Advisory Council.</a:t>
            </a:r>
          </a:p>
          <a:p>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742" y="3701875"/>
            <a:ext cx="3095724" cy="2470325"/>
          </a:xfrm>
          <a:prstGeom prst="rect">
            <a:avLst/>
          </a:prstGeom>
        </p:spPr>
      </p:pic>
    </p:spTree>
    <p:extLst>
      <p:ext uri="{BB962C8B-B14F-4D97-AF65-F5344CB8AC3E}">
        <p14:creationId xmlns:p14="http://schemas.microsoft.com/office/powerpoint/2010/main" val="85346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252</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21-10-02</a:t>
            </a:r>
          </a:p>
        </p:txBody>
      </p:sp>
      <p:sp>
        <p:nvSpPr>
          <p:cNvPr id="5" name="Rectangle 4"/>
          <p:cNvSpPr/>
          <p:nvPr/>
        </p:nvSpPr>
        <p:spPr>
          <a:xfrm>
            <a:off x="827203" y="531624"/>
            <a:ext cx="11022290" cy="5570756"/>
          </a:xfrm>
          <a:prstGeom prst="rect">
            <a:avLst/>
          </a:prstGeom>
        </p:spPr>
        <p:txBody>
          <a:bodyPr wrap="square">
            <a:spAutoFit/>
          </a:bodyPr>
          <a:lstStyle/>
          <a:p>
            <a:r>
              <a:rPr lang="en-US" sz="3200" dirty="0">
                <a:latin typeface="Arial Black" panose="020B0A04020102020204" pitchFamily="34" charset="0"/>
              </a:rPr>
              <a:t>Board – Powers and Duties</a:t>
            </a:r>
          </a:p>
          <a:p>
            <a:endParaRPr lang="en-US" sz="1100" dirty="0">
              <a:latin typeface="Arial Black" panose="020B0A040201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is charged with the investment of funds enumerated NDCC 21-10-06 </a:t>
            </a:r>
            <a:r>
              <a:rPr lang="en-US" sz="2800" dirty="0">
                <a:solidFill>
                  <a:srgbClr val="7030A0"/>
                </a:solidFill>
                <a:latin typeface="Arial" panose="020B0604020202020204" pitchFamily="34" charset="0"/>
                <a:cs typeface="Arial" panose="020B0604020202020204" pitchFamily="34" charset="0"/>
              </a:rPr>
              <a:t>(upcoming slide)</a:t>
            </a:r>
            <a:r>
              <a:rPr lang="en-US" sz="28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It shall approve general types of securities for investment of these funds and set policies and procedures regulating securities transactions on behalf of the various funds.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Representatives of the funds may make recommendations to the Board on investments.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or its designated agents must be custodians of securities purchased on behalf of funds under the management of the Board.</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2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253</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21-10-02</a:t>
            </a:r>
          </a:p>
        </p:txBody>
      </p:sp>
      <p:sp>
        <p:nvSpPr>
          <p:cNvPr id="6" name="Rectangle 5"/>
          <p:cNvSpPr/>
          <p:nvPr/>
        </p:nvSpPr>
        <p:spPr>
          <a:xfrm>
            <a:off x="496631" y="620627"/>
            <a:ext cx="11117192" cy="5324535"/>
          </a:xfrm>
          <a:prstGeom prst="rect">
            <a:avLst/>
          </a:prstGeom>
        </p:spPr>
        <p:txBody>
          <a:bodyPr wrap="square">
            <a:spAutoFit/>
          </a:bodyPr>
          <a:lstStyle/>
          <a:p>
            <a:r>
              <a:rPr lang="en-US" sz="3200" dirty="0">
                <a:latin typeface="Arial Black" panose="020B0A04020102020204" pitchFamily="34" charset="0"/>
              </a:rPr>
              <a:t>Board – Powers and Duties</a:t>
            </a:r>
          </a:p>
          <a:p>
            <a:endParaRPr lang="en-US" sz="1100" dirty="0">
              <a:latin typeface="Arial Black" panose="020B0A040201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may appoint an Investment Director or Advisory Service, or both, who have experience and knowledge of the field of investments.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may authorize the Investment Director to lend securities held by the funds.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securities must be collateralized </a:t>
            </a:r>
            <a:r>
              <a:rPr lang="en-US" sz="2400" dirty="0">
                <a:solidFill>
                  <a:srgbClr val="7030A0"/>
                </a:solidFill>
                <a:latin typeface="Arial" panose="020B0604020202020204" pitchFamily="34" charset="0"/>
                <a:cs typeface="Arial" panose="020B0604020202020204" pitchFamily="34" charset="0"/>
              </a:rPr>
              <a:t>(A security that is backed by a specific asset or a pool of assets) </a:t>
            </a:r>
            <a:r>
              <a:rPr lang="en-US" sz="2400" dirty="0">
                <a:latin typeface="Arial" panose="020B0604020202020204" pitchFamily="34" charset="0"/>
                <a:cs typeface="Arial" panose="020B0604020202020204" pitchFamily="34" charset="0"/>
              </a:rPr>
              <a:t>as directed by the Board.</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may create investment fund pools in which the fund identified in NDCC 21-10-06 may invest.</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shall give preference to investment firms and financial institutions with a presence in North Dakota for investment of the Legacy Fund.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349" y="217253"/>
            <a:ext cx="1404364" cy="937094"/>
          </a:xfrm>
          <a:prstGeom prst="rect">
            <a:avLst/>
          </a:prstGeom>
        </p:spPr>
      </p:pic>
    </p:spTree>
    <p:extLst>
      <p:ext uri="{BB962C8B-B14F-4D97-AF65-F5344CB8AC3E}">
        <p14:creationId xmlns:p14="http://schemas.microsoft.com/office/powerpoint/2010/main" val="36195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254</a:t>
            </a:fld>
            <a:endParaRPr lang="en-US" dirty="0"/>
          </a:p>
        </p:txBody>
      </p:sp>
      <p:sp>
        <p:nvSpPr>
          <p:cNvPr id="3" name="TextBox 2"/>
          <p:cNvSpPr txBox="1"/>
          <p:nvPr/>
        </p:nvSpPr>
        <p:spPr>
          <a:xfrm>
            <a:off x="9407951" y="5802868"/>
            <a:ext cx="202676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21-10-02.1</a:t>
            </a:r>
          </a:p>
        </p:txBody>
      </p:sp>
      <p:sp>
        <p:nvSpPr>
          <p:cNvPr id="5" name="Rectangle 4"/>
          <p:cNvSpPr/>
          <p:nvPr/>
        </p:nvSpPr>
        <p:spPr>
          <a:xfrm>
            <a:off x="670215" y="313772"/>
            <a:ext cx="11029360" cy="6586418"/>
          </a:xfrm>
          <a:prstGeom prst="rect">
            <a:avLst/>
          </a:prstGeom>
        </p:spPr>
        <p:txBody>
          <a:bodyPr wrap="square">
            <a:spAutoFit/>
          </a:bodyPr>
          <a:lstStyle/>
          <a:p>
            <a:r>
              <a:rPr lang="en-US" sz="2400" dirty="0">
                <a:latin typeface="Arial Black" panose="020B0A04020102020204" pitchFamily="34" charset="0"/>
              </a:rPr>
              <a:t>Board – Policies on Investment Goals and Objectives and Asset Allocation</a:t>
            </a:r>
          </a:p>
          <a:p>
            <a:endParaRPr lang="en-US" sz="1100" dirty="0">
              <a:latin typeface="Arial Black" panose="020B0A040201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The Board for each fund listed below shall establish policies on investment goals and objectives and asset allocation for each respective fund.  The policies must provide for: </a:t>
            </a:r>
          </a:p>
          <a:p>
            <a:pPr marL="457200" indent="-457200">
              <a:buFont typeface="+mj-lt"/>
              <a:buAutoNum type="arabicPeriod"/>
            </a:pPr>
            <a:r>
              <a:rPr lang="en-US" sz="2000" dirty="0">
                <a:solidFill>
                  <a:srgbClr val="7030A0"/>
                </a:solidFill>
                <a:latin typeface="Arial" panose="020B0604020202020204" pitchFamily="34" charset="0"/>
                <a:cs typeface="Arial" panose="020B0604020202020204" pitchFamily="34" charset="0"/>
              </a:rPr>
              <a:t>The definition &amp; assignment of duties &amp; responsibilities to advisory services &amp; employees of the Board.</a:t>
            </a:r>
          </a:p>
          <a:p>
            <a:pPr marL="457200" indent="-457200">
              <a:buFont typeface="+mj-lt"/>
              <a:buAutoNum type="arabicPeriod"/>
            </a:pPr>
            <a:r>
              <a:rPr lang="en-US" sz="2000" dirty="0">
                <a:solidFill>
                  <a:srgbClr val="7030A0"/>
                </a:solidFill>
                <a:latin typeface="Arial" panose="020B0604020202020204" pitchFamily="34" charset="0"/>
                <a:cs typeface="Arial" panose="020B0604020202020204" pitchFamily="34" charset="0"/>
              </a:rPr>
              <a:t>Rate of return objectives, including liability requirements &amp; acceptable levels of risk.</a:t>
            </a:r>
          </a:p>
          <a:p>
            <a:pPr marL="457200" indent="-457200">
              <a:buFont typeface="+mj-lt"/>
              <a:buAutoNum type="arabicPeriod"/>
            </a:pPr>
            <a:r>
              <a:rPr lang="en-US" sz="2000" dirty="0">
                <a:solidFill>
                  <a:srgbClr val="7030A0"/>
                </a:solidFill>
                <a:latin typeface="Arial" panose="020B0604020202020204" pitchFamily="34" charset="0"/>
                <a:cs typeface="Arial" panose="020B0604020202020204" pitchFamily="34" charset="0"/>
              </a:rPr>
              <a:t>Long-range asset allocation goals</a:t>
            </a:r>
          </a:p>
          <a:p>
            <a:pPr marL="457200" indent="-457200">
              <a:buFont typeface="+mj-lt"/>
              <a:buAutoNum type="arabicPeriod"/>
            </a:pPr>
            <a:r>
              <a:rPr lang="en-US" sz="2000" dirty="0">
                <a:solidFill>
                  <a:srgbClr val="7030A0"/>
                </a:solidFill>
                <a:latin typeface="Arial" panose="020B0604020202020204" pitchFamily="34" charset="0"/>
                <a:cs typeface="Arial" panose="020B0604020202020204" pitchFamily="34" charset="0"/>
              </a:rPr>
              <a:t> Guidelines for the selection and redemption of investments</a:t>
            </a:r>
          </a:p>
          <a:p>
            <a:pPr marL="457200" indent="-457200">
              <a:buFont typeface="+mj-lt"/>
              <a:buAutoNum type="arabicPeriod"/>
            </a:pPr>
            <a:r>
              <a:rPr lang="en-US" sz="2000" dirty="0">
                <a:solidFill>
                  <a:srgbClr val="7030A0"/>
                </a:solidFill>
                <a:latin typeface="Arial" panose="020B0604020202020204" pitchFamily="34" charset="0"/>
                <a:cs typeface="Arial" panose="020B0604020202020204" pitchFamily="34" charset="0"/>
              </a:rPr>
              <a:t>Investment diversification, investment quality, qualification of advisory service, &amp; amounts to be invested by advisory services.</a:t>
            </a:r>
          </a:p>
          <a:p>
            <a:pPr marL="457200" indent="-457200">
              <a:buFont typeface="+mj-lt"/>
              <a:buAutoNum type="arabicPeriod"/>
            </a:pPr>
            <a:r>
              <a:rPr lang="en-US" sz="2000" dirty="0">
                <a:solidFill>
                  <a:srgbClr val="7030A0"/>
                </a:solidFill>
                <a:latin typeface="Arial" panose="020B0604020202020204" pitchFamily="34" charset="0"/>
                <a:cs typeface="Arial" panose="020B0604020202020204" pitchFamily="34" charset="0"/>
              </a:rPr>
              <a:t>The type of reports &amp; procedures to be used in evaluating performance.</a:t>
            </a:r>
          </a:p>
          <a:p>
            <a:endParaRPr lang="en-US" sz="11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asset allocation &amp; and subsequent allocation changes for each fund must be approved by the board of that fund &amp; the State Investment Board.  The governing body of each fund shall use the staff and consultants of TFFR in developing asset allocation &amp; investment policies.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19113"/>
            <a:endParaRPr lang="en-US" sz="24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315" y="5534821"/>
            <a:ext cx="1676476" cy="1131449"/>
          </a:xfrm>
          <a:prstGeom prst="rect">
            <a:avLst/>
          </a:prstGeom>
        </p:spPr>
      </p:pic>
    </p:spTree>
    <p:extLst>
      <p:ext uri="{BB962C8B-B14F-4D97-AF65-F5344CB8AC3E}">
        <p14:creationId xmlns:p14="http://schemas.microsoft.com/office/powerpoint/2010/main" val="167830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255</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21-10-06</a:t>
            </a:r>
          </a:p>
        </p:txBody>
      </p:sp>
      <p:sp>
        <p:nvSpPr>
          <p:cNvPr id="5" name="Rectangle 4"/>
          <p:cNvSpPr/>
          <p:nvPr/>
        </p:nvSpPr>
        <p:spPr>
          <a:xfrm>
            <a:off x="443059" y="394692"/>
            <a:ext cx="11029362" cy="6032421"/>
          </a:xfrm>
          <a:prstGeom prst="rect">
            <a:avLst/>
          </a:prstGeom>
        </p:spPr>
        <p:txBody>
          <a:bodyPr wrap="square">
            <a:spAutoFit/>
          </a:bodyPr>
          <a:lstStyle/>
          <a:p>
            <a:r>
              <a:rPr lang="en-US" sz="3200" dirty="0">
                <a:latin typeface="Arial Black" panose="020B0A04020102020204" pitchFamily="34" charset="0"/>
              </a:rPr>
              <a:t>Funds Under Management of Board - Accounts</a:t>
            </a:r>
          </a:p>
          <a:p>
            <a:endParaRPr lang="en-US" sz="1100" dirty="0">
              <a:latin typeface="Arial Black" panose="020B0A040201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shall invest the following funds:</a:t>
            </a:r>
          </a:p>
          <a:p>
            <a:pPr marL="1084263" lvl="1" indent="-627063">
              <a:buFont typeface="+mj-lt"/>
              <a:buAutoNum type="alphaLcPeriod"/>
            </a:pPr>
            <a:r>
              <a:rPr lang="en-US" dirty="0">
                <a:latin typeface="Arial" panose="020B0604020202020204" pitchFamily="34" charset="0"/>
                <a:cs typeface="Arial" panose="020B0604020202020204" pitchFamily="34" charset="0"/>
              </a:rPr>
              <a:t>State Bonding Fund</a:t>
            </a:r>
          </a:p>
          <a:p>
            <a:pPr marL="1084263" lvl="1" indent="-627063">
              <a:buFont typeface="+mj-lt"/>
              <a:buAutoNum type="alphaLcPeriod"/>
            </a:pPr>
            <a:r>
              <a:rPr lang="en-US" dirty="0">
                <a:latin typeface="Arial" panose="020B0604020202020204" pitchFamily="34" charset="0"/>
                <a:cs typeface="Arial" panose="020B0604020202020204" pitchFamily="34" charset="0"/>
              </a:rPr>
              <a:t>Teachers Fund for Retirement</a:t>
            </a:r>
          </a:p>
          <a:p>
            <a:pPr marL="1084263" lvl="1" indent="-627063">
              <a:buFont typeface="+mj-lt"/>
              <a:buAutoNum type="alphaLcPeriod"/>
            </a:pPr>
            <a:r>
              <a:rPr lang="en-US" dirty="0">
                <a:latin typeface="Arial" panose="020B0604020202020204" pitchFamily="34" charset="0"/>
                <a:cs typeface="Arial" panose="020B0604020202020204" pitchFamily="34" charset="0"/>
              </a:rPr>
              <a:t>State Fire and Tornado Fund</a:t>
            </a:r>
          </a:p>
          <a:p>
            <a:pPr marL="1084263" lvl="1" indent="-627063">
              <a:buFont typeface="+mj-lt"/>
              <a:buAutoNum type="alphaLcPeriod"/>
            </a:pPr>
            <a:r>
              <a:rPr lang="en-US" dirty="0">
                <a:latin typeface="Arial" panose="020B0604020202020204" pitchFamily="34" charset="0"/>
                <a:cs typeface="Arial" panose="020B0604020202020204" pitchFamily="34" charset="0"/>
              </a:rPr>
              <a:t>Workforce Safety and Insurance</a:t>
            </a:r>
          </a:p>
          <a:p>
            <a:pPr marL="1084263" lvl="1" indent="-627063">
              <a:buFont typeface="+mj-lt"/>
              <a:buAutoNum type="alphaLcPeriod"/>
            </a:pPr>
            <a:r>
              <a:rPr lang="en-US" dirty="0">
                <a:latin typeface="Arial" panose="020B0604020202020204" pitchFamily="34" charset="0"/>
                <a:cs typeface="Arial" panose="020B0604020202020204" pitchFamily="34" charset="0"/>
              </a:rPr>
              <a:t>Public Employees Retirement System</a:t>
            </a:r>
          </a:p>
          <a:p>
            <a:pPr marL="1084263" lvl="1" indent="-627063">
              <a:buFont typeface="+mj-lt"/>
              <a:buAutoNum type="alphaLcPeriod"/>
            </a:pPr>
            <a:r>
              <a:rPr lang="en-US" dirty="0">
                <a:latin typeface="Arial" panose="020B0604020202020204" pitchFamily="34" charset="0"/>
                <a:cs typeface="Arial" panose="020B0604020202020204" pitchFamily="34" charset="0"/>
              </a:rPr>
              <a:t>Insurance Regulatory Trust Fund</a:t>
            </a:r>
          </a:p>
          <a:p>
            <a:pPr marL="1084263" lvl="1" indent="-627063">
              <a:buFont typeface="+mj-lt"/>
              <a:buAutoNum type="alphaLcPeriod"/>
            </a:pPr>
            <a:r>
              <a:rPr lang="en-US" dirty="0">
                <a:latin typeface="Arial" panose="020B0604020202020204" pitchFamily="34" charset="0"/>
                <a:cs typeface="Arial" panose="020B0604020202020204" pitchFamily="34" charset="0"/>
              </a:rPr>
              <a:t>State Risk Management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Budget Stabilization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Water Projects Stabilization Fund</a:t>
            </a:r>
          </a:p>
          <a:p>
            <a:pPr marL="1087438" lvl="1" indent="-625475">
              <a:buFont typeface="+mj-lt"/>
              <a:buAutoNum type="alphaLcPeriod"/>
              <a:tabLst>
                <a:tab pos="1196975" algn="l"/>
              </a:tabLst>
            </a:pPr>
            <a:r>
              <a:rPr lang="en-US" dirty="0">
                <a:latin typeface="Arial" panose="020B0604020202020204" pitchFamily="34" charset="0"/>
                <a:cs typeface="Arial" panose="020B0604020202020204" pitchFamily="34" charset="0"/>
              </a:rPr>
              <a:t>Health Care Trust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Cultural Endowment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Petroleum Tank Release Compensation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Legacy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Legacy Earnings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Opioid Settlement Fund</a:t>
            </a:r>
          </a:p>
          <a:p>
            <a:pPr marL="1084263" lvl="1" indent="-627063">
              <a:buFont typeface="+mj-lt"/>
              <a:buAutoNum type="alphaLcPeriod"/>
              <a:tabLst>
                <a:tab pos="1196975" algn="l"/>
              </a:tabLst>
            </a:pPr>
            <a:r>
              <a:rPr lang="en-US" dirty="0">
                <a:latin typeface="Arial" panose="020B0604020202020204" pitchFamily="34" charset="0"/>
                <a:cs typeface="Arial" panose="020B0604020202020204" pitchFamily="34" charset="0"/>
              </a:rPr>
              <a:t>A fund under contract with the Board pursuant to subsection 3</a:t>
            </a:r>
          </a:p>
          <a:p>
            <a:pPr lvl="1"/>
            <a:endParaRPr lang="en-US" sz="20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737" y="1708808"/>
            <a:ext cx="3474956" cy="2316637"/>
          </a:xfrm>
          <a:prstGeom prst="rect">
            <a:avLst/>
          </a:prstGeom>
        </p:spPr>
      </p:pic>
    </p:spTree>
    <p:extLst>
      <p:ext uri="{BB962C8B-B14F-4D97-AF65-F5344CB8AC3E}">
        <p14:creationId xmlns:p14="http://schemas.microsoft.com/office/powerpoint/2010/main" val="168193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256</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21-10-06</a:t>
            </a:r>
          </a:p>
        </p:txBody>
      </p:sp>
      <p:sp>
        <p:nvSpPr>
          <p:cNvPr id="5" name="Rectangle 4"/>
          <p:cNvSpPr/>
          <p:nvPr/>
        </p:nvSpPr>
        <p:spPr>
          <a:xfrm>
            <a:off x="552556" y="565075"/>
            <a:ext cx="11004706" cy="6155531"/>
          </a:xfrm>
          <a:prstGeom prst="rect">
            <a:avLst/>
          </a:prstGeom>
        </p:spPr>
        <p:txBody>
          <a:bodyPr wrap="square">
            <a:spAutoFit/>
          </a:bodyPr>
          <a:lstStyle/>
          <a:p>
            <a:r>
              <a:rPr lang="en-US" sz="3200" dirty="0">
                <a:latin typeface="Arial Black" panose="020B0A04020102020204" pitchFamily="34" charset="0"/>
              </a:rPr>
              <a:t>Funds Under Management of Board - Accounts</a:t>
            </a:r>
          </a:p>
          <a:p>
            <a:endParaRPr lang="en-US" sz="1100" dirty="0">
              <a:latin typeface="Arial Black" panose="020B0A040201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Separate accounting must be maintained for each of the fund.</a:t>
            </a:r>
          </a:p>
          <a:p>
            <a:pPr marL="0" lvl="1"/>
            <a:endParaRPr lang="en-US" sz="900" dirty="0">
              <a:latin typeface="Arial" panose="020B0604020202020204" pitchFamily="34" charset="0"/>
              <a:cs typeface="Arial" panose="020B0604020202020204" pitchFamily="34" charset="0"/>
            </a:endParaRPr>
          </a:p>
          <a:p>
            <a:pPr marL="862013"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moneys of the individual funds may be commingled for investment purposes when determined to be advantageous.</a:t>
            </a:r>
          </a:p>
          <a:p>
            <a:pPr marL="519113" lvl="1"/>
            <a:endParaRPr lang="en-US" sz="1400" dirty="0">
              <a:latin typeface="Arial" panose="020B06040202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The State Investment Board may provide investment services to and manage the money of, any District in the state, subject to agreement with the Industrial Commission.</a:t>
            </a:r>
          </a:p>
          <a:p>
            <a:pPr marL="0" lvl="1"/>
            <a:endParaRPr lang="en-US" sz="900" dirty="0">
              <a:latin typeface="Arial" panose="020B0604020202020204" pitchFamily="34" charset="0"/>
              <a:cs typeface="Arial" panose="020B0604020202020204" pitchFamily="34" charset="0"/>
            </a:endParaRPr>
          </a:p>
          <a:p>
            <a:pPr marL="862013"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scope of services provided to the District must be specified in a written contract.</a:t>
            </a:r>
          </a:p>
          <a:p>
            <a:pPr marL="690563"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862013"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State Investment Board may charge a fee for providing investment services and any revenue collected must be deposited in the State Retirement and Investment Fund.</a:t>
            </a:r>
          </a:p>
          <a:p>
            <a:pPr marL="228600" indent="-228600">
              <a:buFont typeface="+mj-lt"/>
              <a:buAutoNum type="arabicPeriod" startAt="3"/>
            </a:pPr>
            <a:endParaRPr lang="en-US" sz="2400" dirty="0">
              <a:latin typeface="Arial" panose="020B0604020202020204" pitchFamily="34" charset="0"/>
              <a:cs typeface="Arial" panose="020B0604020202020204" pitchFamily="34" charset="0"/>
            </a:endParaRPr>
          </a:p>
          <a:p>
            <a:pPr marL="519113" lvl="1"/>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48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257</a:t>
            </a:fld>
            <a:endParaRPr lang="en-US" dirty="0"/>
          </a:p>
        </p:txBody>
      </p:sp>
      <p:sp>
        <p:nvSpPr>
          <p:cNvPr id="3" name="TextBox 2"/>
          <p:cNvSpPr txBox="1"/>
          <p:nvPr/>
        </p:nvSpPr>
        <p:spPr>
          <a:xfrm>
            <a:off x="9370243" y="5802868"/>
            <a:ext cx="206447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21-10-06.1</a:t>
            </a:r>
          </a:p>
        </p:txBody>
      </p:sp>
      <p:sp>
        <p:nvSpPr>
          <p:cNvPr id="5" name="Rectangle 4"/>
          <p:cNvSpPr/>
          <p:nvPr/>
        </p:nvSpPr>
        <p:spPr>
          <a:xfrm>
            <a:off x="490194" y="371595"/>
            <a:ext cx="10953946" cy="5355312"/>
          </a:xfrm>
          <a:prstGeom prst="rect">
            <a:avLst/>
          </a:prstGeom>
        </p:spPr>
        <p:txBody>
          <a:bodyPr wrap="square">
            <a:spAutoFit/>
          </a:bodyPr>
          <a:lstStyle/>
          <a:p>
            <a:r>
              <a:rPr lang="en-US" sz="3200" dirty="0">
                <a:latin typeface="Arial Black" panose="020B0A04020102020204" pitchFamily="34" charset="0"/>
              </a:rPr>
              <a:t>Board – Investment Reports</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The Board prepares annual reports on the investment performance of each fund under its control.  The reports must include:</a:t>
            </a:r>
          </a:p>
          <a:p>
            <a:pPr marL="0" lvl="1"/>
            <a:endParaRPr lang="en-US" sz="1100" dirty="0">
              <a:latin typeface="Arial" panose="020B0604020202020204" pitchFamily="34" charset="0"/>
              <a:cs typeface="Arial" panose="020B0604020202020204" pitchFamily="34" charset="0"/>
            </a:endParaRPr>
          </a:p>
          <a:p>
            <a:pPr marL="514350" lvl="1" indent="-514350">
              <a:buFont typeface="+mj-lt"/>
              <a:buAutoNum type="arabicPeriod"/>
            </a:pPr>
            <a:r>
              <a:rPr lang="en-US" sz="2400" dirty="0">
                <a:latin typeface="Arial" panose="020B0604020202020204" pitchFamily="34" charset="0"/>
                <a:cs typeface="Arial" panose="020B0604020202020204" pitchFamily="34" charset="0"/>
              </a:rPr>
              <a:t>A list of the advisory services managing investments for the Board.</a:t>
            </a:r>
          </a:p>
          <a:p>
            <a:pPr marL="514350" lvl="1" indent="-514350">
              <a:buFont typeface="+mj-lt"/>
              <a:buAutoNum type="arabicPeriod"/>
            </a:pPr>
            <a:r>
              <a:rPr lang="en-US" sz="2400" dirty="0">
                <a:latin typeface="Arial" panose="020B0604020202020204" pitchFamily="34" charset="0"/>
                <a:cs typeface="Arial" panose="020B0604020202020204" pitchFamily="34" charset="0"/>
              </a:rPr>
              <a:t>A list of investments at market value, compared to the previous reporting period, of each fund managed by each advisory service.</a:t>
            </a:r>
          </a:p>
          <a:p>
            <a:pPr marL="514350" lvl="1" indent="-514350">
              <a:buFont typeface="+mj-lt"/>
              <a:buAutoNum type="arabicPeriod"/>
            </a:pPr>
            <a:r>
              <a:rPr lang="en-US" sz="2400" dirty="0">
                <a:latin typeface="Arial" panose="020B0604020202020204" pitchFamily="34" charset="0"/>
                <a:cs typeface="Arial" panose="020B0604020202020204" pitchFamily="34" charset="0"/>
              </a:rPr>
              <a:t>Earnings, % earned, and change in market value for each fund’s investments.</a:t>
            </a:r>
          </a:p>
          <a:p>
            <a:pPr marL="514350" lvl="1" indent="-514350">
              <a:buFont typeface="+mj-lt"/>
              <a:buAutoNum type="arabicPeriod"/>
            </a:pPr>
            <a:r>
              <a:rPr lang="en-US" sz="2400" dirty="0">
                <a:latin typeface="Arial" panose="020B0604020202020204" pitchFamily="34" charset="0"/>
                <a:cs typeface="Arial" panose="020B0604020202020204" pitchFamily="34" charset="0"/>
              </a:rPr>
              <a:t>Performance comparisons for each fund managed by each advisory service to other funds under the board’s control and to generally accepted market indicators.</a:t>
            </a:r>
          </a:p>
          <a:p>
            <a:pPr marL="0" lvl="1"/>
            <a:endParaRPr lang="en-US" sz="28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591" y="4951346"/>
            <a:ext cx="2940246" cy="1570437"/>
          </a:xfrm>
          <a:prstGeom prst="rect">
            <a:avLst/>
          </a:prstGeom>
        </p:spPr>
      </p:pic>
    </p:spTree>
    <p:extLst>
      <p:ext uri="{BB962C8B-B14F-4D97-AF65-F5344CB8AC3E}">
        <p14:creationId xmlns:p14="http://schemas.microsoft.com/office/powerpoint/2010/main" val="195413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258</a:t>
            </a:fld>
            <a:endParaRPr lang="en-US" dirty="0"/>
          </a:p>
        </p:txBody>
      </p:sp>
      <p:sp>
        <p:nvSpPr>
          <p:cNvPr id="3" name="TextBox 2"/>
          <p:cNvSpPr txBox="1"/>
          <p:nvPr/>
        </p:nvSpPr>
        <p:spPr>
          <a:xfrm>
            <a:off x="9360816" y="5802868"/>
            <a:ext cx="207389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21-10-06.2</a:t>
            </a:r>
          </a:p>
        </p:txBody>
      </p:sp>
      <p:sp>
        <p:nvSpPr>
          <p:cNvPr id="5" name="Rectangle 4"/>
          <p:cNvSpPr/>
          <p:nvPr/>
        </p:nvSpPr>
        <p:spPr>
          <a:xfrm>
            <a:off x="588994" y="826749"/>
            <a:ext cx="11034255" cy="2215991"/>
          </a:xfrm>
          <a:prstGeom prst="rect">
            <a:avLst/>
          </a:prstGeom>
        </p:spPr>
        <p:txBody>
          <a:bodyPr wrap="square">
            <a:spAutoFit/>
          </a:bodyPr>
          <a:lstStyle/>
          <a:p>
            <a:r>
              <a:rPr lang="en-US" sz="3200" dirty="0">
                <a:latin typeface="Arial Black" panose="020B0A04020102020204" pitchFamily="34" charset="0"/>
              </a:rPr>
              <a:t>Investment Costs</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The amounts necessary to pay for investment costs are appropriated and must be paid out of the designated funds listed in NDCC 21-10-06 by the fund incurring the expense.</a:t>
            </a:r>
          </a:p>
          <a:p>
            <a:pPr marL="0" lvl="1"/>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2950711"/>
            <a:ext cx="2297995" cy="3221489"/>
          </a:xfrm>
          <a:prstGeom prst="rect">
            <a:avLst/>
          </a:prstGeom>
        </p:spPr>
      </p:pic>
    </p:spTree>
    <p:extLst>
      <p:ext uri="{BB962C8B-B14F-4D97-AF65-F5344CB8AC3E}">
        <p14:creationId xmlns:p14="http://schemas.microsoft.com/office/powerpoint/2010/main" val="34642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259</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21-10-07</a:t>
            </a:r>
          </a:p>
        </p:txBody>
      </p:sp>
      <p:sp>
        <p:nvSpPr>
          <p:cNvPr id="5" name="Rectangle 4"/>
          <p:cNvSpPr/>
          <p:nvPr/>
        </p:nvSpPr>
        <p:spPr>
          <a:xfrm>
            <a:off x="534336" y="609297"/>
            <a:ext cx="10278208" cy="4108817"/>
          </a:xfrm>
          <a:prstGeom prst="rect">
            <a:avLst/>
          </a:prstGeom>
        </p:spPr>
        <p:txBody>
          <a:bodyPr wrap="square">
            <a:spAutoFit/>
          </a:bodyPr>
          <a:lstStyle/>
          <a:p>
            <a:r>
              <a:rPr lang="en-US" sz="3200" dirty="0">
                <a:latin typeface="Arial Black" panose="020B0A04020102020204" pitchFamily="34" charset="0"/>
              </a:rPr>
              <a:t>Legal Investments</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The State Investment Board applies the </a:t>
            </a:r>
            <a:r>
              <a:rPr lang="en-US" sz="2800" b="1" dirty="0">
                <a:solidFill>
                  <a:srgbClr val="C00000"/>
                </a:solidFill>
                <a:latin typeface="Arial" panose="020B0604020202020204" pitchFamily="34" charset="0"/>
                <a:cs typeface="Arial" panose="020B0604020202020204" pitchFamily="34" charset="0"/>
              </a:rPr>
              <a:t>Prudent Investor Rule </a:t>
            </a:r>
          </a:p>
          <a:p>
            <a:pPr marL="0" lvl="1"/>
            <a:r>
              <a:rPr lang="en-US" sz="2800" dirty="0">
                <a:solidFill>
                  <a:srgbClr val="7030A0"/>
                </a:solidFill>
                <a:latin typeface="Arial" panose="020B0604020202020204" pitchFamily="34" charset="0"/>
                <a:cs typeface="Arial" panose="020B0604020202020204" pitchFamily="34" charset="0"/>
              </a:rPr>
              <a:t>(In other words, invest as if its your own money you are investing) </a:t>
            </a:r>
            <a:r>
              <a:rPr lang="en-US" sz="2800" dirty="0">
                <a:latin typeface="Arial" panose="020B0604020202020204" pitchFamily="34" charset="0"/>
                <a:cs typeface="Arial" panose="020B0604020202020204" pitchFamily="34" charset="0"/>
              </a:rPr>
              <a:t>in investing for funds under its supervision.</a:t>
            </a:r>
          </a:p>
          <a:p>
            <a:pPr marL="0" lvl="1"/>
            <a:endParaRPr lang="en-US" sz="1100" dirty="0">
              <a:latin typeface="Arial" panose="020B06040202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The retirement funds belonging to TFFR and PERS must be invested exclusively for the benefit of their members &amp; in accordance with the respective funds’ investment goals &amp; objectives..</a:t>
            </a:r>
          </a:p>
          <a:p>
            <a:pPr marL="0" lvl="1"/>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794" y="4303457"/>
            <a:ext cx="3965331" cy="2235455"/>
          </a:xfrm>
          <a:prstGeom prst="rect">
            <a:avLst/>
          </a:prstGeom>
        </p:spPr>
      </p:pic>
    </p:spTree>
    <p:extLst>
      <p:ext uri="{BB962C8B-B14F-4D97-AF65-F5344CB8AC3E}">
        <p14:creationId xmlns:p14="http://schemas.microsoft.com/office/powerpoint/2010/main" val="35463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26</a:t>
            </a:fld>
            <a:endParaRPr lang="en-US" dirty="0"/>
          </a:p>
        </p:txBody>
      </p:sp>
      <p:sp>
        <p:nvSpPr>
          <p:cNvPr id="3" name="Rectangle 2"/>
          <p:cNvSpPr/>
          <p:nvPr/>
        </p:nvSpPr>
        <p:spPr>
          <a:xfrm>
            <a:off x="735291" y="725864"/>
            <a:ext cx="10618509" cy="4216539"/>
          </a:xfrm>
          <a:prstGeom prst="rect">
            <a:avLst/>
          </a:prstGeom>
        </p:spPr>
        <p:txBody>
          <a:bodyPr wrap="square">
            <a:spAutoFit/>
          </a:bodyPr>
          <a:lstStyle/>
          <a:p>
            <a:r>
              <a:rPr lang="en-US" sz="2400" dirty="0">
                <a:latin typeface="Arial Black" panose="020B0A04020102020204" pitchFamily="34" charset="0"/>
              </a:rPr>
              <a:t>Definitions:                                                                             </a:t>
            </a:r>
          </a:p>
          <a:p>
            <a:endParaRPr lang="en-US" sz="1000" dirty="0">
              <a:latin typeface="Arial Black" panose="020B0A04020102020204" pitchFamily="34" charset="0"/>
            </a:endParaRPr>
          </a:p>
          <a:p>
            <a:r>
              <a:rPr lang="en-US" sz="3200" dirty="0">
                <a:latin typeface="Arial Black" panose="020B0A04020102020204" pitchFamily="34" charset="0"/>
              </a:rPr>
              <a:t>Money Market Account</a:t>
            </a:r>
          </a:p>
          <a:p>
            <a:endParaRPr lang="en-US" sz="10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Many banks offer a Money Market Account for Districts.  It is a repository for their Interim Funds, operating funds, savings, or used for ACH deposits that come from State, Federal and Local sources.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Typically, a Money Market Account is an interest-bearing checking/savings account that may offer a higher interest rate than a regular savings account.  The major difference from checking accounts is that money market deposit accounts are typically limited to six withdrawals or transfers per month.</a:t>
            </a:r>
          </a:p>
        </p:txBody>
      </p:sp>
      <p:pic>
        <p:nvPicPr>
          <p:cNvPr id="4" name="Picture 3"/>
          <p:cNvPicPr>
            <a:picLocks noChangeAspect="1"/>
          </p:cNvPicPr>
          <p:nvPr/>
        </p:nvPicPr>
        <p:blipFill>
          <a:blip r:embed="rId2" cstate="print"/>
          <a:stretch>
            <a:fillRect/>
          </a:stretch>
        </p:blipFill>
        <p:spPr>
          <a:xfrm>
            <a:off x="181399" y="5565886"/>
            <a:ext cx="921536" cy="9215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252" y="461913"/>
            <a:ext cx="1409307" cy="1409307"/>
          </a:xfrm>
          <a:prstGeom prst="rect">
            <a:avLst/>
          </a:prstGeom>
        </p:spPr>
      </p:pic>
    </p:spTree>
    <p:extLst>
      <p:ext uri="{BB962C8B-B14F-4D97-AF65-F5344CB8AC3E}">
        <p14:creationId xmlns:p14="http://schemas.microsoft.com/office/powerpoint/2010/main" val="318471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73EA31-5085-CF97-4DFD-E2CC7B768E37}"/>
              </a:ext>
            </a:extLst>
          </p:cNvPr>
          <p:cNvSpPr>
            <a:spLocks noGrp="1"/>
          </p:cNvSpPr>
          <p:nvPr>
            <p:ph type="sldNum" sz="quarter" idx="12"/>
          </p:nvPr>
        </p:nvSpPr>
        <p:spPr/>
        <p:txBody>
          <a:bodyPr/>
          <a:lstStyle/>
          <a:p>
            <a:fld id="{71B7BAC7-FE87-40F6-AA24-4F4685D1B022}" type="slidenum">
              <a:rPr lang="en-US" smtClean="0"/>
              <a:t>260</a:t>
            </a:fld>
            <a:endParaRPr lang="en-US" dirty="0"/>
          </a:p>
        </p:txBody>
      </p:sp>
      <p:sp>
        <p:nvSpPr>
          <p:cNvPr id="4" name="TextBox 3">
            <a:extLst>
              <a:ext uri="{FF2B5EF4-FFF2-40B4-BE49-F238E27FC236}">
                <a16:creationId xmlns:a16="http://schemas.microsoft.com/office/drawing/2014/main" id="{72FF3465-535B-F00E-0A0A-4C1D5999985C}"/>
              </a:ext>
            </a:extLst>
          </p:cNvPr>
          <p:cNvSpPr txBox="1"/>
          <p:nvPr/>
        </p:nvSpPr>
        <p:spPr>
          <a:xfrm>
            <a:off x="838200" y="382012"/>
            <a:ext cx="10690654" cy="2046714"/>
          </a:xfrm>
          <a:prstGeom prst="rect">
            <a:avLst/>
          </a:prstGeom>
          <a:noFill/>
          <a:ln>
            <a:solidFill>
              <a:schemeClr val="bg2"/>
            </a:solidFill>
          </a:ln>
        </p:spPr>
        <p:txBody>
          <a:bodyPr wrap="square">
            <a:spAutoFit/>
          </a:bodyPr>
          <a:lstStyle/>
          <a:p>
            <a:r>
              <a:rPr lang="en-US" sz="3200" dirty="0">
                <a:latin typeface="Arial Black" panose="020B0A04020102020204" pitchFamily="34" charset="0"/>
              </a:rPr>
              <a:t>Prudent Investor Rule - </a:t>
            </a:r>
            <a:r>
              <a:rPr lang="en-US" sz="3200" dirty="0">
                <a:solidFill>
                  <a:srgbClr val="C00000"/>
                </a:solidFill>
                <a:latin typeface="Arial Black" panose="020B0A04020102020204" pitchFamily="34" charset="0"/>
              </a:rPr>
              <a:t>Exception</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The State Investment Board shall give preference to qualified investment firms and financial institutions with a presence in North Dakota for investment of the Legacy Fund.</a:t>
            </a:r>
          </a:p>
        </p:txBody>
      </p:sp>
      <p:pic>
        <p:nvPicPr>
          <p:cNvPr id="6" name="Picture 5" descr="A red text on a black background&#10;&#10;Description automatically generated">
            <a:extLst>
              <a:ext uri="{FF2B5EF4-FFF2-40B4-BE49-F238E27FC236}">
                <a16:creationId xmlns:a16="http://schemas.microsoft.com/office/drawing/2014/main" id="{78692273-584C-C9B6-DD6E-8A227EF7E5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35527" y="3322544"/>
            <a:ext cx="6096000" cy="2552700"/>
          </a:xfrm>
          <a:prstGeom prst="rect">
            <a:avLst/>
          </a:prstGeom>
        </p:spPr>
      </p:pic>
    </p:spTree>
    <p:extLst>
      <p:ext uri="{BB962C8B-B14F-4D97-AF65-F5344CB8AC3E}">
        <p14:creationId xmlns:p14="http://schemas.microsoft.com/office/powerpoint/2010/main" val="358259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261</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21-10-08</a:t>
            </a:r>
          </a:p>
        </p:txBody>
      </p:sp>
      <p:sp>
        <p:nvSpPr>
          <p:cNvPr id="5" name="Rectangle 4"/>
          <p:cNvSpPr/>
          <p:nvPr/>
        </p:nvSpPr>
        <p:spPr>
          <a:xfrm>
            <a:off x="527902" y="597838"/>
            <a:ext cx="10256363" cy="3508653"/>
          </a:xfrm>
          <a:prstGeom prst="rect">
            <a:avLst/>
          </a:prstGeom>
        </p:spPr>
        <p:txBody>
          <a:bodyPr wrap="square">
            <a:spAutoFit/>
          </a:bodyPr>
          <a:lstStyle/>
          <a:p>
            <a:r>
              <a:rPr lang="en-US" sz="3200" dirty="0">
                <a:latin typeface="Arial Black" panose="020B0A04020102020204" pitchFamily="34" charset="0"/>
              </a:rPr>
              <a:t>Reserves – Percentage Limitations</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In order to meet claims and liabilities, </a:t>
            </a:r>
            <a:r>
              <a:rPr lang="en-US" sz="2800" b="1" dirty="0">
                <a:solidFill>
                  <a:srgbClr val="C00000"/>
                </a:solidFill>
                <a:latin typeface="Arial" panose="020B0604020202020204" pitchFamily="34" charset="0"/>
                <a:cs typeface="Arial" panose="020B0604020202020204" pitchFamily="34" charset="0"/>
              </a:rPr>
              <a:t>reserves</a:t>
            </a:r>
            <a:r>
              <a:rPr lang="en-US" sz="2800" dirty="0">
                <a:latin typeface="Arial" panose="020B0604020202020204" pitchFamily="34" charset="0"/>
                <a:cs typeface="Arial" panose="020B0604020202020204" pitchFamily="34" charset="0"/>
              </a:rPr>
              <a:t> </a:t>
            </a:r>
            <a:r>
              <a:rPr lang="en-US" sz="2800" dirty="0">
                <a:solidFill>
                  <a:srgbClr val="7030A0"/>
                </a:solidFill>
                <a:latin typeface="Arial" panose="020B0604020202020204" pitchFamily="34" charset="0"/>
                <a:cs typeface="Arial" panose="020B0604020202020204" pitchFamily="34" charset="0"/>
              </a:rPr>
              <a:t>(money that is set aside to meet any unexpected costs that may arise in the future as well as the future costs of upkeep)</a:t>
            </a:r>
            <a:r>
              <a:rPr lang="en-US" sz="2800" dirty="0">
                <a:latin typeface="Arial" panose="020B0604020202020204" pitchFamily="34" charset="0"/>
                <a:cs typeface="Arial" panose="020B0604020202020204" pitchFamily="34" charset="0"/>
              </a:rPr>
              <a:t> must be established and maintained in each of the funds in accordance with the investment policy and asset allocation established for each fund.</a:t>
            </a:r>
          </a:p>
          <a:p>
            <a:pPr marL="0" lvl="1"/>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343" y="3467100"/>
            <a:ext cx="1850923" cy="2833211"/>
          </a:xfrm>
          <a:prstGeom prst="rect">
            <a:avLst/>
          </a:prstGeom>
        </p:spPr>
      </p:pic>
    </p:spTree>
    <p:extLst>
      <p:ext uri="{BB962C8B-B14F-4D97-AF65-F5344CB8AC3E}">
        <p14:creationId xmlns:p14="http://schemas.microsoft.com/office/powerpoint/2010/main" val="65644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262</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21-10-08</a:t>
            </a:r>
          </a:p>
        </p:txBody>
      </p:sp>
      <p:sp>
        <p:nvSpPr>
          <p:cNvPr id="5" name="Rectangle 4"/>
          <p:cNvSpPr/>
          <p:nvPr/>
        </p:nvSpPr>
        <p:spPr>
          <a:xfrm>
            <a:off x="527902" y="597838"/>
            <a:ext cx="10256363" cy="4616648"/>
          </a:xfrm>
          <a:prstGeom prst="rect">
            <a:avLst/>
          </a:prstGeom>
        </p:spPr>
        <p:txBody>
          <a:bodyPr wrap="square">
            <a:spAutoFit/>
          </a:bodyPr>
          <a:lstStyle/>
          <a:p>
            <a:r>
              <a:rPr lang="en-US" sz="3200" dirty="0">
                <a:latin typeface="Arial Black" panose="020B0A04020102020204" pitchFamily="34" charset="0"/>
              </a:rPr>
              <a:t>Social Investment - Prohibition</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400" b="1" dirty="0">
                <a:solidFill>
                  <a:srgbClr val="C00000"/>
                </a:solidFill>
                <a:latin typeface="Arial" panose="020B0604020202020204" pitchFamily="34" charset="0"/>
                <a:cs typeface="Arial" panose="020B0604020202020204" pitchFamily="34" charset="0"/>
              </a:rPr>
              <a:t>Social Investment </a:t>
            </a:r>
            <a:r>
              <a:rPr lang="en-US" sz="2400" dirty="0">
                <a:latin typeface="Arial" panose="020B0604020202020204" pitchFamily="34" charset="0"/>
                <a:cs typeface="Arial" panose="020B0604020202020204" pitchFamily="34" charset="0"/>
              </a:rPr>
              <a:t>means the consideration of socially responsible criteria &amp; environmental, social, and governance impact criteria in the investment or commitment of public funds for the purpose of obtaining an effect other than a maximized return at a prudent level of risk to the state.</a:t>
            </a:r>
          </a:p>
          <a:p>
            <a:pPr marL="0" lvl="1"/>
            <a:endParaRPr lang="en-US" sz="2400" dirty="0">
              <a:latin typeface="Arial" panose="020B06040202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The State Investment Board or other state entity, </a:t>
            </a:r>
            <a:r>
              <a:rPr lang="en-US" sz="2400" b="1" dirty="0">
                <a:solidFill>
                  <a:srgbClr val="C00000"/>
                </a:solidFill>
                <a:latin typeface="Arial" panose="020B0604020202020204" pitchFamily="34" charset="0"/>
                <a:cs typeface="Arial" panose="020B0604020202020204" pitchFamily="34" charset="0"/>
              </a:rPr>
              <a:t>MAY NOT </a:t>
            </a:r>
            <a:r>
              <a:rPr lang="en-US" sz="2400" dirty="0">
                <a:latin typeface="Arial" panose="020B0604020202020204" pitchFamily="34" charset="0"/>
                <a:cs typeface="Arial" panose="020B0604020202020204" pitchFamily="34" charset="0"/>
              </a:rPr>
              <a:t>invest state funds for the purpose of Social Investment unless it can demonstrate that a social investment would provide an equivalent or superior rate of return compared to a similar investment that is not a social investment.</a:t>
            </a:r>
          </a:p>
          <a:p>
            <a:pPr marL="0" lvl="1"/>
            <a:endParaRPr lang="en-US" sz="24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pic>
        <p:nvPicPr>
          <p:cNvPr id="7" name="Picture 6" descr="A green plant with leaves coming out of a chimney&#10;&#10;Description automatically generated">
            <a:extLst>
              <a:ext uri="{FF2B5EF4-FFF2-40B4-BE49-F238E27FC236}">
                <a16:creationId xmlns:a16="http://schemas.microsoft.com/office/drawing/2014/main" id="{64FE2149-482B-AD4C-A839-3B6EC273AE8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667000" y="4767648"/>
            <a:ext cx="2090351" cy="2090351"/>
          </a:xfrm>
          <a:prstGeom prst="rect">
            <a:avLst/>
          </a:prstGeom>
        </p:spPr>
      </p:pic>
    </p:spTree>
    <p:extLst>
      <p:ext uri="{BB962C8B-B14F-4D97-AF65-F5344CB8AC3E}">
        <p14:creationId xmlns:p14="http://schemas.microsoft.com/office/powerpoint/2010/main" val="4107828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263</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21-10-09</a:t>
            </a:r>
          </a:p>
        </p:txBody>
      </p:sp>
      <p:sp>
        <p:nvSpPr>
          <p:cNvPr id="7" name="Rectangle 6"/>
          <p:cNvSpPr/>
          <p:nvPr/>
        </p:nvSpPr>
        <p:spPr>
          <a:xfrm>
            <a:off x="553826" y="621897"/>
            <a:ext cx="10287000" cy="3077766"/>
          </a:xfrm>
          <a:prstGeom prst="rect">
            <a:avLst/>
          </a:prstGeom>
        </p:spPr>
        <p:txBody>
          <a:bodyPr wrap="square">
            <a:spAutoFit/>
          </a:bodyPr>
          <a:lstStyle/>
          <a:p>
            <a:r>
              <a:rPr lang="en-US" sz="3200" dirty="0">
                <a:latin typeface="Arial Black" panose="020B0A04020102020204" pitchFamily="34" charset="0"/>
              </a:rPr>
              <a:t>Personal Profit Prohibited - Penalty</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No member, officer, agent or employee of the State Investment Board may profit in any manner from transactions on behalf of the funds.</a:t>
            </a:r>
          </a:p>
          <a:p>
            <a:pPr marL="0" lvl="1"/>
            <a:endParaRPr lang="en-US" sz="1100" dirty="0">
              <a:latin typeface="Arial" panose="020B06040202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Any person violating any of the provisions of NDCC is guilty of a Class A Misdemeanor.</a:t>
            </a:r>
            <a:endParaRPr lang="en-US" sz="11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874" y="3467100"/>
            <a:ext cx="3438337" cy="2819434"/>
          </a:xfrm>
          <a:prstGeom prst="rect">
            <a:avLst/>
          </a:prstGeom>
        </p:spPr>
      </p:pic>
    </p:spTree>
    <p:extLst>
      <p:ext uri="{BB962C8B-B14F-4D97-AF65-F5344CB8AC3E}">
        <p14:creationId xmlns:p14="http://schemas.microsoft.com/office/powerpoint/2010/main" val="41125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264</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21-10-11</a:t>
            </a:r>
          </a:p>
        </p:txBody>
      </p:sp>
      <p:sp>
        <p:nvSpPr>
          <p:cNvPr id="5" name="Rectangle 4"/>
          <p:cNvSpPr/>
          <p:nvPr/>
        </p:nvSpPr>
        <p:spPr>
          <a:xfrm>
            <a:off x="575035" y="635546"/>
            <a:ext cx="11010507" cy="4216539"/>
          </a:xfrm>
          <a:prstGeom prst="rect">
            <a:avLst/>
          </a:prstGeom>
        </p:spPr>
        <p:txBody>
          <a:bodyPr wrap="square">
            <a:spAutoFit/>
          </a:bodyPr>
          <a:lstStyle/>
          <a:p>
            <a:r>
              <a:rPr lang="en-US" sz="2800" dirty="0">
                <a:latin typeface="Arial Black" panose="020B0A04020102020204" pitchFamily="34" charset="0"/>
              </a:rPr>
              <a:t>Legacy and Budget Stabilization Fund Advisory Board</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The Legacy and Budget Stabilization Fund Advisory Board was created to develop recommendations in the Legacy Fund and the Budget Stabilization Fund for the investment of their funds and to present this to the State Investment Board.</a:t>
            </a:r>
          </a:p>
          <a:p>
            <a:pPr marL="0" lvl="1"/>
            <a:endParaRPr lang="en-US" sz="1100" dirty="0">
              <a:latin typeface="Arial" panose="020B0604020202020204" pitchFamily="34" charset="0"/>
              <a:cs typeface="Arial" panose="020B0604020202020204" pitchFamily="34" charset="0"/>
            </a:endParaRPr>
          </a:p>
          <a:p>
            <a:pPr marL="0" lvl="1"/>
            <a:r>
              <a:rPr lang="en-US" sz="2800" dirty="0">
                <a:solidFill>
                  <a:srgbClr val="7030A0"/>
                </a:solidFill>
                <a:latin typeface="Arial" panose="020B0604020202020204" pitchFamily="34" charset="0"/>
                <a:cs typeface="Arial" panose="020B0604020202020204" pitchFamily="34" charset="0"/>
              </a:rPr>
              <a:t>The goal of the </a:t>
            </a:r>
            <a:r>
              <a:rPr lang="en-US" sz="2800" dirty="0">
                <a:solidFill>
                  <a:srgbClr val="C00000"/>
                </a:solidFill>
                <a:latin typeface="Arial" panose="020B0604020202020204" pitchFamily="34" charset="0"/>
                <a:cs typeface="Arial" panose="020B0604020202020204" pitchFamily="34" charset="0"/>
              </a:rPr>
              <a:t>Legacy Fund </a:t>
            </a:r>
            <a:r>
              <a:rPr lang="en-US" sz="2800" dirty="0">
                <a:solidFill>
                  <a:srgbClr val="7030A0"/>
                </a:solidFill>
                <a:latin typeface="Arial" panose="020B0604020202020204" pitchFamily="34" charset="0"/>
                <a:cs typeface="Arial" panose="020B0604020202020204" pitchFamily="34" charset="0"/>
              </a:rPr>
              <a:t>investments is principal preservation while maximizing total return.</a:t>
            </a:r>
          </a:p>
          <a:p>
            <a:pPr marL="0" lvl="1"/>
            <a:endParaRPr lang="en-US" sz="1100" dirty="0">
              <a:latin typeface="Arial" panose="020B0604020202020204" pitchFamily="34" charset="0"/>
              <a:cs typeface="Arial" panose="020B0604020202020204" pitchFamily="34" charset="0"/>
            </a:endParaRPr>
          </a:p>
          <a:p>
            <a:pPr marL="0" lvl="1"/>
            <a:endParaRPr lang="en-US" sz="28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105" y="4374977"/>
            <a:ext cx="2857500" cy="1905000"/>
          </a:xfrm>
          <a:prstGeom prst="rect">
            <a:avLst/>
          </a:prstGeom>
        </p:spPr>
      </p:pic>
    </p:spTree>
    <p:extLst>
      <p:ext uri="{BB962C8B-B14F-4D97-AF65-F5344CB8AC3E}">
        <p14:creationId xmlns:p14="http://schemas.microsoft.com/office/powerpoint/2010/main" val="404269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265</a:t>
            </a:fld>
            <a:endParaRPr lang="en-US" dirty="0"/>
          </a:p>
        </p:txBody>
      </p:sp>
      <p:sp>
        <p:nvSpPr>
          <p:cNvPr id="3" name="TextBox 2"/>
          <p:cNvSpPr txBox="1"/>
          <p:nvPr/>
        </p:nvSpPr>
        <p:spPr>
          <a:xfrm>
            <a:off x="9605913"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21-10-13</a:t>
            </a:r>
          </a:p>
        </p:txBody>
      </p:sp>
      <p:sp>
        <p:nvSpPr>
          <p:cNvPr id="5" name="Rectangle 4"/>
          <p:cNvSpPr/>
          <p:nvPr/>
        </p:nvSpPr>
        <p:spPr>
          <a:xfrm>
            <a:off x="546755" y="735290"/>
            <a:ext cx="11019934" cy="1862048"/>
          </a:xfrm>
          <a:prstGeom prst="rect">
            <a:avLst/>
          </a:prstGeom>
        </p:spPr>
        <p:txBody>
          <a:bodyPr wrap="square">
            <a:spAutoFit/>
          </a:bodyPr>
          <a:lstStyle/>
          <a:p>
            <a:r>
              <a:rPr lang="en-US" sz="3200" dirty="0">
                <a:latin typeface="Arial Black" panose="020B0A04020102020204" pitchFamily="34" charset="0"/>
              </a:rPr>
              <a:t>Legacy Earnings Fund – Transfers</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This new section of law outlines the creation of the Legacy Earnings Fund and the State Treasurer’s responsibilities to oversee the fund and the reporting requirements and dates.</a:t>
            </a:r>
            <a:endParaRPr lang="en-US" sz="1100" dirty="0">
              <a:latin typeface="Arial" panose="020B0604020202020204" pitchFamily="34" charset="0"/>
              <a:cs typeface="Arial" panose="020B0604020202020204" pitchFamily="34" charset="0"/>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A6DBD6B0-4561-69B0-CCAC-33EFB999A9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04912" y="3182964"/>
            <a:ext cx="2650796" cy="2650796"/>
          </a:xfrm>
          <a:prstGeom prst="rect">
            <a:avLst/>
          </a:prstGeom>
        </p:spPr>
      </p:pic>
    </p:spTree>
    <p:extLst>
      <p:ext uri="{BB962C8B-B14F-4D97-AF65-F5344CB8AC3E}">
        <p14:creationId xmlns:p14="http://schemas.microsoft.com/office/powerpoint/2010/main" val="22644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266</a:t>
            </a:fld>
            <a:endParaRPr lang="en-US" dirty="0"/>
          </a:p>
        </p:txBody>
      </p:sp>
      <p:sp>
        <p:nvSpPr>
          <p:cNvPr id="3" name="Rectangle 2"/>
          <p:cNvSpPr/>
          <p:nvPr/>
        </p:nvSpPr>
        <p:spPr>
          <a:xfrm>
            <a:off x="931881" y="1254683"/>
            <a:ext cx="10252038" cy="2477601"/>
          </a:xfrm>
          <a:prstGeom prst="rect">
            <a:avLst/>
          </a:prstGeom>
        </p:spPr>
        <p:txBody>
          <a:bodyPr wrap="square">
            <a:spAutoFit/>
          </a:bodyPr>
          <a:lstStyle/>
          <a:p>
            <a:pPr algn="ctr"/>
            <a:r>
              <a:rPr lang="en-US" sz="3600" dirty="0">
                <a:latin typeface="Arial Black" panose="020B0A04020102020204" pitchFamily="34" charset="0"/>
              </a:rPr>
              <a:t>TITLE 21 </a:t>
            </a:r>
          </a:p>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dirty="0">
                <a:latin typeface="Arial Black" panose="020B0A04020102020204" pitchFamily="34" charset="0"/>
              </a:rPr>
              <a:t>Private Activity Bond Ceiling Allocation</a:t>
            </a:r>
          </a:p>
          <a:p>
            <a:pPr algn="ctr"/>
            <a:endParaRPr lang="en-US" sz="1100" dirty="0">
              <a:effectLst>
                <a:outerShdw blurRad="38100" dist="38100" dir="2700000" algn="tl">
                  <a:srgbClr val="000000">
                    <a:alpha val="43137"/>
                  </a:srgbClr>
                </a:outerShdw>
              </a:effectLst>
              <a:latin typeface="Arial Black" panose="020B0A04020102020204" pitchFamily="34" charset="0"/>
            </a:endParaRPr>
          </a:p>
        </p:txBody>
      </p:sp>
      <p:sp>
        <p:nvSpPr>
          <p:cNvPr id="5" name="Rectangle 4"/>
          <p:cNvSpPr/>
          <p:nvPr/>
        </p:nvSpPr>
        <p:spPr>
          <a:xfrm>
            <a:off x="5810942" y="4646931"/>
            <a:ext cx="4773294"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21-12</a:t>
            </a:r>
          </a:p>
        </p:txBody>
      </p:sp>
      <p:pic>
        <p:nvPicPr>
          <p:cNvPr id="6" name="Picture 5"/>
          <p:cNvPicPr>
            <a:picLocks noChangeAspect="1"/>
          </p:cNvPicPr>
          <p:nvPr/>
        </p:nvPicPr>
        <p:blipFill>
          <a:blip r:embed="rId3" cstate="print"/>
          <a:stretch>
            <a:fillRect/>
          </a:stretch>
        </p:blipFill>
        <p:spPr>
          <a:xfrm>
            <a:off x="640564" y="5424485"/>
            <a:ext cx="921536" cy="921536"/>
          </a:xfrm>
          <a:prstGeom prst="rect">
            <a:avLst/>
          </a:prstGeom>
        </p:spPr>
      </p:pic>
    </p:spTree>
    <p:extLst>
      <p:ext uri="{BB962C8B-B14F-4D97-AF65-F5344CB8AC3E}">
        <p14:creationId xmlns:p14="http://schemas.microsoft.com/office/powerpoint/2010/main" val="292286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267</a:t>
            </a:fld>
            <a:endParaRPr lang="en-US" dirty="0"/>
          </a:p>
        </p:txBody>
      </p:sp>
      <p:sp>
        <p:nvSpPr>
          <p:cNvPr id="5" name="Rectangle 4"/>
          <p:cNvSpPr/>
          <p:nvPr/>
        </p:nvSpPr>
        <p:spPr>
          <a:xfrm>
            <a:off x="546755" y="735290"/>
            <a:ext cx="11019934" cy="4816703"/>
          </a:xfrm>
          <a:prstGeom prst="rect">
            <a:avLst/>
          </a:prstGeom>
        </p:spPr>
        <p:txBody>
          <a:bodyPr wrap="square">
            <a:spAutoFit/>
          </a:bodyPr>
          <a:lstStyle/>
          <a:p>
            <a:r>
              <a:rPr lang="en-US" sz="3200" dirty="0">
                <a:latin typeface="Arial Black" panose="020B0A04020102020204" pitchFamily="34" charset="0"/>
              </a:rPr>
              <a:t>What is a Private Activity Bond?</a:t>
            </a:r>
          </a:p>
          <a:p>
            <a:pPr marL="228600" indent="-228600">
              <a:buFont typeface="+mj-lt"/>
              <a:buAutoNum type="arabicPeriod" startAt="3"/>
            </a:pPr>
            <a:endParaRPr lang="en-US" sz="1100" dirty="0">
              <a:latin typeface="Arial Black" panose="020B0A04020102020204" pitchFamily="34" charset="0"/>
              <a:cs typeface="Arial" panose="020B0604020202020204" pitchFamily="34" charset="0"/>
            </a:endParaRPr>
          </a:p>
          <a:p>
            <a:r>
              <a:rPr lang="en-US" sz="2400" b="1" dirty="0">
                <a:solidFill>
                  <a:sysClr val="windowText" lastClr="000000"/>
                </a:solidFill>
                <a:latin typeface="Arial" panose="020B0604020202020204" pitchFamily="34" charset="0"/>
                <a:cs typeface="Arial" panose="020B0604020202020204" pitchFamily="34" charset="0"/>
              </a:rPr>
              <a:t>Private Activity Bond – </a:t>
            </a:r>
            <a:r>
              <a:rPr lang="en-US" sz="2400" b="1" dirty="0">
                <a:solidFill>
                  <a:srgbClr val="C00000"/>
                </a:solidFill>
                <a:latin typeface="Arial" panose="020B0604020202020204" pitchFamily="34" charset="0"/>
                <a:cs typeface="Arial" panose="020B0604020202020204" pitchFamily="34" charset="0"/>
              </a:rPr>
              <a:t>“PAB”</a:t>
            </a:r>
          </a:p>
          <a:p>
            <a:r>
              <a:rPr lang="en-US" sz="2400" dirty="0">
                <a:solidFill>
                  <a:sysClr val="windowText" lastClr="000000"/>
                </a:solidFill>
                <a:latin typeface="Arial" panose="020B0604020202020204" pitchFamily="34" charset="0"/>
                <a:cs typeface="Arial" panose="020B0604020202020204" pitchFamily="34" charset="0"/>
              </a:rPr>
              <a:t>Tax-exempt Bonds issued by or on behalf of local or state government for the purpose of providing special financing benefits for qualified projects. The financing is most often for projects of a </a:t>
            </a:r>
            <a:r>
              <a:rPr lang="en-US" sz="2400" b="1" dirty="0">
                <a:solidFill>
                  <a:srgbClr val="7030A0"/>
                </a:solidFill>
                <a:latin typeface="Arial" panose="020B0604020202020204" pitchFamily="34" charset="0"/>
                <a:cs typeface="Arial" panose="020B0604020202020204" pitchFamily="34" charset="0"/>
              </a:rPr>
              <a:t>private user</a:t>
            </a:r>
            <a:r>
              <a:rPr lang="en-US" sz="2400" dirty="0">
                <a:solidFill>
                  <a:sysClr val="windowText" lastClr="000000"/>
                </a:solidFill>
                <a:latin typeface="Arial" panose="020B0604020202020204" pitchFamily="34" charset="0"/>
                <a:cs typeface="Arial" panose="020B0604020202020204" pitchFamily="34" charset="0"/>
              </a:rPr>
              <a:t>, </a:t>
            </a:r>
            <a:r>
              <a:rPr lang="en-US" sz="2400" u="sng" dirty="0">
                <a:solidFill>
                  <a:srgbClr val="C00000"/>
                </a:solidFill>
                <a:latin typeface="Arial" panose="020B0604020202020204" pitchFamily="34" charset="0"/>
                <a:cs typeface="Arial" panose="020B0604020202020204" pitchFamily="34" charset="0"/>
              </a:rPr>
              <a:t>and the government generally does not pledge its credit</a:t>
            </a:r>
            <a:r>
              <a:rPr lang="en-US" sz="2400" dirty="0">
                <a:solidFill>
                  <a:srgbClr val="7030A0"/>
                </a:solidFill>
                <a:latin typeface="Arial" panose="020B0604020202020204" pitchFamily="34" charset="0"/>
                <a:cs typeface="Arial" panose="020B0604020202020204" pitchFamily="34" charset="0"/>
              </a:rPr>
              <a:t>. </a:t>
            </a:r>
          </a:p>
          <a:p>
            <a:endParaRPr lang="en-US" sz="2400" dirty="0">
              <a:solidFill>
                <a:srgbClr val="7030A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bonds are used to attract </a:t>
            </a:r>
            <a:r>
              <a:rPr lang="en-US" sz="2400" dirty="0">
                <a:solidFill>
                  <a:srgbClr val="7030A0"/>
                </a:solidFill>
                <a:latin typeface="Arial" panose="020B0604020202020204" pitchFamily="34" charset="0"/>
                <a:cs typeface="Arial" panose="020B0604020202020204" pitchFamily="34" charset="0"/>
              </a:rPr>
              <a:t>private investment </a:t>
            </a:r>
            <a:r>
              <a:rPr lang="en-US" sz="2400" dirty="0">
                <a:latin typeface="Arial" panose="020B0604020202020204" pitchFamily="34" charset="0"/>
                <a:cs typeface="Arial" panose="020B0604020202020204" pitchFamily="34" charset="0"/>
              </a:rPr>
              <a:t>for projects that have some public benefit. (There are strict rules as to which projects qualify.) This type of a bond results in reduced financing costs because of the exception of federal tax.</a:t>
            </a:r>
          </a:p>
          <a:p>
            <a:endParaRPr lang="en-US" sz="2400"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Do you think a School District would take advantage of this type of bond?</a:t>
            </a:r>
          </a:p>
        </p:txBody>
      </p:sp>
    </p:spTree>
    <p:extLst>
      <p:ext uri="{BB962C8B-B14F-4D97-AF65-F5344CB8AC3E}">
        <p14:creationId xmlns:p14="http://schemas.microsoft.com/office/powerpoint/2010/main" val="141532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268</a:t>
            </a:fld>
            <a:endParaRPr lang="en-US" dirty="0"/>
          </a:p>
        </p:txBody>
      </p:sp>
      <p:sp>
        <p:nvSpPr>
          <p:cNvPr id="3" name="Rectangle 2"/>
          <p:cNvSpPr/>
          <p:nvPr/>
        </p:nvSpPr>
        <p:spPr>
          <a:xfrm>
            <a:off x="949569" y="1186962"/>
            <a:ext cx="10272450" cy="2507615"/>
          </a:xfrm>
          <a:prstGeom prst="rect">
            <a:avLst/>
          </a:prstGeom>
        </p:spPr>
        <p:txBody>
          <a:bodyPr wrap="square">
            <a:spAutoFit/>
          </a:bodyPr>
          <a:lstStyle/>
          <a:p>
            <a:pPr algn="ctr"/>
            <a:r>
              <a:rPr lang="en-US" sz="3600" dirty="0">
                <a:latin typeface="Arial Black" panose="020B0A04020102020204" pitchFamily="34" charset="0"/>
              </a:rPr>
              <a:t>TITLE 21 </a:t>
            </a:r>
          </a:p>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u="sng" dirty="0">
                <a:latin typeface="Arial Black" panose="020B0A04020102020204" pitchFamily="34" charset="0"/>
              </a:rPr>
              <a:t>Political Subdivision Borrowing</a:t>
            </a:r>
          </a:p>
          <a:p>
            <a:pPr algn="ctr"/>
            <a:endParaRPr lang="en-US" sz="1100" dirty="0">
              <a:effectLst>
                <a:outerShdw blurRad="38100" dist="38100" dir="2700000" algn="tl">
                  <a:srgbClr val="000000">
                    <a:alpha val="43137"/>
                  </a:srgbClr>
                </a:outerShdw>
              </a:effectLst>
              <a:latin typeface="Arial Black" panose="020B0A04020102020204" pitchFamily="34" charset="0"/>
            </a:endParaRPr>
          </a:p>
        </p:txBody>
      </p:sp>
      <p:sp>
        <p:nvSpPr>
          <p:cNvPr id="5" name="Rectangle 4"/>
          <p:cNvSpPr/>
          <p:nvPr/>
        </p:nvSpPr>
        <p:spPr>
          <a:xfrm>
            <a:off x="6018331" y="4599797"/>
            <a:ext cx="4773294"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21-13</a:t>
            </a:r>
          </a:p>
        </p:txBody>
      </p:sp>
      <p:pic>
        <p:nvPicPr>
          <p:cNvPr id="7" name="Picture 6"/>
          <p:cNvPicPr>
            <a:picLocks noChangeAspect="1"/>
          </p:cNvPicPr>
          <p:nvPr/>
        </p:nvPicPr>
        <p:blipFill>
          <a:blip r:embed="rId3" cstate="print"/>
          <a:stretch>
            <a:fillRect/>
          </a:stretch>
        </p:blipFill>
        <p:spPr>
          <a:xfrm>
            <a:off x="351082" y="5518752"/>
            <a:ext cx="921536" cy="921536"/>
          </a:xfrm>
          <a:prstGeom prst="rect">
            <a:avLst/>
          </a:prstGeom>
        </p:spPr>
      </p:pic>
    </p:spTree>
    <p:extLst>
      <p:ext uri="{BB962C8B-B14F-4D97-AF65-F5344CB8AC3E}">
        <p14:creationId xmlns:p14="http://schemas.microsoft.com/office/powerpoint/2010/main" val="17976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269</a:t>
            </a:fld>
            <a:endParaRPr lang="en-US" dirty="0"/>
          </a:p>
        </p:txBody>
      </p:sp>
      <p:sp>
        <p:nvSpPr>
          <p:cNvPr id="3" name="Rectangle 2"/>
          <p:cNvSpPr/>
          <p:nvPr/>
        </p:nvSpPr>
        <p:spPr>
          <a:xfrm>
            <a:off x="603315" y="659876"/>
            <a:ext cx="10963374" cy="4924425"/>
          </a:xfrm>
          <a:prstGeom prst="rect">
            <a:avLst/>
          </a:prstGeom>
        </p:spPr>
        <p:txBody>
          <a:bodyPr wrap="square">
            <a:spAutoFit/>
          </a:bodyPr>
          <a:lstStyle/>
          <a:p>
            <a:r>
              <a:rPr lang="en-US" sz="2800" dirty="0">
                <a:latin typeface="Arial Black" panose="020B0A04020102020204" pitchFamily="34" charset="0"/>
              </a:rPr>
              <a:t>Political Subdivision Authority to Enter Agreement for Bank or Credit Union Loans</a:t>
            </a:r>
          </a:p>
          <a:p>
            <a:endParaRPr lang="en-US" sz="1400" u="sng" dirty="0">
              <a:latin typeface="Arial Black" panose="020B0A040201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A District may borrow against its </a:t>
            </a:r>
            <a:r>
              <a:rPr lang="en-US" sz="2400" dirty="0">
                <a:solidFill>
                  <a:srgbClr val="C00000"/>
                </a:solidFill>
                <a:latin typeface="Arial" panose="020B0604020202020204" pitchFamily="34" charset="0"/>
                <a:cs typeface="Arial" panose="020B0604020202020204" pitchFamily="34" charset="0"/>
              </a:rPr>
              <a:t>anticipated revenue</a:t>
            </a:r>
            <a:r>
              <a:rPr lang="en-US" sz="2400" dirty="0">
                <a:latin typeface="Arial" panose="020B0604020202020204" pitchFamily="34" charset="0"/>
                <a:cs typeface="Arial" panose="020B0604020202020204" pitchFamily="34" charset="0"/>
              </a:rPr>
              <a:t>, from a bank or credit union located in ND.</a:t>
            </a:r>
          </a:p>
          <a:p>
            <a:pPr marL="0" lvl="1"/>
            <a:endParaRPr lang="en-US" sz="1200" dirty="0">
              <a:latin typeface="Arial" panose="020B06040202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A bank or credit union loan and its terms must be authorized by a resolution of the Board.</a:t>
            </a:r>
          </a:p>
          <a:p>
            <a:pPr marL="0" lvl="1"/>
            <a:endParaRPr lang="en-US" sz="900" dirty="0">
              <a:latin typeface="Arial" panose="020B0604020202020204" pitchFamily="34" charset="0"/>
              <a:cs typeface="Arial" panose="020B0604020202020204" pitchFamily="34" charset="0"/>
            </a:endParaRPr>
          </a:p>
          <a:p>
            <a:pPr marL="5143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The resolution must identify the revenue to be used to repay the loan and any collateral that will secure repayment of the loan.</a:t>
            </a:r>
          </a:p>
          <a:p>
            <a:pPr marL="171450" lvl="1" indent="-1714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514350" lvl="1"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The resolution must be signed by the Board President and the Business Manager.</a:t>
            </a:r>
          </a:p>
          <a:p>
            <a:pPr marL="228600" lvl="1" indent="-228600">
              <a:buFont typeface="+mj-lt"/>
              <a:buAutoNum type="alphaLcPeriod"/>
            </a:pPr>
            <a:endParaRPr lang="en-US" sz="1100" u="sng" dirty="0">
              <a:latin typeface="Arial" panose="020B0604020202020204" pitchFamily="34" charset="0"/>
              <a:cs typeface="Arial" panose="020B0604020202020204" pitchFamily="34" charset="0"/>
            </a:endParaRPr>
          </a:p>
        </p:txBody>
      </p:sp>
      <p:sp>
        <p:nvSpPr>
          <p:cNvPr id="5" name="TextBox 4"/>
          <p:cNvSpPr txBox="1"/>
          <p:nvPr/>
        </p:nvSpPr>
        <p:spPr>
          <a:xfrm>
            <a:off x="9464511" y="5802868"/>
            <a:ext cx="188928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21-13-02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513" y="4895730"/>
            <a:ext cx="2238081" cy="1482729"/>
          </a:xfrm>
          <a:prstGeom prst="rect">
            <a:avLst/>
          </a:prstGeom>
        </p:spPr>
      </p:pic>
    </p:spTree>
    <p:extLst>
      <p:ext uri="{BB962C8B-B14F-4D97-AF65-F5344CB8AC3E}">
        <p14:creationId xmlns:p14="http://schemas.microsoft.com/office/powerpoint/2010/main" val="249474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27</a:t>
            </a:fld>
            <a:endParaRPr lang="en-US" dirty="0"/>
          </a:p>
        </p:txBody>
      </p:sp>
      <p:sp>
        <p:nvSpPr>
          <p:cNvPr id="3" name="TextBox 2"/>
          <p:cNvSpPr txBox="1"/>
          <p:nvPr/>
        </p:nvSpPr>
        <p:spPr>
          <a:xfrm>
            <a:off x="763572" y="456247"/>
            <a:ext cx="10671142" cy="6401753"/>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600" dirty="0">
              <a:latin typeface="Arial Black" panose="020B0A04020102020204" pitchFamily="34" charset="0"/>
            </a:endParaRPr>
          </a:p>
          <a:p>
            <a:r>
              <a:rPr lang="en-US" sz="3200" dirty="0">
                <a:latin typeface="Arial Black" panose="020B0A04020102020204" pitchFamily="34" charset="0"/>
              </a:rPr>
              <a:t>ND Public Finance Authority</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Authority</a:t>
            </a:r>
            <a:r>
              <a:rPr lang="en-US" sz="2400" dirty="0">
                <a:latin typeface="Arial" panose="020B0604020202020204" pitchFamily="34" charset="0"/>
                <a:cs typeface="Arial" panose="020B0604020202020204" pitchFamily="34" charset="0"/>
              </a:rPr>
              <a:t> offers </a:t>
            </a:r>
            <a:r>
              <a:rPr lang="en-US" sz="2400" b="1" dirty="0">
                <a:solidFill>
                  <a:srgbClr val="C00000"/>
                </a:solidFill>
                <a:latin typeface="Arial" panose="020B0604020202020204" pitchFamily="34" charset="0"/>
                <a:cs typeface="Arial" panose="020B0604020202020204" pitchFamily="34" charset="0"/>
              </a:rPr>
              <a:t>Certificates of Indebtedness </a:t>
            </a:r>
            <a:r>
              <a:rPr lang="en-US" sz="2400" dirty="0">
                <a:latin typeface="Arial" panose="020B0604020202020204" pitchFamily="34" charset="0"/>
                <a:cs typeface="Arial" panose="020B0604020202020204" pitchFamily="34" charset="0"/>
              </a:rPr>
              <a:t>to schools for short-term needs </a:t>
            </a:r>
            <a:r>
              <a:rPr lang="en-US" sz="2400" dirty="0">
                <a:solidFill>
                  <a:srgbClr val="7030A0"/>
                </a:solidFill>
                <a:latin typeface="Arial" panose="020B0604020202020204" pitchFamily="34" charset="0"/>
                <a:cs typeface="Arial" panose="020B0604020202020204" pitchFamily="34" charset="0"/>
              </a:rPr>
              <a:t>(generally less than 1 year).  </a:t>
            </a:r>
            <a:r>
              <a:rPr lang="en-US" sz="2400" dirty="0">
                <a:latin typeface="Arial" panose="020B0604020202020204" pitchFamily="34" charset="0"/>
                <a:cs typeface="Arial" panose="020B0604020202020204" pitchFamily="34" charset="0"/>
              </a:rPr>
              <a:t>The maximum amount a District may borrow is limited to 5% of the prior year’s ending budget plus the maximum cumulative monthly deficit.</a:t>
            </a:r>
            <a:endParaRPr lang="en-US" sz="24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the </a:t>
            </a:r>
            <a:r>
              <a:rPr lang="en-US" sz="2400" b="1" dirty="0">
                <a:solidFill>
                  <a:srgbClr val="C00000"/>
                </a:solidFill>
                <a:latin typeface="Arial" panose="020B0604020202020204" pitchFamily="34" charset="0"/>
                <a:cs typeface="Arial" panose="020B0604020202020204" pitchFamily="34" charset="0"/>
              </a:rPr>
              <a:t>School Construction Financing Program (SCF)</a:t>
            </a:r>
            <a:r>
              <a:rPr lang="en-US" sz="2400" dirty="0">
                <a:latin typeface="Arial" panose="020B0604020202020204" pitchFamily="34" charset="0"/>
                <a:cs typeface="Arial" panose="020B0604020202020204" pitchFamily="34" charset="0"/>
              </a:rPr>
              <a:t>,</a:t>
            </a:r>
            <a:r>
              <a:rPr lang="en-US" sz="2400" b="1"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Authority</a:t>
            </a:r>
            <a:r>
              <a:rPr lang="en-US" sz="2400" dirty="0">
                <a:latin typeface="Arial" panose="020B0604020202020204" pitchFamily="34" charset="0"/>
                <a:cs typeface="Arial" panose="020B0604020202020204" pitchFamily="34" charset="0"/>
              </a:rPr>
              <a:t> makes loans to Districts for financing projects through District issued </a:t>
            </a:r>
            <a:r>
              <a:rPr lang="en-US" sz="2400" b="1" dirty="0">
                <a:solidFill>
                  <a:srgbClr val="7030A0"/>
                </a:solidFill>
                <a:latin typeface="Arial" panose="020B0604020202020204" pitchFamily="34" charset="0"/>
                <a:cs typeface="Arial" panose="020B0604020202020204" pitchFamily="34" charset="0"/>
              </a:rPr>
              <a:t>General Obligation Bonds </a:t>
            </a:r>
            <a:r>
              <a:rPr lang="en-US" sz="2400" dirty="0">
                <a:latin typeface="Arial" panose="020B0604020202020204" pitchFamily="34" charset="0"/>
                <a:cs typeface="Arial" panose="020B0604020202020204" pitchFamily="34" charset="0"/>
              </a:rPr>
              <a:t>under NDCC 21-03.  Financing is available in any dollar amount, subject to credit requirements, and certain program requirements.</a:t>
            </a:r>
          </a:p>
          <a:p>
            <a:endParaRPr lang="en-US" sz="1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For more information on ND Public Finance Authority School Financing go to: </a:t>
            </a:r>
            <a:r>
              <a:rPr lang="en-US" sz="2400" dirty="0">
                <a:latin typeface="Arial" panose="020B0604020202020204" pitchFamily="34" charset="0"/>
                <a:cs typeface="Arial" panose="020B0604020202020204" pitchFamily="34" charset="0"/>
                <a:hlinkClick r:id="rId2"/>
              </a:rPr>
              <a:t>http://www.nd.gov/pfa/school.html</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28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270</a:t>
            </a:fld>
            <a:endParaRPr lang="en-US" dirty="0"/>
          </a:p>
        </p:txBody>
      </p:sp>
      <p:sp>
        <p:nvSpPr>
          <p:cNvPr id="5" name="TextBox 4"/>
          <p:cNvSpPr txBox="1"/>
          <p:nvPr/>
        </p:nvSpPr>
        <p:spPr>
          <a:xfrm>
            <a:off x="9464511" y="5802868"/>
            <a:ext cx="188928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21-13-03</a:t>
            </a:r>
          </a:p>
        </p:txBody>
      </p:sp>
      <p:sp>
        <p:nvSpPr>
          <p:cNvPr id="6" name="Rectangle 5"/>
          <p:cNvSpPr/>
          <p:nvPr/>
        </p:nvSpPr>
        <p:spPr>
          <a:xfrm>
            <a:off x="499621" y="456436"/>
            <a:ext cx="11038787" cy="5293757"/>
          </a:xfrm>
          <a:prstGeom prst="rect">
            <a:avLst/>
          </a:prstGeom>
        </p:spPr>
        <p:txBody>
          <a:bodyPr wrap="square">
            <a:spAutoFit/>
          </a:bodyPr>
          <a:lstStyle/>
          <a:p>
            <a:r>
              <a:rPr lang="en-US" sz="3200" u="sng" dirty="0">
                <a:latin typeface="Arial Black" panose="020B0A04020102020204" pitchFamily="34" charset="0"/>
              </a:rPr>
              <a:t>Limit on Amount of Loans – Loan Terms</a:t>
            </a:r>
          </a:p>
          <a:p>
            <a:endParaRPr lang="en-US" sz="1400" u="sng" dirty="0">
              <a:latin typeface="Arial Black" panose="020B0A040201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Except as limited by this section, a District may agree to terms &amp; conditions of a bank or credit union loan, including interest rate and any collateral.</a:t>
            </a:r>
          </a:p>
          <a:p>
            <a:pPr marL="0" lvl="1"/>
            <a:endParaRPr lang="en-US" sz="1000" dirty="0">
              <a:latin typeface="Arial" panose="020B0604020202020204" pitchFamily="34" charset="0"/>
              <a:cs typeface="Arial" panose="020B0604020202020204" pitchFamily="34" charset="0"/>
            </a:endParaRPr>
          </a:p>
          <a:p>
            <a:pPr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A District may have no more than </a:t>
            </a:r>
            <a:r>
              <a:rPr lang="en-US" sz="2200" dirty="0">
                <a:solidFill>
                  <a:srgbClr val="C00000"/>
                </a:solidFill>
                <a:latin typeface="Arial" panose="020B0604020202020204" pitchFamily="34" charset="0"/>
                <a:cs typeface="Arial" panose="020B0604020202020204" pitchFamily="34" charset="0"/>
              </a:rPr>
              <a:t>$500,000 in outstanding principal </a:t>
            </a:r>
            <a:r>
              <a:rPr lang="en-US" sz="2200" dirty="0">
                <a:latin typeface="Arial" panose="020B0604020202020204" pitchFamily="34" charset="0"/>
                <a:cs typeface="Arial" panose="020B0604020202020204" pitchFamily="34" charset="0"/>
              </a:rPr>
              <a:t>on bank or credit union loans at any time</a:t>
            </a:r>
          </a:p>
          <a:p>
            <a:pPr marL="17145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A District bank or credit union loan must be paid in full within </a:t>
            </a:r>
            <a:r>
              <a:rPr lang="en-US" sz="2200" dirty="0">
                <a:solidFill>
                  <a:srgbClr val="C00000"/>
                </a:solidFill>
                <a:latin typeface="Arial" panose="020B0604020202020204" pitchFamily="34" charset="0"/>
                <a:cs typeface="Arial" panose="020B0604020202020204" pitchFamily="34" charset="0"/>
              </a:rPr>
              <a:t>5 years </a:t>
            </a:r>
            <a:r>
              <a:rPr lang="en-US" sz="2200" dirty="0">
                <a:latin typeface="Arial" panose="020B0604020202020204" pitchFamily="34" charset="0"/>
                <a:cs typeface="Arial" panose="020B0604020202020204" pitchFamily="34" charset="0"/>
              </a:rPr>
              <a:t>for the date of loan origination</a:t>
            </a:r>
          </a:p>
          <a:p>
            <a:pPr marL="17145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The loan documents must describe the revenues from which the loan is anticipated to be paid and may require the District to establish a </a:t>
            </a:r>
            <a:r>
              <a:rPr lang="en-US" sz="2200" dirty="0">
                <a:solidFill>
                  <a:srgbClr val="C00000"/>
                </a:solidFill>
                <a:latin typeface="Arial" panose="020B0604020202020204" pitchFamily="34" charset="0"/>
                <a:cs typeface="Arial" panose="020B0604020202020204" pitchFamily="34" charset="0"/>
              </a:rPr>
              <a:t>separate fund</a:t>
            </a:r>
            <a:r>
              <a:rPr lang="en-US" sz="2200" dirty="0">
                <a:latin typeface="Arial" panose="020B0604020202020204" pitchFamily="34" charset="0"/>
                <a:cs typeface="Arial" panose="020B0604020202020204" pitchFamily="34" charset="0"/>
              </a:rPr>
              <a:t> for the repayment of the loan, including interest, on or before the due date</a:t>
            </a:r>
          </a:p>
          <a:p>
            <a:pPr marL="17145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Collateral for a loan may consist </a:t>
            </a:r>
            <a:r>
              <a:rPr lang="en-US" sz="2200" b="1" dirty="0">
                <a:solidFill>
                  <a:srgbClr val="C00000"/>
                </a:solidFill>
                <a:latin typeface="Arial" panose="020B0604020202020204" pitchFamily="34" charset="0"/>
                <a:cs typeface="Arial" panose="020B0604020202020204" pitchFamily="34" charset="0"/>
              </a:rPr>
              <a:t>only</a:t>
            </a:r>
            <a:r>
              <a:rPr lang="en-US" sz="2200" dirty="0">
                <a:latin typeface="Arial" panose="020B0604020202020204" pitchFamily="34" charset="0"/>
                <a:cs typeface="Arial" panose="020B0604020202020204" pitchFamily="34" charset="0"/>
              </a:rPr>
              <a:t> of property that is purchased with loan proceeds</a:t>
            </a:r>
          </a:p>
        </p:txBody>
      </p:sp>
    </p:spTree>
    <p:extLst>
      <p:ext uri="{BB962C8B-B14F-4D97-AF65-F5344CB8AC3E}">
        <p14:creationId xmlns:p14="http://schemas.microsoft.com/office/powerpoint/2010/main" val="41735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271</a:t>
            </a:fld>
            <a:endParaRPr lang="en-US" dirty="0"/>
          </a:p>
        </p:txBody>
      </p:sp>
      <p:sp>
        <p:nvSpPr>
          <p:cNvPr id="5" name="TextBox 4"/>
          <p:cNvSpPr txBox="1"/>
          <p:nvPr/>
        </p:nvSpPr>
        <p:spPr>
          <a:xfrm>
            <a:off x="9464511" y="5802868"/>
            <a:ext cx="188928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21-13-04</a:t>
            </a:r>
          </a:p>
        </p:txBody>
      </p:sp>
      <p:sp>
        <p:nvSpPr>
          <p:cNvPr id="6" name="Rectangle 5"/>
          <p:cNvSpPr/>
          <p:nvPr/>
        </p:nvSpPr>
        <p:spPr>
          <a:xfrm>
            <a:off x="678729" y="758094"/>
            <a:ext cx="10887960" cy="2893100"/>
          </a:xfrm>
          <a:prstGeom prst="rect">
            <a:avLst/>
          </a:prstGeom>
        </p:spPr>
        <p:txBody>
          <a:bodyPr wrap="square">
            <a:spAutoFit/>
          </a:bodyPr>
          <a:lstStyle/>
          <a:p>
            <a:r>
              <a:rPr lang="en-US" sz="2800" dirty="0">
                <a:latin typeface="Arial Black" panose="020B0A04020102020204" pitchFamily="34" charset="0"/>
              </a:rPr>
              <a:t>Delinquent Loans</a:t>
            </a:r>
          </a:p>
          <a:p>
            <a:endParaRPr lang="en-US" sz="1400" u="sng"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If revenues are not sufficient to pay a loan balance, in addition to the designated revenues, the District may set aside up to </a:t>
            </a:r>
            <a:r>
              <a:rPr lang="en-US" sz="2800" dirty="0">
                <a:solidFill>
                  <a:srgbClr val="C00000"/>
                </a:solidFill>
                <a:latin typeface="Arial" panose="020B0604020202020204" pitchFamily="34" charset="0"/>
                <a:cs typeface="Arial" panose="020B0604020202020204" pitchFamily="34" charset="0"/>
              </a:rPr>
              <a:t>10% of the amount of the collections from current tax revenues</a:t>
            </a:r>
            <a:r>
              <a:rPr lang="en-US" sz="2800" dirty="0">
                <a:latin typeface="Arial" panose="020B0604020202020204" pitchFamily="34" charset="0"/>
                <a:cs typeface="Arial" panose="020B0604020202020204" pitchFamily="34" charset="0"/>
              </a:rPr>
              <a:t> to pay to the lending bank or credit union on a monthly basis until the delinquent loans have been paid in full.</a:t>
            </a:r>
            <a:endParaRPr lang="en-US"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842" y="3921743"/>
            <a:ext cx="2359058" cy="2182593"/>
          </a:xfrm>
          <a:prstGeom prst="rect">
            <a:avLst/>
          </a:prstGeom>
        </p:spPr>
      </p:pic>
    </p:spTree>
    <p:extLst>
      <p:ext uri="{BB962C8B-B14F-4D97-AF65-F5344CB8AC3E}">
        <p14:creationId xmlns:p14="http://schemas.microsoft.com/office/powerpoint/2010/main" val="13741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272</a:t>
            </a:fld>
            <a:endParaRPr lang="en-US" dirty="0"/>
          </a:p>
        </p:txBody>
      </p:sp>
      <p:sp>
        <p:nvSpPr>
          <p:cNvPr id="3" name="Rectangle 2"/>
          <p:cNvSpPr/>
          <p:nvPr/>
        </p:nvSpPr>
        <p:spPr>
          <a:xfrm>
            <a:off x="967154" y="1195754"/>
            <a:ext cx="10254865" cy="1775548"/>
          </a:xfrm>
          <a:prstGeom prst="rect">
            <a:avLst/>
          </a:prstGeom>
        </p:spPr>
        <p:txBody>
          <a:bodyPr wrap="square">
            <a:spAutoFit/>
          </a:bodyPr>
          <a:lstStyle/>
          <a:p>
            <a:pPr algn="ctr"/>
            <a:endParaRPr lang="en-US" sz="3600" dirty="0">
              <a:latin typeface="Arial Black" panose="020B0A04020102020204" pitchFamily="34" charset="0"/>
            </a:endParaRPr>
          </a:p>
          <a:p>
            <a:pPr algn="ctr"/>
            <a:endParaRPr lang="en-US" sz="3600" dirty="0">
              <a:latin typeface="Arial Black" panose="020B0A04020102020204" pitchFamily="34" charset="0"/>
            </a:endParaRPr>
          </a:p>
          <a:p>
            <a:pPr algn="ctr"/>
            <a:r>
              <a:rPr lang="en-US" sz="3600" dirty="0">
                <a:latin typeface="Arial Black" panose="020B0A04020102020204" pitchFamily="34" charset="0"/>
              </a:rPr>
              <a:t>School District Special Reserve Fund</a:t>
            </a:r>
            <a:endParaRPr lang="en-US" sz="1100" dirty="0">
              <a:effectLst>
                <a:outerShdw blurRad="38100" dist="38100" dir="2700000" algn="tl">
                  <a:srgbClr val="000000">
                    <a:alpha val="43137"/>
                  </a:srgbClr>
                </a:outerShdw>
              </a:effectLst>
              <a:latin typeface="Arial Black" panose="020B0A04020102020204" pitchFamily="34" charset="0"/>
            </a:endParaRPr>
          </a:p>
        </p:txBody>
      </p:sp>
      <p:sp>
        <p:nvSpPr>
          <p:cNvPr id="5" name="Rectangle 4"/>
          <p:cNvSpPr/>
          <p:nvPr/>
        </p:nvSpPr>
        <p:spPr>
          <a:xfrm>
            <a:off x="5996354" y="4607169"/>
            <a:ext cx="4795271" cy="584775"/>
          </a:xfrm>
          <a:prstGeom prst="rect">
            <a:avLst/>
          </a:prstGeom>
        </p:spPr>
        <p:txBody>
          <a:bodyPr wrap="squar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57-19</a:t>
            </a:r>
          </a:p>
        </p:txBody>
      </p:sp>
      <p:pic>
        <p:nvPicPr>
          <p:cNvPr id="6" name="Picture 5"/>
          <p:cNvPicPr>
            <a:picLocks noChangeAspect="1"/>
          </p:cNvPicPr>
          <p:nvPr/>
        </p:nvPicPr>
        <p:blipFill>
          <a:blip r:embed="rId3" cstate="print"/>
          <a:stretch>
            <a:fillRect/>
          </a:stretch>
        </p:blipFill>
        <p:spPr>
          <a:xfrm>
            <a:off x="360508" y="5584740"/>
            <a:ext cx="921536" cy="921536"/>
          </a:xfrm>
          <a:prstGeom prst="rect">
            <a:avLst/>
          </a:prstGeom>
        </p:spPr>
      </p:pic>
    </p:spTree>
    <p:extLst>
      <p:ext uri="{BB962C8B-B14F-4D97-AF65-F5344CB8AC3E}">
        <p14:creationId xmlns:p14="http://schemas.microsoft.com/office/powerpoint/2010/main" val="6075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273</a:t>
            </a:fld>
            <a:endParaRPr lang="en-US" dirty="0"/>
          </a:p>
        </p:txBody>
      </p:sp>
      <p:sp>
        <p:nvSpPr>
          <p:cNvPr id="3" name="Rectangle 2"/>
          <p:cNvSpPr/>
          <p:nvPr/>
        </p:nvSpPr>
        <p:spPr>
          <a:xfrm>
            <a:off x="562617" y="770823"/>
            <a:ext cx="11013497" cy="3293209"/>
          </a:xfrm>
          <a:prstGeom prst="rect">
            <a:avLst/>
          </a:prstGeom>
        </p:spPr>
        <p:txBody>
          <a:bodyPr wrap="square">
            <a:spAutoFit/>
          </a:bodyPr>
          <a:lstStyle/>
          <a:p>
            <a:r>
              <a:rPr lang="en-US" sz="3200" dirty="0">
                <a:latin typeface="Arial Black" panose="020B0A04020102020204" pitchFamily="34" charset="0"/>
              </a:rPr>
              <a:t>School District Special Reserve Fund</a:t>
            </a:r>
          </a:p>
          <a:p>
            <a:endParaRPr lang="en-US" sz="14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Each School District may establish and maintain a Special Reserve Fund subject to the limitations in section 57-15-14.2.  </a:t>
            </a:r>
          </a:p>
          <a:p>
            <a:pPr marL="0" lvl="1"/>
            <a:endParaRPr lang="en-US" sz="1100" dirty="0">
              <a:latin typeface="Arial" panose="020B06040202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The balance of the moneys in the fund may not exceed that which could be produced by a levy of </a:t>
            </a:r>
            <a:r>
              <a:rPr lang="en-US" sz="2800" u="sng" dirty="0">
                <a:solidFill>
                  <a:srgbClr val="C00000"/>
                </a:solidFill>
                <a:latin typeface="Arial" panose="020B0604020202020204" pitchFamily="34" charset="0"/>
                <a:cs typeface="Arial" panose="020B0604020202020204" pitchFamily="34" charset="0"/>
              </a:rPr>
              <a:t>15 mills </a:t>
            </a:r>
            <a:r>
              <a:rPr lang="en-US" sz="2800" dirty="0">
                <a:latin typeface="Arial" panose="020B0604020202020204" pitchFamily="34" charset="0"/>
                <a:cs typeface="Arial" panose="020B0604020202020204" pitchFamily="34" charset="0"/>
              </a:rPr>
              <a:t>in that District for that year.</a:t>
            </a:r>
          </a:p>
          <a:p>
            <a:pPr marL="0" lvl="1"/>
            <a:endParaRPr lang="en-US" sz="28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445659" y="5802868"/>
            <a:ext cx="190814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57-19-01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607" y="3914480"/>
            <a:ext cx="3010293" cy="2257720"/>
          </a:xfrm>
          <a:prstGeom prst="rect">
            <a:avLst/>
          </a:prstGeom>
        </p:spPr>
      </p:pic>
    </p:spTree>
    <p:extLst>
      <p:ext uri="{BB962C8B-B14F-4D97-AF65-F5344CB8AC3E}">
        <p14:creationId xmlns:p14="http://schemas.microsoft.com/office/powerpoint/2010/main" val="369369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274</a:t>
            </a:fld>
            <a:endParaRPr lang="en-US" dirty="0"/>
          </a:p>
        </p:txBody>
      </p:sp>
      <p:sp>
        <p:nvSpPr>
          <p:cNvPr id="3" name="TextBox 2"/>
          <p:cNvSpPr txBox="1"/>
          <p:nvPr/>
        </p:nvSpPr>
        <p:spPr>
          <a:xfrm>
            <a:off x="9496719" y="5802868"/>
            <a:ext cx="185708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57-19-02</a:t>
            </a:r>
          </a:p>
        </p:txBody>
      </p:sp>
      <p:sp>
        <p:nvSpPr>
          <p:cNvPr id="5" name="Rectangle 4"/>
          <p:cNvSpPr/>
          <p:nvPr/>
        </p:nvSpPr>
        <p:spPr>
          <a:xfrm>
            <a:off x="565608" y="560131"/>
            <a:ext cx="11001081" cy="5339923"/>
          </a:xfrm>
          <a:prstGeom prst="rect">
            <a:avLst/>
          </a:prstGeom>
        </p:spPr>
        <p:txBody>
          <a:bodyPr wrap="square">
            <a:spAutoFit/>
          </a:bodyPr>
          <a:lstStyle/>
          <a:p>
            <a:r>
              <a:rPr lang="en-US" sz="3200" dirty="0">
                <a:latin typeface="Arial Black" panose="020B0A04020102020204" pitchFamily="34" charset="0"/>
              </a:rPr>
              <a:t>Special Reserve Fund – Separate Trust Fund</a:t>
            </a:r>
          </a:p>
          <a:p>
            <a:endParaRPr lang="en-US" sz="14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Money in the Special Reserve Fund may be deposited, held or invested in the same manner as the Sinking Fund of the District.  </a:t>
            </a:r>
          </a:p>
          <a:p>
            <a:pPr marL="0" lvl="1"/>
            <a:endParaRPr lang="en-US" sz="1100" dirty="0">
              <a:latin typeface="Arial" panose="020B06040202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It can also be used in the purchase of shares or securities of federal savings and loan associations or state-chartered building and loan associations, within the limits of federal insurance.</a:t>
            </a:r>
          </a:p>
          <a:p>
            <a:pPr marL="0" lvl="1"/>
            <a:endParaRPr lang="en-US" sz="1000" dirty="0">
              <a:latin typeface="Arial" panose="020B0604020202020204" pitchFamily="34" charset="0"/>
              <a:cs typeface="Arial" panose="020B0604020202020204" pitchFamily="34" charset="0"/>
            </a:endParaRPr>
          </a:p>
          <a:p>
            <a:pPr marL="0" lvl="1"/>
            <a:r>
              <a:rPr lang="en-US" sz="2800" u="sng" dirty="0">
                <a:solidFill>
                  <a:srgbClr val="C00000"/>
                </a:solidFill>
                <a:latin typeface="Arial" panose="020B0604020202020204" pitchFamily="34" charset="0"/>
                <a:cs typeface="Arial" panose="020B0604020202020204" pitchFamily="34" charset="0"/>
              </a:rPr>
              <a:t>Each July 1</a:t>
            </a:r>
            <a:r>
              <a:rPr lang="en-US" sz="2800" u="sng" baseline="30000" dirty="0">
                <a:solidFill>
                  <a:srgbClr val="C00000"/>
                </a:solidFill>
                <a:latin typeface="Arial" panose="020B0604020202020204" pitchFamily="34" charset="0"/>
                <a:cs typeface="Arial" panose="020B0604020202020204" pitchFamily="34" charset="0"/>
              </a:rPr>
              <a:t>st</a:t>
            </a:r>
            <a:r>
              <a:rPr lang="en-US" sz="2800" u="sng" dirty="0">
                <a:solidFill>
                  <a:srgbClr val="C00000"/>
                </a:solidFill>
                <a:latin typeface="Arial" panose="020B0604020202020204" pitchFamily="34" charset="0"/>
                <a:cs typeface="Arial" panose="020B0604020202020204" pitchFamily="34" charset="0"/>
              </a:rPr>
              <a:t>, the Board shall transfer from the Special Reserve Fund to the General Fund any amount that exceeds the limitation of 15 mills for that fiscal year</a:t>
            </a:r>
            <a:r>
              <a:rPr lang="en-US" sz="2800" dirty="0">
                <a:solidFill>
                  <a:srgbClr val="C00000"/>
                </a:solidFill>
                <a:latin typeface="Arial" panose="020B0604020202020204" pitchFamily="34" charset="0"/>
                <a:cs typeface="Arial" panose="020B0604020202020204" pitchFamily="34" charset="0"/>
              </a:rPr>
              <a:t>.</a:t>
            </a:r>
          </a:p>
          <a:p>
            <a:pPr marL="0" lvl="1"/>
            <a:endParaRPr lang="en-US" sz="1100" dirty="0">
              <a:latin typeface="Arial" panose="020B0604020202020204" pitchFamily="34" charset="0"/>
              <a:cs typeface="Arial" panose="020B0604020202020204" pitchFamily="34" charset="0"/>
            </a:endParaRPr>
          </a:p>
          <a:p>
            <a:pPr marL="0" lvl="1"/>
            <a:endParaRPr lang="en-US" sz="28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33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275</a:t>
            </a:fld>
            <a:endParaRPr lang="en-US" dirty="0"/>
          </a:p>
        </p:txBody>
      </p:sp>
      <p:sp>
        <p:nvSpPr>
          <p:cNvPr id="3" name="TextBox 2"/>
          <p:cNvSpPr txBox="1"/>
          <p:nvPr/>
        </p:nvSpPr>
        <p:spPr>
          <a:xfrm>
            <a:off x="9496719" y="5802868"/>
            <a:ext cx="185708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57-19-03</a:t>
            </a:r>
          </a:p>
        </p:txBody>
      </p:sp>
      <p:sp>
        <p:nvSpPr>
          <p:cNvPr id="6" name="Rectangle 5"/>
          <p:cNvSpPr/>
          <p:nvPr/>
        </p:nvSpPr>
        <p:spPr>
          <a:xfrm>
            <a:off x="561348" y="659604"/>
            <a:ext cx="11090182" cy="4154984"/>
          </a:xfrm>
          <a:prstGeom prst="rect">
            <a:avLst/>
          </a:prstGeom>
        </p:spPr>
        <p:txBody>
          <a:bodyPr wrap="square">
            <a:spAutoFit/>
          </a:bodyPr>
          <a:lstStyle/>
          <a:p>
            <a:r>
              <a:rPr lang="en-US" sz="3200" dirty="0">
                <a:latin typeface="Arial Black" panose="020B0A04020102020204" pitchFamily="34" charset="0"/>
              </a:rPr>
              <a:t>Transfer of Other Funds to Special Reserve Fund</a:t>
            </a:r>
          </a:p>
          <a:p>
            <a:endParaRPr lang="en-US" sz="1400" dirty="0">
              <a:latin typeface="Arial Black" panose="020B0A040201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Any School District having funds – other than sinking or building funds, which are not otherwise encumbered, and are not required for items in the current operating budget – may set aside a part or all of these surplus funds in the Special Reserve Fund. </a:t>
            </a:r>
          </a:p>
          <a:p>
            <a:pPr marL="0" lvl="1"/>
            <a:endParaRPr lang="en-US" sz="1100" dirty="0">
              <a:latin typeface="Arial" panose="020B06040202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This must be approved by Board Resolution and is subject to the limitations </a:t>
            </a:r>
            <a:r>
              <a:rPr lang="en-US" sz="2800" dirty="0">
                <a:solidFill>
                  <a:srgbClr val="7030A0"/>
                </a:solidFill>
                <a:latin typeface="Arial" panose="020B0604020202020204" pitchFamily="34" charset="0"/>
                <a:cs typeface="Arial" panose="020B0604020202020204" pitchFamily="34" charset="0"/>
              </a:rPr>
              <a:t>(what 15 mills produce for that year)</a:t>
            </a:r>
            <a:r>
              <a:rPr lang="en-US" sz="2800"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p>
            <a:pPr marL="0" lvl="1"/>
            <a:endParaRPr lang="en-US" sz="28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4692781"/>
            <a:ext cx="2630078" cy="1479419"/>
          </a:xfrm>
          <a:prstGeom prst="rect">
            <a:avLst/>
          </a:prstGeom>
        </p:spPr>
      </p:pic>
    </p:spTree>
    <p:extLst>
      <p:ext uri="{BB962C8B-B14F-4D97-AF65-F5344CB8AC3E}">
        <p14:creationId xmlns:p14="http://schemas.microsoft.com/office/powerpoint/2010/main" val="23916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276</a:t>
            </a:fld>
            <a:endParaRPr lang="en-US" dirty="0"/>
          </a:p>
        </p:txBody>
      </p:sp>
      <p:sp>
        <p:nvSpPr>
          <p:cNvPr id="3" name="TextBox 2"/>
          <p:cNvSpPr txBox="1"/>
          <p:nvPr/>
        </p:nvSpPr>
        <p:spPr>
          <a:xfrm>
            <a:off x="9496719" y="5802868"/>
            <a:ext cx="185708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57-19-05</a:t>
            </a:r>
          </a:p>
        </p:txBody>
      </p:sp>
      <p:sp>
        <p:nvSpPr>
          <p:cNvPr id="5" name="Rectangle 4"/>
          <p:cNvSpPr/>
          <p:nvPr/>
        </p:nvSpPr>
        <p:spPr>
          <a:xfrm>
            <a:off x="556180" y="682680"/>
            <a:ext cx="11019935" cy="2693045"/>
          </a:xfrm>
          <a:prstGeom prst="rect">
            <a:avLst/>
          </a:prstGeom>
        </p:spPr>
        <p:txBody>
          <a:bodyPr wrap="square">
            <a:spAutoFit/>
          </a:bodyPr>
          <a:lstStyle/>
          <a:p>
            <a:r>
              <a:rPr lang="en-US" sz="3200" dirty="0">
                <a:latin typeface="Arial Black" panose="020B0A04020102020204" pitchFamily="34" charset="0"/>
              </a:rPr>
              <a:t>Fund </a:t>
            </a:r>
            <a:r>
              <a:rPr lang="en-US" sz="3200" u="sng" dirty="0">
                <a:solidFill>
                  <a:srgbClr val="C00000"/>
                </a:solidFill>
                <a:latin typeface="Arial Black" panose="020B0A04020102020204" pitchFamily="34" charset="0"/>
              </a:rPr>
              <a:t>NOT</a:t>
            </a:r>
            <a:r>
              <a:rPr lang="en-US" sz="3200" dirty="0">
                <a:latin typeface="Arial Black" panose="020B0A04020102020204" pitchFamily="34" charset="0"/>
              </a:rPr>
              <a:t> Considered in Fixing Budget</a:t>
            </a:r>
          </a:p>
          <a:p>
            <a:endParaRPr lang="en-US" sz="1400" dirty="0">
              <a:latin typeface="Arial Black" panose="020B0A040201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a:p>
            <a:pPr marL="0" lvl="1"/>
            <a:r>
              <a:rPr lang="en-US" sz="2800" dirty="0">
                <a:latin typeface="Arial" panose="020B0604020202020204" pitchFamily="34" charset="0"/>
                <a:cs typeface="Arial" panose="020B0604020202020204" pitchFamily="34" charset="0"/>
              </a:rPr>
              <a:t>The money in the Special Reserve Fund </a:t>
            </a:r>
            <a:r>
              <a:rPr lang="en-US" sz="2800" u="sng" dirty="0">
                <a:solidFill>
                  <a:srgbClr val="C00000"/>
                </a:solidFill>
                <a:latin typeface="Arial" panose="020B0604020202020204" pitchFamily="34" charset="0"/>
                <a:cs typeface="Arial" panose="020B0604020202020204" pitchFamily="34" charset="0"/>
              </a:rPr>
              <a:t>may not </a:t>
            </a:r>
            <a:r>
              <a:rPr lang="en-US" sz="2800" dirty="0">
                <a:latin typeface="Arial" panose="020B0604020202020204" pitchFamily="34" charset="0"/>
                <a:cs typeface="Arial" panose="020B0604020202020204" pitchFamily="34" charset="0"/>
              </a:rPr>
              <a:t>be considered in determining the budget or the amount to be levied for each fiscal year – for normal tax purposes - but must be shown in the budget as a </a:t>
            </a:r>
            <a:r>
              <a:rPr lang="en-US" sz="2800" dirty="0">
                <a:solidFill>
                  <a:srgbClr val="7030A0"/>
                </a:solidFill>
                <a:latin typeface="Arial" panose="020B0604020202020204" pitchFamily="34" charset="0"/>
                <a:cs typeface="Arial" panose="020B0604020202020204" pitchFamily="34" charset="0"/>
              </a:rPr>
              <a:t>Special Trust Fund</a:t>
            </a:r>
            <a:r>
              <a:rPr lang="en-US" sz="2800" dirty="0">
                <a:latin typeface="Arial" panose="020B0604020202020204" pitchFamily="34" charset="0"/>
                <a:cs typeface="Arial" panose="020B0604020202020204" pitchFamily="34" charset="0"/>
              </a:rPr>
              <a:t> and may not be deducted from.</a:t>
            </a:r>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029" y="3568769"/>
            <a:ext cx="2425871" cy="2483827"/>
          </a:xfrm>
          <a:prstGeom prst="rect">
            <a:avLst/>
          </a:prstGeom>
        </p:spPr>
      </p:pic>
    </p:spTree>
    <p:extLst>
      <p:ext uri="{BB962C8B-B14F-4D97-AF65-F5344CB8AC3E}">
        <p14:creationId xmlns:p14="http://schemas.microsoft.com/office/powerpoint/2010/main" val="30036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277</a:t>
            </a:fld>
            <a:endParaRPr lang="en-US" dirty="0"/>
          </a:p>
        </p:txBody>
      </p:sp>
      <p:sp>
        <p:nvSpPr>
          <p:cNvPr id="3" name="TextBox 2"/>
          <p:cNvSpPr txBox="1"/>
          <p:nvPr/>
        </p:nvSpPr>
        <p:spPr>
          <a:xfrm>
            <a:off x="9496719" y="5802868"/>
            <a:ext cx="185708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57-19-09</a:t>
            </a:r>
          </a:p>
        </p:txBody>
      </p:sp>
      <p:sp>
        <p:nvSpPr>
          <p:cNvPr id="5" name="Rectangle 4"/>
          <p:cNvSpPr/>
          <p:nvPr/>
        </p:nvSpPr>
        <p:spPr>
          <a:xfrm>
            <a:off x="575035" y="682680"/>
            <a:ext cx="11029361" cy="4154984"/>
          </a:xfrm>
          <a:prstGeom prst="rect">
            <a:avLst/>
          </a:prstGeom>
        </p:spPr>
        <p:txBody>
          <a:bodyPr wrap="square">
            <a:spAutoFit/>
          </a:bodyPr>
          <a:lstStyle/>
          <a:p>
            <a:r>
              <a:rPr lang="en-US" sz="3200" dirty="0">
                <a:latin typeface="Arial Black" panose="020B0A04020102020204" pitchFamily="34" charset="0"/>
              </a:rPr>
              <a:t>When Fund May Be Transferred</a:t>
            </a:r>
          </a:p>
          <a:p>
            <a:endParaRPr lang="en-US" sz="2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a District considered all or part of its Special Reserve Fund in determining its budget and deducted all or part of its Special Reserve Fund from the amount necessary to be levied for a fiscal year, </a:t>
            </a:r>
            <a:r>
              <a:rPr lang="en-US" sz="2800" dirty="0">
                <a:solidFill>
                  <a:srgbClr val="7030A0"/>
                </a:solidFill>
                <a:latin typeface="Arial" panose="020B0604020202020204" pitchFamily="34" charset="0"/>
                <a:cs typeface="Arial" panose="020B0604020202020204" pitchFamily="34" charset="0"/>
              </a:rPr>
              <a:t>the District may transfer from its Special Reserve Fund into its General Fund all or part of the amount so considered, contrary to NDCC 57-19-05.</a:t>
            </a:r>
          </a:p>
          <a:p>
            <a:endParaRPr lang="en-US" sz="1400" dirty="0">
              <a:latin typeface="Arial Black" panose="020B0A040201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717" y="4502085"/>
            <a:ext cx="1776953" cy="1544582"/>
          </a:xfrm>
          <a:prstGeom prst="rect">
            <a:avLst/>
          </a:prstGeom>
        </p:spPr>
      </p:pic>
    </p:spTree>
    <p:extLst>
      <p:ext uri="{BB962C8B-B14F-4D97-AF65-F5344CB8AC3E}">
        <p14:creationId xmlns:p14="http://schemas.microsoft.com/office/powerpoint/2010/main" val="280874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278</a:t>
            </a:fld>
            <a:endParaRPr lang="en-US" dirty="0"/>
          </a:p>
        </p:txBody>
      </p:sp>
      <p:sp>
        <p:nvSpPr>
          <p:cNvPr id="3" name="TextBox 2"/>
          <p:cNvSpPr txBox="1"/>
          <p:nvPr/>
        </p:nvSpPr>
        <p:spPr>
          <a:xfrm>
            <a:off x="9496719" y="5802868"/>
            <a:ext cx="185708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57-19-11</a:t>
            </a:r>
          </a:p>
        </p:txBody>
      </p:sp>
      <p:sp>
        <p:nvSpPr>
          <p:cNvPr id="5" name="Rectangle 4"/>
          <p:cNvSpPr/>
          <p:nvPr/>
        </p:nvSpPr>
        <p:spPr>
          <a:xfrm>
            <a:off x="575036" y="682679"/>
            <a:ext cx="11019934" cy="3954929"/>
          </a:xfrm>
          <a:prstGeom prst="rect">
            <a:avLst/>
          </a:prstGeom>
        </p:spPr>
        <p:txBody>
          <a:bodyPr wrap="square">
            <a:spAutoFit/>
          </a:bodyPr>
          <a:lstStyle/>
          <a:p>
            <a:r>
              <a:rPr lang="en-US" sz="3200" dirty="0">
                <a:latin typeface="Arial Black" panose="020B0A04020102020204" pitchFamily="34" charset="0"/>
              </a:rPr>
              <a:t>Special Reserve Fund - Use</a:t>
            </a:r>
          </a:p>
          <a:p>
            <a:endParaRPr lang="en-US"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collections from taxes levied for the current budget are insufficient to meet the requirements of the budget for </a:t>
            </a:r>
            <a:r>
              <a:rPr lang="en-US" sz="2800" b="1" dirty="0">
                <a:solidFill>
                  <a:srgbClr val="C00000"/>
                </a:solidFill>
                <a:latin typeface="Arial" panose="020B0604020202020204" pitchFamily="34" charset="0"/>
                <a:cs typeface="Arial" panose="020B0604020202020204" pitchFamily="34" charset="0"/>
              </a:rPr>
              <a:t>teacher’s salaries, heat, light, and fuel </a:t>
            </a:r>
            <a:r>
              <a:rPr lang="en-US" sz="2800" dirty="0">
                <a:latin typeface="Arial" panose="020B0604020202020204" pitchFamily="34" charset="0"/>
                <a:cs typeface="Arial" panose="020B0604020202020204" pitchFamily="34" charset="0"/>
              </a:rPr>
              <a:t>– a </a:t>
            </a:r>
            <a:r>
              <a:rPr lang="en-US" sz="2800" dirty="0">
                <a:solidFill>
                  <a:srgbClr val="7030A0"/>
                </a:solidFill>
                <a:latin typeface="Arial" panose="020B0604020202020204" pitchFamily="34" charset="0"/>
                <a:cs typeface="Arial" panose="020B0604020202020204" pitchFamily="34" charset="0"/>
              </a:rPr>
              <a:t>majority</a:t>
            </a:r>
            <a:r>
              <a:rPr lang="en-US" sz="2800" dirty="0">
                <a:latin typeface="Arial" panose="020B0604020202020204" pitchFamily="34" charset="0"/>
                <a:cs typeface="Arial" panose="020B0604020202020204" pitchFamily="34" charset="0"/>
              </a:rPr>
              <a:t> of the School Board may direct the Business Manager to draw on funds in the Special Reserve Fund.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by resolution, may withdraw without repayment </a:t>
            </a:r>
            <a:r>
              <a:rPr lang="en-US" sz="2800" b="1" u="sng" dirty="0">
                <a:solidFill>
                  <a:srgbClr val="C00000"/>
                </a:solidFill>
                <a:latin typeface="Arial" panose="020B0604020202020204" pitchFamily="34" charset="0"/>
                <a:cs typeface="Arial" panose="020B0604020202020204" pitchFamily="34" charset="0"/>
              </a:rPr>
              <a:t>50%</a:t>
            </a:r>
            <a:r>
              <a:rPr lang="en-US" sz="2800" dirty="0">
                <a:latin typeface="Arial" panose="020B0604020202020204" pitchFamily="34" charset="0"/>
                <a:cs typeface="Arial" panose="020B0604020202020204" pitchFamily="34" charset="0"/>
              </a:rPr>
              <a:t> of funds from the Special Reserve Fund of the District.</a:t>
            </a:r>
          </a:p>
          <a:p>
            <a:pPr marL="0" lvl="1"/>
            <a:endParaRPr lang="en-US" sz="1100" dirty="0">
              <a:latin typeface="Arial" panose="020B0604020202020204" pitchFamily="34" charset="0"/>
              <a:cs typeface="Arial" panose="020B0604020202020204" pitchFamily="34" charset="0"/>
            </a:endParaRPr>
          </a:p>
          <a:p>
            <a:pPr marL="0" lvl="1"/>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645" y="4392891"/>
            <a:ext cx="1918355" cy="1918355"/>
          </a:xfrm>
          <a:prstGeom prst="rect">
            <a:avLst/>
          </a:prstGeom>
        </p:spPr>
      </p:pic>
    </p:spTree>
    <p:extLst>
      <p:ext uri="{BB962C8B-B14F-4D97-AF65-F5344CB8AC3E}">
        <p14:creationId xmlns:p14="http://schemas.microsoft.com/office/powerpoint/2010/main" val="280789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279</a:t>
            </a:fld>
            <a:endParaRPr lang="en-US" dirty="0"/>
          </a:p>
        </p:txBody>
      </p:sp>
      <p:sp>
        <p:nvSpPr>
          <p:cNvPr id="5" name="Rectangle 4"/>
          <p:cNvSpPr/>
          <p:nvPr/>
        </p:nvSpPr>
        <p:spPr>
          <a:xfrm>
            <a:off x="861647" y="2013439"/>
            <a:ext cx="10254865" cy="2492990"/>
          </a:xfrm>
          <a:prstGeom prst="rect">
            <a:avLst/>
          </a:prstGeom>
        </p:spPr>
        <p:txBody>
          <a:bodyPr wrap="square">
            <a:spAutoFit/>
          </a:bodyPr>
          <a:lstStyle/>
          <a:p>
            <a:pPr algn="ctr"/>
            <a:endParaRPr lang="en-US" sz="3600" dirty="0">
              <a:latin typeface="Arial Black" panose="020B0A04020102020204" pitchFamily="34" charset="0"/>
            </a:endParaRPr>
          </a:p>
          <a:p>
            <a:pPr algn="ctr"/>
            <a:r>
              <a:rPr lang="en-US" sz="6000" dirty="0">
                <a:latin typeface="Arial Black" panose="020B0A04020102020204" pitchFamily="34" charset="0"/>
              </a:rPr>
              <a:t>IRS REMINDERS to</a:t>
            </a:r>
          </a:p>
          <a:p>
            <a:pPr algn="ctr"/>
            <a:r>
              <a:rPr lang="en-US" sz="6000" dirty="0">
                <a:latin typeface="Arial Black" panose="020B0A04020102020204" pitchFamily="34" charset="0"/>
              </a:rPr>
              <a:t>KEEP IN MIND!</a:t>
            </a:r>
            <a:endParaRPr lang="en-US" sz="6000"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3588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28</a:t>
            </a:fld>
            <a:endParaRPr lang="en-US" dirty="0"/>
          </a:p>
        </p:txBody>
      </p:sp>
      <p:sp>
        <p:nvSpPr>
          <p:cNvPr id="3" name="TextBox 2"/>
          <p:cNvSpPr txBox="1"/>
          <p:nvPr/>
        </p:nvSpPr>
        <p:spPr>
          <a:xfrm>
            <a:off x="948814" y="729852"/>
            <a:ext cx="10659509" cy="4755148"/>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600" dirty="0">
              <a:latin typeface="Arial Black" panose="020B0A04020102020204" pitchFamily="34" charset="0"/>
            </a:endParaRPr>
          </a:p>
          <a:p>
            <a:r>
              <a:rPr lang="en-US" sz="3200" dirty="0">
                <a:latin typeface="Arial Black" panose="020B0A04020102020204" pitchFamily="34" charset="0"/>
              </a:rPr>
              <a:t>ND Public Finance Authority</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interest rates payable by a District are market rates, which are set through a competitive bid process when the </a:t>
            </a:r>
            <a:r>
              <a:rPr lang="en-US" sz="2400" b="1" dirty="0">
                <a:latin typeface="Arial" panose="020B0604020202020204" pitchFamily="34" charset="0"/>
                <a:cs typeface="Arial" panose="020B0604020202020204" pitchFamily="34" charset="0"/>
              </a:rPr>
              <a:t>Authority</a:t>
            </a:r>
            <a:r>
              <a:rPr lang="en-US" sz="2400" dirty="0">
                <a:latin typeface="Arial" panose="020B0604020202020204" pitchFamily="34" charset="0"/>
                <a:cs typeface="Arial" panose="020B0604020202020204" pitchFamily="34" charset="0"/>
              </a:rPr>
              <a:t> issues and sells its program bonds to fund a loan.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interest rates paid by the </a:t>
            </a:r>
            <a:r>
              <a:rPr lang="en-US" sz="2400" b="1" dirty="0">
                <a:latin typeface="Arial" panose="020B0604020202020204" pitchFamily="34" charset="0"/>
                <a:cs typeface="Arial" panose="020B0604020202020204" pitchFamily="34" charset="0"/>
              </a:rPr>
              <a:t>Authority</a:t>
            </a:r>
            <a:r>
              <a:rPr lang="en-US" sz="2400" dirty="0">
                <a:latin typeface="Arial" panose="020B0604020202020204" pitchFamily="34" charset="0"/>
                <a:cs typeface="Arial" panose="020B0604020202020204" pitchFamily="34" charset="0"/>
              </a:rPr>
              <a:t> on its program bonds are the same rates a School District will pay on its bonds sold to the </a:t>
            </a:r>
            <a:r>
              <a:rPr lang="en-US" sz="2400" b="1" dirty="0">
                <a:latin typeface="Arial" panose="020B0604020202020204" pitchFamily="34" charset="0"/>
                <a:cs typeface="Arial" panose="020B0604020202020204" pitchFamily="34" charset="0"/>
              </a:rPr>
              <a:t>Authority</a:t>
            </a:r>
            <a:r>
              <a:rPr lang="en-US" sz="2400" dirty="0">
                <a:latin typeface="Arial" panose="020B0604020202020204" pitchFamily="34" charset="0"/>
                <a:cs typeface="Arial" panose="020B0604020202020204" pitchFamily="34" charset="0"/>
              </a:rPr>
              <a:t> for the loan.</a:t>
            </a:r>
          </a:p>
          <a:p>
            <a:endParaRPr lang="en-US" sz="2400" dirty="0">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In other words – there is no mark up of interest to the District by the </a:t>
            </a:r>
            <a:r>
              <a:rPr lang="en-US" sz="2400" b="1" dirty="0">
                <a:solidFill>
                  <a:srgbClr val="7030A0"/>
                </a:solidFill>
                <a:latin typeface="Arial" panose="020B0604020202020204" pitchFamily="34" charset="0"/>
                <a:cs typeface="Arial" panose="020B0604020202020204" pitchFamily="34" charset="0"/>
              </a:rPr>
              <a:t>Authority</a:t>
            </a:r>
            <a:r>
              <a:rPr lang="en-US" sz="2400" dirty="0">
                <a:solidFill>
                  <a:srgbClr val="7030A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0506" y="4414909"/>
            <a:ext cx="1407011" cy="1529591"/>
          </a:xfrm>
          <a:prstGeom prst="rect">
            <a:avLst/>
          </a:prstGeom>
        </p:spPr>
      </p:pic>
    </p:spTree>
    <p:extLst>
      <p:ext uri="{BB962C8B-B14F-4D97-AF65-F5344CB8AC3E}">
        <p14:creationId xmlns:p14="http://schemas.microsoft.com/office/powerpoint/2010/main" val="90279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280</a:t>
            </a:fld>
            <a:endParaRPr lang="en-US" dirty="0"/>
          </a:p>
        </p:txBody>
      </p:sp>
      <p:sp>
        <p:nvSpPr>
          <p:cNvPr id="3" name="TextBox 2"/>
          <p:cNvSpPr txBox="1"/>
          <p:nvPr/>
        </p:nvSpPr>
        <p:spPr>
          <a:xfrm>
            <a:off x="636837" y="586365"/>
            <a:ext cx="10918325" cy="2492990"/>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Finally </a:t>
            </a:r>
            <a:r>
              <a:rPr lang="en-US" sz="28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After hearing all of this, how many of you have an </a:t>
            </a:r>
            <a:r>
              <a:rPr lang="en-US" sz="2800" b="1" dirty="0">
                <a:solidFill>
                  <a:srgbClr val="C00000"/>
                </a:solidFill>
                <a:latin typeface="Arial" panose="020B0604020202020204" pitchFamily="34" charset="0"/>
                <a:cs typeface="Arial" panose="020B0604020202020204" pitchFamily="34" charset="0"/>
              </a:rPr>
              <a:t>outside Booster Club</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(such as a parent-based prom party committee, athletic equipment committee, etc.) that use the District’s tax-exempt status or Tax Identification Number (TIN) for fundraising?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87" y="3310549"/>
            <a:ext cx="2857500" cy="1895475"/>
          </a:xfrm>
          <a:prstGeom prst="rect">
            <a:avLst/>
          </a:prstGeom>
        </p:spPr>
      </p:pic>
      <p:sp>
        <p:nvSpPr>
          <p:cNvPr id="6" name="TextBox 5"/>
          <p:cNvSpPr txBox="1"/>
          <p:nvPr/>
        </p:nvSpPr>
        <p:spPr>
          <a:xfrm>
            <a:off x="1209531" y="5464314"/>
            <a:ext cx="10058400"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Don’t do that!  They need their own TIN!</a:t>
            </a:r>
          </a:p>
        </p:txBody>
      </p:sp>
    </p:spTree>
    <p:extLst>
      <p:ext uri="{BB962C8B-B14F-4D97-AF65-F5344CB8AC3E}">
        <p14:creationId xmlns:p14="http://schemas.microsoft.com/office/powerpoint/2010/main" val="74971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281</a:t>
            </a:fld>
            <a:endParaRPr lang="en-US" dirty="0"/>
          </a:p>
        </p:txBody>
      </p:sp>
      <p:sp>
        <p:nvSpPr>
          <p:cNvPr id="3" name="TextBox 2"/>
          <p:cNvSpPr txBox="1"/>
          <p:nvPr/>
        </p:nvSpPr>
        <p:spPr>
          <a:xfrm>
            <a:off x="530530" y="661779"/>
            <a:ext cx="11055011" cy="4293483"/>
          </a:xfrm>
          <a:prstGeom prst="rect">
            <a:avLst/>
          </a:prstGeom>
          <a:noFill/>
        </p:spPr>
        <p:txBody>
          <a:bodyPr wrap="square" rtlCol="0">
            <a:spAutoFit/>
          </a:bodyPr>
          <a:lstStyle/>
          <a:p>
            <a:r>
              <a:rPr lang="en-US" sz="3200" b="1" dirty="0">
                <a:solidFill>
                  <a:srgbClr val="C00000"/>
                </a:solidFill>
                <a:latin typeface="Arial" panose="020B0604020202020204" pitchFamily="34" charset="0"/>
                <a:cs typeface="Arial" panose="020B0604020202020204" pitchFamily="34" charset="0"/>
              </a:rPr>
              <a:t>Is this Activity a Tax-Exempt Form of Fundraising?</a:t>
            </a:r>
          </a:p>
          <a:p>
            <a:endParaRPr lang="en-US" sz="9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Booster Club for a HS marching band, (FBLA Nationals, FCCLA Nationals, etc.) holds a </a:t>
            </a:r>
            <a:r>
              <a:rPr lang="en-US" sz="2400" dirty="0">
                <a:solidFill>
                  <a:srgbClr val="C00000"/>
                </a:solidFill>
                <a:latin typeface="Arial" panose="020B0604020202020204" pitchFamily="34" charset="0"/>
                <a:cs typeface="Arial" panose="020B0604020202020204" pitchFamily="34" charset="0"/>
              </a:rPr>
              <a:t>weekly car wash</a:t>
            </a:r>
            <a:r>
              <a:rPr lang="en-US" sz="2400" dirty="0">
                <a:latin typeface="Arial" panose="020B0604020202020204" pitchFamily="34" charset="0"/>
                <a:cs typeface="Arial" panose="020B0604020202020204" pitchFamily="34" charset="0"/>
              </a:rPr>
              <a:t>, charging $10 per car washed</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Parents &amp; their children wash the vehicles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gas station that provides the water, soap, &amp; location is paid $25 a session for the use of the station’s parking lot.</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participants are allocated a % of the proceeds towards payment of the child’s trip for various competitions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Families that don’t participate are not underwritten for the trips</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946" y="4050112"/>
            <a:ext cx="1799854" cy="2214664"/>
          </a:xfrm>
          <a:prstGeom prst="rect">
            <a:avLst/>
          </a:prstGeom>
        </p:spPr>
      </p:pic>
    </p:spTree>
    <p:extLst>
      <p:ext uri="{BB962C8B-B14F-4D97-AF65-F5344CB8AC3E}">
        <p14:creationId xmlns:p14="http://schemas.microsoft.com/office/powerpoint/2010/main" val="294511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282</a:t>
            </a:fld>
            <a:endParaRPr lang="en-US" dirty="0"/>
          </a:p>
        </p:txBody>
      </p:sp>
      <p:sp>
        <p:nvSpPr>
          <p:cNvPr id="3" name="TextBox 2"/>
          <p:cNvSpPr txBox="1"/>
          <p:nvPr/>
        </p:nvSpPr>
        <p:spPr>
          <a:xfrm>
            <a:off x="808892" y="650630"/>
            <a:ext cx="10773508" cy="5062924"/>
          </a:xfrm>
          <a:prstGeom prst="rect">
            <a:avLst/>
          </a:prstGeom>
          <a:noFill/>
        </p:spPr>
        <p:txBody>
          <a:bodyPr wrap="square" rtlCol="0">
            <a:spAutoFit/>
          </a:bodyPr>
          <a:lstStyle/>
          <a:p>
            <a:r>
              <a:rPr lang="en-US" sz="3200" b="1" dirty="0">
                <a:solidFill>
                  <a:srgbClr val="7030A0"/>
                </a:solidFill>
                <a:latin typeface="Arial" panose="020B0604020202020204" pitchFamily="34" charset="0"/>
                <a:cs typeface="Arial" panose="020B0604020202020204" pitchFamily="34" charset="0"/>
              </a:rPr>
              <a:t>Here is how the IRS views this fundraising scenario</a:t>
            </a:r>
          </a:p>
          <a:p>
            <a:endParaRPr lang="en-US" sz="9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activity is </a:t>
            </a:r>
            <a:r>
              <a:rPr lang="en-US" sz="2400" dirty="0">
                <a:solidFill>
                  <a:srgbClr val="C00000"/>
                </a:solidFill>
                <a:latin typeface="Arial" panose="020B0604020202020204" pitchFamily="34" charset="0"/>
                <a:cs typeface="Arial" panose="020B0604020202020204" pitchFamily="34" charset="0"/>
              </a:rPr>
              <a:t>regularly</a:t>
            </a:r>
            <a:r>
              <a:rPr lang="en-US" sz="2400" dirty="0">
                <a:latin typeface="Arial" panose="020B0604020202020204" pitchFamily="34" charset="0"/>
                <a:cs typeface="Arial" panose="020B0604020202020204" pitchFamily="34" charset="0"/>
              </a:rPr>
              <a:t> carried on, constitutes a trade or business, and is not substantially related to the tax-exempt purposes of the Booster Club.</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activity is </a:t>
            </a:r>
            <a:r>
              <a:rPr lang="en-US" sz="2400" b="1" dirty="0">
                <a:solidFill>
                  <a:srgbClr val="C00000"/>
                </a:solidFill>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excluded from taxes as families are compensated for their labor through the underwriting of their child’s travel expenses, and none of the materials are donated</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Not only is this activity subject to unrelated business taxable income treatment, </a:t>
            </a:r>
            <a:r>
              <a:rPr lang="en-US" sz="2400" i="1" dirty="0">
                <a:solidFill>
                  <a:srgbClr val="C00000"/>
                </a:solidFill>
                <a:latin typeface="Arial" panose="020B0604020202020204" pitchFamily="34" charset="0"/>
                <a:cs typeface="Arial" panose="020B0604020202020204" pitchFamily="34" charset="0"/>
              </a:rPr>
              <a:t>the allocation of the proceeds in this manner jeopardizes the tax-exempt status of the club</a:t>
            </a:r>
          </a:p>
          <a:p>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2"/>
              </a:rPr>
              <a:t>https://www.irs.gov/pub/irs-tege/atg_fundraising.pdf</a:t>
            </a:r>
            <a:r>
              <a:rPr lang="en-US" dirty="0">
                <a:latin typeface="Arial" panose="020B0604020202020204" pitchFamily="34" charset="0"/>
                <a:cs typeface="Arial" panose="020B0604020202020204" pitchFamily="34" charset="0"/>
              </a:rPr>
              <a:t> (Page 26)</a:t>
            </a:r>
          </a:p>
          <a:p>
            <a:endParaRPr lang="en-US" dirty="0">
              <a:latin typeface="Arial" panose="020B0604020202020204" pitchFamily="34" charset="0"/>
              <a:cs typeface="Arial" panose="020B0604020202020204" pitchFamily="34" charset="0"/>
            </a:endParaRPr>
          </a:p>
          <a:p>
            <a:pPr algn="ctr"/>
            <a:r>
              <a:rPr lang="en-US" sz="2400" b="1" dirty="0">
                <a:solidFill>
                  <a:srgbClr val="C00000"/>
                </a:solidFill>
                <a:latin typeface="Arial" panose="020B0604020202020204" pitchFamily="34" charset="0"/>
                <a:cs typeface="Arial" panose="020B0604020202020204" pitchFamily="34" charset="0"/>
              </a:rPr>
              <a:t>Keep this in mind when your District considers fundraising options.</a:t>
            </a:r>
          </a:p>
        </p:txBody>
      </p:sp>
    </p:spTree>
    <p:extLst>
      <p:ext uri="{BB962C8B-B14F-4D97-AF65-F5344CB8AC3E}">
        <p14:creationId xmlns:p14="http://schemas.microsoft.com/office/powerpoint/2010/main" val="390306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283</a:t>
            </a:fld>
            <a:endParaRPr lang="en-US" dirty="0"/>
          </a:p>
        </p:txBody>
      </p:sp>
      <p:sp>
        <p:nvSpPr>
          <p:cNvPr id="5" name="TextBox 4"/>
          <p:cNvSpPr txBox="1"/>
          <p:nvPr/>
        </p:nvSpPr>
        <p:spPr>
          <a:xfrm>
            <a:off x="1132395" y="875751"/>
            <a:ext cx="9851010" cy="4093428"/>
          </a:xfrm>
          <a:prstGeom prst="rect">
            <a:avLst/>
          </a:prstGeom>
          <a:noFill/>
        </p:spPr>
        <p:txBody>
          <a:bodyPr wrap="square" rtlCol="0">
            <a:spAutoFit/>
          </a:bodyPr>
          <a:lstStyle/>
          <a:p>
            <a:endParaRPr lang="en-US" sz="2000" dirty="0">
              <a:latin typeface="Arial Black" panose="020B0A04020102020204" pitchFamily="34" charset="0"/>
            </a:endParaRPr>
          </a:p>
          <a:p>
            <a:pPr algn="ctr"/>
            <a:r>
              <a:rPr lang="en-US" sz="4800" b="1" dirty="0">
                <a:solidFill>
                  <a:srgbClr val="7030A0"/>
                </a:solidFill>
                <a:latin typeface="Arial" panose="020B0604020202020204" pitchFamily="34" charset="0"/>
                <a:cs typeface="Arial" panose="020B0604020202020204" pitchFamily="34" charset="0"/>
              </a:rPr>
              <a:t>What’s Next:</a:t>
            </a:r>
          </a:p>
          <a:p>
            <a:pPr algn="ctr"/>
            <a:endParaRPr lang="en-US" sz="3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Final Test </a:t>
            </a:r>
            <a:r>
              <a:rPr lang="en-US" sz="2400" dirty="0">
                <a:latin typeface="Arial" panose="020B0604020202020204" pitchFamily="34" charset="0"/>
                <a:cs typeface="Arial" panose="020B0604020202020204" pitchFamily="34" charset="0"/>
              </a:rPr>
              <a:t>consists of 50 questions = 75% of your grade</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Proctor Form Required</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lgn="ctr"/>
            <a:r>
              <a:rPr lang="en-US" sz="3200" dirty="0">
                <a:solidFill>
                  <a:srgbClr val="C00000"/>
                </a:solidFill>
                <a:latin typeface="Arial" panose="020B0604020202020204" pitchFamily="34" charset="0"/>
                <a:cs typeface="Arial" panose="020B0604020202020204" pitchFamily="34" charset="0"/>
              </a:rPr>
              <a:t>Coursework must be in my hands by</a:t>
            </a:r>
          </a:p>
          <a:p>
            <a:pPr algn="ctr"/>
            <a:r>
              <a:rPr lang="en-US" sz="3200" dirty="0">
                <a:solidFill>
                  <a:srgbClr val="C00000"/>
                </a:solidFill>
                <a:latin typeface="Arial" panose="020B0604020202020204" pitchFamily="34" charset="0"/>
                <a:cs typeface="Arial" panose="020B0604020202020204" pitchFamily="34" charset="0"/>
              </a:rPr>
              <a:t> midnight </a:t>
            </a:r>
            <a:r>
              <a:rPr lang="en-US" sz="3200" b="1" u="sng" dirty="0">
                <a:solidFill>
                  <a:srgbClr val="C00000"/>
                </a:solidFill>
                <a:latin typeface="Arial" panose="020B0604020202020204" pitchFamily="34" charset="0"/>
                <a:cs typeface="Arial" panose="020B0604020202020204" pitchFamily="34" charset="0"/>
              </a:rPr>
              <a:t>Monday, January 2, 2024</a:t>
            </a:r>
            <a:endParaRPr lang="en-US" sz="3200" dirty="0">
              <a:latin typeface="Arial Black" panose="020B0A04020102020204" pitchFamily="34" charset="0"/>
            </a:endParaRPr>
          </a:p>
        </p:txBody>
      </p:sp>
    </p:spTree>
    <p:extLst>
      <p:ext uri="{BB962C8B-B14F-4D97-AF65-F5344CB8AC3E}">
        <p14:creationId xmlns:p14="http://schemas.microsoft.com/office/powerpoint/2010/main" val="204485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284</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33" y="501906"/>
            <a:ext cx="3634334" cy="1853511"/>
          </a:xfrm>
          <a:prstGeom prst="rect">
            <a:avLst/>
          </a:prstGeom>
        </p:spPr>
      </p:pic>
      <p:sp>
        <p:nvSpPr>
          <p:cNvPr id="5" name="TextBox 4"/>
          <p:cNvSpPr txBox="1"/>
          <p:nvPr/>
        </p:nvSpPr>
        <p:spPr>
          <a:xfrm>
            <a:off x="1417193" y="2264936"/>
            <a:ext cx="9851010" cy="3170099"/>
          </a:xfrm>
          <a:prstGeom prst="rect">
            <a:avLst/>
          </a:prstGeom>
          <a:noFill/>
        </p:spPr>
        <p:txBody>
          <a:bodyPr wrap="square" rtlCol="0">
            <a:spAutoFit/>
          </a:bodyPr>
          <a:lstStyle/>
          <a:p>
            <a:pPr algn="ctr"/>
            <a:r>
              <a:rPr lang="en-US" sz="6000" dirty="0">
                <a:latin typeface="Arial Black" panose="020B0A04020102020204" pitchFamily="34" charset="0"/>
              </a:rPr>
              <a:t>Questions?</a:t>
            </a:r>
          </a:p>
          <a:p>
            <a:endParaRPr lang="en-US" sz="2000" dirty="0">
              <a:latin typeface="Arial Black" panose="020B0A04020102020204" pitchFamily="34" charset="0"/>
            </a:endParaRPr>
          </a:p>
          <a:p>
            <a:endParaRPr lang="en-US" sz="2000" dirty="0">
              <a:latin typeface="Arial Black" panose="020B0A04020102020204" pitchFamily="34" charset="0"/>
            </a:endParaRPr>
          </a:p>
          <a:p>
            <a:r>
              <a:rPr lang="en-US" sz="2000" dirty="0">
                <a:latin typeface="Arial Black" panose="020B0A04020102020204" pitchFamily="34" charset="0"/>
              </a:rPr>
              <a:t>Contact Information:</a:t>
            </a:r>
          </a:p>
          <a:p>
            <a:endParaRPr lang="en-US" sz="2000" dirty="0">
              <a:latin typeface="Arial Black" panose="020B0A04020102020204" pitchFamily="34" charset="0"/>
            </a:endParaRPr>
          </a:p>
          <a:p>
            <a:r>
              <a:rPr lang="en-US" sz="2000" dirty="0">
                <a:latin typeface="Arial" panose="020B0604020202020204" pitchFamily="34" charset="0"/>
                <a:cs typeface="Arial" panose="020B0604020202020204" pitchFamily="34" charset="0"/>
              </a:rPr>
              <a:t>Patty VerDouw</a:t>
            </a:r>
          </a:p>
          <a:p>
            <a:r>
              <a:rPr lang="en-US" sz="2000" dirty="0">
                <a:latin typeface="Arial" panose="020B0604020202020204" pitchFamily="34" charset="0"/>
                <a:cs typeface="Arial" panose="020B0604020202020204" pitchFamily="34" charset="0"/>
                <a:hlinkClick r:id="rId3"/>
              </a:rPr>
              <a:t>patty.verdouw@ndsba.org</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701-255-4127 or 800-932-8791 (Work), 701-709-0744 (Cell)</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98285" flipH="1">
            <a:off x="9284019" y="520618"/>
            <a:ext cx="1855237" cy="24994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72042">
            <a:off x="927500" y="683432"/>
            <a:ext cx="2083661" cy="2463235"/>
          </a:xfrm>
          <a:prstGeom prst="rect">
            <a:avLst/>
          </a:prstGeom>
        </p:spPr>
      </p:pic>
    </p:spTree>
    <p:extLst>
      <p:ext uri="{BB962C8B-B14F-4D97-AF65-F5344CB8AC3E}">
        <p14:creationId xmlns:p14="http://schemas.microsoft.com/office/powerpoint/2010/main" val="40947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29</a:t>
            </a:fld>
            <a:endParaRPr lang="en-US" dirty="0"/>
          </a:p>
        </p:txBody>
      </p:sp>
      <p:sp>
        <p:nvSpPr>
          <p:cNvPr id="3" name="TextBox 2"/>
          <p:cNvSpPr txBox="1"/>
          <p:nvPr/>
        </p:nvSpPr>
        <p:spPr>
          <a:xfrm>
            <a:off x="1128769" y="634858"/>
            <a:ext cx="10843271" cy="5047536"/>
          </a:xfrm>
          <a:prstGeom prst="rect">
            <a:avLst/>
          </a:prstGeom>
          <a:noFill/>
        </p:spPr>
        <p:txBody>
          <a:bodyPr wrap="square" rtlCol="0">
            <a:spAutoFit/>
          </a:bodyPr>
          <a:lstStyle/>
          <a:p>
            <a:r>
              <a:rPr lang="en-US" sz="2800" dirty="0">
                <a:latin typeface="Arial Black" panose="020B0A04020102020204" pitchFamily="34" charset="0"/>
              </a:rPr>
              <a:t>Definitions: </a:t>
            </a:r>
            <a:r>
              <a:rPr lang="en-US" sz="1100" dirty="0">
                <a:latin typeface="Arial Black" panose="020B0A04020102020204" pitchFamily="34" charset="0"/>
              </a:rPr>
              <a:t>                                                        </a:t>
            </a:r>
            <a:r>
              <a:rPr lang="en-US" sz="2800" dirty="0">
                <a:latin typeface="Arial Black" panose="020B0A04020102020204" pitchFamily="34" charset="0"/>
              </a:rPr>
              <a:t>                 </a:t>
            </a:r>
          </a:p>
          <a:p>
            <a:endParaRPr lang="en-US" sz="1100" dirty="0">
              <a:latin typeface="Arial Black" panose="020B0A04020102020204" pitchFamily="34" charset="0"/>
            </a:endParaRPr>
          </a:p>
          <a:p>
            <a:r>
              <a:rPr lang="en-US" sz="3200" dirty="0">
                <a:latin typeface="Arial Black" panose="020B0A04020102020204" pitchFamily="34" charset="0"/>
              </a:rPr>
              <a:t>Principal</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It is the basic amount invested exclusive of earnings.  </a:t>
            </a:r>
          </a:p>
          <a:p>
            <a:endParaRPr lang="en-US" sz="1100" dirty="0">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In other words – The amount of the loan minus interest and fees.</a:t>
            </a:r>
          </a:p>
          <a:p>
            <a:endParaRPr lang="en-US" sz="1100" dirty="0">
              <a:solidFill>
                <a:srgbClr val="7030A0"/>
              </a:solidFill>
              <a:latin typeface="Arial" panose="020B0604020202020204" pitchFamily="34" charset="0"/>
              <a:cs typeface="Arial" panose="020B0604020202020204" pitchFamily="34" charset="0"/>
            </a:endParaRPr>
          </a:p>
          <a:p>
            <a:endParaRPr lang="en-US" sz="1100" dirty="0">
              <a:solidFill>
                <a:srgbClr val="7030A0"/>
              </a:solidFill>
              <a:latin typeface="Arial" panose="020B0604020202020204" pitchFamily="34" charset="0"/>
              <a:cs typeface="Arial" panose="020B0604020202020204" pitchFamily="34" charset="0"/>
            </a:endParaRPr>
          </a:p>
          <a:p>
            <a:r>
              <a:rPr lang="en-US" sz="3200" dirty="0">
                <a:latin typeface="Arial Black" panose="020B0A04020102020204" pitchFamily="34" charset="0"/>
              </a:rPr>
              <a:t>Securities and Exchange Commission (SEC)</a:t>
            </a:r>
          </a:p>
          <a:p>
            <a:endParaRPr lang="en-US" sz="16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A federal regulatory agency created by the </a:t>
            </a:r>
            <a:r>
              <a:rPr lang="en-US" sz="2400" u="sng" dirty="0">
                <a:latin typeface="Arial" panose="020B0604020202020204" pitchFamily="34" charset="0"/>
                <a:cs typeface="Arial" panose="020B0604020202020204" pitchFamily="34" charset="0"/>
              </a:rPr>
              <a:t>Securities and Exchange Act of 1934</a:t>
            </a:r>
            <a:r>
              <a:rPr lang="en-US" sz="2400" dirty="0">
                <a:latin typeface="Arial" panose="020B0604020202020204" pitchFamily="34" charset="0"/>
                <a:cs typeface="Arial" panose="020B0604020202020204" pitchFamily="34" charset="0"/>
              </a:rPr>
              <a:t> to protect investors from fraud within the securities market.</a:t>
            </a:r>
          </a:p>
          <a:p>
            <a:endParaRPr lang="en-US" sz="1100" dirty="0">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More information can be found at:</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2"/>
              </a:rPr>
              <a:t>https://www.sec.gov/</a:t>
            </a:r>
            <a:r>
              <a:rPr lang="en-US" sz="2400" dirty="0">
                <a:latin typeface="Arial" panose="020B0604020202020204" pitchFamily="34" charset="0"/>
                <a:cs typeface="Arial" panose="020B0604020202020204" pitchFamily="34" charset="0"/>
              </a:rPr>
              <a:t> </a:t>
            </a:r>
          </a:p>
          <a:p>
            <a:endParaRPr lang="en-US" sz="2800" dirty="0">
              <a:solidFill>
                <a:srgbClr val="7030A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209680" y="5565886"/>
            <a:ext cx="921536" cy="921536"/>
          </a:xfrm>
          <a:prstGeom prst="rect">
            <a:avLst/>
          </a:prstGeom>
        </p:spPr>
      </p:pic>
    </p:spTree>
    <p:extLst>
      <p:ext uri="{BB962C8B-B14F-4D97-AF65-F5344CB8AC3E}">
        <p14:creationId xmlns:p14="http://schemas.microsoft.com/office/powerpoint/2010/main" val="37373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a:t>
            </a:fld>
            <a:endParaRPr lang="en-US" dirty="0"/>
          </a:p>
        </p:txBody>
      </p:sp>
      <p:sp>
        <p:nvSpPr>
          <p:cNvPr id="3" name="TextBox 2"/>
          <p:cNvSpPr txBox="1"/>
          <p:nvPr/>
        </p:nvSpPr>
        <p:spPr>
          <a:xfrm>
            <a:off x="2520562" y="605219"/>
            <a:ext cx="7603414" cy="1138773"/>
          </a:xfrm>
          <a:prstGeom prst="rect">
            <a:avLst/>
          </a:prstGeom>
          <a:noFill/>
        </p:spPr>
        <p:txBody>
          <a:bodyPr wrap="square" rtlCol="0">
            <a:spAutoFit/>
          </a:bodyPr>
          <a:lstStyle/>
          <a:p>
            <a:pPr algn="ctr"/>
            <a:r>
              <a:rPr lang="en-US" sz="4000" dirty="0">
                <a:latin typeface="Arial Black" panose="020B0A04020102020204" pitchFamily="34" charset="0"/>
              </a:rPr>
              <a:t>Let’s Jump into the Abyss!</a:t>
            </a:r>
          </a:p>
          <a:p>
            <a:pPr algn="ctr"/>
            <a:endParaRPr lang="en-US" sz="2800" dirty="0">
              <a:latin typeface="Arial Black" panose="020B0A040201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38" y="1595981"/>
            <a:ext cx="6553654" cy="4384990"/>
          </a:xfrm>
          <a:prstGeom prst="rect">
            <a:avLst/>
          </a:prstGeom>
        </p:spPr>
      </p:pic>
    </p:spTree>
    <p:extLst>
      <p:ext uri="{BB962C8B-B14F-4D97-AF65-F5344CB8AC3E}">
        <p14:creationId xmlns:p14="http://schemas.microsoft.com/office/powerpoint/2010/main" val="11873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30</a:t>
            </a:fld>
            <a:endParaRPr lang="en-US" dirty="0"/>
          </a:p>
        </p:txBody>
      </p:sp>
      <p:sp>
        <p:nvSpPr>
          <p:cNvPr id="3" name="TextBox 2"/>
          <p:cNvSpPr txBox="1"/>
          <p:nvPr/>
        </p:nvSpPr>
        <p:spPr>
          <a:xfrm>
            <a:off x="641024" y="692688"/>
            <a:ext cx="10998722" cy="2462213"/>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Tax Exempt</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An investment that is </a:t>
            </a:r>
            <a:r>
              <a:rPr lang="en-US" sz="2400" b="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subject to taxation at the </a:t>
            </a:r>
            <a:r>
              <a:rPr lang="en-US" sz="2400" b="1" dirty="0">
                <a:solidFill>
                  <a:srgbClr val="7030A0"/>
                </a:solidFill>
                <a:latin typeface="Arial" panose="020B0604020202020204" pitchFamily="34" charset="0"/>
                <a:cs typeface="Arial" panose="020B0604020202020204" pitchFamily="34" charset="0"/>
              </a:rPr>
              <a:t>FEDERAL</a:t>
            </a:r>
            <a:r>
              <a:rPr lang="en-US" sz="2400" dirty="0">
                <a:solidFill>
                  <a:srgbClr val="7030A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level.  Such investments may be subject to state, local or the federal alternative minimum tax.</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77521">
            <a:off x="4883260" y="3156044"/>
            <a:ext cx="4883085" cy="3255389"/>
          </a:xfrm>
          <a:prstGeom prst="rect">
            <a:avLst/>
          </a:prstGeom>
        </p:spPr>
      </p:pic>
      <p:pic>
        <p:nvPicPr>
          <p:cNvPr id="5" name="Picture 4"/>
          <p:cNvPicPr>
            <a:picLocks noChangeAspect="1"/>
          </p:cNvPicPr>
          <p:nvPr/>
        </p:nvPicPr>
        <p:blipFill>
          <a:blip r:embed="rId3" cstate="print"/>
          <a:stretch>
            <a:fillRect/>
          </a:stretch>
        </p:blipFill>
        <p:spPr>
          <a:xfrm>
            <a:off x="143692" y="5613020"/>
            <a:ext cx="921536" cy="921536"/>
          </a:xfrm>
          <a:prstGeom prst="rect">
            <a:avLst/>
          </a:prstGeom>
        </p:spPr>
      </p:pic>
    </p:spTree>
    <p:extLst>
      <p:ext uri="{BB962C8B-B14F-4D97-AF65-F5344CB8AC3E}">
        <p14:creationId xmlns:p14="http://schemas.microsoft.com/office/powerpoint/2010/main" val="349844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31</a:t>
            </a:fld>
            <a:endParaRPr lang="en-US" dirty="0"/>
          </a:p>
        </p:txBody>
      </p:sp>
      <p:pic>
        <p:nvPicPr>
          <p:cNvPr id="3" name="Picture 2"/>
          <p:cNvPicPr>
            <a:picLocks noChangeAspect="1"/>
          </p:cNvPicPr>
          <p:nvPr/>
        </p:nvPicPr>
        <p:blipFill>
          <a:blip r:embed="rId2" cstate="print"/>
          <a:stretch>
            <a:fillRect/>
          </a:stretch>
        </p:blipFill>
        <p:spPr>
          <a:xfrm>
            <a:off x="247387" y="5711432"/>
            <a:ext cx="921536" cy="921536"/>
          </a:xfrm>
          <a:prstGeom prst="rect">
            <a:avLst/>
          </a:prstGeom>
        </p:spPr>
      </p:pic>
      <p:sp>
        <p:nvSpPr>
          <p:cNvPr id="4" name="TextBox 3"/>
          <p:cNvSpPr txBox="1"/>
          <p:nvPr/>
        </p:nvSpPr>
        <p:spPr>
          <a:xfrm>
            <a:off x="989815" y="446322"/>
            <a:ext cx="10709664" cy="5139869"/>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Taxing District</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NDCC defines a taxing district as any county, city, </a:t>
            </a:r>
            <a:r>
              <a:rPr lang="en-US" sz="2400" b="1" dirty="0">
                <a:solidFill>
                  <a:srgbClr val="7030A0"/>
                </a:solidFill>
                <a:latin typeface="Arial" panose="020B0604020202020204" pitchFamily="34" charset="0"/>
                <a:cs typeface="Arial" panose="020B0604020202020204" pitchFamily="34" charset="0"/>
              </a:rPr>
              <a:t>School District</a:t>
            </a:r>
            <a:r>
              <a:rPr lang="en-US" sz="2400" dirty="0">
                <a:latin typeface="Arial" panose="020B0604020202020204" pitchFamily="34" charset="0"/>
                <a:cs typeface="Arial" panose="020B0604020202020204" pitchFamily="34" charset="0"/>
              </a:rPr>
              <a:t>, township, park district, water conservation and flood control district, Garrison Diversion Conservancy District, county park district, joint county park district or irrigation district in the state.</a:t>
            </a:r>
          </a:p>
          <a:p>
            <a:endParaRPr lang="en-US" sz="2400" dirty="0">
              <a:latin typeface="Arial" panose="020B0604020202020204" pitchFamily="34" charset="0"/>
              <a:cs typeface="Arial" panose="020B0604020202020204" pitchFamily="34" charset="0"/>
            </a:endParaRPr>
          </a:p>
          <a:p>
            <a:endParaRPr lang="en-US" sz="1100" dirty="0">
              <a:latin typeface="Arial Black" panose="020B0A04020102020204" pitchFamily="34" charset="0"/>
            </a:endParaRPr>
          </a:p>
          <a:p>
            <a:r>
              <a:rPr lang="en-US" sz="3200" dirty="0">
                <a:latin typeface="Arial Black" panose="020B0A04020102020204" pitchFamily="34" charset="0"/>
              </a:rPr>
              <a:t>Yield (%)</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rate of return, usually a dividend or interest payment, on an investment, expressed as a percentage of market price.</a:t>
            </a:r>
          </a:p>
          <a:p>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9596487" y="5802868"/>
            <a:ext cx="1640264" cy="369332"/>
          </a:xfrm>
          <a:prstGeom prst="rect">
            <a:avLst/>
          </a:prstGeom>
          <a:solidFill>
            <a:srgbClr val="FFFF00"/>
          </a:solidFill>
          <a:ln>
            <a:solidFill>
              <a:schemeClr val="bg2"/>
            </a:solidFill>
          </a:ln>
        </p:spPr>
        <p:txBody>
          <a:bodyPr wrap="square" rtlCol="0" anchor="ctr" anchorCtr="1">
            <a:spAutoFit/>
          </a:bodyPr>
          <a:lstStyle/>
          <a:p>
            <a:r>
              <a:rPr lang="en-US" dirty="0"/>
              <a:t>NDCC 21-01-01</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967" y="552142"/>
            <a:ext cx="1640066" cy="1088665"/>
          </a:xfrm>
          <a:prstGeom prst="rect">
            <a:avLst/>
          </a:prstGeom>
        </p:spPr>
      </p:pic>
    </p:spTree>
    <p:extLst>
      <p:ext uri="{BB962C8B-B14F-4D97-AF65-F5344CB8AC3E}">
        <p14:creationId xmlns:p14="http://schemas.microsoft.com/office/powerpoint/2010/main" val="38950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32</a:t>
            </a:fld>
            <a:endParaRPr lang="en-US" dirty="0"/>
          </a:p>
        </p:txBody>
      </p:sp>
      <p:sp>
        <p:nvSpPr>
          <p:cNvPr id="3" name="TextBox 2"/>
          <p:cNvSpPr txBox="1"/>
          <p:nvPr/>
        </p:nvSpPr>
        <p:spPr>
          <a:xfrm>
            <a:off x="490194" y="1635369"/>
            <a:ext cx="11168405" cy="3693319"/>
          </a:xfrm>
          <a:prstGeom prst="rect">
            <a:avLst/>
          </a:prstGeom>
          <a:noFill/>
        </p:spPr>
        <p:txBody>
          <a:bodyPr wrap="square" rtlCol="0">
            <a:spAutoFit/>
          </a:bodyPr>
          <a:lstStyle/>
          <a:p>
            <a:pPr algn="ctr"/>
            <a:r>
              <a:rPr lang="en-US" sz="4800" dirty="0">
                <a:latin typeface="Arial Black" panose="020B0A04020102020204" pitchFamily="34" charset="0"/>
              </a:rPr>
              <a:t>NDCC 57-15</a:t>
            </a:r>
          </a:p>
          <a:p>
            <a:pPr algn="ctr"/>
            <a:endParaRPr lang="en-US" sz="4800" dirty="0">
              <a:latin typeface="Arial Black" panose="020B0A04020102020204" pitchFamily="34" charset="0"/>
            </a:endParaRPr>
          </a:p>
          <a:p>
            <a:pPr algn="ctr"/>
            <a:r>
              <a:rPr lang="en-US" sz="4800" dirty="0">
                <a:latin typeface="Arial Black" panose="020B0A04020102020204" pitchFamily="34" charset="0"/>
              </a:rPr>
              <a:t>BUILDING FUND for</a:t>
            </a:r>
          </a:p>
          <a:p>
            <a:pPr algn="ctr"/>
            <a:endParaRPr lang="en-US" sz="2000" dirty="0">
              <a:latin typeface="Arial Black" panose="020B0A04020102020204" pitchFamily="34" charset="0"/>
            </a:endParaRPr>
          </a:p>
          <a:p>
            <a:pPr algn="ctr"/>
            <a:r>
              <a:rPr lang="en-US" sz="4800" dirty="0">
                <a:latin typeface="Arial Black" panose="020B0A04020102020204" pitchFamily="34" charset="0"/>
              </a:rPr>
              <a:t>SCHOOL DISTRICTS</a:t>
            </a:r>
          </a:p>
          <a:p>
            <a:endParaRPr lang="en-US" sz="1100" dirty="0">
              <a:latin typeface="Arial Black" panose="020B0A04020102020204" pitchFamily="34" charset="0"/>
            </a:endParaRPr>
          </a:p>
          <a:p>
            <a:endParaRPr lang="en-US" sz="1100" dirty="0">
              <a:latin typeface="Arial Black" panose="020B0A04020102020204" pitchFamily="34" charset="0"/>
            </a:endParaRPr>
          </a:p>
        </p:txBody>
      </p:sp>
    </p:spTree>
    <p:extLst>
      <p:ext uri="{BB962C8B-B14F-4D97-AF65-F5344CB8AC3E}">
        <p14:creationId xmlns:p14="http://schemas.microsoft.com/office/powerpoint/2010/main" val="43627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33</a:t>
            </a:fld>
            <a:endParaRPr lang="en-US" dirty="0"/>
          </a:p>
        </p:txBody>
      </p:sp>
      <p:sp>
        <p:nvSpPr>
          <p:cNvPr id="4" name="TextBox 3"/>
          <p:cNvSpPr txBox="1"/>
          <p:nvPr/>
        </p:nvSpPr>
        <p:spPr>
          <a:xfrm>
            <a:off x="612742" y="311084"/>
            <a:ext cx="10935093" cy="5570756"/>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Tax Levy for Building Fund</a:t>
            </a:r>
          </a:p>
          <a:p>
            <a:endParaRPr lang="en-US" sz="11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levies taxes annually for the Building Fund.  The </a:t>
            </a:r>
            <a:r>
              <a:rPr lang="en-US" sz="2800" u="sng" dirty="0">
                <a:latin typeface="Arial" panose="020B0604020202020204" pitchFamily="34" charset="0"/>
                <a:cs typeface="Arial" panose="020B0604020202020204" pitchFamily="34" charset="0"/>
              </a:rPr>
              <a:t>maximum tax levy allowed for the Building Fund is </a:t>
            </a:r>
            <a:r>
              <a:rPr lang="en-US" sz="2800" b="1" u="sng" dirty="0">
                <a:solidFill>
                  <a:srgbClr val="7030A0"/>
                </a:solidFill>
                <a:latin typeface="Arial" panose="020B0604020202020204" pitchFamily="34" charset="0"/>
                <a:cs typeface="Arial" panose="020B0604020202020204" pitchFamily="34" charset="0"/>
              </a:rPr>
              <a:t>20 mills</a:t>
            </a:r>
            <a:r>
              <a:rPr lang="en-US" sz="2800" dirty="0">
                <a:solidFill>
                  <a:srgbClr val="7030A0"/>
                </a:solidFill>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Building Fund must be approved by </a:t>
            </a:r>
            <a:r>
              <a:rPr lang="en-US" sz="2800" b="1" dirty="0">
                <a:solidFill>
                  <a:srgbClr val="C00000"/>
                </a:solidFill>
                <a:latin typeface="Arial" panose="020B0604020202020204" pitchFamily="34" charset="0"/>
                <a:cs typeface="Arial" panose="020B0604020202020204" pitchFamily="34" charset="0"/>
              </a:rPr>
              <a:t>60% of the District patrons</a:t>
            </a:r>
            <a:r>
              <a:rPr lang="en-US" sz="2800" dirty="0">
                <a:latin typeface="Arial" panose="020B0604020202020204" pitchFamily="34" charset="0"/>
                <a:cs typeface="Arial" panose="020B0604020202020204" pitchFamily="34" charset="0"/>
              </a:rPr>
              <a:t>.  </a:t>
            </a:r>
            <a:r>
              <a:rPr lang="en-US" sz="2800" b="1" dirty="0">
                <a:solidFill>
                  <a:srgbClr val="7030A0"/>
                </a:solidFill>
                <a:latin typeface="Arial" panose="020B0604020202020204" pitchFamily="34" charset="0"/>
                <a:cs typeface="Arial" panose="020B0604020202020204" pitchFamily="34" charset="0"/>
              </a:rPr>
              <a:t>Once established, it remains in place without a time limit.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Building Fund can be discontinued upon completion of all payments due, and cancellation of all bonds.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levy can be discontinued at the discretion of the Board or petition of 20% of the qualified voters that voted in the last election, </a:t>
            </a:r>
            <a:r>
              <a:rPr lang="en-US" sz="2800" b="1" dirty="0">
                <a:solidFill>
                  <a:srgbClr val="C00000"/>
                </a:solidFill>
                <a:latin typeface="Arial" panose="020B0604020202020204" pitchFamily="34" charset="0"/>
                <a:cs typeface="Arial" panose="020B0604020202020204" pitchFamily="34" charset="0"/>
              </a:rPr>
              <a:t>AND</a:t>
            </a:r>
            <a:r>
              <a:rPr lang="en-US" sz="2800"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upon a favorable vote of 60% of the qualified voters.</a:t>
            </a:r>
            <a:endParaRPr lang="en-US" sz="2800" dirty="0">
              <a:solidFill>
                <a:srgbClr val="C00000"/>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9426804" y="5802868"/>
            <a:ext cx="1630837" cy="369332"/>
          </a:xfrm>
          <a:prstGeom prst="rect">
            <a:avLst/>
          </a:prstGeom>
          <a:solidFill>
            <a:srgbClr val="FFFF00"/>
          </a:solidFill>
        </p:spPr>
        <p:txBody>
          <a:bodyPr wrap="square" rtlCol="0">
            <a:spAutoFit/>
          </a:bodyPr>
          <a:lstStyle/>
          <a:p>
            <a:r>
              <a:rPr lang="en-US" dirty="0"/>
              <a:t>NDCC 57-15-16</a:t>
            </a:r>
          </a:p>
        </p:txBody>
      </p:sp>
    </p:spTree>
    <p:extLst>
      <p:ext uri="{BB962C8B-B14F-4D97-AF65-F5344CB8AC3E}">
        <p14:creationId xmlns:p14="http://schemas.microsoft.com/office/powerpoint/2010/main" val="326017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34</a:t>
            </a:fld>
            <a:endParaRPr lang="en-US" dirty="0"/>
          </a:p>
        </p:txBody>
      </p:sp>
      <p:sp>
        <p:nvSpPr>
          <p:cNvPr id="3" name="TextBox 2"/>
          <p:cNvSpPr txBox="1"/>
          <p:nvPr/>
        </p:nvSpPr>
        <p:spPr>
          <a:xfrm>
            <a:off x="725864" y="772997"/>
            <a:ext cx="10627936" cy="393954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Creating the Building Fund</a:t>
            </a:r>
          </a:p>
          <a:p>
            <a:endParaRPr lang="en-US" sz="11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may create the Building Fund by appropriating and budgeting for an amount not in excess of 20% of the current annual appropriation for all other purposes combined.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does not include appropriations to pay interest and principal of any of the bonded debt and can not be in excess of the limitations prescribed by law.</a:t>
            </a:r>
            <a:endParaRPr lang="en-US" sz="2800" dirty="0">
              <a:solidFill>
                <a:srgbClr val="C00000"/>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9722963" y="5802868"/>
            <a:ext cx="1630837" cy="369332"/>
          </a:xfrm>
          <a:prstGeom prst="rect">
            <a:avLst/>
          </a:prstGeom>
          <a:solidFill>
            <a:srgbClr val="FFFF00"/>
          </a:solidFill>
        </p:spPr>
        <p:txBody>
          <a:bodyPr wrap="square" rtlCol="0">
            <a:spAutoFit/>
          </a:bodyPr>
          <a:lstStyle/>
          <a:p>
            <a:r>
              <a:rPr lang="en-US" dirty="0"/>
              <a:t>NDCC 57-15-16</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988" y="4331617"/>
            <a:ext cx="3048000" cy="2286000"/>
          </a:xfrm>
          <a:prstGeom prst="rect">
            <a:avLst/>
          </a:prstGeom>
        </p:spPr>
      </p:pic>
    </p:spTree>
    <p:extLst>
      <p:ext uri="{BB962C8B-B14F-4D97-AF65-F5344CB8AC3E}">
        <p14:creationId xmlns:p14="http://schemas.microsoft.com/office/powerpoint/2010/main" val="118370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35</a:t>
            </a:fld>
            <a:endParaRPr lang="en-US" dirty="0"/>
          </a:p>
        </p:txBody>
      </p:sp>
      <p:sp>
        <p:nvSpPr>
          <p:cNvPr id="3" name="TextBox 2"/>
          <p:cNvSpPr txBox="1"/>
          <p:nvPr/>
        </p:nvSpPr>
        <p:spPr>
          <a:xfrm>
            <a:off x="739611" y="735290"/>
            <a:ext cx="10712777" cy="4801314"/>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Maintaining the Building Fund Levy</a:t>
            </a:r>
          </a:p>
          <a:p>
            <a:endParaRPr lang="en-US" sz="11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Any District executing a contract, or lease with the </a:t>
            </a:r>
            <a:r>
              <a:rPr lang="en-US" sz="2800" b="1" dirty="0">
                <a:latin typeface="Arial" panose="020B0604020202020204" pitchFamily="34" charset="0"/>
                <a:cs typeface="Arial" panose="020B0604020202020204" pitchFamily="34" charset="0"/>
              </a:rPr>
              <a:t>State Board of Public School Education</a:t>
            </a:r>
            <a:r>
              <a:rPr lang="en-US" sz="2800"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OR</a:t>
            </a:r>
            <a:r>
              <a:rPr lang="en-US" sz="2800" dirty="0">
                <a:latin typeface="Arial" panose="020B0604020202020204" pitchFamily="34" charset="0"/>
                <a:cs typeface="Arial" panose="020B0604020202020204" pitchFamily="34" charset="0"/>
              </a:rPr>
              <a:t> issues </a:t>
            </a:r>
            <a:r>
              <a:rPr lang="en-US" sz="2800" b="1" dirty="0">
                <a:latin typeface="Arial" panose="020B0604020202020204" pitchFamily="34" charset="0"/>
                <a:cs typeface="Arial" panose="020B0604020202020204" pitchFamily="34" charset="0"/>
              </a:rPr>
              <a:t>General Obligation Bonds </a:t>
            </a:r>
            <a:r>
              <a:rPr lang="en-US" sz="2800" dirty="0">
                <a:latin typeface="Arial" panose="020B0604020202020204" pitchFamily="34" charset="0"/>
                <a:cs typeface="Arial" panose="020B0604020202020204" pitchFamily="34" charset="0"/>
              </a:rPr>
              <a:t>which requires the contract, lease, or bond issue to maintain the levy, shall immediately file a </a:t>
            </a:r>
            <a:r>
              <a:rPr lang="en-US" sz="2800" b="1" dirty="0">
                <a:solidFill>
                  <a:srgbClr val="7030A0"/>
                </a:solidFill>
                <a:latin typeface="Arial" panose="020B0604020202020204" pitchFamily="34" charset="0"/>
                <a:cs typeface="Arial" panose="020B0604020202020204" pitchFamily="34" charset="0"/>
              </a:rPr>
              <a:t>certified copy </a:t>
            </a:r>
            <a:r>
              <a:rPr lang="en-US" sz="2800" dirty="0">
                <a:latin typeface="Arial" panose="020B0604020202020204" pitchFamily="34" charset="0"/>
                <a:cs typeface="Arial" panose="020B0604020202020204" pitchFamily="34" charset="0"/>
              </a:rPr>
              <a:t>of the contract, lease or bond issue the County Auditor.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County Auditor is required to register the contract, lease, or bond issue as prescribed in NDCC 21-03-23.  </a:t>
            </a:r>
            <a:r>
              <a:rPr lang="en-US" sz="2800" dirty="0">
                <a:solidFill>
                  <a:srgbClr val="7030A0"/>
                </a:solidFill>
                <a:latin typeface="Arial" panose="020B0604020202020204" pitchFamily="34" charset="0"/>
                <a:cs typeface="Arial" panose="020B0604020202020204" pitchFamily="34" charset="0"/>
              </a:rPr>
              <a:t>(We’ll cover this later)</a:t>
            </a:r>
          </a:p>
          <a:p>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9694682" y="5802868"/>
            <a:ext cx="1659118" cy="369332"/>
          </a:xfrm>
          <a:prstGeom prst="rect">
            <a:avLst/>
          </a:prstGeom>
          <a:solidFill>
            <a:srgbClr val="FFFF00"/>
          </a:solidFill>
        </p:spPr>
        <p:txBody>
          <a:bodyPr wrap="square" rtlCol="0">
            <a:spAutoFit/>
          </a:bodyPr>
          <a:lstStyle/>
          <a:p>
            <a:r>
              <a:rPr lang="en-US" dirty="0"/>
              <a:t>NDCC 57-15-16</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4783562"/>
            <a:ext cx="1738853" cy="1548894"/>
          </a:xfrm>
          <a:prstGeom prst="rect">
            <a:avLst/>
          </a:prstGeom>
        </p:spPr>
      </p:pic>
    </p:spTree>
    <p:extLst>
      <p:ext uri="{BB962C8B-B14F-4D97-AF65-F5344CB8AC3E}">
        <p14:creationId xmlns:p14="http://schemas.microsoft.com/office/powerpoint/2010/main" val="185957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36</a:t>
            </a:fld>
            <a:endParaRPr lang="en-US" dirty="0"/>
          </a:p>
        </p:txBody>
      </p:sp>
      <p:sp>
        <p:nvSpPr>
          <p:cNvPr id="3" name="TextBox 2"/>
          <p:cNvSpPr txBox="1"/>
          <p:nvPr/>
        </p:nvSpPr>
        <p:spPr>
          <a:xfrm>
            <a:off x="716437" y="311084"/>
            <a:ext cx="11227324" cy="5570756"/>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Maintaining the Building Fund Levy</a:t>
            </a:r>
          </a:p>
          <a:p>
            <a:endParaRPr lang="en-US" sz="11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Once registered, the District </a:t>
            </a:r>
            <a:r>
              <a:rPr lang="en-US" sz="2800" b="1" dirty="0">
                <a:latin typeface="Arial" panose="020B0604020202020204" pitchFamily="34" charset="0"/>
                <a:cs typeface="Arial" panose="020B0604020202020204" pitchFamily="34" charset="0"/>
              </a:rPr>
              <a:t>may not </a:t>
            </a:r>
            <a:r>
              <a:rPr lang="en-US" sz="2800" dirty="0">
                <a:latin typeface="Arial" panose="020B0604020202020204" pitchFamily="34" charset="0"/>
                <a:cs typeface="Arial" panose="020B0604020202020204" pitchFamily="34" charset="0"/>
              </a:rPr>
              <a:t>discontinue levy.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levy </a:t>
            </a:r>
            <a:r>
              <a:rPr lang="en-US" sz="2800" dirty="0">
                <a:solidFill>
                  <a:srgbClr val="C00000"/>
                </a:solidFill>
                <a:latin typeface="Arial" panose="020B0604020202020204" pitchFamily="34" charset="0"/>
                <a:cs typeface="Arial" panose="020B0604020202020204" pitchFamily="34" charset="0"/>
              </a:rPr>
              <a:t>must automatically be included in tax levy of the District </a:t>
            </a:r>
            <a:r>
              <a:rPr lang="en-US" sz="2800" dirty="0">
                <a:latin typeface="Arial" panose="020B0604020202020204" pitchFamily="34" charset="0"/>
                <a:cs typeface="Arial" panose="020B0604020202020204" pitchFamily="34" charset="0"/>
              </a:rPr>
              <a:t>from year to year by the County Auditor, until a sufficient sum of money have been collected to pay for the retirement of all obligations of the District for:</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rgbClr val="7030A0"/>
                </a:solidFill>
                <a:latin typeface="Arial" panose="020B0604020202020204" pitchFamily="34" charset="0"/>
                <a:cs typeface="Arial" panose="020B0604020202020204" pitchFamily="34" charset="0"/>
              </a:rPr>
              <a:t>State Board of Public School Education</a:t>
            </a:r>
          </a:p>
          <a:p>
            <a:endParaRPr lang="en-US" sz="1100" dirty="0">
              <a:solidFill>
                <a:srgbClr val="7030A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rgbClr val="7030A0"/>
                </a:solidFill>
                <a:latin typeface="Arial" panose="020B0604020202020204" pitchFamily="34" charset="0"/>
                <a:cs typeface="Arial" panose="020B0604020202020204" pitchFamily="34" charset="0"/>
              </a:rPr>
              <a:t>Pay the custodian (the Business Manager) of the bond sinking fund all amounts due, or to become due on the bonds</a:t>
            </a:r>
          </a:p>
          <a:p>
            <a:pPr marL="457200" indent="-457200">
              <a:buFont typeface="Arial" panose="020B0604020202020204" pitchFamily="34" charset="0"/>
              <a:buChar char="•"/>
            </a:pPr>
            <a:endParaRPr lang="en-US" sz="2800" dirty="0">
              <a:solidFill>
                <a:srgbClr val="7030A0"/>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9851011" y="5901180"/>
            <a:ext cx="1640264" cy="369332"/>
          </a:xfrm>
          <a:prstGeom prst="rect">
            <a:avLst/>
          </a:prstGeom>
          <a:solidFill>
            <a:srgbClr val="FFFF00"/>
          </a:solidFill>
        </p:spPr>
        <p:txBody>
          <a:bodyPr wrap="square" rtlCol="0">
            <a:spAutoFit/>
          </a:bodyPr>
          <a:lstStyle/>
          <a:p>
            <a:r>
              <a:rPr lang="en-US" dirty="0"/>
              <a:t>NDCC 57-15-16</a:t>
            </a:r>
          </a:p>
        </p:txBody>
      </p:sp>
    </p:spTree>
    <p:extLst>
      <p:ext uri="{BB962C8B-B14F-4D97-AF65-F5344CB8AC3E}">
        <p14:creationId xmlns:p14="http://schemas.microsoft.com/office/powerpoint/2010/main" val="277430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37</a:t>
            </a:fld>
            <a:endParaRPr lang="en-US" dirty="0"/>
          </a:p>
        </p:txBody>
      </p:sp>
      <p:sp>
        <p:nvSpPr>
          <p:cNvPr id="4" name="TextBox 3"/>
          <p:cNvSpPr txBox="1"/>
          <p:nvPr/>
        </p:nvSpPr>
        <p:spPr>
          <a:xfrm>
            <a:off x="9615341" y="5802868"/>
            <a:ext cx="1611984" cy="369332"/>
          </a:xfrm>
          <a:prstGeom prst="rect">
            <a:avLst/>
          </a:prstGeom>
          <a:solidFill>
            <a:srgbClr val="FFFF00"/>
          </a:solidFill>
        </p:spPr>
        <p:txBody>
          <a:bodyPr wrap="square" rtlCol="0">
            <a:spAutoFit/>
          </a:bodyPr>
          <a:lstStyle/>
          <a:p>
            <a:r>
              <a:rPr lang="en-US" dirty="0"/>
              <a:t>NDCC 57-15-16</a:t>
            </a:r>
          </a:p>
        </p:txBody>
      </p:sp>
      <p:sp>
        <p:nvSpPr>
          <p:cNvPr id="5" name="TextBox 4"/>
          <p:cNvSpPr txBox="1"/>
          <p:nvPr/>
        </p:nvSpPr>
        <p:spPr>
          <a:xfrm>
            <a:off x="632774" y="328151"/>
            <a:ext cx="10850252" cy="626325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Maintaining the Building Fund Levy</a:t>
            </a:r>
          </a:p>
          <a:p>
            <a:endParaRPr lang="en-US" sz="11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the Board is levying taxes for the Building Fund, it shall:</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Specify on the ballot the number of mills to be levied</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Board </a:t>
            </a:r>
            <a:r>
              <a:rPr lang="en-US" sz="2800" b="1" u="sng" dirty="0">
                <a:solidFill>
                  <a:srgbClr val="7030A0"/>
                </a:solidFill>
                <a:latin typeface="Arial" panose="020B0604020202020204" pitchFamily="34" charset="0"/>
                <a:cs typeface="Arial" panose="020B0604020202020204" pitchFamily="34" charset="0"/>
              </a:rPr>
              <a:t>May</a:t>
            </a:r>
            <a:r>
              <a:rPr lang="en-US" sz="2800" dirty="0">
                <a:latin typeface="Arial" panose="020B0604020202020204" pitchFamily="34" charset="0"/>
                <a:cs typeface="Arial" panose="020B0604020202020204" pitchFamily="34" charset="0"/>
              </a:rPr>
              <a:t>, at its discretion, submit a specific plan for which the Building Fund will be used</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The Plan shall designate the general area to be served by use of the Building Fund</a:t>
            </a:r>
          </a:p>
          <a:p>
            <a:pPr marL="1371600" lvl="2"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The area to be served described in the plan, </a:t>
            </a:r>
            <a:r>
              <a:rPr lang="en-US" sz="2800" b="1" u="sng" dirty="0">
                <a:solidFill>
                  <a:srgbClr val="7030A0"/>
                </a:solidFill>
                <a:latin typeface="Arial" panose="020B0604020202020204" pitchFamily="34" charset="0"/>
                <a:cs typeface="Arial" panose="020B0604020202020204" pitchFamily="34" charset="0"/>
              </a:rPr>
              <a:t>doesn’t</a:t>
            </a:r>
            <a:r>
              <a:rPr lang="en-US" sz="2800" u="sng" dirty="0">
                <a:solidFill>
                  <a:srgbClr val="7030A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need to be described on the Building Fund ballot.</a:t>
            </a:r>
          </a:p>
          <a:p>
            <a:endParaRPr lang="en-US" sz="2800" dirty="0">
              <a:solidFill>
                <a:srgbClr val="7030A0"/>
              </a:solidFill>
              <a:latin typeface="Arial" panose="020B0604020202020204" pitchFamily="34" charset="0"/>
              <a:cs typeface="Arial" panose="020B0604020202020204" pitchFamily="34" charset="0"/>
            </a:endParaRPr>
          </a:p>
          <a:p>
            <a:endParaRPr lang="en-US" sz="2800" dirty="0">
              <a:solidFill>
                <a:srgbClr val="7030A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solidFill>
                <a:srgbClr val="7030A0"/>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stretch>
            <a:fillRect/>
          </a:stretch>
        </p:blipFill>
        <p:spPr>
          <a:xfrm>
            <a:off x="206491" y="5627716"/>
            <a:ext cx="921536" cy="9215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499" y="5013284"/>
            <a:ext cx="1816231" cy="1430282"/>
          </a:xfrm>
          <a:prstGeom prst="rect">
            <a:avLst/>
          </a:prstGeom>
        </p:spPr>
      </p:pic>
    </p:spTree>
    <p:extLst>
      <p:ext uri="{BB962C8B-B14F-4D97-AF65-F5344CB8AC3E}">
        <p14:creationId xmlns:p14="http://schemas.microsoft.com/office/powerpoint/2010/main" val="21704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38</a:t>
            </a:fld>
            <a:endParaRPr lang="en-US" dirty="0"/>
          </a:p>
        </p:txBody>
      </p:sp>
      <p:sp>
        <p:nvSpPr>
          <p:cNvPr id="3" name="TextBox 2"/>
          <p:cNvSpPr txBox="1"/>
          <p:nvPr/>
        </p:nvSpPr>
        <p:spPr>
          <a:xfrm>
            <a:off x="1404593" y="329937"/>
            <a:ext cx="10492034" cy="550920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Disposition of the Building Fund</a:t>
            </a:r>
          </a:p>
          <a:p>
            <a:endParaRPr lang="en-US" sz="11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All revenue accruing for the Building Fund must be placed in a </a:t>
            </a:r>
            <a:r>
              <a:rPr lang="en-US" sz="2800" b="1" dirty="0">
                <a:latin typeface="Arial" panose="020B0604020202020204" pitchFamily="34" charset="0"/>
                <a:cs typeface="Arial" panose="020B0604020202020204" pitchFamily="34" charset="0"/>
              </a:rPr>
              <a:t>separate fund (Building Fund) </a:t>
            </a:r>
            <a:r>
              <a:rPr lang="en-US" sz="2800" dirty="0">
                <a:latin typeface="Arial" panose="020B0604020202020204" pitchFamily="34" charset="0"/>
                <a:cs typeface="Arial" panose="020B0604020202020204" pitchFamily="34" charset="0"/>
              </a:rPr>
              <a:t>and must: </a:t>
            </a:r>
          </a:p>
          <a:p>
            <a:endParaRPr lang="en-US" sz="1100" dirty="0">
              <a:latin typeface="Arial" panose="020B0604020202020204" pitchFamily="34" charset="0"/>
              <a:cs typeface="Arial" panose="020B0604020202020204" pitchFamily="34" charset="0"/>
            </a:endParaRPr>
          </a:p>
          <a:p>
            <a:pPr marL="461963" lvl="3" indent="-461963">
              <a:buFont typeface="Arial" panose="020B0604020202020204" pitchFamily="34" charset="0"/>
              <a:buChar char="•"/>
            </a:pPr>
            <a:r>
              <a:rPr lang="en-US" sz="2800" dirty="0">
                <a:latin typeface="Arial" panose="020B0604020202020204" pitchFamily="34" charset="0"/>
                <a:cs typeface="Arial" panose="020B0604020202020204" pitchFamily="34" charset="0"/>
              </a:rPr>
              <a:t>Be deposited, held or invested in the same manner as the sinking funds of the District; or</a:t>
            </a:r>
          </a:p>
          <a:p>
            <a:pPr marL="461963" lvl="3" indent="-461963"/>
            <a:endParaRPr lang="en-US" sz="1100" dirty="0">
              <a:latin typeface="Arial" panose="020B0604020202020204" pitchFamily="34" charset="0"/>
              <a:cs typeface="Arial" panose="020B0604020202020204" pitchFamily="34" charset="0"/>
            </a:endParaRPr>
          </a:p>
          <a:p>
            <a:pPr marL="461963" lvl="3" indent="-461963">
              <a:buFont typeface="Arial" panose="020B0604020202020204" pitchFamily="34" charset="0"/>
              <a:buChar char="•"/>
            </a:pPr>
            <a:r>
              <a:rPr lang="en-US" sz="2800" dirty="0">
                <a:latin typeface="Arial" panose="020B0604020202020204" pitchFamily="34" charset="0"/>
                <a:cs typeface="Arial" panose="020B0604020202020204" pitchFamily="34" charset="0"/>
              </a:rPr>
              <a:t>Be used for the purchase of shares or securities of federal/state-chartered savings &amp; loan associations, within the limits of federal insurance.</a:t>
            </a:r>
          </a:p>
          <a:p>
            <a:endParaRPr lang="en-US" sz="1100" dirty="0">
              <a:latin typeface="Arial" panose="020B0604020202020204" pitchFamily="34" charset="0"/>
              <a:cs typeface="Arial" panose="020B0604020202020204" pitchFamily="34" charset="0"/>
            </a:endParaRPr>
          </a:p>
          <a:p>
            <a:pPr marL="0" lvl="2" algn="ctr"/>
            <a:r>
              <a:rPr lang="en-US" sz="2400" i="1" dirty="0">
                <a:latin typeface="Arial" panose="020B0604020202020204" pitchFamily="34" charset="0"/>
                <a:cs typeface="Arial" panose="020B0604020202020204" pitchFamily="34" charset="0"/>
              </a:rPr>
              <a:t>The Building Fund is sometimes referred to as </a:t>
            </a:r>
            <a:r>
              <a:rPr lang="en-US" sz="2400" b="1" i="1" dirty="0">
                <a:solidFill>
                  <a:srgbClr val="7030A0"/>
                </a:solidFill>
                <a:latin typeface="Arial" panose="020B0604020202020204" pitchFamily="34" charset="0"/>
                <a:cs typeface="Arial" panose="020B0604020202020204" pitchFamily="34" charset="0"/>
              </a:rPr>
              <a:t>Capital Projects Fund</a:t>
            </a:r>
            <a:r>
              <a:rPr lang="en-US" sz="2400" b="1"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by some Districts, however NDCC says it should be referred to as the </a:t>
            </a:r>
          </a:p>
          <a:p>
            <a:pPr marL="0" lvl="2" algn="ctr"/>
            <a:r>
              <a:rPr lang="en-US" sz="2400" b="1" i="1" dirty="0">
                <a:solidFill>
                  <a:srgbClr val="C00000"/>
                </a:solidFill>
                <a:latin typeface="Arial" panose="020B0604020202020204" pitchFamily="34" charset="0"/>
                <a:cs typeface="Arial" panose="020B0604020202020204" pitchFamily="34" charset="0"/>
              </a:rPr>
              <a:t>Building Fund</a:t>
            </a:r>
            <a:r>
              <a:rPr lang="en-US" sz="2400" i="1" dirty="0">
                <a:latin typeface="Arial" panose="020B0604020202020204" pitchFamily="34" charset="0"/>
                <a:cs typeface="Arial" panose="020B0604020202020204" pitchFamily="34" charset="0"/>
              </a:rPr>
              <a:t>.</a:t>
            </a:r>
          </a:p>
        </p:txBody>
      </p:sp>
      <p:sp>
        <p:nvSpPr>
          <p:cNvPr id="4" name="TextBox 3"/>
          <p:cNvSpPr txBox="1"/>
          <p:nvPr/>
        </p:nvSpPr>
        <p:spPr>
          <a:xfrm>
            <a:off x="9785024" y="5816338"/>
            <a:ext cx="1649690" cy="369332"/>
          </a:xfrm>
          <a:prstGeom prst="rect">
            <a:avLst/>
          </a:prstGeom>
          <a:solidFill>
            <a:srgbClr val="FFFF00"/>
          </a:solidFill>
        </p:spPr>
        <p:txBody>
          <a:bodyPr wrap="square" rtlCol="0">
            <a:spAutoFit/>
          </a:bodyPr>
          <a:lstStyle/>
          <a:p>
            <a:pPr algn="ctr"/>
            <a:r>
              <a:rPr lang="en-US" dirty="0"/>
              <a:t>NDCC 57-15-17</a:t>
            </a:r>
          </a:p>
        </p:txBody>
      </p:sp>
    </p:spTree>
    <p:extLst>
      <p:ext uri="{BB962C8B-B14F-4D97-AF65-F5344CB8AC3E}">
        <p14:creationId xmlns:p14="http://schemas.microsoft.com/office/powerpoint/2010/main" val="266673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39</a:t>
            </a:fld>
            <a:endParaRPr lang="en-US" dirty="0"/>
          </a:p>
        </p:txBody>
      </p:sp>
      <p:sp>
        <p:nvSpPr>
          <p:cNvPr id="3" name="TextBox 2"/>
          <p:cNvSpPr txBox="1"/>
          <p:nvPr/>
        </p:nvSpPr>
        <p:spPr>
          <a:xfrm>
            <a:off x="622169" y="263950"/>
            <a:ext cx="10887959" cy="55861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Disposition of the Building Fund</a:t>
            </a:r>
          </a:p>
          <a:p>
            <a:endParaRPr lang="en-US" sz="1100" b="1" dirty="0">
              <a:latin typeface="Arial" panose="020B06040202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Money in the Building Fund may </a:t>
            </a:r>
            <a:r>
              <a:rPr lang="en-US" sz="2800" b="1" dirty="0">
                <a:solidFill>
                  <a:srgbClr val="C00000"/>
                </a:solidFill>
                <a:highlight>
                  <a:srgbClr val="FFFF00"/>
                </a:highlight>
                <a:latin typeface="Arial" panose="020B0604020202020204" pitchFamily="34" charset="0"/>
                <a:cs typeface="Arial" panose="020B0604020202020204" pitchFamily="34" charset="0"/>
              </a:rPr>
              <a:t>ONLY</a:t>
            </a:r>
            <a:r>
              <a:rPr lang="en-US" sz="2800" b="1" dirty="0">
                <a:solidFill>
                  <a:srgbClr val="7030A0"/>
                </a:solidFill>
                <a:latin typeface="Arial" panose="020B0604020202020204" pitchFamily="34" charset="0"/>
                <a:cs typeface="Arial" panose="020B0604020202020204" pitchFamily="34" charset="0"/>
              </a:rPr>
              <a:t> be used for:</a:t>
            </a:r>
          </a:p>
          <a:p>
            <a:pPr marL="971550" lvl="1" indent="-514350">
              <a:buFont typeface="+mj-lt"/>
              <a:buAutoNum type="arabicPeriod"/>
            </a:pPr>
            <a:r>
              <a:rPr lang="en-US" sz="2600" dirty="0">
                <a:latin typeface="Arial" panose="020B0604020202020204" pitchFamily="34" charset="0"/>
                <a:cs typeface="Arial" panose="020B0604020202020204" pitchFamily="34" charset="0"/>
              </a:rPr>
              <a:t>The construction of District buildings &amp; facilities;</a:t>
            </a:r>
          </a:p>
          <a:p>
            <a:pPr marL="971550" lvl="1" indent="-514350">
              <a:buFont typeface="+mj-lt"/>
              <a:buAutoNum type="arabicPeriod"/>
            </a:pPr>
            <a:r>
              <a:rPr lang="en-US" sz="2600" dirty="0">
                <a:latin typeface="Arial" panose="020B0604020202020204" pitchFamily="34" charset="0"/>
                <a:cs typeface="Arial" panose="020B0604020202020204" pitchFamily="34" charset="0"/>
              </a:rPr>
              <a:t>The renovation, repair, or expansion of District buildings &amp; facilities;</a:t>
            </a:r>
          </a:p>
          <a:p>
            <a:pPr marL="971550" lvl="1" indent="-514350">
              <a:buFont typeface="+mj-lt"/>
              <a:buAutoNum type="arabicPeriod"/>
            </a:pPr>
            <a:r>
              <a:rPr lang="en-US" sz="2600" dirty="0">
                <a:latin typeface="Arial" panose="020B0604020202020204" pitchFamily="34" charset="0"/>
                <a:cs typeface="Arial" panose="020B0604020202020204" pitchFamily="34" charset="0"/>
              </a:rPr>
              <a:t>The improvement of District buildings, facilities, &amp; real property;</a:t>
            </a:r>
          </a:p>
          <a:p>
            <a:pPr marL="971550" lvl="1" indent="-514350">
              <a:buFont typeface="+mj-lt"/>
              <a:buAutoNum type="arabicPeriod"/>
            </a:pPr>
            <a:r>
              <a:rPr lang="en-US" sz="2600" dirty="0">
                <a:latin typeface="Arial" panose="020B0604020202020204" pitchFamily="34" charset="0"/>
                <a:cs typeface="Arial" panose="020B0604020202020204" pitchFamily="34" charset="0"/>
              </a:rPr>
              <a:t>The leasing of buildings &amp; facilities;</a:t>
            </a:r>
          </a:p>
          <a:p>
            <a:pPr marL="971550" lvl="1" indent="-514350">
              <a:buFont typeface="+mj-lt"/>
              <a:buAutoNum type="arabicPeriod"/>
            </a:pPr>
            <a:r>
              <a:rPr lang="en-US" sz="2600" dirty="0">
                <a:latin typeface="Arial" panose="020B0604020202020204" pitchFamily="34" charset="0"/>
                <a:cs typeface="Arial" panose="020B0604020202020204" pitchFamily="34" charset="0"/>
              </a:rPr>
              <a:t>The payment of rentals upon contracts with the State Board of Public School Education;</a:t>
            </a:r>
          </a:p>
          <a:p>
            <a:pPr marL="971550" lvl="1" indent="-514350">
              <a:buFont typeface="+mj-lt"/>
              <a:buAutoNum type="arabicPeriod"/>
            </a:pPr>
            <a:r>
              <a:rPr lang="en-US" sz="2600" dirty="0">
                <a:latin typeface="Arial" panose="020B0604020202020204" pitchFamily="34" charset="0"/>
                <a:cs typeface="Arial" panose="020B0604020202020204" pitchFamily="34" charset="0"/>
              </a:rPr>
              <a:t>The payment of rentals of contracts with municipalities for career &amp; technical education facilities financed per NDCC 40-57; and</a:t>
            </a:r>
          </a:p>
          <a:p>
            <a:pPr marL="971550" lvl="1" indent="-514350">
              <a:buFont typeface="+mj-lt"/>
              <a:buAutoNum type="arabicPeriod"/>
            </a:pPr>
            <a:r>
              <a:rPr lang="en-US" sz="2600" dirty="0">
                <a:latin typeface="Arial" panose="020B0604020202020204" pitchFamily="34" charset="0"/>
                <a:cs typeface="Arial" panose="020B0604020202020204" pitchFamily="34" charset="0"/>
              </a:rPr>
              <a:t>The payment of principal, premiums, and interest on bonds issued in accordance with subsection 7 of NDCC 21-03-07.</a:t>
            </a:r>
          </a:p>
        </p:txBody>
      </p:sp>
      <p:sp>
        <p:nvSpPr>
          <p:cNvPr id="4" name="TextBox 3"/>
          <p:cNvSpPr txBox="1"/>
          <p:nvPr/>
        </p:nvSpPr>
        <p:spPr>
          <a:xfrm>
            <a:off x="9732390" y="5802868"/>
            <a:ext cx="1621410" cy="369332"/>
          </a:xfrm>
          <a:prstGeom prst="rect">
            <a:avLst/>
          </a:prstGeom>
          <a:solidFill>
            <a:srgbClr val="FFFF00"/>
          </a:solidFill>
        </p:spPr>
        <p:txBody>
          <a:bodyPr wrap="square" rtlCol="0">
            <a:spAutoFit/>
          </a:bodyPr>
          <a:lstStyle/>
          <a:p>
            <a:r>
              <a:rPr lang="en-US" dirty="0"/>
              <a:t>NDCC 57-15-17</a:t>
            </a:r>
          </a:p>
        </p:txBody>
      </p:sp>
    </p:spTree>
    <p:extLst>
      <p:ext uri="{BB962C8B-B14F-4D97-AF65-F5344CB8AC3E}">
        <p14:creationId xmlns:p14="http://schemas.microsoft.com/office/powerpoint/2010/main" val="393838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a:t>
            </a:fld>
            <a:endParaRPr lang="en-US" dirty="0"/>
          </a:p>
        </p:txBody>
      </p:sp>
      <p:sp>
        <p:nvSpPr>
          <p:cNvPr id="3" name="Rectangle 2"/>
          <p:cNvSpPr/>
          <p:nvPr/>
        </p:nvSpPr>
        <p:spPr>
          <a:xfrm>
            <a:off x="1562100" y="659218"/>
            <a:ext cx="10176244" cy="5262979"/>
          </a:xfrm>
          <a:prstGeom prst="rect">
            <a:avLst/>
          </a:prstGeom>
        </p:spPr>
        <p:txBody>
          <a:bodyPr wrap="square">
            <a:spAutoFit/>
          </a:bodyPr>
          <a:lstStyle/>
          <a:p>
            <a:pPr algn="ctr"/>
            <a:r>
              <a:rPr lang="en-US" sz="2800" dirty="0">
                <a:latin typeface="Arial Black" panose="020B0A04020102020204" pitchFamily="34" charset="0"/>
              </a:rPr>
              <a:t>What are we Going to Cover?</a:t>
            </a:r>
            <a:endParaRPr lang="en-US" sz="1000" dirty="0">
              <a:latin typeface="Arial Black" panose="020B0A04020102020204" pitchFamily="34" charset="0"/>
            </a:endParaRPr>
          </a:p>
          <a:p>
            <a:endParaRPr lang="en-US" sz="1100" dirty="0">
              <a:latin typeface="Arial Black" panose="020B0A04020102020204" pitchFamily="34" charset="0"/>
            </a:endParaRP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Banking &amp; Investing Terminology</a:t>
            </a: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NDCC Title 21, NDCC 57-15-16, and NDCC 57-19 as it Applies to Schools</a:t>
            </a: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Borrowing Practices</a:t>
            </a:r>
          </a:p>
          <a:p>
            <a:pPr marL="800100" lvl="1" indent="-342900">
              <a:lnSpc>
                <a:spcPct val="150000"/>
              </a:lnSpc>
              <a:buFont typeface="Wingdings" panose="05000000000000000000" pitchFamily="2" charset="2"/>
              <a:buChar char="ü"/>
            </a:pPr>
            <a:r>
              <a:rPr lang="en-US" sz="2200" b="1" dirty="0">
                <a:latin typeface="Arial" panose="020B0604020202020204" pitchFamily="34" charset="0"/>
                <a:cs typeface="Arial" panose="020B0604020202020204" pitchFamily="34" charset="0"/>
              </a:rPr>
              <a:t>Bonds</a:t>
            </a: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Reporting to the Board on Banking &amp; Investments</a:t>
            </a: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Types of Investments</a:t>
            </a: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Forecasting</a:t>
            </a: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Selection Process for Banks Under Law</a:t>
            </a:r>
          </a:p>
          <a:p>
            <a:pPr marL="342900" indent="-342900">
              <a:lnSpc>
                <a:spcPct val="15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Etc., Etc., Etc.</a:t>
            </a:r>
          </a:p>
        </p:txBody>
      </p:sp>
    </p:spTree>
    <p:extLst>
      <p:ext uri="{BB962C8B-B14F-4D97-AF65-F5344CB8AC3E}">
        <p14:creationId xmlns:p14="http://schemas.microsoft.com/office/powerpoint/2010/main" val="310493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40</a:t>
            </a:fld>
            <a:endParaRPr lang="en-US" dirty="0"/>
          </a:p>
        </p:txBody>
      </p:sp>
      <p:sp>
        <p:nvSpPr>
          <p:cNvPr id="3" name="TextBox 2"/>
          <p:cNvSpPr txBox="1"/>
          <p:nvPr/>
        </p:nvSpPr>
        <p:spPr>
          <a:xfrm>
            <a:off x="811883" y="725863"/>
            <a:ext cx="10492034" cy="367793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Disposition of the Building Fund</a:t>
            </a:r>
          </a:p>
          <a:p>
            <a:endParaRPr lang="en-US" sz="11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custodian of the funds </a:t>
            </a:r>
            <a:r>
              <a:rPr lang="en-US" sz="2800" b="1" dirty="0">
                <a:solidFill>
                  <a:srgbClr val="7030A0"/>
                </a:solidFill>
                <a:latin typeface="Arial" panose="020B0604020202020204" pitchFamily="34" charset="0"/>
                <a:cs typeface="Arial" panose="020B0604020202020204" pitchFamily="34" charset="0"/>
              </a:rPr>
              <a:t>(You) </a:t>
            </a:r>
            <a:r>
              <a:rPr lang="en-US" sz="2800" dirty="0">
                <a:latin typeface="Arial" panose="020B0604020202020204" pitchFamily="34" charset="0"/>
                <a:cs typeface="Arial" panose="020B0604020202020204" pitchFamily="34" charset="0"/>
              </a:rPr>
              <a:t>may pay out the funds only upon the order of the Board.</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check for payment must be signed by the Board President and the Business Manager.</a:t>
            </a:r>
          </a:p>
          <a:p>
            <a:pPr marL="519113" indent="-519113">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check must record on its face the </a:t>
            </a:r>
            <a:r>
              <a:rPr lang="en-US" sz="2800" dirty="0">
                <a:solidFill>
                  <a:srgbClr val="7030A0"/>
                </a:solidFill>
                <a:latin typeface="Arial" panose="020B0604020202020204" pitchFamily="34" charset="0"/>
                <a:cs typeface="Arial" panose="020B0604020202020204" pitchFamily="34" charset="0"/>
              </a:rPr>
              <a:t>purpose for which payment is made.</a:t>
            </a:r>
            <a:endParaRPr lang="en-US" sz="2600" dirty="0">
              <a:solidFill>
                <a:srgbClr val="7030A0"/>
              </a:solidFill>
              <a:latin typeface="Arial" panose="020B0604020202020204" pitchFamily="34" charset="0"/>
              <a:cs typeface="Arial" panose="020B0604020202020204" pitchFamily="34" charset="0"/>
            </a:endParaRPr>
          </a:p>
        </p:txBody>
      </p:sp>
      <p:sp>
        <p:nvSpPr>
          <p:cNvPr id="4" name="TextBox 3"/>
          <p:cNvSpPr txBox="1"/>
          <p:nvPr/>
        </p:nvSpPr>
        <p:spPr>
          <a:xfrm>
            <a:off x="9158288" y="5802868"/>
            <a:ext cx="2195512" cy="369332"/>
          </a:xfrm>
          <a:prstGeom prst="rect">
            <a:avLst/>
          </a:prstGeom>
          <a:solidFill>
            <a:srgbClr val="FFFF00"/>
          </a:solidFill>
        </p:spPr>
        <p:txBody>
          <a:bodyPr wrap="square" rtlCol="0">
            <a:spAutoFit/>
          </a:bodyPr>
          <a:lstStyle/>
          <a:p>
            <a:r>
              <a:rPr lang="en-US" dirty="0"/>
              <a:t>NDCC 57-15-17(1)(c)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239" y="4435852"/>
            <a:ext cx="2850823" cy="1895797"/>
          </a:xfrm>
          <a:prstGeom prst="rect">
            <a:avLst/>
          </a:prstGeom>
        </p:spPr>
      </p:pic>
    </p:spTree>
    <p:extLst>
      <p:ext uri="{BB962C8B-B14F-4D97-AF65-F5344CB8AC3E}">
        <p14:creationId xmlns:p14="http://schemas.microsoft.com/office/powerpoint/2010/main" val="384319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41</a:t>
            </a:fld>
            <a:endParaRPr lang="en-US" dirty="0"/>
          </a:p>
        </p:txBody>
      </p:sp>
      <p:sp>
        <p:nvSpPr>
          <p:cNvPr id="3" name="TextBox 2"/>
          <p:cNvSpPr txBox="1"/>
          <p:nvPr/>
        </p:nvSpPr>
        <p:spPr>
          <a:xfrm>
            <a:off x="575035" y="263950"/>
            <a:ext cx="10778765" cy="59400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Disposition of the Building Fund</a:t>
            </a:r>
          </a:p>
          <a:p>
            <a:endParaRPr lang="en-US" sz="11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Any money remaining in the Building Fund after the completion of payments for any building project that has cost </a:t>
            </a:r>
            <a:r>
              <a:rPr lang="en-US" sz="2400" b="1" dirty="0">
                <a:solidFill>
                  <a:srgbClr val="7030A0"/>
                </a:solidFill>
                <a:latin typeface="Arial" panose="020B0604020202020204" pitchFamily="34" charset="0"/>
                <a:cs typeface="Arial" panose="020B0604020202020204" pitchFamily="34" charset="0"/>
              </a:rPr>
              <a:t>75% or more </a:t>
            </a:r>
            <a:r>
              <a:rPr lang="en-US" sz="2400" dirty="0">
                <a:latin typeface="Arial" panose="020B0604020202020204" pitchFamily="34" charset="0"/>
                <a:cs typeface="Arial" panose="020B0604020202020204" pitchFamily="34" charset="0"/>
              </a:rPr>
              <a:t>of the amount in the Building Fund at the time of letting contracts, must be </a:t>
            </a:r>
            <a:r>
              <a:rPr lang="en-US" sz="2400" u="sng" dirty="0">
                <a:latin typeface="Arial" panose="020B0604020202020204" pitchFamily="34" charset="0"/>
                <a:cs typeface="Arial" panose="020B0604020202020204" pitchFamily="34" charset="0"/>
              </a:rPr>
              <a:t>returned to the General Fund of the District, upon the order of the Board</a:t>
            </a:r>
            <a:r>
              <a:rPr lang="en-US" sz="24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may pay into the General Fund any moneys that have remained in the Building Fund for </a:t>
            </a:r>
            <a:r>
              <a:rPr lang="en-US" sz="2400" b="1" dirty="0">
                <a:solidFill>
                  <a:srgbClr val="7030A0"/>
                </a:solidFill>
                <a:latin typeface="Arial" panose="020B0604020202020204" pitchFamily="34" charset="0"/>
                <a:cs typeface="Arial" panose="020B0604020202020204" pitchFamily="34" charset="0"/>
              </a:rPr>
              <a:t>10 years </a:t>
            </a:r>
            <a:r>
              <a:rPr lang="en-US" sz="2400" dirty="0">
                <a:latin typeface="Arial" panose="020B0604020202020204" pitchFamily="34" charset="0"/>
                <a:cs typeface="Arial" panose="020B0604020202020204" pitchFamily="34" charset="0"/>
              </a:rPr>
              <a:t>or more.</a:t>
            </a:r>
          </a:p>
          <a:p>
            <a:pPr marL="461963" lvl="1" indent="-461963">
              <a:spcAft>
                <a:spcPts val="1200"/>
              </a:spcAft>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The Board may include this amount as part of its cash on hand in making up its budget for the next fiscal year.</a:t>
            </a:r>
          </a:p>
          <a:p>
            <a:pPr marL="461963" lvl="1" indent="-461963">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In determining what amounts have remained in the fund for 10 years or more, all payments that have been made from the Building Fund for building purposes must be considered as having been paid from the funds first acquired.</a:t>
            </a:r>
          </a:p>
          <a:p>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9726890" y="5802868"/>
            <a:ext cx="1626910" cy="369332"/>
          </a:xfrm>
          <a:prstGeom prst="rect">
            <a:avLst/>
          </a:prstGeom>
          <a:solidFill>
            <a:srgbClr val="FFFF00"/>
          </a:solidFill>
        </p:spPr>
        <p:txBody>
          <a:bodyPr wrap="square" rtlCol="0">
            <a:spAutoFit/>
          </a:bodyPr>
          <a:lstStyle/>
          <a:p>
            <a:r>
              <a:rPr lang="en-US" dirty="0"/>
              <a:t>NDCC 57-15-17</a:t>
            </a:r>
          </a:p>
        </p:txBody>
      </p:sp>
    </p:spTree>
    <p:extLst>
      <p:ext uri="{BB962C8B-B14F-4D97-AF65-F5344CB8AC3E}">
        <p14:creationId xmlns:p14="http://schemas.microsoft.com/office/powerpoint/2010/main" val="245120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42</a:t>
            </a:fld>
            <a:endParaRPr lang="en-US" dirty="0"/>
          </a:p>
        </p:txBody>
      </p:sp>
      <p:sp>
        <p:nvSpPr>
          <p:cNvPr id="3" name="TextBox 2"/>
          <p:cNvSpPr txBox="1"/>
          <p:nvPr/>
        </p:nvSpPr>
        <p:spPr>
          <a:xfrm>
            <a:off x="612742" y="659875"/>
            <a:ext cx="10341205" cy="370870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Disposition of the Building Fund</a:t>
            </a:r>
          </a:p>
          <a:p>
            <a:endParaRPr lang="en-US" sz="11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collection from taxes for the current budget and other income are </a:t>
            </a:r>
            <a:r>
              <a:rPr lang="en-US" sz="2400" dirty="0">
                <a:solidFill>
                  <a:srgbClr val="C00000"/>
                </a:solidFill>
                <a:latin typeface="Arial" panose="020B0604020202020204" pitchFamily="34" charset="0"/>
                <a:cs typeface="Arial" panose="020B0604020202020204" pitchFamily="34" charset="0"/>
              </a:rPr>
              <a:t>insufficient to meet the requirement for the general operating expenses</a:t>
            </a:r>
            <a:r>
              <a:rPr lang="en-US" sz="2400" dirty="0">
                <a:latin typeface="Arial" panose="020B0604020202020204" pitchFamily="34" charset="0"/>
                <a:cs typeface="Arial" panose="020B0604020202020204" pitchFamily="34" charset="0"/>
              </a:rPr>
              <a:t>, the Board may transfer </a:t>
            </a:r>
            <a:r>
              <a:rPr lang="en-US" sz="2400" dirty="0">
                <a:solidFill>
                  <a:srgbClr val="7030A0"/>
                </a:solidFill>
                <a:latin typeface="Arial" panose="020B0604020202020204" pitchFamily="34" charset="0"/>
                <a:cs typeface="Arial" panose="020B0604020202020204" pitchFamily="34" charset="0"/>
              </a:rPr>
              <a:t>unobligated funds from the Building Fund</a:t>
            </a:r>
            <a:r>
              <a:rPr lang="en-US" sz="2400" dirty="0">
                <a:latin typeface="Arial" panose="020B0604020202020204" pitchFamily="34" charset="0"/>
                <a:cs typeface="Arial" panose="020B0604020202020204" pitchFamily="34" charset="0"/>
              </a:rPr>
              <a:t> into the General Fund, provided the District has issued Certificates of Indebtedness equal to </a:t>
            </a:r>
            <a:r>
              <a:rPr lang="en-US" sz="2400" b="1" u="sng" dirty="0">
                <a:solidFill>
                  <a:srgbClr val="7030A0"/>
                </a:solidFill>
                <a:latin typeface="Arial" panose="020B0604020202020204" pitchFamily="34" charset="0"/>
                <a:cs typeface="Arial" panose="020B0604020202020204" pitchFamily="34" charset="0"/>
              </a:rPr>
              <a:t>50% of the outstanding uncollected</a:t>
            </a:r>
            <a:r>
              <a:rPr lang="en-US" sz="2400" u="sng"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General Fund property tax. </a:t>
            </a:r>
          </a:p>
          <a:p>
            <a:pPr marL="857250" indent="-857250">
              <a:buAutoNum type="arabicPeriod" startAt="4"/>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C00000"/>
                </a:solidFill>
                <a:latin typeface="Arial" panose="020B0604020202020204" pitchFamily="34" charset="0"/>
                <a:cs typeface="Arial" panose="020B0604020202020204" pitchFamily="34" charset="0"/>
              </a:rPr>
              <a:t>The Board may not transfer funds from the Building Fund into  the General Fund for more than </a:t>
            </a:r>
            <a:r>
              <a:rPr lang="en-US" sz="2400" b="1" dirty="0">
                <a:solidFill>
                  <a:srgbClr val="C00000"/>
                </a:solidFill>
                <a:latin typeface="Arial" panose="020B0604020202020204" pitchFamily="34" charset="0"/>
                <a:cs typeface="Arial" panose="020B0604020202020204" pitchFamily="34" charset="0"/>
              </a:rPr>
              <a:t>two years</a:t>
            </a:r>
            <a:r>
              <a:rPr lang="en-US" sz="2400" dirty="0">
                <a:solidFill>
                  <a:srgbClr val="C00000"/>
                </a:solidFill>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9647548" y="5802868"/>
            <a:ext cx="1706252" cy="369332"/>
          </a:xfrm>
          <a:prstGeom prst="rect">
            <a:avLst/>
          </a:prstGeom>
          <a:solidFill>
            <a:srgbClr val="FFFF00"/>
          </a:solidFill>
        </p:spPr>
        <p:txBody>
          <a:bodyPr wrap="square" rtlCol="0">
            <a:spAutoFit/>
          </a:bodyPr>
          <a:lstStyle/>
          <a:p>
            <a:r>
              <a:rPr lang="en-US" dirty="0"/>
              <a:t>NDCC 57-15-17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203" y="4520121"/>
            <a:ext cx="3029916" cy="2042861"/>
          </a:xfrm>
          <a:prstGeom prst="rect">
            <a:avLst/>
          </a:prstGeom>
        </p:spPr>
      </p:pic>
    </p:spTree>
    <p:extLst>
      <p:ext uri="{BB962C8B-B14F-4D97-AF65-F5344CB8AC3E}">
        <p14:creationId xmlns:p14="http://schemas.microsoft.com/office/powerpoint/2010/main" val="272797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43</a:t>
            </a:fld>
            <a:endParaRPr lang="en-US" dirty="0"/>
          </a:p>
        </p:txBody>
      </p:sp>
      <p:sp>
        <p:nvSpPr>
          <p:cNvPr id="3" name="TextBox 2"/>
          <p:cNvSpPr txBox="1"/>
          <p:nvPr/>
        </p:nvSpPr>
        <p:spPr>
          <a:xfrm>
            <a:off x="1140312" y="1635369"/>
            <a:ext cx="10518288" cy="2646878"/>
          </a:xfrm>
          <a:prstGeom prst="rect">
            <a:avLst/>
          </a:prstGeom>
          <a:noFill/>
        </p:spPr>
        <p:txBody>
          <a:bodyPr wrap="square" rtlCol="0">
            <a:spAutoFit/>
          </a:bodyPr>
          <a:lstStyle/>
          <a:p>
            <a:pPr algn="ctr"/>
            <a:r>
              <a:rPr lang="en-US" sz="3600" dirty="0">
                <a:latin typeface="Arial Black" panose="020B0A04020102020204" pitchFamily="34" charset="0"/>
              </a:rPr>
              <a:t>TITLE 21 - GOVERNMENTAL FINANCE</a:t>
            </a:r>
          </a:p>
          <a:p>
            <a:endParaRPr lang="en-US" sz="3200" dirty="0">
              <a:latin typeface="Arial Black" panose="020B0A04020102020204" pitchFamily="34" charset="0"/>
            </a:endParaRPr>
          </a:p>
          <a:p>
            <a:pPr algn="ctr"/>
            <a:r>
              <a:rPr lang="en-US" sz="4000" dirty="0">
                <a:effectLst>
                  <a:outerShdw blurRad="38100" dist="38100" dir="2700000" algn="tl">
                    <a:srgbClr val="000000">
                      <a:alpha val="43137"/>
                    </a:srgbClr>
                  </a:outerShdw>
                </a:effectLst>
                <a:latin typeface="Arial Black" panose="020B0A04020102020204" pitchFamily="34" charset="0"/>
              </a:rPr>
              <a:t>Payment &amp; Registration of Warrants</a:t>
            </a:r>
          </a:p>
          <a:p>
            <a:endParaRPr lang="en-US" sz="3600" dirty="0">
              <a:latin typeface="Arial Black" panose="020B0A04020102020204" pitchFamily="34" charset="0"/>
            </a:endParaRPr>
          </a:p>
          <a:p>
            <a:endParaRPr lang="en-US" sz="1100" dirty="0">
              <a:latin typeface="Arial Black" panose="020B0A04020102020204" pitchFamily="34" charset="0"/>
            </a:endParaRPr>
          </a:p>
          <a:p>
            <a:endParaRPr lang="en-US" sz="1100" dirty="0">
              <a:latin typeface="Arial Black" panose="020B0A04020102020204" pitchFamily="34" charset="0"/>
            </a:endParaRPr>
          </a:p>
        </p:txBody>
      </p:sp>
      <p:sp>
        <p:nvSpPr>
          <p:cNvPr id="4" name="TextBox 3"/>
          <p:cNvSpPr txBox="1"/>
          <p:nvPr/>
        </p:nvSpPr>
        <p:spPr>
          <a:xfrm>
            <a:off x="1226372" y="4679576"/>
            <a:ext cx="10432227" cy="584775"/>
          </a:xfrm>
          <a:prstGeom prst="rect">
            <a:avLst/>
          </a:prstGeom>
          <a:noFill/>
        </p:spPr>
        <p:txBody>
          <a:bodyPr wrap="square" rtlCol="0">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21-01</a:t>
            </a:r>
          </a:p>
        </p:txBody>
      </p:sp>
      <p:pic>
        <p:nvPicPr>
          <p:cNvPr id="5" name="Picture 4"/>
          <p:cNvPicPr>
            <a:picLocks noChangeAspect="1"/>
          </p:cNvPicPr>
          <p:nvPr/>
        </p:nvPicPr>
        <p:blipFill>
          <a:blip r:embed="rId3" cstate="print"/>
          <a:stretch>
            <a:fillRect/>
          </a:stretch>
        </p:blipFill>
        <p:spPr>
          <a:xfrm>
            <a:off x="303948" y="5594167"/>
            <a:ext cx="921536" cy="921536"/>
          </a:xfrm>
          <a:prstGeom prst="rect">
            <a:avLst/>
          </a:prstGeom>
        </p:spPr>
      </p:pic>
    </p:spTree>
    <p:extLst>
      <p:ext uri="{BB962C8B-B14F-4D97-AF65-F5344CB8AC3E}">
        <p14:creationId xmlns:p14="http://schemas.microsoft.com/office/powerpoint/2010/main" val="317508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44</a:t>
            </a:fld>
            <a:endParaRPr lang="en-US" dirty="0"/>
          </a:p>
        </p:txBody>
      </p:sp>
      <p:sp>
        <p:nvSpPr>
          <p:cNvPr id="3" name="TextBox 2"/>
          <p:cNvSpPr txBox="1"/>
          <p:nvPr/>
        </p:nvSpPr>
        <p:spPr>
          <a:xfrm>
            <a:off x="888113" y="555728"/>
            <a:ext cx="10578808" cy="4416594"/>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200" dirty="0">
                <a:latin typeface="Arial Black" panose="020B0A04020102020204" pitchFamily="34" charset="0"/>
              </a:rPr>
              <a:t>Warrant</a:t>
            </a:r>
          </a:p>
          <a:p>
            <a:endParaRPr lang="en-US"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“An order issued by the </a:t>
            </a:r>
            <a:r>
              <a:rPr lang="en-US" sz="2400" b="1" dirty="0">
                <a:solidFill>
                  <a:srgbClr val="7030A0"/>
                </a:solidFill>
                <a:latin typeface="Arial" panose="020B0604020202020204" pitchFamily="34" charset="0"/>
                <a:cs typeface="Arial" panose="020B0604020202020204" pitchFamily="34" charset="0"/>
              </a:rPr>
              <a:t>School Board </a:t>
            </a:r>
            <a:r>
              <a:rPr lang="en-US" sz="2400" dirty="0">
                <a:latin typeface="Arial" panose="020B0604020202020204" pitchFamily="34" charset="0"/>
                <a:cs typeface="Arial" panose="020B0604020202020204" pitchFamily="34" charset="0"/>
              </a:rPr>
              <a:t>to the </a:t>
            </a:r>
            <a:r>
              <a:rPr lang="en-US" sz="2400" b="1" dirty="0">
                <a:solidFill>
                  <a:srgbClr val="7030A0"/>
                </a:solidFill>
                <a:latin typeface="Arial" panose="020B0604020202020204" pitchFamily="34" charset="0"/>
                <a:cs typeface="Arial" panose="020B0604020202020204" pitchFamily="34" charset="0"/>
              </a:rPr>
              <a:t>Business Manager</a:t>
            </a:r>
            <a:r>
              <a:rPr lang="en-US" sz="2400" dirty="0">
                <a:latin typeface="Arial" panose="020B0604020202020204" pitchFamily="34" charset="0"/>
                <a:cs typeface="Arial" panose="020B0604020202020204" pitchFamily="34" charset="0"/>
              </a:rPr>
              <a:t> of the </a:t>
            </a:r>
            <a:r>
              <a:rPr lang="en-US" sz="2400" b="1" dirty="0">
                <a:solidFill>
                  <a:srgbClr val="7030A0"/>
                </a:solidFill>
                <a:latin typeface="Arial" panose="020B0604020202020204" pitchFamily="34" charset="0"/>
                <a:cs typeface="Arial" panose="020B0604020202020204" pitchFamily="34" charset="0"/>
              </a:rPr>
              <a:t>School</a:t>
            </a:r>
            <a:r>
              <a:rPr lang="en-US" sz="2400" dirty="0">
                <a:latin typeface="Arial" panose="020B0604020202020204" pitchFamily="34" charset="0"/>
                <a:cs typeface="Arial" panose="020B0604020202020204" pitchFamily="34" charset="0"/>
              </a:rPr>
              <a:t> District, that the </a:t>
            </a:r>
            <a:r>
              <a:rPr lang="en-US" sz="2400" b="1" dirty="0">
                <a:solidFill>
                  <a:srgbClr val="7030A0"/>
                </a:solidFill>
                <a:latin typeface="Arial" panose="020B0604020202020204" pitchFamily="34" charset="0"/>
                <a:cs typeface="Arial" panose="020B0604020202020204" pitchFamily="34" charset="0"/>
              </a:rPr>
              <a:t>Check</a:t>
            </a:r>
            <a:r>
              <a:rPr lang="en-US" sz="2400" dirty="0">
                <a:latin typeface="Arial" panose="020B0604020202020204" pitchFamily="34" charset="0"/>
                <a:cs typeface="Arial" panose="020B0604020202020204" pitchFamily="34" charset="0"/>
              </a:rPr>
              <a:t> to be drawn that when signed by the </a:t>
            </a:r>
            <a:r>
              <a:rPr lang="en-US" sz="2400" b="1" dirty="0">
                <a:solidFill>
                  <a:srgbClr val="7030A0"/>
                </a:solidFill>
                <a:latin typeface="Arial" panose="020B0604020202020204" pitchFamily="34" charset="0"/>
                <a:cs typeface="Arial" panose="020B0604020202020204" pitchFamily="34" charset="0"/>
              </a:rPr>
              <a:t>Business Manager</a:t>
            </a:r>
            <a:r>
              <a:rPr lang="en-US" sz="2400" dirty="0">
                <a:latin typeface="Arial" panose="020B0604020202020204" pitchFamily="34" charset="0"/>
                <a:cs typeface="Arial" panose="020B0604020202020204" pitchFamily="34" charset="0"/>
              </a:rPr>
              <a:t>, in an appropriate place, becomes a check on the </a:t>
            </a:r>
            <a:r>
              <a:rPr lang="en-US" sz="2400" b="1" dirty="0">
                <a:solidFill>
                  <a:srgbClr val="7030A0"/>
                </a:solidFill>
                <a:latin typeface="Arial" panose="020B0604020202020204" pitchFamily="34" charset="0"/>
                <a:cs typeface="Arial" panose="020B0604020202020204" pitchFamily="34" charset="0"/>
              </a:rPr>
              <a:t>School District Bank or Credit Union</a:t>
            </a:r>
            <a:r>
              <a:rPr lang="en-US" sz="2400" dirty="0">
                <a:latin typeface="Arial" panose="020B0604020202020204" pitchFamily="34" charset="0"/>
                <a:cs typeface="Arial" panose="020B0604020202020204" pitchFamily="34" charset="0"/>
              </a:rPr>
              <a:t>.  No </a:t>
            </a:r>
            <a:r>
              <a:rPr lang="en-US" sz="2400" b="1" dirty="0">
                <a:solidFill>
                  <a:srgbClr val="7030A0"/>
                </a:solidFill>
                <a:latin typeface="Arial" panose="020B0604020202020204" pitchFamily="34" charset="0"/>
                <a:cs typeface="Arial" panose="020B0604020202020204" pitchFamily="34" charset="0"/>
              </a:rPr>
              <a:t>Check</a:t>
            </a:r>
            <a:r>
              <a:rPr lang="en-US" sz="2400" dirty="0">
                <a:latin typeface="Arial" panose="020B0604020202020204" pitchFamily="34" charset="0"/>
                <a:cs typeface="Arial" panose="020B0604020202020204" pitchFamily="34" charset="0"/>
              </a:rPr>
              <a:t> issued by the </a:t>
            </a:r>
            <a:r>
              <a:rPr lang="en-US" sz="2400" b="1" dirty="0">
                <a:solidFill>
                  <a:srgbClr val="7030A0"/>
                </a:solidFill>
                <a:latin typeface="Arial" panose="020B0604020202020204" pitchFamily="34" charset="0"/>
                <a:cs typeface="Arial" panose="020B0604020202020204" pitchFamily="34" charset="0"/>
              </a:rPr>
              <a:t>District</a:t>
            </a:r>
            <a:r>
              <a:rPr lang="en-US" sz="2400" dirty="0">
                <a:latin typeface="Arial" panose="020B0604020202020204" pitchFamily="34" charset="0"/>
                <a:cs typeface="Arial" panose="020B0604020202020204" pitchFamily="34" charset="0"/>
              </a:rPr>
              <a:t> may be delivered or mailed to the payee or payee’s agent or representative until the </a:t>
            </a:r>
            <a:r>
              <a:rPr lang="en-US" sz="2400" b="1" dirty="0">
                <a:solidFill>
                  <a:srgbClr val="7030A0"/>
                </a:solidFill>
                <a:latin typeface="Arial" panose="020B0604020202020204" pitchFamily="34" charset="0"/>
                <a:cs typeface="Arial" panose="020B0604020202020204" pitchFamily="34" charset="0"/>
              </a:rPr>
              <a:t>Check</a:t>
            </a:r>
            <a:r>
              <a:rPr lang="en-US" sz="2400" dirty="0">
                <a:latin typeface="Arial" panose="020B0604020202020204" pitchFamily="34" charset="0"/>
                <a:cs typeface="Arial" panose="020B0604020202020204" pitchFamily="34" charset="0"/>
              </a:rPr>
              <a:t> has been signed by the </a:t>
            </a:r>
            <a:r>
              <a:rPr lang="en-US" sz="2400" b="1" dirty="0">
                <a:solidFill>
                  <a:srgbClr val="7030A0"/>
                </a:solidFill>
                <a:latin typeface="Arial" panose="020B0604020202020204" pitchFamily="34" charset="0"/>
                <a:cs typeface="Arial" panose="020B0604020202020204" pitchFamily="34" charset="0"/>
              </a:rPr>
              <a:t>Business Manager</a:t>
            </a:r>
            <a:r>
              <a:rPr lang="en-US" sz="2400" dirty="0">
                <a:latin typeface="Arial" panose="020B0604020202020204" pitchFamily="34" charset="0"/>
                <a:cs typeface="Arial" panose="020B0604020202020204" pitchFamily="34" charset="0"/>
              </a:rPr>
              <a:t> and entered on the books of the </a:t>
            </a:r>
            <a:r>
              <a:rPr lang="en-US" sz="2400" b="1" dirty="0">
                <a:solidFill>
                  <a:srgbClr val="7030A0"/>
                </a:solidFill>
                <a:latin typeface="Arial" panose="020B0604020202020204" pitchFamily="34" charset="0"/>
                <a:cs typeface="Arial" panose="020B0604020202020204" pitchFamily="34" charset="0"/>
              </a:rPr>
              <a:t>District</a:t>
            </a:r>
            <a:r>
              <a:rPr lang="en-US" sz="2400" dirty="0">
                <a:solidFill>
                  <a:srgbClr val="7030A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as a check drawn on a bank depository.”</a:t>
            </a:r>
          </a:p>
          <a:p>
            <a:endParaRPr lang="en-US" sz="2400" dirty="0">
              <a:latin typeface="Arial" panose="020B0604020202020204" pitchFamily="34" charset="0"/>
              <a:cs typeface="Arial" panose="020B0604020202020204" pitchFamily="34" charset="0"/>
            </a:endParaRPr>
          </a:p>
        </p:txBody>
      </p:sp>
      <p:sp>
        <p:nvSpPr>
          <p:cNvPr id="4" name="TextBox 3"/>
          <p:cNvSpPr txBox="1"/>
          <p:nvPr/>
        </p:nvSpPr>
        <p:spPr>
          <a:xfrm>
            <a:off x="9558779" y="5802868"/>
            <a:ext cx="1725105" cy="369332"/>
          </a:xfrm>
          <a:prstGeom prst="rect">
            <a:avLst/>
          </a:prstGeom>
          <a:solidFill>
            <a:srgbClr val="FFFF00"/>
          </a:solidFill>
          <a:ln>
            <a:solidFill>
              <a:schemeClr val="bg2"/>
            </a:solidFill>
          </a:ln>
        </p:spPr>
        <p:txBody>
          <a:bodyPr wrap="square" rtlCol="0" anchor="ctr" anchorCtr="1">
            <a:spAutoFit/>
          </a:bodyPr>
          <a:lstStyle/>
          <a:p>
            <a:r>
              <a:rPr lang="en-US" dirty="0"/>
              <a:t>NDCC 21-01-01</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00" y="4583780"/>
            <a:ext cx="2472966" cy="1854725"/>
          </a:xfrm>
          <a:prstGeom prst="rect">
            <a:avLst/>
          </a:prstGeom>
        </p:spPr>
      </p:pic>
      <p:sp>
        <p:nvSpPr>
          <p:cNvPr id="5" name="TextBox 4">
            <a:extLst>
              <a:ext uri="{FF2B5EF4-FFF2-40B4-BE49-F238E27FC236}">
                <a16:creationId xmlns:a16="http://schemas.microsoft.com/office/drawing/2014/main" id="{B356100D-27F8-4D01-BDA5-8D4AAB6BEB62}"/>
              </a:ext>
            </a:extLst>
          </p:cNvPr>
          <p:cNvSpPr txBox="1"/>
          <p:nvPr/>
        </p:nvSpPr>
        <p:spPr>
          <a:xfrm>
            <a:off x="4194628" y="5033653"/>
            <a:ext cx="4804229" cy="707886"/>
          </a:xfrm>
          <a:prstGeom prst="rect">
            <a:avLst/>
          </a:prstGeom>
          <a:noFill/>
          <a:ln>
            <a:solidFill>
              <a:schemeClr val="bg2"/>
            </a:solidFill>
          </a:ln>
        </p:spPr>
        <p:txBody>
          <a:bodyPr wrap="square" rtlCol="0" anchor="ctr" anchorCtr="1">
            <a:spAutoFit/>
          </a:bodyPr>
          <a:lstStyle/>
          <a:p>
            <a:r>
              <a:rPr lang="en-US" sz="2000" b="1" dirty="0">
                <a:highlight>
                  <a:srgbClr val="FFC611"/>
                </a:highlight>
                <a:latin typeface="Arial" panose="020B0604020202020204" pitchFamily="34" charset="0"/>
                <a:cs typeface="Arial" panose="020B0604020202020204" pitchFamily="34" charset="0"/>
              </a:rPr>
              <a:t>Should you have a signature stamp for yourself as Business Manager?</a:t>
            </a:r>
          </a:p>
        </p:txBody>
      </p:sp>
    </p:spTree>
    <p:extLst>
      <p:ext uri="{BB962C8B-B14F-4D97-AF65-F5344CB8AC3E}">
        <p14:creationId xmlns:p14="http://schemas.microsoft.com/office/powerpoint/2010/main" val="410162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45</a:t>
            </a:fld>
            <a:endParaRPr lang="en-US" dirty="0"/>
          </a:p>
        </p:txBody>
      </p:sp>
      <p:sp>
        <p:nvSpPr>
          <p:cNvPr id="3" name="TextBox 2"/>
          <p:cNvSpPr txBox="1"/>
          <p:nvPr/>
        </p:nvSpPr>
        <p:spPr>
          <a:xfrm>
            <a:off x="1074656" y="791852"/>
            <a:ext cx="10279144" cy="2215991"/>
          </a:xfrm>
          <a:prstGeom prst="rect">
            <a:avLst/>
          </a:prstGeom>
          <a:noFill/>
        </p:spPr>
        <p:txBody>
          <a:bodyPr wrap="square" rtlCol="0">
            <a:spAutoFit/>
          </a:bodyPr>
          <a:lstStyle/>
          <a:p>
            <a:r>
              <a:rPr lang="en-US" sz="3200" dirty="0">
                <a:latin typeface="Arial Black" panose="020B0A04020102020204" pitchFamily="34" charset="0"/>
              </a:rPr>
              <a:t>Warrant – Order of Payment</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Any check issued by the District must be paid in order of its presentation for payment.</a:t>
            </a:r>
          </a:p>
          <a:p>
            <a:endParaRPr lang="en-US" sz="1100" dirty="0">
              <a:latin typeface="Arial" panose="020B0604020202020204" pitchFamily="34" charset="0"/>
              <a:cs typeface="Arial" panose="020B0604020202020204" pitchFamily="34" charset="0"/>
            </a:endParaRPr>
          </a:p>
          <a:p>
            <a:r>
              <a:rPr lang="en-US" sz="2800" dirty="0">
                <a:solidFill>
                  <a:srgbClr val="7030A0"/>
                </a:solidFill>
                <a:latin typeface="Arial" panose="020B0604020202020204" pitchFamily="34" charset="0"/>
                <a:cs typeface="Arial" panose="020B0604020202020204" pitchFamily="34" charset="0"/>
              </a:rPr>
              <a:t>(First in first out.)</a:t>
            </a:r>
          </a:p>
        </p:txBody>
      </p:sp>
      <p:sp>
        <p:nvSpPr>
          <p:cNvPr id="4" name="TextBox 3"/>
          <p:cNvSpPr txBox="1"/>
          <p:nvPr/>
        </p:nvSpPr>
        <p:spPr>
          <a:xfrm>
            <a:off x="9731121" y="5802868"/>
            <a:ext cx="1622679" cy="369332"/>
          </a:xfrm>
          <a:prstGeom prst="rect">
            <a:avLst/>
          </a:prstGeom>
          <a:solidFill>
            <a:srgbClr val="FFFF00"/>
          </a:solidFill>
        </p:spPr>
        <p:txBody>
          <a:bodyPr wrap="square" rtlCol="0">
            <a:spAutoFit/>
          </a:bodyPr>
          <a:lstStyle/>
          <a:p>
            <a:r>
              <a:rPr lang="en-US" dirty="0"/>
              <a:t>NDCC 21-01-02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837" y="2577172"/>
            <a:ext cx="3748726" cy="3595028"/>
          </a:xfrm>
          <a:prstGeom prst="rect">
            <a:avLst/>
          </a:prstGeom>
        </p:spPr>
      </p:pic>
    </p:spTree>
    <p:extLst>
      <p:ext uri="{BB962C8B-B14F-4D97-AF65-F5344CB8AC3E}">
        <p14:creationId xmlns:p14="http://schemas.microsoft.com/office/powerpoint/2010/main" val="253935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46</a:t>
            </a:fld>
            <a:endParaRPr lang="en-US" dirty="0"/>
          </a:p>
        </p:txBody>
      </p:sp>
      <p:sp>
        <p:nvSpPr>
          <p:cNvPr id="3" name="TextBox 2"/>
          <p:cNvSpPr txBox="1"/>
          <p:nvPr/>
        </p:nvSpPr>
        <p:spPr>
          <a:xfrm>
            <a:off x="754144" y="443060"/>
            <a:ext cx="10661715" cy="4108817"/>
          </a:xfrm>
          <a:prstGeom prst="rect">
            <a:avLst/>
          </a:prstGeom>
          <a:noFill/>
        </p:spPr>
        <p:txBody>
          <a:bodyPr wrap="square" rtlCol="0">
            <a:spAutoFit/>
          </a:bodyPr>
          <a:lstStyle/>
          <a:p>
            <a:r>
              <a:rPr lang="en-US" sz="3200" dirty="0">
                <a:latin typeface="Arial Black" panose="020B0A04020102020204" pitchFamily="34" charset="0"/>
              </a:rPr>
              <a:t>Maximum Amount of Checks or Indebtedness</a:t>
            </a:r>
            <a:r>
              <a:rPr lang="en-US" sz="2800" dirty="0">
                <a:latin typeface="Arial Black" panose="020B0A04020102020204" pitchFamily="34" charset="0"/>
              </a:rPr>
              <a:t> – Violation of Provisions – Liability – Penalty</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No checks of the District may be issued in excess of the amount of cash in the hands of the Business Manager exclusive of funds for payment of bonds.</a:t>
            </a:r>
          </a:p>
          <a:p>
            <a:endParaRPr lang="en-US" sz="1100" dirty="0">
              <a:latin typeface="Arial" panose="020B0604020202020204" pitchFamily="34" charset="0"/>
              <a:cs typeface="Arial" panose="020B0604020202020204" pitchFamily="34" charset="0"/>
            </a:endParaRPr>
          </a:p>
          <a:p>
            <a:r>
              <a:rPr lang="en-US" sz="2800" dirty="0">
                <a:solidFill>
                  <a:srgbClr val="7030A0"/>
                </a:solidFill>
                <a:latin typeface="Arial" panose="020B0604020202020204" pitchFamily="34" charset="0"/>
                <a:cs typeface="Arial" panose="020B0604020202020204" pitchFamily="34" charset="0"/>
              </a:rPr>
              <a:t>In other words, you can’t issue checks if there is insufficient fund balances to cover the check for the </a:t>
            </a:r>
            <a:r>
              <a:rPr lang="en-US" sz="2800" dirty="0">
                <a:solidFill>
                  <a:srgbClr val="C00000"/>
                </a:solidFill>
                <a:latin typeface="Arial" panose="020B0604020202020204" pitchFamily="34" charset="0"/>
                <a:cs typeface="Arial" panose="020B0604020202020204" pitchFamily="34" charset="0"/>
              </a:rPr>
              <a:t>General Fund, Special Reserve Fund, Building Fund, Hot Lunch, Or Activity Fund</a:t>
            </a:r>
            <a:r>
              <a:rPr lang="en-US" sz="2800" dirty="0">
                <a:solidFill>
                  <a:srgbClr val="7030A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7469" y="4769963"/>
            <a:ext cx="1257637" cy="1718673"/>
          </a:xfrm>
          <a:prstGeom prst="rect">
            <a:avLst/>
          </a:prstGeom>
        </p:spPr>
      </p:pic>
      <p:sp>
        <p:nvSpPr>
          <p:cNvPr id="5" name="Rectangle 4"/>
          <p:cNvSpPr/>
          <p:nvPr/>
        </p:nvSpPr>
        <p:spPr>
          <a:xfrm>
            <a:off x="9736224" y="5802868"/>
            <a:ext cx="1617576" cy="369332"/>
          </a:xfrm>
          <a:prstGeom prst="rect">
            <a:avLst/>
          </a:prstGeom>
          <a:solidFill>
            <a:srgbClr val="FFFF00"/>
          </a:solidFill>
        </p:spPr>
        <p:txBody>
          <a:bodyPr wrap="square">
            <a:spAutoFit/>
          </a:bodyPr>
          <a:lstStyle/>
          <a:p>
            <a:r>
              <a:rPr lang="en-US" dirty="0"/>
              <a:t>NDCC 21-01-03</a:t>
            </a:r>
          </a:p>
        </p:txBody>
      </p:sp>
    </p:spTree>
    <p:extLst>
      <p:ext uri="{BB962C8B-B14F-4D97-AF65-F5344CB8AC3E}">
        <p14:creationId xmlns:p14="http://schemas.microsoft.com/office/powerpoint/2010/main" val="146803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47</a:t>
            </a:fld>
            <a:endParaRPr lang="en-US" dirty="0"/>
          </a:p>
        </p:txBody>
      </p:sp>
      <p:sp>
        <p:nvSpPr>
          <p:cNvPr id="3" name="TextBox 2"/>
          <p:cNvSpPr txBox="1"/>
          <p:nvPr/>
        </p:nvSpPr>
        <p:spPr>
          <a:xfrm>
            <a:off x="754144" y="443060"/>
            <a:ext cx="10661715" cy="3077766"/>
          </a:xfrm>
          <a:prstGeom prst="rect">
            <a:avLst/>
          </a:prstGeom>
          <a:noFill/>
        </p:spPr>
        <p:txBody>
          <a:bodyPr wrap="square" rtlCol="0">
            <a:spAutoFit/>
          </a:bodyPr>
          <a:lstStyle/>
          <a:p>
            <a:r>
              <a:rPr lang="en-US" sz="3200" dirty="0">
                <a:latin typeface="Arial Black" panose="020B0A04020102020204" pitchFamily="34" charset="0"/>
              </a:rPr>
              <a:t>Maximum Amount of Checks or Indebtedness</a:t>
            </a:r>
            <a:r>
              <a:rPr lang="en-US" sz="2800" dirty="0">
                <a:latin typeface="Arial Black" panose="020B0A04020102020204" pitchFamily="34" charset="0"/>
              </a:rPr>
              <a:t> – Violation of Provisions – Liability – Penalty</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No indebtedness may occur, and no expenditures authorized in excess of the unencumbered uncollected taxes which have been levied </a:t>
            </a:r>
            <a:r>
              <a:rPr lang="en-US" sz="2800" u="sng" dirty="0">
                <a:latin typeface="Arial" panose="020B0604020202020204" pitchFamily="34" charset="0"/>
                <a:cs typeface="Arial" panose="020B0604020202020204" pitchFamily="34" charset="0"/>
              </a:rPr>
              <a:t>during the current year plus the unencumbered uncollected taxes of the </a:t>
            </a:r>
            <a:r>
              <a:rPr lang="en-US" sz="2800" b="1" u="sng" dirty="0">
                <a:solidFill>
                  <a:srgbClr val="7030A0"/>
                </a:solidFill>
                <a:highlight>
                  <a:srgbClr val="FFFF00"/>
                </a:highlight>
                <a:latin typeface="Arial" panose="020B0604020202020204" pitchFamily="34" charset="0"/>
                <a:cs typeface="Arial" panose="020B0604020202020204" pitchFamily="34" charset="0"/>
              </a:rPr>
              <a:t>four preceding years</a:t>
            </a:r>
            <a:r>
              <a:rPr lang="en-US" sz="2800" dirty="0">
                <a:latin typeface="Arial" panose="020B0604020202020204" pitchFamily="34" charset="0"/>
                <a:cs typeface="Arial" panose="020B0604020202020204" pitchFamily="34" charset="0"/>
              </a:rPr>
              <a:t>.</a:t>
            </a:r>
          </a:p>
        </p:txBody>
      </p:sp>
      <p:sp>
        <p:nvSpPr>
          <p:cNvPr id="5" name="Rectangle 4"/>
          <p:cNvSpPr/>
          <p:nvPr/>
        </p:nvSpPr>
        <p:spPr>
          <a:xfrm>
            <a:off x="9736224" y="5802868"/>
            <a:ext cx="1617576" cy="369332"/>
          </a:xfrm>
          <a:prstGeom prst="rect">
            <a:avLst/>
          </a:prstGeom>
          <a:solidFill>
            <a:srgbClr val="FFFF00"/>
          </a:solidFill>
        </p:spPr>
        <p:txBody>
          <a:bodyPr wrap="square">
            <a:spAutoFit/>
          </a:bodyPr>
          <a:lstStyle/>
          <a:p>
            <a:r>
              <a:rPr lang="en-US" dirty="0"/>
              <a:t>NDCC 21-01-03</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41500">
            <a:off x="5754330" y="3625740"/>
            <a:ext cx="2000148" cy="2523846"/>
          </a:xfrm>
          <a:prstGeom prst="rect">
            <a:avLst/>
          </a:prstGeom>
        </p:spPr>
      </p:pic>
    </p:spTree>
    <p:extLst>
      <p:ext uri="{BB962C8B-B14F-4D97-AF65-F5344CB8AC3E}">
        <p14:creationId xmlns:p14="http://schemas.microsoft.com/office/powerpoint/2010/main" val="37530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48</a:t>
            </a:fld>
            <a:endParaRPr lang="en-US" dirty="0"/>
          </a:p>
        </p:txBody>
      </p:sp>
      <p:sp>
        <p:nvSpPr>
          <p:cNvPr id="3" name="TextBox 2"/>
          <p:cNvSpPr txBox="1"/>
          <p:nvPr/>
        </p:nvSpPr>
        <p:spPr>
          <a:xfrm>
            <a:off x="765142" y="433633"/>
            <a:ext cx="10661715" cy="2831544"/>
          </a:xfrm>
          <a:prstGeom prst="rect">
            <a:avLst/>
          </a:prstGeom>
          <a:noFill/>
        </p:spPr>
        <p:txBody>
          <a:bodyPr wrap="square" rtlCol="0">
            <a:spAutoFit/>
          </a:bodyPr>
          <a:lstStyle/>
          <a:p>
            <a:r>
              <a:rPr lang="en-US" sz="3200" dirty="0">
                <a:latin typeface="Arial Black" panose="020B0A04020102020204" pitchFamily="34" charset="0"/>
              </a:rPr>
              <a:t>Maximum Amount of Checks or Indebtedness</a:t>
            </a:r>
            <a:r>
              <a:rPr lang="en-US" sz="2800" dirty="0">
                <a:latin typeface="Arial Black" panose="020B0A04020102020204" pitchFamily="34" charset="0"/>
              </a:rPr>
              <a:t> – Violation of Provisions – Liability – Penalty</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Any check issued, contract entered into, or purported indebtedness incurred, in violation of NDCC is null and void.</a:t>
            </a:r>
          </a:p>
        </p:txBody>
      </p:sp>
      <p:sp>
        <p:nvSpPr>
          <p:cNvPr id="5" name="Rectangle 4"/>
          <p:cNvSpPr/>
          <p:nvPr/>
        </p:nvSpPr>
        <p:spPr>
          <a:xfrm>
            <a:off x="9736224" y="5802868"/>
            <a:ext cx="1617576" cy="369332"/>
          </a:xfrm>
          <a:prstGeom prst="rect">
            <a:avLst/>
          </a:prstGeom>
          <a:solidFill>
            <a:srgbClr val="FFFF00"/>
          </a:solidFill>
        </p:spPr>
        <p:txBody>
          <a:bodyPr wrap="square">
            <a:spAutoFit/>
          </a:bodyPr>
          <a:lstStyle/>
          <a:p>
            <a:r>
              <a:rPr lang="en-US" dirty="0"/>
              <a:t>NDCC 21-01-03</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11363">
            <a:off x="3941188" y="4101174"/>
            <a:ext cx="4503707" cy="1997909"/>
          </a:xfrm>
          <a:prstGeom prst="rect">
            <a:avLst/>
          </a:prstGeom>
        </p:spPr>
      </p:pic>
    </p:spTree>
    <p:extLst>
      <p:ext uri="{BB962C8B-B14F-4D97-AF65-F5344CB8AC3E}">
        <p14:creationId xmlns:p14="http://schemas.microsoft.com/office/powerpoint/2010/main" val="41004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49</a:t>
            </a:fld>
            <a:endParaRPr lang="en-US" dirty="0"/>
          </a:p>
        </p:txBody>
      </p:sp>
      <p:sp>
        <p:nvSpPr>
          <p:cNvPr id="3" name="TextBox 2"/>
          <p:cNvSpPr txBox="1"/>
          <p:nvPr/>
        </p:nvSpPr>
        <p:spPr>
          <a:xfrm>
            <a:off x="631596" y="735291"/>
            <a:ext cx="10938087" cy="4016484"/>
          </a:xfrm>
          <a:prstGeom prst="rect">
            <a:avLst/>
          </a:prstGeom>
          <a:noFill/>
        </p:spPr>
        <p:txBody>
          <a:bodyPr wrap="square" rtlCol="0">
            <a:spAutoFit/>
          </a:bodyPr>
          <a:lstStyle/>
          <a:p>
            <a:r>
              <a:rPr lang="en-US" sz="3200" dirty="0">
                <a:latin typeface="Arial Black" panose="020B0A04020102020204" pitchFamily="34" charset="0"/>
              </a:rPr>
              <a:t>Maximum Amount of Checks or Indebtedness</a:t>
            </a:r>
            <a:r>
              <a:rPr lang="en-US" sz="2800" dirty="0">
                <a:latin typeface="Arial Black" panose="020B0A04020102020204" pitchFamily="34" charset="0"/>
              </a:rPr>
              <a:t> – Violation of Provisions – Liability – Penalty</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Any Business Manager willfully executing or participating in the execution of any check, or contract, or attempting to incur any indebtedness of any School District in violation of NDCC is guilty of a </a:t>
            </a:r>
            <a:r>
              <a:rPr lang="en-US" sz="2800" b="1" i="1" u="sng" dirty="0">
                <a:solidFill>
                  <a:srgbClr val="C00000"/>
                </a:solidFill>
                <a:latin typeface="Arial" panose="020B0604020202020204" pitchFamily="34" charset="0"/>
                <a:cs typeface="Arial" panose="020B0604020202020204" pitchFamily="34" charset="0"/>
              </a:rPr>
              <a:t>CLASS A MISDEMEANOR</a:t>
            </a:r>
            <a:r>
              <a:rPr lang="en-US" sz="2800" dirty="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Business Manager would be </a:t>
            </a:r>
            <a:r>
              <a:rPr lang="en-US" sz="2800" b="1" i="1" u="sng" dirty="0">
                <a:solidFill>
                  <a:srgbClr val="C00000"/>
                </a:solidFill>
                <a:latin typeface="Arial" panose="020B0604020202020204" pitchFamily="34" charset="0"/>
                <a:cs typeface="Arial" panose="020B0604020202020204" pitchFamily="34" charset="0"/>
              </a:rPr>
              <a:t>PERSONALLY</a:t>
            </a:r>
            <a:r>
              <a:rPr lang="en-US" sz="2800" dirty="0">
                <a:latin typeface="Arial" panose="020B0604020202020204" pitchFamily="34" charset="0"/>
                <a:cs typeface="Arial" panose="020B0604020202020204" pitchFamily="34" charset="0"/>
              </a:rPr>
              <a:t> liable for the payment of the check or contract to the holder.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670" y="4828769"/>
            <a:ext cx="2516330" cy="1682796"/>
          </a:xfrm>
          <a:prstGeom prst="rect">
            <a:avLst/>
          </a:prstGeom>
        </p:spPr>
      </p:pic>
      <p:sp>
        <p:nvSpPr>
          <p:cNvPr id="7" name="Rectangle 6"/>
          <p:cNvSpPr/>
          <p:nvPr/>
        </p:nvSpPr>
        <p:spPr>
          <a:xfrm>
            <a:off x="9651384" y="5802868"/>
            <a:ext cx="1702416" cy="369332"/>
          </a:xfrm>
          <a:prstGeom prst="rect">
            <a:avLst/>
          </a:prstGeom>
          <a:solidFill>
            <a:srgbClr val="FFFF00"/>
          </a:solidFill>
        </p:spPr>
        <p:txBody>
          <a:bodyPr wrap="square">
            <a:spAutoFit/>
          </a:bodyPr>
          <a:lstStyle/>
          <a:p>
            <a:r>
              <a:rPr lang="en-US" dirty="0"/>
              <a:t>NDCC 21-01-03</a:t>
            </a:r>
          </a:p>
        </p:txBody>
      </p:sp>
      <p:sp>
        <p:nvSpPr>
          <p:cNvPr id="4" name="TextBox 3">
            <a:extLst>
              <a:ext uri="{FF2B5EF4-FFF2-40B4-BE49-F238E27FC236}">
                <a16:creationId xmlns:a16="http://schemas.microsoft.com/office/drawing/2014/main" id="{514A8B16-B62A-44CD-A150-78F8AB991E56}"/>
              </a:ext>
            </a:extLst>
          </p:cNvPr>
          <p:cNvSpPr txBox="1"/>
          <p:nvPr/>
        </p:nvSpPr>
        <p:spPr>
          <a:xfrm rot="19852154">
            <a:off x="7633412" y="4875785"/>
            <a:ext cx="2315691" cy="1077218"/>
          </a:xfrm>
          <a:prstGeom prst="rect">
            <a:avLst/>
          </a:prstGeom>
          <a:solidFill>
            <a:srgbClr val="FC9642"/>
          </a:solidFill>
          <a:ln>
            <a:solidFill>
              <a:schemeClr val="bg2"/>
            </a:solidFill>
          </a:ln>
        </p:spPr>
        <p:txBody>
          <a:bodyPr wrap="square" rtlCol="0" anchor="ctr" anchorCtr="1">
            <a:spAutoFit/>
          </a:bodyPr>
          <a:lstStyle/>
          <a:p>
            <a:r>
              <a:rPr lang="en-US" sz="3200" b="1" dirty="0">
                <a:latin typeface="Arial" panose="020B0604020202020204" pitchFamily="34" charset="0"/>
                <a:cs typeface="Arial" panose="020B0604020202020204" pitchFamily="34" charset="0"/>
              </a:rPr>
              <a:t>Orange Jumpsuit?</a:t>
            </a:r>
          </a:p>
        </p:txBody>
      </p:sp>
    </p:spTree>
    <p:extLst>
      <p:ext uri="{BB962C8B-B14F-4D97-AF65-F5344CB8AC3E}">
        <p14:creationId xmlns:p14="http://schemas.microsoft.com/office/powerpoint/2010/main" val="176184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a:t>
            </a:fld>
            <a:endParaRPr lang="en-US" dirty="0"/>
          </a:p>
        </p:txBody>
      </p:sp>
      <p:grpSp>
        <p:nvGrpSpPr>
          <p:cNvPr id="4" name="Group 3"/>
          <p:cNvGrpSpPr/>
          <p:nvPr/>
        </p:nvGrpSpPr>
        <p:grpSpPr>
          <a:xfrm>
            <a:off x="1238571" y="652806"/>
            <a:ext cx="10237843" cy="5750534"/>
            <a:chOff x="1238571" y="652806"/>
            <a:chExt cx="10237843" cy="5750534"/>
          </a:xfrm>
        </p:grpSpPr>
        <p:sp>
          <p:nvSpPr>
            <p:cNvPr id="5" name="TextBox 4"/>
            <p:cNvSpPr txBox="1"/>
            <p:nvPr/>
          </p:nvSpPr>
          <p:spPr>
            <a:xfrm>
              <a:off x="3915284" y="652806"/>
              <a:ext cx="4361432" cy="707886"/>
            </a:xfrm>
            <a:prstGeom prst="rect">
              <a:avLst/>
            </a:prstGeom>
            <a:noFill/>
          </p:spPr>
          <p:txBody>
            <a:bodyPr wrap="square" rtlCol="0">
              <a:spAutoFit/>
            </a:bodyPr>
            <a:lstStyle/>
            <a:p>
              <a:r>
                <a:rPr lang="en-US" sz="4000" dirty="0">
                  <a:solidFill>
                    <a:srgbClr val="7030A0"/>
                  </a:solidFill>
                  <a:latin typeface="Arial Black" panose="020B0A04020102020204" pitchFamily="34" charset="0"/>
                </a:rPr>
                <a:t>PLEASE NOTE:</a:t>
              </a:r>
              <a:endParaRPr lang="en-US" sz="4000" dirty="0">
                <a:latin typeface="Arial Black" panose="020B0A04020102020204" pitchFamily="34" charset="0"/>
              </a:endParaRPr>
            </a:p>
          </p:txBody>
        </p:sp>
        <p:sp>
          <p:nvSpPr>
            <p:cNvPr id="6" name="TextBox 5"/>
            <p:cNvSpPr txBox="1"/>
            <p:nvPr/>
          </p:nvSpPr>
          <p:spPr>
            <a:xfrm>
              <a:off x="9669129" y="5750683"/>
              <a:ext cx="1807285" cy="369332"/>
            </a:xfrm>
            <a:prstGeom prst="rect">
              <a:avLst/>
            </a:prstGeom>
            <a:solidFill>
              <a:srgbClr val="FFFF00"/>
            </a:solidFill>
            <a:effectLst>
              <a:glow rad="127000">
                <a:schemeClr val="accent1"/>
              </a:glow>
            </a:effectLst>
          </p:spPr>
          <p:txBody>
            <a:bodyPr wrap="square" rtlCol="0">
              <a:spAutoFit/>
            </a:bodyPr>
            <a:lstStyle/>
            <a:p>
              <a:r>
                <a:rPr lang="en-US" dirty="0"/>
                <a:t>NDCC 21-01.1</a:t>
              </a:r>
            </a:p>
          </p:txBody>
        </p:sp>
        <p:sp>
          <p:nvSpPr>
            <p:cNvPr id="7" name="TextBox 6"/>
            <p:cNvSpPr txBox="1"/>
            <p:nvPr/>
          </p:nvSpPr>
          <p:spPr>
            <a:xfrm>
              <a:off x="1502485" y="1643085"/>
              <a:ext cx="9187030" cy="954107"/>
            </a:xfrm>
            <a:prstGeom prst="rect">
              <a:avLst/>
            </a:prstGeom>
            <a:solidFill>
              <a:srgbClr val="FFFF00"/>
            </a:solidFill>
            <a:ln w="34925" cmpd="tri">
              <a:solidFill>
                <a:schemeClr val="tx1"/>
              </a:solidFill>
            </a:ln>
          </p:spPr>
          <p:txBody>
            <a:bodyPr wrap="square" rtlCol="0">
              <a:spAutoFit/>
            </a:bodyPr>
            <a:lstStyle/>
            <a:p>
              <a:r>
                <a:rPr lang="en-US" sz="2800" dirty="0">
                  <a:latin typeface="Arial" panose="020B0604020202020204" pitchFamily="34" charset="0"/>
                  <a:cs typeface="Arial" panose="020B0604020202020204" pitchFamily="34" charset="0"/>
                </a:rPr>
                <a:t>This presentation will follow NDCC and each slide will reference the Code, Chapter, Verse where appropriate.</a:t>
              </a:r>
              <a:endParaRPr lang="en-US" sz="2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571" y="5135731"/>
              <a:ext cx="1267609" cy="1267609"/>
            </a:xfrm>
            <a:prstGeom prst="rect">
              <a:avLst/>
            </a:prstGeom>
          </p:spPr>
        </p:pic>
        <p:sp>
          <p:nvSpPr>
            <p:cNvPr id="9" name="TextBox 8"/>
            <p:cNvSpPr txBox="1"/>
            <p:nvPr/>
          </p:nvSpPr>
          <p:spPr>
            <a:xfrm>
              <a:off x="3289150" y="3045069"/>
              <a:ext cx="5613699" cy="1384995"/>
            </a:xfrm>
            <a:prstGeom prst="rect">
              <a:avLst/>
            </a:prstGeom>
            <a:solidFill>
              <a:schemeClr val="accent4">
                <a:lumMod val="60000"/>
                <a:lumOff val="40000"/>
              </a:schemeClr>
            </a:solidFill>
            <a:ln w="41275">
              <a:solidFill>
                <a:schemeClr val="tx1"/>
              </a:solidFill>
            </a:ln>
          </p:spPr>
          <p:txBody>
            <a:bodyPr wrap="square" rtlCol="0">
              <a:spAutoFit/>
            </a:bodyPr>
            <a:lstStyle/>
            <a:p>
              <a:r>
                <a:rPr lang="en-US" sz="2800" dirty="0">
                  <a:latin typeface="Arial" panose="020B0604020202020204" pitchFamily="34" charset="0"/>
                  <a:cs typeface="Arial" panose="020B0604020202020204" pitchFamily="34" charset="0"/>
                </a:rPr>
                <a:t>If you see this, there is more information on this subject in the Tool Box.</a:t>
              </a:r>
            </a:p>
          </p:txBody>
        </p:sp>
        <p:sp>
          <p:nvSpPr>
            <p:cNvPr id="10" name="TextBox 9"/>
            <p:cNvSpPr txBox="1"/>
            <p:nvPr/>
          </p:nvSpPr>
          <p:spPr>
            <a:xfrm>
              <a:off x="4109543" y="5074159"/>
              <a:ext cx="4053526" cy="1200329"/>
            </a:xfrm>
            <a:prstGeom prst="rect">
              <a:avLst/>
            </a:prstGeom>
            <a:solidFill>
              <a:srgbClr val="FFFFCC"/>
            </a:solidFill>
            <a:ln w="34925">
              <a:solidFill>
                <a:srgbClr val="FF6600"/>
              </a:solidFill>
            </a:ln>
          </p:spPr>
          <p:txBody>
            <a:bodyPr wrap="square" rtlCol="0">
              <a:spAutoFit/>
            </a:bodyPr>
            <a:lstStyle/>
            <a:p>
              <a:pPr algn="ctr"/>
              <a:r>
                <a:rPr lang="en-US" sz="2400" b="1" dirty="0"/>
                <a:t>If a slide is this color, be prepared to be tested on the information.</a:t>
              </a:r>
            </a:p>
          </p:txBody>
        </p:sp>
      </p:grpSp>
      <p:cxnSp>
        <p:nvCxnSpPr>
          <p:cNvPr id="12" name="Straight Arrow Connector 11"/>
          <p:cNvCxnSpPr/>
          <p:nvPr/>
        </p:nvCxnSpPr>
        <p:spPr>
          <a:xfrm flipH="1">
            <a:off x="2324100" y="4433777"/>
            <a:ext cx="961360" cy="988828"/>
          </a:xfrm>
          <a:prstGeom prst="straightConnector1">
            <a:avLst/>
          </a:prstGeom>
          <a:ln w="508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9133367" y="2583712"/>
            <a:ext cx="1403498" cy="2987748"/>
          </a:xfrm>
          <a:prstGeom prst="straightConnector1">
            <a:avLst/>
          </a:prstGeom>
          <a:ln w="508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238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50</a:t>
            </a:fld>
            <a:endParaRPr lang="en-US" dirty="0"/>
          </a:p>
        </p:txBody>
      </p:sp>
      <p:sp>
        <p:nvSpPr>
          <p:cNvPr id="3" name="TextBox 2"/>
          <p:cNvSpPr txBox="1"/>
          <p:nvPr/>
        </p:nvSpPr>
        <p:spPr>
          <a:xfrm>
            <a:off x="744718" y="448408"/>
            <a:ext cx="10671141" cy="3247043"/>
          </a:xfrm>
          <a:prstGeom prst="rect">
            <a:avLst/>
          </a:prstGeom>
          <a:noFill/>
        </p:spPr>
        <p:txBody>
          <a:bodyPr wrap="square" rtlCol="0">
            <a:spAutoFit/>
          </a:bodyPr>
          <a:lstStyle/>
          <a:p>
            <a:r>
              <a:rPr lang="en-US" sz="3200" dirty="0">
                <a:latin typeface="Arial Black" panose="020B0A04020102020204" pitchFamily="34" charset="0"/>
              </a:rPr>
              <a:t>Maximum Amount of Checks or Indebtedness </a:t>
            </a:r>
            <a:r>
              <a:rPr lang="en-US" sz="2800" dirty="0">
                <a:latin typeface="Arial Black" panose="020B0A04020102020204" pitchFamily="34" charset="0"/>
              </a:rPr>
              <a:t>– Violation of Provisions – Liability – Penalty</a:t>
            </a:r>
          </a:p>
          <a:p>
            <a:endParaRPr lang="en-US" sz="11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violation of NDCC is a </a:t>
            </a:r>
            <a:r>
              <a:rPr lang="en-US" sz="2800" b="1" i="1" u="sng" dirty="0">
                <a:solidFill>
                  <a:srgbClr val="C00000"/>
                </a:solidFill>
                <a:latin typeface="Arial" panose="020B0604020202020204" pitchFamily="34" charset="0"/>
                <a:cs typeface="Arial" panose="020B0604020202020204" pitchFamily="34" charset="0"/>
              </a:rPr>
              <a:t>CLASS A MISDEMEANOR</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solidFill>
                  <a:srgbClr val="7030A0"/>
                </a:solidFill>
                <a:latin typeface="Arial" panose="020B0604020202020204" pitchFamily="34" charset="0"/>
                <a:cs typeface="Arial" panose="020B0604020202020204" pitchFamily="34" charset="0"/>
              </a:rPr>
              <a:t>A Class A Misdemeanor is </a:t>
            </a:r>
            <a:r>
              <a:rPr lang="en-US" sz="2800" dirty="0">
                <a:solidFill>
                  <a:srgbClr val="C00000"/>
                </a:solidFill>
                <a:latin typeface="Arial" panose="020B0604020202020204" pitchFamily="34" charset="0"/>
                <a:cs typeface="Arial" panose="020B0604020202020204" pitchFamily="34" charset="0"/>
              </a:rPr>
              <a:t>damage committed recklessly</a:t>
            </a:r>
            <a:r>
              <a:rPr lang="en-US" sz="2800" dirty="0">
                <a:solidFill>
                  <a:srgbClr val="7030A0"/>
                </a:solidFill>
                <a:latin typeface="Arial" panose="020B0604020202020204" pitchFamily="34" charset="0"/>
                <a:cs typeface="Arial" panose="020B0604020202020204" pitchFamily="34" charset="0"/>
              </a:rPr>
              <a:t>.  If committed intentionally, the charge carries a potential sentence of up to </a:t>
            </a:r>
            <a:r>
              <a:rPr lang="en-US" sz="2800" b="1" dirty="0">
                <a:solidFill>
                  <a:srgbClr val="C00000"/>
                </a:solidFill>
                <a:latin typeface="Arial" panose="020B0604020202020204" pitchFamily="34" charset="0"/>
                <a:cs typeface="Arial" panose="020B0604020202020204" pitchFamily="34" charset="0"/>
              </a:rPr>
              <a:t>1 year in jail, a $3,000 fine or BOTH</a:t>
            </a:r>
            <a:r>
              <a:rPr lang="en-US" sz="2800" dirty="0">
                <a:solidFill>
                  <a:srgbClr val="7030A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778" y="3978111"/>
            <a:ext cx="3421930" cy="19248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56" y="3957224"/>
            <a:ext cx="2632939" cy="1988997"/>
          </a:xfrm>
          <a:prstGeom prst="rect">
            <a:avLst/>
          </a:prstGeom>
        </p:spPr>
      </p:pic>
      <p:sp>
        <p:nvSpPr>
          <p:cNvPr id="6" name="Rectangle 5"/>
          <p:cNvSpPr/>
          <p:nvPr/>
        </p:nvSpPr>
        <p:spPr>
          <a:xfrm>
            <a:off x="9726797" y="5802868"/>
            <a:ext cx="1627003" cy="369332"/>
          </a:xfrm>
          <a:prstGeom prst="rect">
            <a:avLst/>
          </a:prstGeom>
          <a:solidFill>
            <a:srgbClr val="FFFF00"/>
          </a:solidFill>
        </p:spPr>
        <p:txBody>
          <a:bodyPr wrap="square">
            <a:spAutoFit/>
          </a:bodyPr>
          <a:lstStyle/>
          <a:p>
            <a:r>
              <a:rPr lang="en-US" dirty="0"/>
              <a:t>NDCC 21-01-03</a:t>
            </a:r>
          </a:p>
        </p:txBody>
      </p:sp>
    </p:spTree>
    <p:extLst>
      <p:ext uri="{BB962C8B-B14F-4D97-AF65-F5344CB8AC3E}">
        <p14:creationId xmlns:p14="http://schemas.microsoft.com/office/powerpoint/2010/main" val="350577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51</a:t>
            </a:fld>
            <a:endParaRPr lang="en-US" dirty="0"/>
          </a:p>
        </p:txBody>
      </p:sp>
      <p:sp>
        <p:nvSpPr>
          <p:cNvPr id="3" name="TextBox 2"/>
          <p:cNvSpPr txBox="1"/>
          <p:nvPr/>
        </p:nvSpPr>
        <p:spPr>
          <a:xfrm>
            <a:off x="537329" y="435058"/>
            <a:ext cx="10816472" cy="4585871"/>
          </a:xfrm>
          <a:prstGeom prst="rect">
            <a:avLst/>
          </a:prstGeom>
          <a:noFill/>
        </p:spPr>
        <p:txBody>
          <a:bodyPr wrap="square" rtlCol="0">
            <a:spAutoFit/>
          </a:bodyPr>
          <a:lstStyle/>
          <a:p>
            <a:r>
              <a:rPr lang="en-US" sz="3200" dirty="0">
                <a:latin typeface="Arial Black" panose="020B0A04020102020204" pitchFamily="34" charset="0"/>
              </a:rPr>
              <a:t>Checks for Current Expenses</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If a School District is unable to sell its Certificates of Indebtedness </a:t>
            </a:r>
            <a:r>
              <a:rPr lang="en-US" sz="2400" dirty="0">
                <a:solidFill>
                  <a:srgbClr val="7030A0"/>
                </a:solidFill>
                <a:latin typeface="Arial" panose="020B0604020202020204" pitchFamily="34" charset="0"/>
                <a:cs typeface="Arial" panose="020B0604020202020204" pitchFamily="34" charset="0"/>
              </a:rPr>
              <a:t>(written promise to repay a debt)</a:t>
            </a:r>
            <a:r>
              <a:rPr lang="en-US" sz="2400" dirty="0">
                <a:latin typeface="Arial" panose="020B0604020202020204" pitchFamily="34" charset="0"/>
                <a:cs typeface="Arial" panose="020B0604020202020204" pitchFamily="34" charset="0"/>
              </a:rPr>
              <a:t>, it can issue checks in payment of current expenses </a:t>
            </a:r>
            <a:r>
              <a:rPr lang="en-US" sz="2400" b="1" u="sng" dirty="0">
                <a:latin typeface="Arial" panose="020B0604020202020204" pitchFamily="34" charset="0"/>
                <a:cs typeface="Arial" panose="020B0604020202020204" pitchFamily="34" charset="0"/>
              </a:rPr>
              <a:t>in excess of cash on hand </a:t>
            </a:r>
            <a:r>
              <a:rPr lang="en-US" sz="2400" dirty="0">
                <a:latin typeface="Arial" panose="020B0604020202020204" pitchFamily="34" charset="0"/>
                <a:cs typeface="Arial" panose="020B0604020202020204" pitchFamily="34" charset="0"/>
              </a:rPr>
              <a:t>as long as:</a:t>
            </a:r>
          </a:p>
          <a:p>
            <a:endParaRPr lang="en-US" sz="11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It is not in excess of 85% of taxes levied for the current fiscal year </a:t>
            </a:r>
            <a:r>
              <a:rPr lang="en-US" sz="2400" b="1" dirty="0">
                <a:solidFill>
                  <a:srgbClr val="C00000"/>
                </a:solidFill>
                <a:latin typeface="Arial" panose="020B0604020202020204" pitchFamily="34" charset="0"/>
                <a:cs typeface="Arial" panose="020B0604020202020204" pitchFamily="34" charset="0"/>
              </a:rPr>
              <a:t>BUT</a:t>
            </a:r>
            <a:r>
              <a:rPr lang="en-US" sz="2400" dirty="0">
                <a:latin typeface="Arial" panose="020B0604020202020204" pitchFamily="34" charset="0"/>
                <a:cs typeface="Arial" panose="020B0604020202020204" pitchFamily="34" charset="0"/>
              </a:rPr>
              <a:t> uncollected and not encumbered, </a:t>
            </a:r>
            <a:r>
              <a:rPr lang="en-US" sz="2400" b="1" dirty="0">
                <a:solidFill>
                  <a:srgbClr val="C00000"/>
                </a:solidFill>
                <a:latin typeface="Arial" panose="020B0604020202020204" pitchFamily="34" charset="0"/>
                <a:cs typeface="Arial" panose="020B0604020202020204" pitchFamily="34" charset="0"/>
              </a:rPr>
              <a:t>PLUS</a:t>
            </a:r>
          </a:p>
          <a:p>
            <a:endParaRPr lang="en-US" sz="1100" dirty="0">
              <a:solidFill>
                <a:srgbClr val="C00000"/>
              </a:solidFill>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50% of the uncollected and not encumbered taxes of the </a:t>
            </a:r>
            <a:r>
              <a:rPr lang="en-US" sz="2400" dirty="0">
                <a:solidFill>
                  <a:srgbClr val="7030A0"/>
                </a:solidFill>
                <a:latin typeface="Arial" panose="020B0604020202020204" pitchFamily="34" charset="0"/>
                <a:cs typeface="Arial" panose="020B0604020202020204" pitchFamily="34" charset="0"/>
              </a:rPr>
              <a:t>last 4 years</a:t>
            </a:r>
            <a:r>
              <a:rPr lang="en-US" sz="2400"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AND</a:t>
            </a:r>
          </a:p>
          <a:p>
            <a:endParaRPr lang="en-US" sz="1100" dirty="0">
              <a:solidFill>
                <a:srgbClr val="C00000"/>
              </a:solidFill>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Funds derived from the collection of taxes for the current year and such preceding years that have been put in a special fund for the payment of checks issued against such taxes.</a:t>
            </a:r>
          </a:p>
        </p:txBody>
      </p:sp>
      <p:sp>
        <p:nvSpPr>
          <p:cNvPr id="4" name="Rectangle 3"/>
          <p:cNvSpPr/>
          <p:nvPr/>
        </p:nvSpPr>
        <p:spPr>
          <a:xfrm>
            <a:off x="9611790" y="5886168"/>
            <a:ext cx="1742010" cy="369332"/>
          </a:xfrm>
          <a:prstGeom prst="rect">
            <a:avLst/>
          </a:prstGeom>
          <a:solidFill>
            <a:srgbClr val="FFFF00"/>
          </a:solidFill>
        </p:spPr>
        <p:txBody>
          <a:bodyPr wrap="square">
            <a:spAutoFit/>
          </a:bodyPr>
          <a:lstStyle/>
          <a:p>
            <a:r>
              <a:rPr lang="en-US" dirty="0"/>
              <a:t>NDCC 21-01-04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857" y="4579659"/>
            <a:ext cx="1714500" cy="1714500"/>
          </a:xfrm>
          <a:prstGeom prst="rect">
            <a:avLst/>
          </a:prstGeom>
        </p:spPr>
      </p:pic>
    </p:spTree>
    <p:extLst>
      <p:ext uri="{BB962C8B-B14F-4D97-AF65-F5344CB8AC3E}">
        <p14:creationId xmlns:p14="http://schemas.microsoft.com/office/powerpoint/2010/main" val="154650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52</a:t>
            </a:fld>
            <a:endParaRPr lang="en-US" dirty="0"/>
          </a:p>
        </p:txBody>
      </p:sp>
      <p:sp>
        <p:nvSpPr>
          <p:cNvPr id="3" name="TextBox 2"/>
          <p:cNvSpPr txBox="1"/>
          <p:nvPr/>
        </p:nvSpPr>
        <p:spPr>
          <a:xfrm>
            <a:off x="801278" y="755569"/>
            <a:ext cx="11177418" cy="2539157"/>
          </a:xfrm>
          <a:prstGeom prst="rect">
            <a:avLst/>
          </a:prstGeom>
          <a:noFill/>
        </p:spPr>
        <p:txBody>
          <a:bodyPr wrap="square" rtlCol="0">
            <a:spAutoFit/>
          </a:bodyPr>
          <a:lstStyle/>
          <a:p>
            <a:r>
              <a:rPr lang="en-US" sz="3200" dirty="0">
                <a:latin typeface="Arial Black" panose="020B0A04020102020204" pitchFamily="34" charset="0"/>
              </a:rPr>
              <a:t>Checks for Current Expenses</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checks are issued in excess of these limitations, the checks possess no validity against the District, </a:t>
            </a:r>
            <a:r>
              <a:rPr lang="en-US" sz="3200" b="1" dirty="0">
                <a:solidFill>
                  <a:srgbClr val="7030A0"/>
                </a:solidFill>
                <a:latin typeface="Arial" panose="020B0604020202020204" pitchFamily="34" charset="0"/>
                <a:cs typeface="Arial" panose="020B0604020202020204" pitchFamily="34" charset="0"/>
              </a:rPr>
              <a:t>BUT</a:t>
            </a:r>
            <a:r>
              <a:rPr lang="en-US" sz="32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officials that knowingly and willingly issuing the checks are </a:t>
            </a:r>
            <a:r>
              <a:rPr lang="en-US" sz="2800" b="1" dirty="0">
                <a:solidFill>
                  <a:srgbClr val="C00000"/>
                </a:solidFill>
                <a:latin typeface="Arial" panose="020B0604020202020204" pitchFamily="34" charset="0"/>
                <a:cs typeface="Arial" panose="020B0604020202020204" pitchFamily="34" charset="0"/>
              </a:rPr>
              <a:t>PERSONALLY</a:t>
            </a:r>
            <a:r>
              <a:rPr lang="en-US" sz="2800" dirty="0">
                <a:latin typeface="Arial" panose="020B0604020202020204" pitchFamily="34" charset="0"/>
                <a:cs typeface="Arial" panose="020B0604020202020204" pitchFamily="34" charset="0"/>
              </a:rPr>
              <a:t> liable for the payment of them.</a:t>
            </a:r>
          </a:p>
        </p:txBody>
      </p:sp>
      <p:sp>
        <p:nvSpPr>
          <p:cNvPr id="4" name="TextBox 3"/>
          <p:cNvSpPr txBox="1"/>
          <p:nvPr/>
        </p:nvSpPr>
        <p:spPr>
          <a:xfrm>
            <a:off x="3200399" y="3432989"/>
            <a:ext cx="5791201" cy="2739211"/>
          </a:xfrm>
          <a:prstGeom prst="rect">
            <a:avLst/>
          </a:prstGeom>
          <a:noFill/>
        </p:spPr>
        <p:txBody>
          <a:bodyPr wrap="square" rtlCol="0">
            <a:spAutoFit/>
          </a:bodyPr>
          <a:lstStyle/>
          <a:p>
            <a:pPr algn="ctr"/>
            <a:r>
              <a:rPr lang="en-US" sz="3200" b="1" dirty="0">
                <a:solidFill>
                  <a:srgbClr val="C00000"/>
                </a:solidFill>
              </a:rPr>
              <a:t>This means </a:t>
            </a:r>
            <a:r>
              <a:rPr lang="en-US" sz="3200" b="1" dirty="0">
                <a:solidFill>
                  <a:srgbClr val="7030A0"/>
                </a:solidFill>
              </a:rPr>
              <a:t>YOU</a:t>
            </a:r>
            <a:r>
              <a:rPr lang="en-US" sz="3200" b="1" dirty="0">
                <a:solidFill>
                  <a:srgbClr val="C00000"/>
                </a:solidFill>
              </a:rPr>
              <a:t> and anyone else </a:t>
            </a:r>
          </a:p>
          <a:p>
            <a:pPr algn="ctr"/>
            <a:endParaRPr lang="en-US" sz="3200" b="1" dirty="0">
              <a:solidFill>
                <a:srgbClr val="C00000"/>
              </a:solidFill>
            </a:endParaRPr>
          </a:p>
          <a:p>
            <a:pPr algn="ctr"/>
            <a:endParaRPr lang="en-US" sz="3200" b="1" dirty="0">
              <a:solidFill>
                <a:srgbClr val="C00000"/>
              </a:solidFill>
            </a:endParaRPr>
          </a:p>
          <a:p>
            <a:pPr algn="ctr"/>
            <a:endParaRPr lang="en-US" sz="3200" b="1" dirty="0">
              <a:solidFill>
                <a:srgbClr val="C00000"/>
              </a:solidFill>
            </a:endParaRPr>
          </a:p>
          <a:p>
            <a:pPr algn="ctr"/>
            <a:endParaRPr lang="en-US" sz="1200" b="1" dirty="0">
              <a:solidFill>
                <a:srgbClr val="C00000"/>
              </a:solidFill>
            </a:endParaRPr>
          </a:p>
          <a:p>
            <a:pPr algn="ctr"/>
            <a:r>
              <a:rPr lang="en-US" sz="3200" b="1" dirty="0">
                <a:solidFill>
                  <a:srgbClr val="C00000"/>
                </a:solidFill>
              </a:rPr>
              <a:t> with you!</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4038060"/>
            <a:ext cx="6743700" cy="1628775"/>
          </a:xfrm>
          <a:prstGeom prst="rect">
            <a:avLst/>
          </a:prstGeom>
        </p:spPr>
      </p:pic>
      <p:cxnSp>
        <p:nvCxnSpPr>
          <p:cNvPr id="7" name="Straight Arrow Connector 6"/>
          <p:cNvCxnSpPr/>
          <p:nvPr/>
        </p:nvCxnSpPr>
        <p:spPr>
          <a:xfrm flipV="1">
            <a:off x="5816338" y="2714920"/>
            <a:ext cx="2384982" cy="820132"/>
          </a:xfrm>
          <a:prstGeom prst="straightConnector1">
            <a:avLst/>
          </a:prstGeom>
          <a:ln w="508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 name="Rectangle 9"/>
          <p:cNvSpPr/>
          <p:nvPr/>
        </p:nvSpPr>
        <p:spPr>
          <a:xfrm>
            <a:off x="9715485" y="5886168"/>
            <a:ext cx="1638315" cy="369332"/>
          </a:xfrm>
          <a:prstGeom prst="rect">
            <a:avLst/>
          </a:prstGeom>
          <a:solidFill>
            <a:srgbClr val="FFFF00"/>
          </a:solidFill>
        </p:spPr>
        <p:txBody>
          <a:bodyPr wrap="square">
            <a:spAutoFit/>
          </a:bodyPr>
          <a:lstStyle/>
          <a:p>
            <a:r>
              <a:rPr lang="en-US" dirty="0"/>
              <a:t>NDCC 21-01-04</a:t>
            </a:r>
          </a:p>
        </p:txBody>
      </p:sp>
    </p:spTree>
    <p:extLst>
      <p:ext uri="{BB962C8B-B14F-4D97-AF65-F5344CB8AC3E}">
        <p14:creationId xmlns:p14="http://schemas.microsoft.com/office/powerpoint/2010/main" val="315313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53</a:t>
            </a:fld>
            <a:endParaRPr lang="en-US" dirty="0"/>
          </a:p>
        </p:txBody>
      </p:sp>
      <p:sp>
        <p:nvSpPr>
          <p:cNvPr id="3" name="TextBox 2"/>
          <p:cNvSpPr txBox="1"/>
          <p:nvPr/>
        </p:nvSpPr>
        <p:spPr>
          <a:xfrm>
            <a:off x="688157" y="792961"/>
            <a:ext cx="10665643" cy="4370427"/>
          </a:xfrm>
          <a:prstGeom prst="rect">
            <a:avLst/>
          </a:prstGeom>
          <a:noFill/>
        </p:spPr>
        <p:txBody>
          <a:bodyPr wrap="square" rtlCol="0">
            <a:spAutoFit/>
          </a:bodyPr>
          <a:lstStyle/>
          <a:p>
            <a:r>
              <a:rPr lang="en-US" sz="3200" dirty="0">
                <a:latin typeface="Arial Black" panose="020B0A04020102020204" pitchFamily="34" charset="0"/>
              </a:rPr>
              <a:t>Checks for Salaries and Official Publications </a:t>
            </a:r>
            <a:r>
              <a:rPr lang="en-US" sz="2800" dirty="0">
                <a:latin typeface="Arial Black" panose="020B0A04020102020204" pitchFamily="34" charset="0"/>
              </a:rPr>
              <a:t>– </a:t>
            </a:r>
          </a:p>
          <a:p>
            <a:r>
              <a:rPr lang="en-US" sz="2800" dirty="0">
                <a:latin typeface="Arial Black" panose="020B0A04020102020204" pitchFamily="34" charset="0"/>
              </a:rPr>
              <a:t>Payable ½ in Cash </a:t>
            </a:r>
            <a:r>
              <a:rPr lang="en-US" sz="2800" dirty="0">
                <a:solidFill>
                  <a:srgbClr val="C00000"/>
                </a:solidFill>
                <a:latin typeface="Arial Black" panose="020B0A04020102020204" pitchFamily="34" charset="0"/>
              </a:rPr>
              <a:t>Prior to </a:t>
            </a:r>
            <a:r>
              <a:rPr lang="en-US" sz="2800" dirty="0">
                <a:latin typeface="Arial Black" panose="020B0A04020102020204" pitchFamily="34" charset="0"/>
              </a:rPr>
              <a:t>Other Checks</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a District does not have sufficient funds to pay salaries and wages to employees – including fees for publication of Board notices and minutes, in full – for a period of </a:t>
            </a:r>
            <a:r>
              <a:rPr lang="en-US" sz="2800" b="1" i="1" u="sng" dirty="0">
                <a:solidFill>
                  <a:srgbClr val="C00000"/>
                </a:solidFill>
                <a:latin typeface="Arial" panose="020B0604020202020204" pitchFamily="34" charset="0"/>
                <a:cs typeface="Arial" panose="020B0604020202020204" pitchFamily="34" charset="0"/>
              </a:rPr>
              <a:t>6 months</a:t>
            </a:r>
            <a:r>
              <a:rPr lang="en-US" sz="2800" dirty="0">
                <a:latin typeface="Arial" panose="020B0604020202020204" pitchFamily="34" charset="0"/>
                <a:cs typeface="Arial" panose="020B0604020202020204" pitchFamily="34" charset="0"/>
              </a:rPr>
              <a:t>, the Board by Resolution, may authorize the issuance checks for one-half of these salaries, wages, and publication fees.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balance would be registered and paid as other checks are registered and paid.</a:t>
            </a:r>
          </a:p>
        </p:txBody>
      </p:sp>
      <p:sp>
        <p:nvSpPr>
          <p:cNvPr id="4" name="Rectangle 3"/>
          <p:cNvSpPr/>
          <p:nvPr/>
        </p:nvSpPr>
        <p:spPr>
          <a:xfrm>
            <a:off x="9703064" y="5802868"/>
            <a:ext cx="1650736" cy="369332"/>
          </a:xfrm>
          <a:prstGeom prst="rect">
            <a:avLst/>
          </a:prstGeom>
          <a:solidFill>
            <a:srgbClr val="FFFF00"/>
          </a:solidFill>
        </p:spPr>
        <p:txBody>
          <a:bodyPr wrap="square">
            <a:spAutoFit/>
          </a:bodyPr>
          <a:lstStyle/>
          <a:p>
            <a:r>
              <a:rPr lang="en-US" dirty="0"/>
              <a:t>NDCC 21-01-05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477" y="4809528"/>
            <a:ext cx="3110845" cy="1487577"/>
          </a:xfrm>
          <a:prstGeom prst="rect">
            <a:avLst/>
          </a:prstGeom>
        </p:spPr>
      </p:pic>
    </p:spTree>
    <p:extLst>
      <p:ext uri="{BB962C8B-B14F-4D97-AF65-F5344CB8AC3E}">
        <p14:creationId xmlns:p14="http://schemas.microsoft.com/office/powerpoint/2010/main" val="20730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54</a:t>
            </a:fld>
            <a:endParaRPr lang="en-US" dirty="0"/>
          </a:p>
        </p:txBody>
      </p:sp>
      <p:sp>
        <p:nvSpPr>
          <p:cNvPr id="3" name="TextBox 2"/>
          <p:cNvSpPr txBox="1"/>
          <p:nvPr/>
        </p:nvSpPr>
        <p:spPr>
          <a:xfrm>
            <a:off x="989814" y="792961"/>
            <a:ext cx="10811326" cy="2308324"/>
          </a:xfrm>
          <a:prstGeom prst="rect">
            <a:avLst/>
          </a:prstGeom>
          <a:noFill/>
        </p:spPr>
        <p:txBody>
          <a:bodyPr wrap="square" rtlCol="0">
            <a:spAutoFit/>
          </a:bodyPr>
          <a:lstStyle/>
          <a:p>
            <a:r>
              <a:rPr lang="en-US" sz="3200" b="1" dirty="0">
                <a:latin typeface="Arial Black" panose="020B0A04020102020204" pitchFamily="34" charset="0"/>
              </a:rPr>
              <a:t>Checks for Salaries and Official Publications </a:t>
            </a:r>
            <a:r>
              <a:rPr lang="en-US" sz="2800" dirty="0">
                <a:latin typeface="Arial Black" panose="020B0A04020102020204" pitchFamily="34" charset="0"/>
              </a:rPr>
              <a:t>– </a:t>
            </a:r>
          </a:p>
          <a:p>
            <a:r>
              <a:rPr lang="en-US" sz="2800" dirty="0">
                <a:latin typeface="Arial Black" panose="020B0A04020102020204" pitchFamily="34" charset="0"/>
              </a:rPr>
              <a:t>Payable ½ in Cash </a:t>
            </a:r>
            <a:r>
              <a:rPr lang="en-US" sz="2800" dirty="0">
                <a:solidFill>
                  <a:srgbClr val="C00000"/>
                </a:solidFill>
                <a:latin typeface="Arial Black" panose="020B0A04020102020204" pitchFamily="34" charset="0"/>
              </a:rPr>
              <a:t>Prior to </a:t>
            </a:r>
            <a:r>
              <a:rPr lang="en-US" sz="2800" dirty="0">
                <a:latin typeface="Arial Black" panose="020B0A04020102020204" pitchFamily="34" charset="0"/>
              </a:rPr>
              <a:t>Other Checks</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This relieves the Business Manager of liability to other check holders because of payment of salaries and publication fees.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038" y="3276604"/>
            <a:ext cx="4728377" cy="3199021"/>
          </a:xfrm>
          <a:prstGeom prst="rect">
            <a:avLst/>
          </a:prstGeom>
        </p:spPr>
      </p:pic>
      <p:sp>
        <p:nvSpPr>
          <p:cNvPr id="6" name="Cloud 5"/>
          <p:cNvSpPr/>
          <p:nvPr/>
        </p:nvSpPr>
        <p:spPr>
          <a:xfrm>
            <a:off x="8666292" y="3050833"/>
            <a:ext cx="2531533" cy="110893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177355" y="3334732"/>
            <a:ext cx="1516569" cy="369332"/>
          </a:xfrm>
          <a:prstGeom prst="rect">
            <a:avLst/>
          </a:prstGeom>
        </p:spPr>
        <p:txBody>
          <a:bodyPr wrap="none">
            <a:spAutoFit/>
          </a:bodyPr>
          <a:lstStyle/>
          <a:p>
            <a:r>
              <a:rPr lang="en-US" b="1" dirty="0">
                <a:solidFill>
                  <a:srgbClr val="00B0F0"/>
                </a:solidFill>
              </a:rPr>
              <a:t>Responsibility</a:t>
            </a:r>
          </a:p>
        </p:txBody>
      </p:sp>
      <p:sp>
        <p:nvSpPr>
          <p:cNvPr id="9" name="Freeform 8"/>
          <p:cNvSpPr/>
          <p:nvPr/>
        </p:nvSpPr>
        <p:spPr>
          <a:xfrm>
            <a:off x="6084036" y="3679742"/>
            <a:ext cx="4110165" cy="1364306"/>
          </a:xfrm>
          <a:custGeom>
            <a:avLst/>
            <a:gdLst>
              <a:gd name="connsiteX0" fmla="*/ 326191 w 4110165"/>
              <a:gd name="connsiteY0" fmla="*/ 213528 h 1364306"/>
              <a:gd name="connsiteX1" fmla="*/ 1513968 w 4110165"/>
              <a:gd name="connsiteY1" fmla="*/ 279516 h 1364306"/>
              <a:gd name="connsiteX2" fmla="*/ 52813 w 4110165"/>
              <a:gd name="connsiteY2" fmla="*/ 1363598 h 1364306"/>
              <a:gd name="connsiteX3" fmla="*/ 3795255 w 4110165"/>
              <a:gd name="connsiteY3" fmla="*/ 100406 h 1364306"/>
              <a:gd name="connsiteX4" fmla="*/ 3974364 w 4110165"/>
              <a:gd name="connsiteY4" fmla="*/ 53272 h 13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165" h="1364306">
                <a:moveTo>
                  <a:pt x="326191" y="213528"/>
                </a:moveTo>
                <a:cubicBezTo>
                  <a:pt x="942861" y="150683"/>
                  <a:pt x="1559531" y="87838"/>
                  <a:pt x="1513968" y="279516"/>
                </a:cubicBezTo>
                <a:cubicBezTo>
                  <a:pt x="1468405" y="471194"/>
                  <a:pt x="-327401" y="1393450"/>
                  <a:pt x="52813" y="1363598"/>
                </a:cubicBezTo>
                <a:cubicBezTo>
                  <a:pt x="433027" y="1333746"/>
                  <a:pt x="3141663" y="318794"/>
                  <a:pt x="3795255" y="100406"/>
                </a:cubicBezTo>
                <a:cubicBezTo>
                  <a:pt x="4448847" y="-117982"/>
                  <a:pt x="3864385" y="94121"/>
                  <a:pt x="3974364" y="53272"/>
                </a:cubicBezTo>
              </a:path>
            </a:pathLst>
          </a:cu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0" name="Freeform 19"/>
          <p:cNvSpPr/>
          <p:nvPr/>
        </p:nvSpPr>
        <p:spPr>
          <a:xfrm>
            <a:off x="6702458" y="3676453"/>
            <a:ext cx="2432116" cy="1131217"/>
          </a:xfrm>
          <a:custGeom>
            <a:avLst/>
            <a:gdLst>
              <a:gd name="connsiteX0" fmla="*/ 0 w 2432116"/>
              <a:gd name="connsiteY0" fmla="*/ 94268 h 1131217"/>
              <a:gd name="connsiteX1" fmla="*/ 179109 w 2432116"/>
              <a:gd name="connsiteY1" fmla="*/ 18854 h 1131217"/>
              <a:gd name="connsiteX2" fmla="*/ 235670 w 2432116"/>
              <a:gd name="connsiteY2" fmla="*/ 9427 h 1131217"/>
              <a:gd name="connsiteX3" fmla="*/ 282804 w 2432116"/>
              <a:gd name="connsiteY3" fmla="*/ 0 h 1131217"/>
              <a:gd name="connsiteX4" fmla="*/ 565608 w 2432116"/>
              <a:gd name="connsiteY4" fmla="*/ 9427 h 1131217"/>
              <a:gd name="connsiteX5" fmla="*/ 622169 w 2432116"/>
              <a:gd name="connsiteY5" fmla="*/ 37708 h 1131217"/>
              <a:gd name="connsiteX6" fmla="*/ 650450 w 2432116"/>
              <a:gd name="connsiteY6" fmla="*/ 47134 h 1131217"/>
              <a:gd name="connsiteX7" fmla="*/ 678730 w 2432116"/>
              <a:gd name="connsiteY7" fmla="*/ 65988 h 1131217"/>
              <a:gd name="connsiteX8" fmla="*/ 697584 w 2432116"/>
              <a:gd name="connsiteY8" fmla="*/ 94268 h 1131217"/>
              <a:gd name="connsiteX9" fmla="*/ 725864 w 2432116"/>
              <a:gd name="connsiteY9" fmla="*/ 188537 h 1131217"/>
              <a:gd name="connsiteX10" fmla="*/ 716437 w 2432116"/>
              <a:gd name="connsiteY10" fmla="*/ 320512 h 1131217"/>
              <a:gd name="connsiteX11" fmla="*/ 678730 w 2432116"/>
              <a:gd name="connsiteY11" fmla="*/ 377073 h 1131217"/>
              <a:gd name="connsiteX12" fmla="*/ 669303 w 2432116"/>
              <a:gd name="connsiteY12" fmla="*/ 405353 h 1131217"/>
              <a:gd name="connsiteX13" fmla="*/ 641023 w 2432116"/>
              <a:gd name="connsiteY13" fmla="*/ 433633 h 1131217"/>
              <a:gd name="connsiteX14" fmla="*/ 593889 w 2432116"/>
              <a:gd name="connsiteY14" fmla="*/ 518475 h 1131217"/>
              <a:gd name="connsiteX15" fmla="*/ 546755 w 2432116"/>
              <a:gd name="connsiteY15" fmla="*/ 603316 h 1131217"/>
              <a:gd name="connsiteX16" fmla="*/ 527901 w 2432116"/>
              <a:gd name="connsiteY16" fmla="*/ 631596 h 1131217"/>
              <a:gd name="connsiteX17" fmla="*/ 471340 w 2432116"/>
              <a:gd name="connsiteY17" fmla="*/ 688157 h 1131217"/>
              <a:gd name="connsiteX18" fmla="*/ 443060 w 2432116"/>
              <a:gd name="connsiteY18" fmla="*/ 744718 h 1131217"/>
              <a:gd name="connsiteX19" fmla="*/ 424206 w 2432116"/>
              <a:gd name="connsiteY19" fmla="*/ 772998 h 1131217"/>
              <a:gd name="connsiteX20" fmla="*/ 414779 w 2432116"/>
              <a:gd name="connsiteY20" fmla="*/ 801279 h 1131217"/>
              <a:gd name="connsiteX21" fmla="*/ 395926 w 2432116"/>
              <a:gd name="connsiteY21" fmla="*/ 829559 h 1131217"/>
              <a:gd name="connsiteX22" fmla="*/ 377072 w 2432116"/>
              <a:gd name="connsiteY22" fmla="*/ 904974 h 1131217"/>
              <a:gd name="connsiteX23" fmla="*/ 386499 w 2432116"/>
              <a:gd name="connsiteY23" fmla="*/ 999242 h 1131217"/>
              <a:gd name="connsiteX24" fmla="*/ 471340 w 2432116"/>
              <a:gd name="connsiteY24" fmla="*/ 1074656 h 1131217"/>
              <a:gd name="connsiteX25" fmla="*/ 499621 w 2432116"/>
              <a:gd name="connsiteY25" fmla="*/ 1102937 h 1131217"/>
              <a:gd name="connsiteX26" fmla="*/ 565608 w 2432116"/>
              <a:gd name="connsiteY26" fmla="*/ 1112363 h 1131217"/>
              <a:gd name="connsiteX27" fmla="*/ 810705 w 2432116"/>
              <a:gd name="connsiteY27" fmla="*/ 1131217 h 1131217"/>
              <a:gd name="connsiteX28" fmla="*/ 942681 w 2432116"/>
              <a:gd name="connsiteY28" fmla="*/ 1121790 h 1131217"/>
              <a:gd name="connsiteX29" fmla="*/ 1008668 w 2432116"/>
              <a:gd name="connsiteY29" fmla="*/ 1093510 h 1131217"/>
              <a:gd name="connsiteX30" fmla="*/ 1093509 w 2432116"/>
              <a:gd name="connsiteY30" fmla="*/ 1065229 h 1131217"/>
              <a:gd name="connsiteX31" fmla="*/ 1206631 w 2432116"/>
              <a:gd name="connsiteY31" fmla="*/ 1027522 h 1131217"/>
              <a:gd name="connsiteX32" fmla="*/ 1234911 w 2432116"/>
              <a:gd name="connsiteY32" fmla="*/ 1018095 h 1131217"/>
              <a:gd name="connsiteX33" fmla="*/ 1272619 w 2432116"/>
              <a:gd name="connsiteY33" fmla="*/ 999242 h 1131217"/>
              <a:gd name="connsiteX34" fmla="*/ 1329179 w 2432116"/>
              <a:gd name="connsiteY34" fmla="*/ 989815 h 1131217"/>
              <a:gd name="connsiteX35" fmla="*/ 1357460 w 2432116"/>
              <a:gd name="connsiteY35" fmla="*/ 970961 h 1131217"/>
              <a:gd name="connsiteX36" fmla="*/ 1414021 w 2432116"/>
              <a:gd name="connsiteY36" fmla="*/ 952108 h 1131217"/>
              <a:gd name="connsiteX37" fmla="*/ 1489435 w 2432116"/>
              <a:gd name="connsiteY37" fmla="*/ 923827 h 1131217"/>
              <a:gd name="connsiteX38" fmla="*/ 1545996 w 2432116"/>
              <a:gd name="connsiteY38" fmla="*/ 886120 h 1131217"/>
              <a:gd name="connsiteX39" fmla="*/ 1574276 w 2432116"/>
              <a:gd name="connsiteY39" fmla="*/ 857840 h 1131217"/>
              <a:gd name="connsiteX40" fmla="*/ 1602557 w 2432116"/>
              <a:gd name="connsiteY40" fmla="*/ 848413 h 1131217"/>
              <a:gd name="connsiteX41" fmla="*/ 1696825 w 2432116"/>
              <a:gd name="connsiteY41" fmla="*/ 801279 h 1131217"/>
              <a:gd name="connsiteX42" fmla="*/ 1819373 w 2432116"/>
              <a:gd name="connsiteY42" fmla="*/ 754145 h 1131217"/>
              <a:gd name="connsiteX43" fmla="*/ 1904215 w 2432116"/>
              <a:gd name="connsiteY43" fmla="*/ 678730 h 1131217"/>
              <a:gd name="connsiteX44" fmla="*/ 1998483 w 2432116"/>
              <a:gd name="connsiteY44" fmla="*/ 593889 h 1131217"/>
              <a:gd name="connsiteX45" fmla="*/ 2026763 w 2432116"/>
              <a:gd name="connsiteY45" fmla="*/ 565609 h 1131217"/>
              <a:gd name="connsiteX46" fmla="*/ 2055043 w 2432116"/>
              <a:gd name="connsiteY46" fmla="*/ 537328 h 1131217"/>
              <a:gd name="connsiteX47" fmla="*/ 2092751 w 2432116"/>
              <a:gd name="connsiteY47" fmla="*/ 509048 h 1131217"/>
              <a:gd name="connsiteX48" fmla="*/ 2121031 w 2432116"/>
              <a:gd name="connsiteY48" fmla="*/ 480767 h 1131217"/>
              <a:gd name="connsiteX49" fmla="*/ 2149311 w 2432116"/>
              <a:gd name="connsiteY49" fmla="*/ 461914 h 1131217"/>
              <a:gd name="connsiteX50" fmla="*/ 2177592 w 2432116"/>
              <a:gd name="connsiteY50" fmla="*/ 433633 h 1131217"/>
              <a:gd name="connsiteX51" fmla="*/ 2234153 w 2432116"/>
              <a:gd name="connsiteY51" fmla="*/ 386499 h 1131217"/>
              <a:gd name="connsiteX52" fmla="*/ 2309567 w 2432116"/>
              <a:gd name="connsiteY52" fmla="*/ 301658 h 1131217"/>
              <a:gd name="connsiteX53" fmla="*/ 2337848 w 2432116"/>
              <a:gd name="connsiteY53" fmla="*/ 282805 h 1131217"/>
              <a:gd name="connsiteX54" fmla="*/ 2394408 w 2432116"/>
              <a:gd name="connsiteY54" fmla="*/ 226244 h 1131217"/>
              <a:gd name="connsiteX55" fmla="*/ 2432116 w 2432116"/>
              <a:gd name="connsiteY55" fmla="*/ 188537 h 113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32116" h="1131217">
                <a:moveTo>
                  <a:pt x="0" y="94268"/>
                </a:moveTo>
                <a:cubicBezTo>
                  <a:pt x="59703" y="69130"/>
                  <a:pt x="118159" y="40796"/>
                  <a:pt x="179109" y="18854"/>
                </a:cubicBezTo>
                <a:cubicBezTo>
                  <a:pt x="197093" y="12380"/>
                  <a:pt x="216865" y="12846"/>
                  <a:pt x="235670" y="9427"/>
                </a:cubicBezTo>
                <a:cubicBezTo>
                  <a:pt x="251434" y="6561"/>
                  <a:pt x="267093" y="3142"/>
                  <a:pt x="282804" y="0"/>
                </a:cubicBezTo>
                <a:cubicBezTo>
                  <a:pt x="377072" y="3142"/>
                  <a:pt x="471460" y="3721"/>
                  <a:pt x="565608" y="9427"/>
                </a:cubicBezTo>
                <a:cubicBezTo>
                  <a:pt x="592573" y="11061"/>
                  <a:pt x="599376" y="26312"/>
                  <a:pt x="622169" y="37708"/>
                </a:cubicBezTo>
                <a:cubicBezTo>
                  <a:pt x="631057" y="42152"/>
                  <a:pt x="641023" y="43992"/>
                  <a:pt x="650450" y="47134"/>
                </a:cubicBezTo>
                <a:cubicBezTo>
                  <a:pt x="659877" y="53419"/>
                  <a:pt x="670719" y="57977"/>
                  <a:pt x="678730" y="65988"/>
                </a:cubicBezTo>
                <a:cubicBezTo>
                  <a:pt x="686741" y="73999"/>
                  <a:pt x="692983" y="83915"/>
                  <a:pt x="697584" y="94268"/>
                </a:cubicBezTo>
                <a:cubicBezTo>
                  <a:pt x="710697" y="123772"/>
                  <a:pt x="718030" y="157201"/>
                  <a:pt x="725864" y="188537"/>
                </a:cubicBezTo>
                <a:cubicBezTo>
                  <a:pt x="722722" y="232529"/>
                  <a:pt x="727134" y="277725"/>
                  <a:pt x="716437" y="320512"/>
                </a:cubicBezTo>
                <a:cubicBezTo>
                  <a:pt x="710941" y="342495"/>
                  <a:pt x="685896" y="355577"/>
                  <a:pt x="678730" y="377073"/>
                </a:cubicBezTo>
                <a:cubicBezTo>
                  <a:pt x="675588" y="386500"/>
                  <a:pt x="674815" y="397085"/>
                  <a:pt x="669303" y="405353"/>
                </a:cubicBezTo>
                <a:cubicBezTo>
                  <a:pt x="661908" y="416445"/>
                  <a:pt x="650450" y="424206"/>
                  <a:pt x="641023" y="433633"/>
                </a:cubicBezTo>
                <a:cubicBezTo>
                  <a:pt x="617953" y="502841"/>
                  <a:pt x="636221" y="476141"/>
                  <a:pt x="593889" y="518475"/>
                </a:cubicBezTo>
                <a:cubicBezTo>
                  <a:pt x="577297" y="568251"/>
                  <a:pt x="589973" y="538489"/>
                  <a:pt x="546755" y="603316"/>
                </a:cubicBezTo>
                <a:cubicBezTo>
                  <a:pt x="540470" y="612743"/>
                  <a:pt x="535912" y="623585"/>
                  <a:pt x="527901" y="631596"/>
                </a:cubicBezTo>
                <a:cubicBezTo>
                  <a:pt x="509047" y="650450"/>
                  <a:pt x="486129" y="665972"/>
                  <a:pt x="471340" y="688157"/>
                </a:cubicBezTo>
                <a:cubicBezTo>
                  <a:pt x="417300" y="769221"/>
                  <a:pt x="482097" y="666648"/>
                  <a:pt x="443060" y="744718"/>
                </a:cubicBezTo>
                <a:cubicBezTo>
                  <a:pt x="437993" y="754851"/>
                  <a:pt x="430491" y="763571"/>
                  <a:pt x="424206" y="772998"/>
                </a:cubicBezTo>
                <a:cubicBezTo>
                  <a:pt x="421064" y="782425"/>
                  <a:pt x="419223" y="792391"/>
                  <a:pt x="414779" y="801279"/>
                </a:cubicBezTo>
                <a:cubicBezTo>
                  <a:pt x="409712" y="811412"/>
                  <a:pt x="399798" y="818912"/>
                  <a:pt x="395926" y="829559"/>
                </a:cubicBezTo>
                <a:cubicBezTo>
                  <a:pt x="387071" y="853911"/>
                  <a:pt x="377072" y="904974"/>
                  <a:pt x="377072" y="904974"/>
                </a:cubicBezTo>
                <a:cubicBezTo>
                  <a:pt x="380214" y="936397"/>
                  <a:pt x="373841" y="970310"/>
                  <a:pt x="386499" y="999242"/>
                </a:cubicBezTo>
                <a:cubicBezTo>
                  <a:pt x="407536" y="1047326"/>
                  <a:pt x="439374" y="1048018"/>
                  <a:pt x="471340" y="1074656"/>
                </a:cubicBezTo>
                <a:cubicBezTo>
                  <a:pt x="481582" y="1083191"/>
                  <a:pt x="487243" y="1097986"/>
                  <a:pt x="499621" y="1102937"/>
                </a:cubicBezTo>
                <a:cubicBezTo>
                  <a:pt x="520251" y="1111189"/>
                  <a:pt x="543480" y="1110351"/>
                  <a:pt x="565608" y="1112363"/>
                </a:cubicBezTo>
                <a:cubicBezTo>
                  <a:pt x="647212" y="1119781"/>
                  <a:pt x="810705" y="1131217"/>
                  <a:pt x="810705" y="1131217"/>
                </a:cubicBezTo>
                <a:cubicBezTo>
                  <a:pt x="854697" y="1128075"/>
                  <a:pt x="898879" y="1126943"/>
                  <a:pt x="942681" y="1121790"/>
                </a:cubicBezTo>
                <a:cubicBezTo>
                  <a:pt x="964911" y="1119175"/>
                  <a:pt x="989483" y="1100889"/>
                  <a:pt x="1008668" y="1093510"/>
                </a:cubicBezTo>
                <a:cubicBezTo>
                  <a:pt x="1036491" y="1082809"/>
                  <a:pt x="1065229" y="1074656"/>
                  <a:pt x="1093509" y="1065229"/>
                </a:cubicBezTo>
                <a:lnTo>
                  <a:pt x="1206631" y="1027522"/>
                </a:lnTo>
                <a:cubicBezTo>
                  <a:pt x="1216058" y="1024380"/>
                  <a:pt x="1226023" y="1022539"/>
                  <a:pt x="1234911" y="1018095"/>
                </a:cubicBezTo>
                <a:cubicBezTo>
                  <a:pt x="1247480" y="1011811"/>
                  <a:pt x="1259159" y="1003280"/>
                  <a:pt x="1272619" y="999242"/>
                </a:cubicBezTo>
                <a:cubicBezTo>
                  <a:pt x="1290926" y="993750"/>
                  <a:pt x="1310326" y="992957"/>
                  <a:pt x="1329179" y="989815"/>
                </a:cubicBezTo>
                <a:cubicBezTo>
                  <a:pt x="1338606" y="983530"/>
                  <a:pt x="1347107" y="975562"/>
                  <a:pt x="1357460" y="970961"/>
                </a:cubicBezTo>
                <a:cubicBezTo>
                  <a:pt x="1375621" y="962890"/>
                  <a:pt x="1395167" y="958392"/>
                  <a:pt x="1414021" y="952108"/>
                </a:cubicBezTo>
                <a:cubicBezTo>
                  <a:pt x="1435659" y="944895"/>
                  <a:pt x="1471725" y="933487"/>
                  <a:pt x="1489435" y="923827"/>
                </a:cubicBezTo>
                <a:cubicBezTo>
                  <a:pt x="1509327" y="912977"/>
                  <a:pt x="1529974" y="902142"/>
                  <a:pt x="1545996" y="886120"/>
                </a:cubicBezTo>
                <a:cubicBezTo>
                  <a:pt x="1555423" y="876693"/>
                  <a:pt x="1563184" y="865235"/>
                  <a:pt x="1574276" y="857840"/>
                </a:cubicBezTo>
                <a:cubicBezTo>
                  <a:pt x="1582544" y="852328"/>
                  <a:pt x="1593535" y="852577"/>
                  <a:pt x="1602557" y="848413"/>
                </a:cubicBezTo>
                <a:cubicBezTo>
                  <a:pt x="1634455" y="833691"/>
                  <a:pt x="1663496" y="812389"/>
                  <a:pt x="1696825" y="801279"/>
                </a:cubicBezTo>
                <a:cubicBezTo>
                  <a:pt x="1754026" y="782212"/>
                  <a:pt x="1774317" y="779891"/>
                  <a:pt x="1819373" y="754145"/>
                </a:cubicBezTo>
                <a:cubicBezTo>
                  <a:pt x="1881337" y="718737"/>
                  <a:pt x="1812584" y="747453"/>
                  <a:pt x="1904215" y="678730"/>
                </a:cubicBezTo>
                <a:cubicBezTo>
                  <a:pt x="1963253" y="634452"/>
                  <a:pt x="1930813" y="661559"/>
                  <a:pt x="1998483" y="593889"/>
                </a:cubicBezTo>
                <a:lnTo>
                  <a:pt x="2026763" y="565609"/>
                </a:lnTo>
                <a:cubicBezTo>
                  <a:pt x="2036190" y="556182"/>
                  <a:pt x="2044378" y="545327"/>
                  <a:pt x="2055043" y="537328"/>
                </a:cubicBezTo>
                <a:cubicBezTo>
                  <a:pt x="2067612" y="527901"/>
                  <a:pt x="2080822" y="519273"/>
                  <a:pt x="2092751" y="509048"/>
                </a:cubicBezTo>
                <a:cubicBezTo>
                  <a:pt x="2102873" y="500372"/>
                  <a:pt x="2110789" y="489302"/>
                  <a:pt x="2121031" y="480767"/>
                </a:cubicBezTo>
                <a:cubicBezTo>
                  <a:pt x="2129734" y="473514"/>
                  <a:pt x="2140608" y="469167"/>
                  <a:pt x="2149311" y="461914"/>
                </a:cubicBezTo>
                <a:cubicBezTo>
                  <a:pt x="2159553" y="453379"/>
                  <a:pt x="2167350" y="442168"/>
                  <a:pt x="2177592" y="433633"/>
                </a:cubicBezTo>
                <a:cubicBezTo>
                  <a:pt x="2218040" y="399927"/>
                  <a:pt x="2196596" y="431567"/>
                  <a:pt x="2234153" y="386499"/>
                </a:cubicBezTo>
                <a:cubicBezTo>
                  <a:pt x="2269571" y="343997"/>
                  <a:pt x="2240817" y="347489"/>
                  <a:pt x="2309567" y="301658"/>
                </a:cubicBezTo>
                <a:cubicBezTo>
                  <a:pt x="2318994" y="295374"/>
                  <a:pt x="2329380" y="290332"/>
                  <a:pt x="2337848" y="282805"/>
                </a:cubicBezTo>
                <a:cubicBezTo>
                  <a:pt x="2357776" y="265091"/>
                  <a:pt x="2375555" y="245098"/>
                  <a:pt x="2394408" y="226244"/>
                </a:cubicBezTo>
                <a:lnTo>
                  <a:pt x="2432116" y="188537"/>
                </a:lnTo>
              </a:path>
            </a:pathLst>
          </a:cu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1" name="Freeform 20"/>
          <p:cNvSpPr/>
          <p:nvPr/>
        </p:nvSpPr>
        <p:spPr>
          <a:xfrm>
            <a:off x="6438507" y="3582806"/>
            <a:ext cx="3101419" cy="1469961"/>
          </a:xfrm>
          <a:custGeom>
            <a:avLst/>
            <a:gdLst>
              <a:gd name="connsiteX0" fmla="*/ 3101419 w 3101419"/>
              <a:gd name="connsiteY0" fmla="*/ 517854 h 1469961"/>
              <a:gd name="connsiteX1" fmla="*/ 2997724 w 3101419"/>
              <a:gd name="connsiteY1" fmla="*/ 555561 h 1469961"/>
              <a:gd name="connsiteX2" fmla="*/ 2969444 w 3101419"/>
              <a:gd name="connsiteY2" fmla="*/ 564988 h 1469961"/>
              <a:gd name="connsiteX3" fmla="*/ 2912883 w 3101419"/>
              <a:gd name="connsiteY3" fmla="*/ 602695 h 1469961"/>
              <a:gd name="connsiteX4" fmla="*/ 2884602 w 3101419"/>
              <a:gd name="connsiteY4" fmla="*/ 621549 h 1469961"/>
              <a:gd name="connsiteX5" fmla="*/ 2762054 w 3101419"/>
              <a:gd name="connsiteY5" fmla="*/ 659256 h 1469961"/>
              <a:gd name="connsiteX6" fmla="*/ 2714920 w 3101419"/>
              <a:gd name="connsiteY6" fmla="*/ 678109 h 1469961"/>
              <a:gd name="connsiteX7" fmla="*/ 2686639 w 3101419"/>
              <a:gd name="connsiteY7" fmla="*/ 687536 h 1469961"/>
              <a:gd name="connsiteX8" fmla="*/ 2611225 w 3101419"/>
              <a:gd name="connsiteY8" fmla="*/ 725243 h 1469961"/>
              <a:gd name="connsiteX9" fmla="*/ 2582945 w 3101419"/>
              <a:gd name="connsiteY9" fmla="*/ 753524 h 1469961"/>
              <a:gd name="connsiteX10" fmla="*/ 2498103 w 3101419"/>
              <a:gd name="connsiteY10" fmla="*/ 781804 h 1469961"/>
              <a:gd name="connsiteX11" fmla="*/ 2422689 w 3101419"/>
              <a:gd name="connsiteY11" fmla="*/ 810085 h 1469961"/>
              <a:gd name="connsiteX12" fmla="*/ 2356701 w 3101419"/>
              <a:gd name="connsiteY12" fmla="*/ 847792 h 1469961"/>
              <a:gd name="connsiteX13" fmla="*/ 2318994 w 3101419"/>
              <a:gd name="connsiteY13" fmla="*/ 866646 h 1469961"/>
              <a:gd name="connsiteX14" fmla="*/ 2290714 w 3101419"/>
              <a:gd name="connsiteY14" fmla="*/ 885499 h 1469961"/>
              <a:gd name="connsiteX15" fmla="*/ 2262433 w 3101419"/>
              <a:gd name="connsiteY15" fmla="*/ 894926 h 1469961"/>
              <a:gd name="connsiteX16" fmla="*/ 2224726 w 3101419"/>
              <a:gd name="connsiteY16" fmla="*/ 913780 h 1469961"/>
              <a:gd name="connsiteX17" fmla="*/ 2177592 w 3101419"/>
              <a:gd name="connsiteY17" fmla="*/ 932633 h 1469961"/>
              <a:gd name="connsiteX18" fmla="*/ 2149312 w 3101419"/>
              <a:gd name="connsiteY18" fmla="*/ 942060 h 1469961"/>
              <a:gd name="connsiteX19" fmla="*/ 2073897 w 3101419"/>
              <a:gd name="connsiteY19" fmla="*/ 979767 h 1469961"/>
              <a:gd name="connsiteX20" fmla="*/ 2026763 w 3101419"/>
              <a:gd name="connsiteY20" fmla="*/ 1008048 h 1469961"/>
              <a:gd name="connsiteX21" fmla="*/ 1970202 w 3101419"/>
              <a:gd name="connsiteY21" fmla="*/ 1026901 h 1469961"/>
              <a:gd name="connsiteX22" fmla="*/ 1932495 w 3101419"/>
              <a:gd name="connsiteY22" fmla="*/ 1045755 h 1469961"/>
              <a:gd name="connsiteX23" fmla="*/ 1885361 w 3101419"/>
              <a:gd name="connsiteY23" fmla="*/ 1064608 h 1469961"/>
              <a:gd name="connsiteX24" fmla="*/ 1828800 w 3101419"/>
              <a:gd name="connsiteY24" fmla="*/ 1083462 h 1469961"/>
              <a:gd name="connsiteX25" fmla="*/ 1800520 w 3101419"/>
              <a:gd name="connsiteY25" fmla="*/ 1102316 h 1469961"/>
              <a:gd name="connsiteX26" fmla="*/ 1762813 w 3101419"/>
              <a:gd name="connsiteY26" fmla="*/ 1111742 h 1469961"/>
              <a:gd name="connsiteX27" fmla="*/ 1734532 w 3101419"/>
              <a:gd name="connsiteY27" fmla="*/ 1121169 h 1469961"/>
              <a:gd name="connsiteX28" fmla="*/ 1696825 w 3101419"/>
              <a:gd name="connsiteY28" fmla="*/ 1130596 h 1469961"/>
              <a:gd name="connsiteX29" fmla="*/ 1602557 w 3101419"/>
              <a:gd name="connsiteY29" fmla="*/ 1158876 h 1469961"/>
              <a:gd name="connsiteX30" fmla="*/ 1555423 w 3101419"/>
              <a:gd name="connsiteY30" fmla="*/ 1187157 h 1469961"/>
              <a:gd name="connsiteX31" fmla="*/ 1498862 w 3101419"/>
              <a:gd name="connsiteY31" fmla="*/ 1206010 h 1469961"/>
              <a:gd name="connsiteX32" fmla="*/ 1414021 w 3101419"/>
              <a:gd name="connsiteY32" fmla="*/ 1234291 h 1469961"/>
              <a:gd name="connsiteX33" fmla="*/ 1319753 w 3101419"/>
              <a:gd name="connsiteY33" fmla="*/ 1262571 h 1469961"/>
              <a:gd name="connsiteX34" fmla="*/ 1206631 w 3101419"/>
              <a:gd name="connsiteY34" fmla="*/ 1290852 h 1469961"/>
              <a:gd name="connsiteX35" fmla="*/ 1168924 w 3101419"/>
              <a:gd name="connsiteY35" fmla="*/ 1300279 h 1469961"/>
              <a:gd name="connsiteX36" fmla="*/ 1074656 w 3101419"/>
              <a:gd name="connsiteY36" fmla="*/ 1319132 h 1469961"/>
              <a:gd name="connsiteX37" fmla="*/ 1046375 w 3101419"/>
              <a:gd name="connsiteY37" fmla="*/ 1328559 h 1469961"/>
              <a:gd name="connsiteX38" fmla="*/ 1008668 w 3101419"/>
              <a:gd name="connsiteY38" fmla="*/ 1347413 h 1469961"/>
              <a:gd name="connsiteX39" fmla="*/ 923827 w 3101419"/>
              <a:gd name="connsiteY39" fmla="*/ 1366266 h 1469961"/>
              <a:gd name="connsiteX40" fmla="*/ 886120 w 3101419"/>
              <a:gd name="connsiteY40" fmla="*/ 1375693 h 1469961"/>
              <a:gd name="connsiteX41" fmla="*/ 857839 w 3101419"/>
              <a:gd name="connsiteY41" fmla="*/ 1385120 h 1469961"/>
              <a:gd name="connsiteX42" fmla="*/ 791852 w 3101419"/>
              <a:gd name="connsiteY42" fmla="*/ 1394547 h 1469961"/>
              <a:gd name="connsiteX43" fmla="*/ 763571 w 3101419"/>
              <a:gd name="connsiteY43" fmla="*/ 1413400 h 1469961"/>
              <a:gd name="connsiteX44" fmla="*/ 725864 w 3101419"/>
              <a:gd name="connsiteY44" fmla="*/ 1422827 h 1469961"/>
              <a:gd name="connsiteX45" fmla="*/ 631596 w 3101419"/>
              <a:gd name="connsiteY45" fmla="*/ 1441681 h 1469961"/>
              <a:gd name="connsiteX46" fmla="*/ 603316 w 3101419"/>
              <a:gd name="connsiteY46" fmla="*/ 1451107 h 1469961"/>
              <a:gd name="connsiteX47" fmla="*/ 480767 w 3101419"/>
              <a:gd name="connsiteY47" fmla="*/ 1469961 h 1469961"/>
              <a:gd name="connsiteX48" fmla="*/ 386499 w 3101419"/>
              <a:gd name="connsiteY48" fmla="*/ 1460534 h 1469961"/>
              <a:gd name="connsiteX49" fmla="*/ 367646 w 3101419"/>
              <a:gd name="connsiteY49" fmla="*/ 1432254 h 1469961"/>
              <a:gd name="connsiteX50" fmla="*/ 339365 w 3101419"/>
              <a:gd name="connsiteY50" fmla="*/ 1403973 h 1469961"/>
              <a:gd name="connsiteX51" fmla="*/ 348792 w 3101419"/>
              <a:gd name="connsiteY51" fmla="*/ 1290852 h 1469961"/>
              <a:gd name="connsiteX52" fmla="*/ 367646 w 3101419"/>
              <a:gd name="connsiteY52" fmla="*/ 1262571 h 1469961"/>
              <a:gd name="connsiteX53" fmla="*/ 405353 w 3101419"/>
              <a:gd name="connsiteY53" fmla="*/ 1187157 h 1469961"/>
              <a:gd name="connsiteX54" fmla="*/ 433633 w 3101419"/>
              <a:gd name="connsiteY54" fmla="*/ 1158876 h 1469961"/>
              <a:gd name="connsiteX55" fmla="*/ 499621 w 3101419"/>
              <a:gd name="connsiteY55" fmla="*/ 1064608 h 1469961"/>
              <a:gd name="connsiteX56" fmla="*/ 537328 w 3101419"/>
              <a:gd name="connsiteY56" fmla="*/ 1008048 h 1469961"/>
              <a:gd name="connsiteX57" fmla="*/ 593889 w 3101419"/>
              <a:gd name="connsiteY57" fmla="*/ 960914 h 1469961"/>
              <a:gd name="connsiteX58" fmla="*/ 650450 w 3101419"/>
              <a:gd name="connsiteY58" fmla="*/ 904353 h 1469961"/>
              <a:gd name="connsiteX59" fmla="*/ 678730 w 3101419"/>
              <a:gd name="connsiteY59" fmla="*/ 885499 h 1469961"/>
              <a:gd name="connsiteX60" fmla="*/ 707011 w 3101419"/>
              <a:gd name="connsiteY60" fmla="*/ 857219 h 1469961"/>
              <a:gd name="connsiteX61" fmla="*/ 735291 w 3101419"/>
              <a:gd name="connsiteY61" fmla="*/ 838365 h 1469961"/>
              <a:gd name="connsiteX62" fmla="*/ 791852 w 3101419"/>
              <a:gd name="connsiteY62" fmla="*/ 791231 h 1469961"/>
              <a:gd name="connsiteX63" fmla="*/ 923827 w 3101419"/>
              <a:gd name="connsiteY63" fmla="*/ 753524 h 1469961"/>
              <a:gd name="connsiteX64" fmla="*/ 999241 w 3101419"/>
              <a:gd name="connsiteY64" fmla="*/ 744097 h 1469961"/>
              <a:gd name="connsiteX65" fmla="*/ 1055802 w 3101419"/>
              <a:gd name="connsiteY65" fmla="*/ 734670 h 1469961"/>
              <a:gd name="connsiteX66" fmla="*/ 1159497 w 3101419"/>
              <a:gd name="connsiteY66" fmla="*/ 725243 h 1469961"/>
              <a:gd name="connsiteX67" fmla="*/ 1282046 w 3101419"/>
              <a:gd name="connsiteY67" fmla="*/ 706390 h 1469961"/>
              <a:gd name="connsiteX68" fmla="*/ 1329180 w 3101419"/>
              <a:gd name="connsiteY68" fmla="*/ 696963 h 1469961"/>
              <a:gd name="connsiteX69" fmla="*/ 1470582 w 3101419"/>
              <a:gd name="connsiteY69" fmla="*/ 659256 h 1469961"/>
              <a:gd name="connsiteX70" fmla="*/ 1545996 w 3101419"/>
              <a:gd name="connsiteY70" fmla="*/ 621549 h 1469961"/>
              <a:gd name="connsiteX71" fmla="*/ 1611984 w 3101419"/>
              <a:gd name="connsiteY71" fmla="*/ 593268 h 1469961"/>
              <a:gd name="connsiteX72" fmla="*/ 1668545 w 3101419"/>
              <a:gd name="connsiteY72" fmla="*/ 555561 h 1469961"/>
              <a:gd name="connsiteX73" fmla="*/ 1743959 w 3101419"/>
              <a:gd name="connsiteY73" fmla="*/ 508427 h 1469961"/>
              <a:gd name="connsiteX74" fmla="*/ 1800520 w 3101419"/>
              <a:gd name="connsiteY74" fmla="*/ 451866 h 1469961"/>
              <a:gd name="connsiteX75" fmla="*/ 1866507 w 3101419"/>
              <a:gd name="connsiteY75" fmla="*/ 348171 h 1469961"/>
              <a:gd name="connsiteX76" fmla="*/ 1875934 w 3101419"/>
              <a:gd name="connsiteY76" fmla="*/ 310464 h 1469961"/>
              <a:gd name="connsiteX77" fmla="*/ 1894788 w 3101419"/>
              <a:gd name="connsiteY77" fmla="*/ 253903 h 1469961"/>
              <a:gd name="connsiteX78" fmla="*/ 1885361 w 3101419"/>
              <a:gd name="connsiteY78" fmla="*/ 140782 h 1469961"/>
              <a:gd name="connsiteX79" fmla="*/ 1819373 w 3101419"/>
              <a:gd name="connsiteY79" fmla="*/ 103074 h 1469961"/>
              <a:gd name="connsiteX80" fmla="*/ 1791093 w 3101419"/>
              <a:gd name="connsiteY80" fmla="*/ 93648 h 1469961"/>
              <a:gd name="connsiteX81" fmla="*/ 1743959 w 3101419"/>
              <a:gd name="connsiteY81" fmla="*/ 84221 h 1469961"/>
              <a:gd name="connsiteX82" fmla="*/ 1536569 w 3101419"/>
              <a:gd name="connsiteY82" fmla="*/ 37087 h 1469961"/>
              <a:gd name="connsiteX83" fmla="*/ 1451728 w 3101419"/>
              <a:gd name="connsiteY83" fmla="*/ 27660 h 1469961"/>
              <a:gd name="connsiteX84" fmla="*/ 1404594 w 3101419"/>
              <a:gd name="connsiteY84" fmla="*/ 8806 h 1469961"/>
              <a:gd name="connsiteX85" fmla="*/ 848413 w 3101419"/>
              <a:gd name="connsiteY85" fmla="*/ 27660 h 1469961"/>
              <a:gd name="connsiteX86" fmla="*/ 763571 w 3101419"/>
              <a:gd name="connsiteY86" fmla="*/ 55940 h 1469961"/>
              <a:gd name="connsiteX87" fmla="*/ 707011 w 3101419"/>
              <a:gd name="connsiteY87" fmla="*/ 74794 h 1469961"/>
              <a:gd name="connsiteX88" fmla="*/ 641023 w 3101419"/>
              <a:gd name="connsiteY88" fmla="*/ 93648 h 1469961"/>
              <a:gd name="connsiteX89" fmla="*/ 575035 w 3101419"/>
              <a:gd name="connsiteY89" fmla="*/ 112501 h 1469961"/>
              <a:gd name="connsiteX90" fmla="*/ 518474 w 3101419"/>
              <a:gd name="connsiteY90" fmla="*/ 140782 h 1469961"/>
              <a:gd name="connsiteX91" fmla="*/ 490194 w 3101419"/>
              <a:gd name="connsiteY91" fmla="*/ 150208 h 1469961"/>
              <a:gd name="connsiteX92" fmla="*/ 443060 w 3101419"/>
              <a:gd name="connsiteY92" fmla="*/ 169062 h 1469961"/>
              <a:gd name="connsiteX93" fmla="*/ 414780 w 3101419"/>
              <a:gd name="connsiteY93" fmla="*/ 178489 h 1469961"/>
              <a:gd name="connsiteX94" fmla="*/ 386499 w 3101419"/>
              <a:gd name="connsiteY94" fmla="*/ 197342 h 1469961"/>
              <a:gd name="connsiteX95" fmla="*/ 358219 w 3101419"/>
              <a:gd name="connsiteY95" fmla="*/ 206769 h 1469961"/>
              <a:gd name="connsiteX96" fmla="*/ 329938 w 3101419"/>
              <a:gd name="connsiteY96" fmla="*/ 225623 h 1469961"/>
              <a:gd name="connsiteX97" fmla="*/ 282804 w 3101419"/>
              <a:gd name="connsiteY97" fmla="*/ 253903 h 1469961"/>
              <a:gd name="connsiteX98" fmla="*/ 226244 w 3101419"/>
              <a:gd name="connsiteY98" fmla="*/ 291610 h 1469961"/>
              <a:gd name="connsiteX99" fmla="*/ 169683 w 3101419"/>
              <a:gd name="connsiteY99" fmla="*/ 310464 h 1469961"/>
              <a:gd name="connsiteX100" fmla="*/ 113122 w 3101419"/>
              <a:gd name="connsiteY100" fmla="*/ 348171 h 1469961"/>
              <a:gd name="connsiteX101" fmla="*/ 56561 w 3101419"/>
              <a:gd name="connsiteY101" fmla="*/ 367025 h 1469961"/>
              <a:gd name="connsiteX102" fmla="*/ 0 w 3101419"/>
              <a:gd name="connsiteY102" fmla="*/ 385879 h 14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101419" h="1469961">
                <a:moveTo>
                  <a:pt x="3101419" y="517854"/>
                </a:moveTo>
                <a:cubicBezTo>
                  <a:pt x="3035831" y="544088"/>
                  <a:pt x="3070340" y="531355"/>
                  <a:pt x="2997724" y="555561"/>
                </a:cubicBezTo>
                <a:cubicBezTo>
                  <a:pt x="2988297" y="558703"/>
                  <a:pt x="2977712" y="559476"/>
                  <a:pt x="2969444" y="564988"/>
                </a:cubicBezTo>
                <a:lnTo>
                  <a:pt x="2912883" y="602695"/>
                </a:lnTo>
                <a:cubicBezTo>
                  <a:pt x="2903456" y="608980"/>
                  <a:pt x="2895594" y="618801"/>
                  <a:pt x="2884602" y="621549"/>
                </a:cubicBezTo>
                <a:cubicBezTo>
                  <a:pt x="2836730" y="633516"/>
                  <a:pt x="2816032" y="637666"/>
                  <a:pt x="2762054" y="659256"/>
                </a:cubicBezTo>
                <a:cubicBezTo>
                  <a:pt x="2746343" y="665540"/>
                  <a:pt x="2730764" y="672168"/>
                  <a:pt x="2714920" y="678109"/>
                </a:cubicBezTo>
                <a:cubicBezTo>
                  <a:pt x="2705616" y="681598"/>
                  <a:pt x="2695685" y="683424"/>
                  <a:pt x="2686639" y="687536"/>
                </a:cubicBezTo>
                <a:cubicBezTo>
                  <a:pt x="2661053" y="699166"/>
                  <a:pt x="2611225" y="725243"/>
                  <a:pt x="2611225" y="725243"/>
                </a:cubicBezTo>
                <a:cubicBezTo>
                  <a:pt x="2601798" y="734670"/>
                  <a:pt x="2594869" y="747562"/>
                  <a:pt x="2582945" y="753524"/>
                </a:cubicBezTo>
                <a:cubicBezTo>
                  <a:pt x="2556282" y="766856"/>
                  <a:pt x="2524766" y="768472"/>
                  <a:pt x="2498103" y="781804"/>
                </a:cubicBezTo>
                <a:cubicBezTo>
                  <a:pt x="2393134" y="834290"/>
                  <a:pt x="2525358" y="771584"/>
                  <a:pt x="2422689" y="810085"/>
                </a:cubicBezTo>
                <a:cubicBezTo>
                  <a:pt x="2381253" y="825623"/>
                  <a:pt x="2391510" y="827901"/>
                  <a:pt x="2356701" y="847792"/>
                </a:cubicBezTo>
                <a:cubicBezTo>
                  <a:pt x="2344500" y="854764"/>
                  <a:pt x="2331195" y="859674"/>
                  <a:pt x="2318994" y="866646"/>
                </a:cubicBezTo>
                <a:cubicBezTo>
                  <a:pt x="2309157" y="872267"/>
                  <a:pt x="2300847" y="880432"/>
                  <a:pt x="2290714" y="885499"/>
                </a:cubicBezTo>
                <a:cubicBezTo>
                  <a:pt x="2281826" y="889943"/>
                  <a:pt x="2271566" y="891012"/>
                  <a:pt x="2262433" y="894926"/>
                </a:cubicBezTo>
                <a:cubicBezTo>
                  <a:pt x="2249517" y="900462"/>
                  <a:pt x="2237567" y="908073"/>
                  <a:pt x="2224726" y="913780"/>
                </a:cubicBezTo>
                <a:cubicBezTo>
                  <a:pt x="2209263" y="920652"/>
                  <a:pt x="2193436" y="926691"/>
                  <a:pt x="2177592" y="932633"/>
                </a:cubicBezTo>
                <a:cubicBezTo>
                  <a:pt x="2168288" y="936122"/>
                  <a:pt x="2158358" y="937948"/>
                  <a:pt x="2149312" y="942060"/>
                </a:cubicBezTo>
                <a:cubicBezTo>
                  <a:pt x="2123726" y="953690"/>
                  <a:pt x="2097997" y="965307"/>
                  <a:pt x="2073897" y="979767"/>
                </a:cubicBezTo>
                <a:cubicBezTo>
                  <a:pt x="2058186" y="989194"/>
                  <a:pt x="2043443" y="1000466"/>
                  <a:pt x="2026763" y="1008048"/>
                </a:cubicBezTo>
                <a:cubicBezTo>
                  <a:pt x="2008671" y="1016272"/>
                  <a:pt x="1988654" y="1019520"/>
                  <a:pt x="1970202" y="1026901"/>
                </a:cubicBezTo>
                <a:cubicBezTo>
                  <a:pt x="1957154" y="1032120"/>
                  <a:pt x="1945336" y="1040048"/>
                  <a:pt x="1932495" y="1045755"/>
                </a:cubicBezTo>
                <a:cubicBezTo>
                  <a:pt x="1917032" y="1052627"/>
                  <a:pt x="1901264" y="1058825"/>
                  <a:pt x="1885361" y="1064608"/>
                </a:cubicBezTo>
                <a:cubicBezTo>
                  <a:pt x="1866684" y="1071400"/>
                  <a:pt x="1828800" y="1083462"/>
                  <a:pt x="1828800" y="1083462"/>
                </a:cubicBezTo>
                <a:cubicBezTo>
                  <a:pt x="1819373" y="1089747"/>
                  <a:pt x="1810934" y="1097853"/>
                  <a:pt x="1800520" y="1102316"/>
                </a:cubicBezTo>
                <a:cubicBezTo>
                  <a:pt x="1788612" y="1107420"/>
                  <a:pt x="1775270" y="1108183"/>
                  <a:pt x="1762813" y="1111742"/>
                </a:cubicBezTo>
                <a:cubicBezTo>
                  <a:pt x="1753258" y="1114472"/>
                  <a:pt x="1744087" y="1118439"/>
                  <a:pt x="1734532" y="1121169"/>
                </a:cubicBezTo>
                <a:cubicBezTo>
                  <a:pt x="1722075" y="1124728"/>
                  <a:pt x="1709234" y="1126873"/>
                  <a:pt x="1696825" y="1130596"/>
                </a:cubicBezTo>
                <a:cubicBezTo>
                  <a:pt x="1582097" y="1165015"/>
                  <a:pt x="1689452" y="1137154"/>
                  <a:pt x="1602557" y="1158876"/>
                </a:cubicBezTo>
                <a:cubicBezTo>
                  <a:pt x="1586846" y="1168303"/>
                  <a:pt x="1572103" y="1179575"/>
                  <a:pt x="1555423" y="1187157"/>
                </a:cubicBezTo>
                <a:cubicBezTo>
                  <a:pt x="1537331" y="1195381"/>
                  <a:pt x="1517539" y="1199218"/>
                  <a:pt x="1498862" y="1206010"/>
                </a:cubicBezTo>
                <a:cubicBezTo>
                  <a:pt x="1350326" y="1260023"/>
                  <a:pt x="1536572" y="1197525"/>
                  <a:pt x="1414021" y="1234291"/>
                </a:cubicBezTo>
                <a:cubicBezTo>
                  <a:pt x="1299293" y="1268710"/>
                  <a:pt x="1406648" y="1240849"/>
                  <a:pt x="1319753" y="1262571"/>
                </a:cubicBezTo>
                <a:cubicBezTo>
                  <a:pt x="1264608" y="1299335"/>
                  <a:pt x="1310741" y="1274835"/>
                  <a:pt x="1206631" y="1290852"/>
                </a:cubicBezTo>
                <a:cubicBezTo>
                  <a:pt x="1193826" y="1292822"/>
                  <a:pt x="1181592" y="1297564"/>
                  <a:pt x="1168924" y="1300279"/>
                </a:cubicBezTo>
                <a:cubicBezTo>
                  <a:pt x="1137590" y="1306993"/>
                  <a:pt x="1105056" y="1308999"/>
                  <a:pt x="1074656" y="1319132"/>
                </a:cubicBezTo>
                <a:cubicBezTo>
                  <a:pt x="1065229" y="1322274"/>
                  <a:pt x="1055508" y="1324645"/>
                  <a:pt x="1046375" y="1328559"/>
                </a:cubicBezTo>
                <a:cubicBezTo>
                  <a:pt x="1033459" y="1334095"/>
                  <a:pt x="1021826" y="1342479"/>
                  <a:pt x="1008668" y="1347413"/>
                </a:cubicBezTo>
                <a:cubicBezTo>
                  <a:pt x="991956" y="1353680"/>
                  <a:pt x="938477" y="1363010"/>
                  <a:pt x="923827" y="1366266"/>
                </a:cubicBezTo>
                <a:cubicBezTo>
                  <a:pt x="911180" y="1369077"/>
                  <a:pt x="898577" y="1372134"/>
                  <a:pt x="886120" y="1375693"/>
                </a:cubicBezTo>
                <a:cubicBezTo>
                  <a:pt x="876565" y="1378423"/>
                  <a:pt x="867583" y="1383171"/>
                  <a:pt x="857839" y="1385120"/>
                </a:cubicBezTo>
                <a:cubicBezTo>
                  <a:pt x="836052" y="1389478"/>
                  <a:pt x="813848" y="1391405"/>
                  <a:pt x="791852" y="1394547"/>
                </a:cubicBezTo>
                <a:cubicBezTo>
                  <a:pt x="782425" y="1400831"/>
                  <a:pt x="773985" y="1408937"/>
                  <a:pt x="763571" y="1413400"/>
                </a:cubicBezTo>
                <a:cubicBezTo>
                  <a:pt x="751663" y="1418503"/>
                  <a:pt x="738321" y="1419268"/>
                  <a:pt x="725864" y="1422827"/>
                </a:cubicBezTo>
                <a:cubicBezTo>
                  <a:pt x="660052" y="1441631"/>
                  <a:pt x="744212" y="1425593"/>
                  <a:pt x="631596" y="1441681"/>
                </a:cubicBezTo>
                <a:cubicBezTo>
                  <a:pt x="622169" y="1444823"/>
                  <a:pt x="613016" y="1448952"/>
                  <a:pt x="603316" y="1451107"/>
                </a:cubicBezTo>
                <a:cubicBezTo>
                  <a:pt x="579769" y="1456339"/>
                  <a:pt x="501820" y="1466953"/>
                  <a:pt x="480767" y="1469961"/>
                </a:cubicBezTo>
                <a:cubicBezTo>
                  <a:pt x="449344" y="1466819"/>
                  <a:pt x="416458" y="1470520"/>
                  <a:pt x="386499" y="1460534"/>
                </a:cubicBezTo>
                <a:cubicBezTo>
                  <a:pt x="375751" y="1456951"/>
                  <a:pt x="374899" y="1440957"/>
                  <a:pt x="367646" y="1432254"/>
                </a:cubicBezTo>
                <a:cubicBezTo>
                  <a:pt x="359111" y="1422012"/>
                  <a:pt x="348792" y="1413400"/>
                  <a:pt x="339365" y="1403973"/>
                </a:cubicBezTo>
                <a:cubicBezTo>
                  <a:pt x="342507" y="1366266"/>
                  <a:pt x="341371" y="1327955"/>
                  <a:pt x="348792" y="1290852"/>
                </a:cubicBezTo>
                <a:cubicBezTo>
                  <a:pt x="351014" y="1279742"/>
                  <a:pt x="362579" y="1272705"/>
                  <a:pt x="367646" y="1262571"/>
                </a:cubicBezTo>
                <a:cubicBezTo>
                  <a:pt x="396645" y="1204572"/>
                  <a:pt x="346551" y="1265560"/>
                  <a:pt x="405353" y="1187157"/>
                </a:cubicBezTo>
                <a:cubicBezTo>
                  <a:pt x="413352" y="1176492"/>
                  <a:pt x="424957" y="1168998"/>
                  <a:pt x="433633" y="1158876"/>
                </a:cubicBezTo>
                <a:cubicBezTo>
                  <a:pt x="454577" y="1134442"/>
                  <a:pt x="483389" y="1088956"/>
                  <a:pt x="499621" y="1064608"/>
                </a:cubicBezTo>
                <a:cubicBezTo>
                  <a:pt x="499624" y="1064603"/>
                  <a:pt x="537324" y="1008052"/>
                  <a:pt x="537328" y="1008048"/>
                </a:cubicBezTo>
                <a:cubicBezTo>
                  <a:pt x="666250" y="879122"/>
                  <a:pt x="475794" y="1065885"/>
                  <a:pt x="593889" y="960914"/>
                </a:cubicBezTo>
                <a:cubicBezTo>
                  <a:pt x="613817" y="943200"/>
                  <a:pt x="628265" y="919143"/>
                  <a:pt x="650450" y="904353"/>
                </a:cubicBezTo>
                <a:cubicBezTo>
                  <a:pt x="659877" y="898068"/>
                  <a:pt x="670026" y="892752"/>
                  <a:pt x="678730" y="885499"/>
                </a:cubicBezTo>
                <a:cubicBezTo>
                  <a:pt x="688972" y="876964"/>
                  <a:pt x="696769" y="865754"/>
                  <a:pt x="707011" y="857219"/>
                </a:cubicBezTo>
                <a:cubicBezTo>
                  <a:pt x="715715" y="849966"/>
                  <a:pt x="726587" y="845618"/>
                  <a:pt x="735291" y="838365"/>
                </a:cubicBezTo>
                <a:cubicBezTo>
                  <a:pt x="760661" y="817223"/>
                  <a:pt x="761761" y="804605"/>
                  <a:pt x="791852" y="791231"/>
                </a:cubicBezTo>
                <a:cubicBezTo>
                  <a:pt x="816348" y="780344"/>
                  <a:pt x="902991" y="756129"/>
                  <a:pt x="923827" y="753524"/>
                </a:cubicBezTo>
                <a:lnTo>
                  <a:pt x="999241" y="744097"/>
                </a:lnTo>
                <a:cubicBezTo>
                  <a:pt x="1018163" y="741394"/>
                  <a:pt x="1036819" y="736903"/>
                  <a:pt x="1055802" y="734670"/>
                </a:cubicBezTo>
                <a:cubicBezTo>
                  <a:pt x="1090272" y="730615"/>
                  <a:pt x="1125002" y="729076"/>
                  <a:pt x="1159497" y="725243"/>
                </a:cubicBezTo>
                <a:cubicBezTo>
                  <a:pt x="1186751" y="722215"/>
                  <a:pt x="1253165" y="711641"/>
                  <a:pt x="1282046" y="706390"/>
                </a:cubicBezTo>
                <a:cubicBezTo>
                  <a:pt x="1297810" y="703524"/>
                  <a:pt x="1313774" y="701365"/>
                  <a:pt x="1329180" y="696963"/>
                </a:cubicBezTo>
                <a:cubicBezTo>
                  <a:pt x="1473342" y="655774"/>
                  <a:pt x="1358207" y="677985"/>
                  <a:pt x="1470582" y="659256"/>
                </a:cubicBezTo>
                <a:cubicBezTo>
                  <a:pt x="1495720" y="646687"/>
                  <a:pt x="1519333" y="630437"/>
                  <a:pt x="1545996" y="621549"/>
                </a:cubicBezTo>
                <a:cubicBezTo>
                  <a:pt x="1575254" y="611796"/>
                  <a:pt x="1582860" y="610742"/>
                  <a:pt x="1611984" y="593268"/>
                </a:cubicBezTo>
                <a:cubicBezTo>
                  <a:pt x="1631414" y="581610"/>
                  <a:pt x="1649115" y="567219"/>
                  <a:pt x="1668545" y="555561"/>
                </a:cubicBezTo>
                <a:cubicBezTo>
                  <a:pt x="1671255" y="553935"/>
                  <a:pt x="1733911" y="517359"/>
                  <a:pt x="1743959" y="508427"/>
                </a:cubicBezTo>
                <a:cubicBezTo>
                  <a:pt x="1763887" y="490713"/>
                  <a:pt x="1784522" y="473197"/>
                  <a:pt x="1800520" y="451866"/>
                </a:cubicBezTo>
                <a:cubicBezTo>
                  <a:pt x="1824878" y="419389"/>
                  <a:pt x="1852032" y="386772"/>
                  <a:pt x="1866507" y="348171"/>
                </a:cubicBezTo>
                <a:cubicBezTo>
                  <a:pt x="1871056" y="336040"/>
                  <a:pt x="1872211" y="322873"/>
                  <a:pt x="1875934" y="310464"/>
                </a:cubicBezTo>
                <a:cubicBezTo>
                  <a:pt x="1881645" y="291429"/>
                  <a:pt x="1894788" y="253903"/>
                  <a:pt x="1894788" y="253903"/>
                </a:cubicBezTo>
                <a:cubicBezTo>
                  <a:pt x="1891646" y="216196"/>
                  <a:pt x="1895110" y="177342"/>
                  <a:pt x="1885361" y="140782"/>
                </a:cubicBezTo>
                <a:cubicBezTo>
                  <a:pt x="1877104" y="109817"/>
                  <a:pt x="1841652" y="109439"/>
                  <a:pt x="1819373" y="103074"/>
                </a:cubicBezTo>
                <a:cubicBezTo>
                  <a:pt x="1809819" y="100344"/>
                  <a:pt x="1800733" y="96058"/>
                  <a:pt x="1791093" y="93648"/>
                </a:cubicBezTo>
                <a:cubicBezTo>
                  <a:pt x="1775549" y="89762"/>
                  <a:pt x="1759556" y="87891"/>
                  <a:pt x="1743959" y="84221"/>
                </a:cubicBezTo>
                <a:cubicBezTo>
                  <a:pt x="1697591" y="73311"/>
                  <a:pt x="1588284" y="42833"/>
                  <a:pt x="1536569" y="37087"/>
                </a:cubicBezTo>
                <a:lnTo>
                  <a:pt x="1451728" y="27660"/>
                </a:lnTo>
                <a:cubicBezTo>
                  <a:pt x="1436017" y="21375"/>
                  <a:pt x="1421513" y="9093"/>
                  <a:pt x="1404594" y="8806"/>
                </a:cubicBezTo>
                <a:cubicBezTo>
                  <a:pt x="965367" y="1361"/>
                  <a:pt x="1053858" y="-13430"/>
                  <a:pt x="848413" y="27660"/>
                </a:cubicBezTo>
                <a:cubicBezTo>
                  <a:pt x="779274" y="62229"/>
                  <a:pt x="843982" y="34010"/>
                  <a:pt x="763571" y="55940"/>
                </a:cubicBezTo>
                <a:cubicBezTo>
                  <a:pt x="744398" y="61169"/>
                  <a:pt x="726291" y="69974"/>
                  <a:pt x="707011" y="74794"/>
                </a:cubicBezTo>
                <a:cubicBezTo>
                  <a:pt x="624376" y="95453"/>
                  <a:pt x="708657" y="73358"/>
                  <a:pt x="641023" y="93648"/>
                </a:cubicBezTo>
                <a:cubicBezTo>
                  <a:pt x="619112" y="100221"/>
                  <a:pt x="596386" y="104289"/>
                  <a:pt x="575035" y="112501"/>
                </a:cubicBezTo>
                <a:cubicBezTo>
                  <a:pt x="555361" y="120068"/>
                  <a:pt x="537736" y="132221"/>
                  <a:pt x="518474" y="140782"/>
                </a:cubicBezTo>
                <a:cubicBezTo>
                  <a:pt x="509394" y="144818"/>
                  <a:pt x="499498" y="146719"/>
                  <a:pt x="490194" y="150208"/>
                </a:cubicBezTo>
                <a:cubicBezTo>
                  <a:pt x="474350" y="156150"/>
                  <a:pt x="458904" y="163120"/>
                  <a:pt x="443060" y="169062"/>
                </a:cubicBezTo>
                <a:cubicBezTo>
                  <a:pt x="433756" y="172551"/>
                  <a:pt x="423668" y="174045"/>
                  <a:pt x="414780" y="178489"/>
                </a:cubicBezTo>
                <a:cubicBezTo>
                  <a:pt x="404646" y="183556"/>
                  <a:pt x="396633" y="192275"/>
                  <a:pt x="386499" y="197342"/>
                </a:cubicBezTo>
                <a:cubicBezTo>
                  <a:pt x="377611" y="201786"/>
                  <a:pt x="367107" y="202325"/>
                  <a:pt x="358219" y="206769"/>
                </a:cubicBezTo>
                <a:cubicBezTo>
                  <a:pt x="348085" y="211836"/>
                  <a:pt x="339546" y="219618"/>
                  <a:pt x="329938" y="225623"/>
                </a:cubicBezTo>
                <a:cubicBezTo>
                  <a:pt x="314401" y="235334"/>
                  <a:pt x="298262" y="244066"/>
                  <a:pt x="282804" y="253903"/>
                </a:cubicBezTo>
                <a:cubicBezTo>
                  <a:pt x="263688" y="266068"/>
                  <a:pt x="247740" y="284444"/>
                  <a:pt x="226244" y="291610"/>
                </a:cubicBezTo>
                <a:cubicBezTo>
                  <a:pt x="207390" y="297895"/>
                  <a:pt x="186219" y="299440"/>
                  <a:pt x="169683" y="310464"/>
                </a:cubicBezTo>
                <a:cubicBezTo>
                  <a:pt x="150829" y="323033"/>
                  <a:pt x="134618" y="341005"/>
                  <a:pt x="113122" y="348171"/>
                </a:cubicBezTo>
                <a:cubicBezTo>
                  <a:pt x="94268" y="354456"/>
                  <a:pt x="75841" y="362205"/>
                  <a:pt x="56561" y="367025"/>
                </a:cubicBezTo>
                <a:cubicBezTo>
                  <a:pt x="12037" y="378156"/>
                  <a:pt x="30442" y="370658"/>
                  <a:pt x="0" y="385879"/>
                </a:cubicBezTo>
              </a:path>
            </a:pathLst>
          </a:custGeom>
          <a:noFill/>
          <a:ln w="19050">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2" name="Rectangle 21"/>
          <p:cNvSpPr/>
          <p:nvPr/>
        </p:nvSpPr>
        <p:spPr>
          <a:xfrm>
            <a:off x="9703064" y="5802868"/>
            <a:ext cx="1650736" cy="369332"/>
          </a:xfrm>
          <a:prstGeom prst="rect">
            <a:avLst/>
          </a:prstGeom>
          <a:solidFill>
            <a:srgbClr val="FFFF00"/>
          </a:solidFill>
        </p:spPr>
        <p:txBody>
          <a:bodyPr wrap="square">
            <a:spAutoFit/>
          </a:bodyPr>
          <a:lstStyle/>
          <a:p>
            <a:r>
              <a:rPr lang="en-US" dirty="0"/>
              <a:t>NDCC 21-01-05</a:t>
            </a:r>
          </a:p>
        </p:txBody>
      </p:sp>
    </p:spTree>
    <p:extLst>
      <p:ext uri="{BB962C8B-B14F-4D97-AF65-F5344CB8AC3E}">
        <p14:creationId xmlns:p14="http://schemas.microsoft.com/office/powerpoint/2010/main" val="411990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55</a:t>
            </a:fld>
            <a:endParaRPr lang="en-US" dirty="0"/>
          </a:p>
        </p:txBody>
      </p:sp>
      <p:sp>
        <p:nvSpPr>
          <p:cNvPr id="3" name="TextBox 2"/>
          <p:cNvSpPr txBox="1"/>
          <p:nvPr/>
        </p:nvSpPr>
        <p:spPr>
          <a:xfrm>
            <a:off x="848413" y="792961"/>
            <a:ext cx="10505387" cy="4632037"/>
          </a:xfrm>
          <a:prstGeom prst="rect">
            <a:avLst/>
          </a:prstGeom>
          <a:noFill/>
        </p:spPr>
        <p:txBody>
          <a:bodyPr wrap="square" rtlCol="0">
            <a:spAutoFit/>
          </a:bodyPr>
          <a:lstStyle/>
          <a:p>
            <a:r>
              <a:rPr lang="en-US" sz="3200" dirty="0">
                <a:latin typeface="Arial Black" panose="020B0A04020102020204" pitchFamily="34" charset="0"/>
              </a:rPr>
              <a:t>Registration of Checks – Rate of Interest</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Whenever the law authorizes  a District to issue checks in excess of cash available, the NDCC authorizes the Business Manager to do the following when a check is presented for payment, and not paid for want of funds, they should </a:t>
            </a:r>
            <a:r>
              <a:rPr lang="en-US" sz="2800" b="1" dirty="0">
                <a:solidFill>
                  <a:srgbClr val="7030A0"/>
                </a:solidFill>
                <a:latin typeface="Arial" panose="020B0604020202020204" pitchFamily="34" charset="0"/>
                <a:cs typeface="Arial" panose="020B0604020202020204" pitchFamily="34" charset="0"/>
              </a:rPr>
              <a:t>endorse the check </a:t>
            </a:r>
            <a:r>
              <a:rPr lang="en-US" sz="2800" dirty="0">
                <a:latin typeface="Arial" panose="020B0604020202020204" pitchFamily="34" charset="0"/>
                <a:cs typeface="Arial" panose="020B0604020202020204" pitchFamily="34" charset="0"/>
              </a:rPr>
              <a:t>as follows:</a:t>
            </a:r>
          </a:p>
          <a:p>
            <a:endParaRPr lang="en-US" sz="2800"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Presented for payment on ________, and not paid for want of funds.</a:t>
            </a:r>
          </a:p>
          <a:p>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924" y="4743016"/>
            <a:ext cx="2456633" cy="1669190"/>
          </a:xfrm>
          <a:prstGeom prst="rect">
            <a:avLst/>
          </a:prstGeom>
        </p:spPr>
      </p:pic>
      <p:sp>
        <p:nvSpPr>
          <p:cNvPr id="5" name="Rectangle 4"/>
          <p:cNvSpPr/>
          <p:nvPr/>
        </p:nvSpPr>
        <p:spPr>
          <a:xfrm>
            <a:off x="9673514" y="5802868"/>
            <a:ext cx="1680286" cy="369332"/>
          </a:xfrm>
          <a:prstGeom prst="rect">
            <a:avLst/>
          </a:prstGeom>
          <a:solidFill>
            <a:srgbClr val="FFFF00"/>
          </a:solidFill>
        </p:spPr>
        <p:txBody>
          <a:bodyPr wrap="square">
            <a:spAutoFit/>
          </a:bodyPr>
          <a:lstStyle/>
          <a:p>
            <a:r>
              <a:rPr lang="en-US" dirty="0"/>
              <a:t>NDCC 21-01-06</a:t>
            </a:r>
          </a:p>
        </p:txBody>
      </p:sp>
    </p:spTree>
    <p:extLst>
      <p:ext uri="{BB962C8B-B14F-4D97-AF65-F5344CB8AC3E}">
        <p14:creationId xmlns:p14="http://schemas.microsoft.com/office/powerpoint/2010/main" val="12597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56</a:t>
            </a:fld>
            <a:endParaRPr lang="en-US" dirty="0"/>
          </a:p>
        </p:txBody>
      </p:sp>
      <p:sp>
        <p:nvSpPr>
          <p:cNvPr id="3" name="TextBox 2"/>
          <p:cNvSpPr txBox="1"/>
          <p:nvPr/>
        </p:nvSpPr>
        <p:spPr>
          <a:xfrm>
            <a:off x="744719" y="642132"/>
            <a:ext cx="10609082" cy="4970591"/>
          </a:xfrm>
          <a:prstGeom prst="rect">
            <a:avLst/>
          </a:prstGeom>
          <a:noFill/>
        </p:spPr>
        <p:txBody>
          <a:bodyPr wrap="square" rtlCol="0">
            <a:spAutoFit/>
          </a:bodyPr>
          <a:lstStyle/>
          <a:p>
            <a:r>
              <a:rPr lang="en-US" sz="3200" dirty="0">
                <a:latin typeface="Arial Black" panose="020B0A04020102020204" pitchFamily="34" charset="0"/>
              </a:rPr>
              <a:t>Registration of Checks – Rate of Interest</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Business Manager should enter these types of checks in the check register, by order presented.  </a:t>
            </a:r>
          </a:p>
          <a:p>
            <a:endParaRPr lang="en-US" sz="1100" b="1" dirty="0">
              <a:solidFill>
                <a:srgbClr val="C00000"/>
              </a:solidFill>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Board (which has authorized the issuance of checks in excess of cash on hand) shall determine the rate of interest which these checks </a:t>
            </a:r>
            <a:r>
              <a:rPr lang="en-US" sz="2800" b="1" dirty="0">
                <a:solidFill>
                  <a:srgbClr val="FF0000"/>
                </a:solidFill>
                <a:latin typeface="Arial" panose="020B0604020202020204" pitchFamily="34" charset="0"/>
                <a:cs typeface="Arial" panose="020B0604020202020204" pitchFamily="34" charset="0"/>
              </a:rPr>
              <a:t>MUST</a:t>
            </a:r>
            <a:r>
              <a:rPr lang="en-US" sz="2800" dirty="0">
                <a:latin typeface="Arial" panose="020B0604020202020204" pitchFamily="34" charset="0"/>
                <a:cs typeface="Arial" panose="020B0604020202020204" pitchFamily="34" charset="0"/>
              </a:rPr>
              <a:t> bear.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NDCC limits interest rates to 8% per annum from the date of registration for counties and cities.  </a:t>
            </a:r>
            <a:r>
              <a:rPr lang="en-US" sz="2800" u="sng" dirty="0">
                <a:latin typeface="Arial" panose="020B0604020202020204" pitchFamily="34" charset="0"/>
                <a:cs typeface="Arial" panose="020B0604020202020204" pitchFamily="34" charset="0"/>
              </a:rPr>
              <a:t>It doesn’t limit Districts specifically in law</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842" y="4790339"/>
            <a:ext cx="1635158" cy="1775429"/>
          </a:xfrm>
          <a:prstGeom prst="rect">
            <a:avLst/>
          </a:prstGeom>
        </p:spPr>
      </p:pic>
      <p:sp>
        <p:nvSpPr>
          <p:cNvPr id="5" name="Rectangle 4"/>
          <p:cNvSpPr/>
          <p:nvPr/>
        </p:nvSpPr>
        <p:spPr>
          <a:xfrm>
            <a:off x="9693638" y="5802868"/>
            <a:ext cx="1660162" cy="369332"/>
          </a:xfrm>
          <a:prstGeom prst="rect">
            <a:avLst/>
          </a:prstGeom>
          <a:solidFill>
            <a:srgbClr val="FFFF00"/>
          </a:solidFill>
        </p:spPr>
        <p:txBody>
          <a:bodyPr wrap="square">
            <a:spAutoFit/>
          </a:bodyPr>
          <a:lstStyle/>
          <a:p>
            <a:r>
              <a:rPr lang="en-US" dirty="0"/>
              <a:t>NDCC 21-01-06</a:t>
            </a:r>
          </a:p>
        </p:txBody>
      </p:sp>
    </p:spTree>
    <p:extLst>
      <p:ext uri="{BB962C8B-B14F-4D97-AF65-F5344CB8AC3E}">
        <p14:creationId xmlns:p14="http://schemas.microsoft.com/office/powerpoint/2010/main" val="32058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57</a:t>
            </a:fld>
            <a:endParaRPr lang="en-US" dirty="0"/>
          </a:p>
        </p:txBody>
      </p:sp>
      <p:sp>
        <p:nvSpPr>
          <p:cNvPr id="3" name="TextBox 2"/>
          <p:cNvSpPr txBox="1"/>
          <p:nvPr/>
        </p:nvSpPr>
        <p:spPr>
          <a:xfrm>
            <a:off x="678730" y="372749"/>
            <a:ext cx="10675070" cy="4262705"/>
          </a:xfrm>
          <a:prstGeom prst="rect">
            <a:avLst/>
          </a:prstGeom>
          <a:noFill/>
        </p:spPr>
        <p:txBody>
          <a:bodyPr wrap="square" rtlCol="0">
            <a:spAutoFit/>
          </a:bodyPr>
          <a:lstStyle/>
          <a:p>
            <a:r>
              <a:rPr lang="en-US" sz="3200" dirty="0">
                <a:latin typeface="Arial Black" panose="020B0A04020102020204" pitchFamily="34" charset="0"/>
              </a:rPr>
              <a:t>Check Register – Who Keeps it – In What Form</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The Business Manager of every District shall keep a check register, which </a:t>
            </a:r>
            <a:r>
              <a:rPr lang="en-US" sz="2400" b="1" dirty="0">
                <a:solidFill>
                  <a:srgbClr val="FF0000"/>
                </a:solidFill>
                <a:latin typeface="Arial" panose="020B0604020202020204" pitchFamily="34" charset="0"/>
                <a:cs typeface="Arial" panose="020B0604020202020204" pitchFamily="34" charset="0"/>
              </a:rPr>
              <a:t>MUST</a:t>
            </a:r>
            <a:r>
              <a:rPr lang="en-US" sz="2400" dirty="0">
                <a:latin typeface="Arial" panose="020B0604020202020204" pitchFamily="34" charset="0"/>
                <a:cs typeface="Arial" panose="020B0604020202020204" pitchFamily="34" charset="0"/>
              </a:rPr>
              <a:t> show in columns appropriately arranged:</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Check #</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Order of registration</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Date written</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Amount of the check</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Fund that dollars were dispersed from</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Date of presentation</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Name and address registered person or additional assignees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Date payment was made</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Amount of interest paid</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Date the check was mailed</a:t>
            </a:r>
            <a:endParaRPr lang="en-US" sz="28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42869627"/>
              </p:ext>
            </p:extLst>
          </p:nvPr>
        </p:nvGraphicFramePr>
        <p:xfrm>
          <a:off x="804681" y="4609707"/>
          <a:ext cx="10714613" cy="956263"/>
        </p:xfrm>
        <a:graphic>
          <a:graphicData uri="http://schemas.openxmlformats.org/drawingml/2006/table">
            <a:tbl>
              <a:tblPr>
                <a:tableStyleId>{5C22544A-7EE6-4342-B048-85BDC9FD1C3A}</a:tableStyleId>
              </a:tblPr>
              <a:tblGrid>
                <a:gridCol w="641078">
                  <a:extLst>
                    <a:ext uri="{9D8B030D-6E8A-4147-A177-3AD203B41FA5}">
                      <a16:colId xmlns:a16="http://schemas.microsoft.com/office/drawing/2014/main" val="20000"/>
                    </a:ext>
                  </a:extLst>
                </a:gridCol>
                <a:gridCol w="625443">
                  <a:extLst>
                    <a:ext uri="{9D8B030D-6E8A-4147-A177-3AD203B41FA5}">
                      <a16:colId xmlns:a16="http://schemas.microsoft.com/office/drawing/2014/main" val="20001"/>
                    </a:ext>
                  </a:extLst>
                </a:gridCol>
                <a:gridCol w="797440">
                  <a:extLst>
                    <a:ext uri="{9D8B030D-6E8A-4147-A177-3AD203B41FA5}">
                      <a16:colId xmlns:a16="http://schemas.microsoft.com/office/drawing/2014/main" val="20002"/>
                    </a:ext>
                  </a:extLst>
                </a:gridCol>
                <a:gridCol w="813076">
                  <a:extLst>
                    <a:ext uri="{9D8B030D-6E8A-4147-A177-3AD203B41FA5}">
                      <a16:colId xmlns:a16="http://schemas.microsoft.com/office/drawing/2014/main" val="20003"/>
                    </a:ext>
                  </a:extLst>
                </a:gridCol>
                <a:gridCol w="453446">
                  <a:extLst>
                    <a:ext uri="{9D8B030D-6E8A-4147-A177-3AD203B41FA5}">
                      <a16:colId xmlns:a16="http://schemas.microsoft.com/office/drawing/2014/main" val="20004"/>
                    </a:ext>
                  </a:extLst>
                </a:gridCol>
                <a:gridCol w="832620">
                  <a:extLst>
                    <a:ext uri="{9D8B030D-6E8A-4147-A177-3AD203B41FA5}">
                      <a16:colId xmlns:a16="http://schemas.microsoft.com/office/drawing/2014/main" val="20005"/>
                    </a:ext>
                  </a:extLst>
                </a:gridCol>
                <a:gridCol w="1094525">
                  <a:extLst>
                    <a:ext uri="{9D8B030D-6E8A-4147-A177-3AD203B41FA5}">
                      <a16:colId xmlns:a16="http://schemas.microsoft.com/office/drawing/2014/main" val="20006"/>
                    </a:ext>
                  </a:extLst>
                </a:gridCol>
                <a:gridCol w="1422881">
                  <a:extLst>
                    <a:ext uri="{9D8B030D-6E8A-4147-A177-3AD203B41FA5}">
                      <a16:colId xmlns:a16="http://schemas.microsoft.com/office/drawing/2014/main" val="20007"/>
                    </a:ext>
                  </a:extLst>
                </a:gridCol>
                <a:gridCol w="953799">
                  <a:extLst>
                    <a:ext uri="{9D8B030D-6E8A-4147-A177-3AD203B41FA5}">
                      <a16:colId xmlns:a16="http://schemas.microsoft.com/office/drawing/2014/main" val="20008"/>
                    </a:ext>
                  </a:extLst>
                </a:gridCol>
                <a:gridCol w="797440">
                  <a:extLst>
                    <a:ext uri="{9D8B030D-6E8A-4147-A177-3AD203B41FA5}">
                      <a16:colId xmlns:a16="http://schemas.microsoft.com/office/drawing/2014/main" val="20009"/>
                    </a:ext>
                  </a:extLst>
                </a:gridCol>
                <a:gridCol w="750531">
                  <a:extLst>
                    <a:ext uri="{9D8B030D-6E8A-4147-A177-3AD203B41FA5}">
                      <a16:colId xmlns:a16="http://schemas.microsoft.com/office/drawing/2014/main" val="20010"/>
                    </a:ext>
                  </a:extLst>
                </a:gridCol>
                <a:gridCol w="891256">
                  <a:extLst>
                    <a:ext uri="{9D8B030D-6E8A-4147-A177-3AD203B41FA5}">
                      <a16:colId xmlns:a16="http://schemas.microsoft.com/office/drawing/2014/main" val="20011"/>
                    </a:ext>
                  </a:extLst>
                </a:gridCol>
                <a:gridCol w="641078">
                  <a:extLst>
                    <a:ext uri="{9D8B030D-6E8A-4147-A177-3AD203B41FA5}">
                      <a16:colId xmlns:a16="http://schemas.microsoft.com/office/drawing/2014/main" val="20012"/>
                    </a:ext>
                  </a:extLst>
                </a:gridCol>
              </a:tblGrid>
              <a:tr h="575263">
                <a:tc>
                  <a:txBody>
                    <a:bodyPr/>
                    <a:lstStyle/>
                    <a:p>
                      <a:pPr algn="ctr" fontAlgn="ctr"/>
                      <a:r>
                        <a:rPr lang="en-US" sz="1100" b="1" u="none" strike="noStrike" dirty="0">
                          <a:effectLst/>
                        </a:rPr>
                        <a:t>Check #</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Order #</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Date Written</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Amount of Check</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Fund </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Date Presented</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Name of Person</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Address of Person</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Additional Assignees?</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Date of Payment</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Amount of Interest</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Total Paid</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tc>
                  <a:txBody>
                    <a:bodyPr/>
                    <a:lstStyle/>
                    <a:p>
                      <a:pPr algn="ctr" fontAlgn="ctr"/>
                      <a:r>
                        <a:rPr lang="en-US" sz="1100" b="1" u="none" strike="noStrike" dirty="0">
                          <a:effectLst/>
                        </a:rPr>
                        <a:t>Date Check Mailed</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92D050"/>
                    </a:solidFill>
                  </a:tcPr>
                </a:tc>
                <a:extLst>
                  <a:ext uri="{0D108BD9-81ED-4DB2-BD59-A6C34878D82A}">
                    <a16:rowId xmlns:a16="http://schemas.microsoft.com/office/drawing/2014/main" val="10000"/>
                  </a:ext>
                </a:extLst>
              </a:tr>
              <a:tr h="190500">
                <a:tc>
                  <a:txBody>
                    <a:bodyPr/>
                    <a:lstStyle/>
                    <a:p>
                      <a:pPr algn="ctr" fontAlgn="b"/>
                      <a:r>
                        <a:rPr lang="en-US" sz="1100" b="1" u="none" strike="noStrike" dirty="0">
                          <a:effectLst/>
                        </a:rPr>
                        <a:t>11354</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4/25/18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$2,015.00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GF</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6/1/18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Joe Blow</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PO Box 2, Mandan</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No</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10/1/18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$50.00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$2,065.00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10/1/18</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100" b="1" u="none" strike="noStrike" dirty="0">
                          <a:effectLst/>
                        </a:rPr>
                        <a:t>3086</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2</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5/1/18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10,245.00</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Bldg</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5/6/18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Big Contractor</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Big Ft Trl, Mandan</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No</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11/3/18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$406.43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$10,111.00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11/3/18</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sp>
        <p:nvSpPr>
          <p:cNvPr id="5" name="Rectangle 4"/>
          <p:cNvSpPr/>
          <p:nvPr/>
        </p:nvSpPr>
        <p:spPr>
          <a:xfrm>
            <a:off x="9720364" y="5882951"/>
            <a:ext cx="1633436" cy="369332"/>
          </a:xfrm>
          <a:prstGeom prst="rect">
            <a:avLst/>
          </a:prstGeom>
          <a:solidFill>
            <a:srgbClr val="FFFF00"/>
          </a:solidFill>
        </p:spPr>
        <p:txBody>
          <a:bodyPr wrap="square">
            <a:spAutoFit/>
          </a:bodyPr>
          <a:lstStyle/>
          <a:p>
            <a:r>
              <a:rPr lang="en-US" dirty="0"/>
              <a:t>NDCC 21-01-07</a:t>
            </a:r>
          </a:p>
        </p:txBody>
      </p:sp>
    </p:spTree>
    <p:extLst>
      <p:ext uri="{BB962C8B-B14F-4D97-AF65-F5344CB8AC3E}">
        <p14:creationId xmlns:p14="http://schemas.microsoft.com/office/powerpoint/2010/main" val="193801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318643"/>
            <a:ext cx="3276600" cy="365125"/>
          </a:xfrm>
        </p:spPr>
        <p:txBody>
          <a:bodyPr/>
          <a:lstStyle/>
          <a:p>
            <a:fld id="{71B7BAC7-FE87-40F6-AA24-4F4685D1B022}" type="slidenum">
              <a:rPr lang="en-US" smtClean="0"/>
              <a:t>58</a:t>
            </a:fld>
            <a:endParaRPr lang="en-US" dirty="0"/>
          </a:p>
        </p:txBody>
      </p:sp>
      <p:sp>
        <p:nvSpPr>
          <p:cNvPr id="3" name="TextBox 2"/>
          <p:cNvSpPr txBox="1"/>
          <p:nvPr/>
        </p:nvSpPr>
        <p:spPr>
          <a:xfrm>
            <a:off x="575034" y="426757"/>
            <a:ext cx="11038789" cy="5463034"/>
          </a:xfrm>
          <a:prstGeom prst="rect">
            <a:avLst/>
          </a:prstGeom>
          <a:noFill/>
        </p:spPr>
        <p:txBody>
          <a:bodyPr wrap="square" rtlCol="0">
            <a:spAutoFit/>
          </a:bodyPr>
          <a:lstStyle/>
          <a:p>
            <a:r>
              <a:rPr lang="en-US" sz="2800" dirty="0">
                <a:latin typeface="Arial Black" panose="020B0A04020102020204" pitchFamily="34" charset="0"/>
              </a:rPr>
              <a:t>Business Manager to Notify Holder to Present Check – </a:t>
            </a:r>
            <a:r>
              <a:rPr lang="en-US" sz="2600" dirty="0">
                <a:latin typeface="Arial Black" panose="020B0A04020102020204" pitchFamily="34" charset="0"/>
              </a:rPr>
              <a:t>Order of Payment</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Once the Business Manager has deposited funds sufficient to cover checks that had been unpaid due to lack of funds, they shall immediately notify the next registered person or entity </a:t>
            </a:r>
            <a:r>
              <a:rPr lang="en-US" sz="2800" b="1" u="sng" dirty="0">
                <a:solidFill>
                  <a:srgbClr val="C00000"/>
                </a:solidFill>
                <a:latin typeface="Arial" panose="020B0604020202020204" pitchFamily="34" charset="0"/>
                <a:cs typeface="Arial" panose="020B0604020202020204" pitchFamily="34" charset="0"/>
              </a:rPr>
              <a:t>by mail</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rgbClr val="C00000"/>
                </a:solidFill>
                <a:latin typeface="Arial" panose="020B0604020202020204" pitchFamily="34" charset="0"/>
                <a:cs typeface="Arial" panose="020B0604020202020204" pitchFamily="34" charset="0"/>
              </a:rPr>
              <a:t>The notice should state that unless the check is presented for payment on or before the date specified in the notice, any interest will cease after that date.</a:t>
            </a:r>
          </a:p>
          <a:p>
            <a:pPr marL="171450" indent="-171450">
              <a:buFont typeface="Arial" panose="020B0604020202020204" pitchFamily="34" charset="0"/>
              <a:buChar char="•"/>
            </a:pPr>
            <a:endParaRPr lang="en-US" sz="1100" dirty="0">
              <a:solidFill>
                <a:srgbClr val="C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rgbClr val="C00000"/>
                </a:solidFill>
                <a:latin typeface="Arial" panose="020B0604020202020204" pitchFamily="34" charset="0"/>
                <a:cs typeface="Arial" panose="020B0604020202020204" pitchFamily="34" charset="0"/>
              </a:rPr>
              <a:t>All registered checks must be paid in the order of their registration.</a:t>
            </a:r>
          </a:p>
          <a:p>
            <a:endParaRPr lang="en-US" sz="2800" dirty="0">
              <a:latin typeface="Arial" panose="020B0604020202020204" pitchFamily="34" charset="0"/>
              <a:cs typeface="Arial" panose="020B0604020202020204" pitchFamily="34" charset="0"/>
            </a:endParaRPr>
          </a:p>
        </p:txBody>
      </p:sp>
      <p:sp>
        <p:nvSpPr>
          <p:cNvPr id="4" name="Rectangle 3"/>
          <p:cNvSpPr/>
          <p:nvPr/>
        </p:nvSpPr>
        <p:spPr>
          <a:xfrm>
            <a:off x="9734446" y="5876076"/>
            <a:ext cx="1619354" cy="369332"/>
          </a:xfrm>
          <a:prstGeom prst="rect">
            <a:avLst/>
          </a:prstGeom>
          <a:solidFill>
            <a:srgbClr val="FFFF00"/>
          </a:solidFill>
        </p:spPr>
        <p:txBody>
          <a:bodyPr wrap="none">
            <a:spAutoFit/>
          </a:bodyPr>
          <a:lstStyle/>
          <a:p>
            <a:r>
              <a:rPr lang="en-US" dirty="0"/>
              <a:t>NDCC 21-01-08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056" y="4887011"/>
            <a:ext cx="1844511" cy="1844511"/>
          </a:xfrm>
          <a:prstGeom prst="rect">
            <a:avLst/>
          </a:prstGeom>
        </p:spPr>
      </p:pic>
    </p:spTree>
    <p:extLst>
      <p:ext uri="{BB962C8B-B14F-4D97-AF65-F5344CB8AC3E}">
        <p14:creationId xmlns:p14="http://schemas.microsoft.com/office/powerpoint/2010/main" val="134804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59</a:t>
            </a:fld>
            <a:endParaRPr lang="en-US" dirty="0"/>
          </a:p>
        </p:txBody>
      </p:sp>
      <p:sp>
        <p:nvSpPr>
          <p:cNvPr id="3" name="TextBox 2"/>
          <p:cNvSpPr txBox="1"/>
          <p:nvPr/>
        </p:nvSpPr>
        <p:spPr>
          <a:xfrm>
            <a:off x="707011" y="418439"/>
            <a:ext cx="10646790" cy="4431983"/>
          </a:xfrm>
          <a:prstGeom prst="rect">
            <a:avLst/>
          </a:prstGeom>
          <a:noFill/>
        </p:spPr>
        <p:txBody>
          <a:bodyPr wrap="square" rtlCol="0">
            <a:spAutoFit/>
          </a:bodyPr>
          <a:lstStyle/>
          <a:p>
            <a:r>
              <a:rPr lang="en-US" sz="3200" dirty="0">
                <a:latin typeface="Arial Black" panose="020B0A04020102020204" pitchFamily="34" charset="0"/>
              </a:rPr>
              <a:t>Cashbook and Register to be Reconciled Daily and Closed Annually – Penalty for Failure</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As money is received, the Business Manager shall reconcile the cashbook and register on a daily basis and carry the amounts forward.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At the close of each year, if there is still insufficient money to pay all the checks registered, the Business Manager should close the register for that year and shall carry forward the excess to the next year.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798" y="4433282"/>
            <a:ext cx="2193102" cy="2207901"/>
          </a:xfrm>
          <a:prstGeom prst="rect">
            <a:avLst/>
          </a:prstGeom>
        </p:spPr>
      </p:pic>
      <p:sp>
        <p:nvSpPr>
          <p:cNvPr id="5" name="Rectangle 4"/>
          <p:cNvSpPr/>
          <p:nvPr/>
        </p:nvSpPr>
        <p:spPr>
          <a:xfrm>
            <a:off x="9583019" y="5772381"/>
            <a:ext cx="1770781" cy="369332"/>
          </a:xfrm>
          <a:prstGeom prst="rect">
            <a:avLst/>
          </a:prstGeom>
          <a:solidFill>
            <a:srgbClr val="FFFF00"/>
          </a:solidFill>
        </p:spPr>
        <p:txBody>
          <a:bodyPr wrap="square">
            <a:spAutoFit/>
          </a:bodyPr>
          <a:lstStyle/>
          <a:p>
            <a:r>
              <a:rPr lang="en-US" dirty="0"/>
              <a:t>NDCC 21-01-09</a:t>
            </a:r>
          </a:p>
        </p:txBody>
      </p:sp>
    </p:spTree>
    <p:extLst>
      <p:ext uri="{BB962C8B-B14F-4D97-AF65-F5344CB8AC3E}">
        <p14:creationId xmlns:p14="http://schemas.microsoft.com/office/powerpoint/2010/main" val="177372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6</a:t>
            </a:fld>
            <a:endParaRPr lang="en-US" dirty="0"/>
          </a:p>
        </p:txBody>
      </p:sp>
      <p:grpSp>
        <p:nvGrpSpPr>
          <p:cNvPr id="3" name="Group 2"/>
          <p:cNvGrpSpPr/>
          <p:nvPr/>
        </p:nvGrpSpPr>
        <p:grpSpPr>
          <a:xfrm>
            <a:off x="598714" y="619618"/>
            <a:ext cx="10612417" cy="5546127"/>
            <a:chOff x="598714" y="619618"/>
            <a:chExt cx="10612417" cy="5546127"/>
          </a:xfrm>
        </p:grpSpPr>
        <p:sp>
          <p:nvSpPr>
            <p:cNvPr id="4" name="TextBox 3"/>
            <p:cNvSpPr txBox="1"/>
            <p:nvPr/>
          </p:nvSpPr>
          <p:spPr>
            <a:xfrm>
              <a:off x="598714" y="619618"/>
              <a:ext cx="10612417" cy="3877985"/>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2400" dirty="0">
                  <a:latin typeface="Arial Black" panose="020B0A04020102020204" pitchFamily="34" charset="0"/>
                </a:rPr>
                <a:t>Bond Basics</a:t>
              </a:r>
            </a:p>
            <a:p>
              <a:r>
                <a:rPr lang="en-US" sz="2400" dirty="0">
                  <a:latin typeface="Arial" panose="020B0604020202020204" pitchFamily="34" charset="0"/>
                  <a:cs typeface="Arial" panose="020B0604020202020204" pitchFamily="34" charset="0"/>
                </a:rPr>
                <a:t>In finance, a bond is a debt in which the District owes the holders of the debt </a:t>
              </a:r>
              <a:r>
                <a:rPr lang="en-US" sz="2400" b="1" dirty="0">
                  <a:solidFill>
                    <a:srgbClr val="7030A0"/>
                  </a:solidFill>
                  <a:latin typeface="Arial" panose="020B0604020202020204" pitchFamily="34" charset="0"/>
                  <a:cs typeface="Arial" panose="020B0604020202020204" pitchFamily="34" charset="0"/>
                </a:rPr>
                <a:t>(Bonding Company) </a:t>
              </a:r>
              <a:r>
                <a:rPr lang="en-US" sz="2400" dirty="0">
                  <a:latin typeface="Arial" panose="020B0604020202020204" pitchFamily="34" charset="0"/>
                  <a:cs typeface="Arial" panose="020B0604020202020204" pitchFamily="34" charset="0"/>
                </a:rPr>
                <a:t>and is obligated to repay the principal and interest at a later date – </a:t>
              </a:r>
              <a:r>
                <a:rPr lang="en-US" sz="2800" b="1" dirty="0">
                  <a:solidFill>
                    <a:srgbClr val="7030A0"/>
                  </a:solidFill>
                  <a:latin typeface="Arial" panose="020B0604020202020204" pitchFamily="34" charset="0"/>
                  <a:cs typeface="Arial" panose="020B0604020202020204" pitchFamily="34" charset="0"/>
                </a:rPr>
                <a:t>Termed Maturity</a:t>
              </a:r>
              <a:r>
                <a:rPr lang="en-US" sz="28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stipulations may also be attached to the bond issue, such as the obligation of the District to provide certain information to the bond holder, or limitations on the behavior of the District.</a:t>
              </a:r>
            </a:p>
            <a:p>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994" y="4511511"/>
              <a:ext cx="3308468" cy="1654234"/>
            </a:xfrm>
            <a:prstGeom prst="rect">
              <a:avLst/>
            </a:prstGeom>
          </p:spPr>
        </p:pic>
      </p:grpSp>
    </p:spTree>
    <p:extLst>
      <p:ext uri="{BB962C8B-B14F-4D97-AF65-F5344CB8AC3E}">
        <p14:creationId xmlns:p14="http://schemas.microsoft.com/office/powerpoint/2010/main" val="229230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60</a:t>
            </a:fld>
            <a:endParaRPr lang="en-US" dirty="0"/>
          </a:p>
        </p:txBody>
      </p:sp>
      <p:sp>
        <p:nvSpPr>
          <p:cNvPr id="3" name="TextBox 2"/>
          <p:cNvSpPr txBox="1"/>
          <p:nvPr/>
        </p:nvSpPr>
        <p:spPr>
          <a:xfrm>
            <a:off x="659876" y="927487"/>
            <a:ext cx="10693924" cy="4431983"/>
          </a:xfrm>
          <a:prstGeom prst="rect">
            <a:avLst/>
          </a:prstGeom>
          <a:noFill/>
        </p:spPr>
        <p:txBody>
          <a:bodyPr wrap="square" rtlCol="0">
            <a:spAutoFit/>
          </a:bodyPr>
          <a:lstStyle/>
          <a:p>
            <a:r>
              <a:rPr lang="en-US" sz="3200" dirty="0">
                <a:latin typeface="Arial Black" panose="020B0A04020102020204" pitchFamily="34" charset="0"/>
              </a:rPr>
              <a:t>Cashbook and Register to be Reconciled Daily and Closed Annually – Penalty for Failure</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Any Business Manager that fails to regularly enter the cash received and reconcile the cashbook from day to day – for the space of </a:t>
            </a:r>
            <a:r>
              <a:rPr lang="en-US" sz="2800" b="1" dirty="0">
                <a:solidFill>
                  <a:srgbClr val="C00000"/>
                </a:solidFill>
                <a:latin typeface="Arial" panose="020B0604020202020204" pitchFamily="34" charset="0"/>
                <a:cs typeface="Arial" panose="020B0604020202020204" pitchFamily="34" charset="0"/>
              </a:rPr>
              <a:t>3 days </a:t>
            </a:r>
            <a:r>
              <a:rPr lang="en-US" sz="2800" dirty="0">
                <a:latin typeface="Arial" panose="020B0604020202020204" pitchFamily="34" charset="0"/>
                <a:cs typeface="Arial" panose="020B0604020202020204" pitchFamily="34" charset="0"/>
              </a:rPr>
              <a:t>– shall forfeit </a:t>
            </a:r>
            <a:r>
              <a:rPr lang="en-US" sz="2800" b="1" dirty="0">
                <a:solidFill>
                  <a:srgbClr val="C00000"/>
                </a:solidFill>
                <a:latin typeface="Arial" panose="020B0604020202020204" pitchFamily="34" charset="0"/>
                <a:cs typeface="Arial" panose="020B0604020202020204" pitchFamily="34" charset="0"/>
              </a:rPr>
              <a:t>for each offense </a:t>
            </a:r>
            <a:r>
              <a:rPr lang="en-US" sz="2800" dirty="0">
                <a:latin typeface="Arial" panose="020B0604020202020204" pitchFamily="34" charset="0"/>
                <a:cs typeface="Arial" panose="020B0604020202020204" pitchFamily="34" charset="0"/>
              </a:rPr>
              <a:t>the sum of </a:t>
            </a:r>
            <a:r>
              <a:rPr lang="en-US" sz="2800" b="1" dirty="0">
                <a:solidFill>
                  <a:srgbClr val="C00000"/>
                </a:solidFill>
                <a:latin typeface="Arial" panose="020B0604020202020204" pitchFamily="34" charset="0"/>
                <a:cs typeface="Arial" panose="020B0604020202020204" pitchFamily="34" charset="0"/>
              </a:rPr>
              <a:t>$100</a:t>
            </a:r>
            <a:r>
              <a:rPr lang="en-US" sz="28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penalty would be recovered in a civil action on the District’s surety bond </a:t>
            </a:r>
            <a:r>
              <a:rPr lang="en-US" sz="2800" dirty="0">
                <a:solidFill>
                  <a:srgbClr val="7030A0"/>
                </a:solidFill>
                <a:latin typeface="Arial" panose="020B0604020202020204" pitchFamily="34" charset="0"/>
                <a:cs typeface="Arial" panose="020B0604020202020204" pitchFamily="34" charset="0"/>
              </a:rPr>
              <a:t>(covering the Business Manager) </a:t>
            </a:r>
            <a:r>
              <a:rPr lang="en-US" sz="2800" dirty="0">
                <a:latin typeface="Arial" panose="020B0604020202020204" pitchFamily="34" charset="0"/>
                <a:cs typeface="Arial" panose="020B0604020202020204" pitchFamily="34" charset="0"/>
              </a:rPr>
              <a:t>by any person holding a check drawn on the District’ account by the Business </a:t>
            </a:r>
          </a:p>
          <a:p>
            <a:r>
              <a:rPr lang="en-US" sz="2800" dirty="0">
                <a:latin typeface="Arial" panose="020B0604020202020204" pitchFamily="34" charset="0"/>
                <a:cs typeface="Arial" panose="020B0604020202020204" pitchFamily="34" charset="0"/>
              </a:rPr>
              <a:t>Manager.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1324" y="4873657"/>
            <a:ext cx="1713151" cy="1428161"/>
          </a:xfrm>
          <a:prstGeom prst="rect">
            <a:avLst/>
          </a:prstGeom>
        </p:spPr>
      </p:pic>
      <p:sp>
        <p:nvSpPr>
          <p:cNvPr id="5" name="Rectangle 4"/>
          <p:cNvSpPr/>
          <p:nvPr/>
        </p:nvSpPr>
        <p:spPr>
          <a:xfrm>
            <a:off x="9662361" y="5802868"/>
            <a:ext cx="1691439" cy="369332"/>
          </a:xfrm>
          <a:prstGeom prst="rect">
            <a:avLst/>
          </a:prstGeom>
          <a:solidFill>
            <a:srgbClr val="FFFF00"/>
          </a:solidFill>
        </p:spPr>
        <p:txBody>
          <a:bodyPr wrap="square">
            <a:spAutoFit/>
          </a:bodyPr>
          <a:lstStyle/>
          <a:p>
            <a:r>
              <a:rPr lang="en-US" dirty="0"/>
              <a:t>NDCC 21-01-09</a:t>
            </a:r>
          </a:p>
        </p:txBody>
      </p:sp>
    </p:spTree>
    <p:extLst>
      <p:ext uri="{BB962C8B-B14F-4D97-AF65-F5344CB8AC3E}">
        <p14:creationId xmlns:p14="http://schemas.microsoft.com/office/powerpoint/2010/main" val="485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61</a:t>
            </a:fld>
            <a:endParaRPr lang="en-US" dirty="0"/>
          </a:p>
        </p:txBody>
      </p:sp>
      <p:sp>
        <p:nvSpPr>
          <p:cNvPr id="3" name="TextBox 2"/>
          <p:cNvSpPr txBox="1"/>
          <p:nvPr/>
        </p:nvSpPr>
        <p:spPr>
          <a:xfrm>
            <a:off x="999241" y="889779"/>
            <a:ext cx="11017052" cy="2046714"/>
          </a:xfrm>
          <a:prstGeom prst="rect">
            <a:avLst/>
          </a:prstGeom>
          <a:noFill/>
        </p:spPr>
        <p:txBody>
          <a:bodyPr wrap="square" rtlCol="0">
            <a:spAutoFit/>
          </a:bodyPr>
          <a:lstStyle/>
          <a:p>
            <a:r>
              <a:rPr lang="en-US" sz="3200" dirty="0">
                <a:latin typeface="Arial Black" panose="020B0A04020102020204" pitchFamily="34" charset="0"/>
              </a:rPr>
              <a:t>Cashbook and Register Open to Inspection</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cashbook and register of the District must be open at all times to the inspection of any person in whose name any check is registered and unpaid.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281" y="3000718"/>
            <a:ext cx="3619500" cy="3533775"/>
          </a:xfrm>
          <a:prstGeom prst="rect">
            <a:avLst/>
          </a:prstGeom>
        </p:spPr>
      </p:pic>
      <p:sp>
        <p:nvSpPr>
          <p:cNvPr id="5" name="Rectangle 4"/>
          <p:cNvSpPr/>
          <p:nvPr/>
        </p:nvSpPr>
        <p:spPr>
          <a:xfrm>
            <a:off x="9658434" y="5772381"/>
            <a:ext cx="1695366" cy="369332"/>
          </a:xfrm>
          <a:prstGeom prst="rect">
            <a:avLst/>
          </a:prstGeom>
          <a:solidFill>
            <a:srgbClr val="FFFF00"/>
          </a:solidFill>
        </p:spPr>
        <p:txBody>
          <a:bodyPr wrap="square">
            <a:spAutoFit/>
          </a:bodyPr>
          <a:lstStyle/>
          <a:p>
            <a:r>
              <a:rPr lang="en-US" dirty="0"/>
              <a:t>NDCC 21-01-10</a:t>
            </a:r>
          </a:p>
        </p:txBody>
      </p:sp>
    </p:spTree>
    <p:extLst>
      <p:ext uri="{BB962C8B-B14F-4D97-AF65-F5344CB8AC3E}">
        <p14:creationId xmlns:p14="http://schemas.microsoft.com/office/powerpoint/2010/main" val="299568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62</a:t>
            </a:fld>
            <a:endParaRPr lang="en-US" dirty="0"/>
          </a:p>
        </p:txBody>
      </p:sp>
      <p:sp>
        <p:nvSpPr>
          <p:cNvPr id="5" name="Rectangle 4"/>
          <p:cNvSpPr/>
          <p:nvPr/>
        </p:nvSpPr>
        <p:spPr>
          <a:xfrm>
            <a:off x="9658434" y="5772381"/>
            <a:ext cx="1695366" cy="369332"/>
          </a:xfrm>
          <a:prstGeom prst="rect">
            <a:avLst/>
          </a:prstGeom>
          <a:solidFill>
            <a:srgbClr val="FFFF00"/>
          </a:solidFill>
        </p:spPr>
        <p:txBody>
          <a:bodyPr wrap="square">
            <a:spAutoFit/>
          </a:bodyPr>
          <a:lstStyle/>
          <a:p>
            <a:r>
              <a:rPr lang="en-US" dirty="0"/>
              <a:t>NDCC 21-01-11</a:t>
            </a:r>
          </a:p>
        </p:txBody>
      </p:sp>
      <p:sp>
        <p:nvSpPr>
          <p:cNvPr id="6" name="TextBox 5"/>
          <p:cNvSpPr txBox="1"/>
          <p:nvPr/>
        </p:nvSpPr>
        <p:spPr>
          <a:xfrm>
            <a:off x="669303" y="918059"/>
            <a:ext cx="10684497" cy="3400931"/>
          </a:xfrm>
          <a:prstGeom prst="rect">
            <a:avLst/>
          </a:prstGeom>
          <a:noFill/>
        </p:spPr>
        <p:txBody>
          <a:bodyPr wrap="square" rtlCol="0">
            <a:spAutoFit/>
          </a:bodyPr>
          <a:lstStyle/>
          <a:p>
            <a:r>
              <a:rPr lang="en-US" sz="3200" dirty="0">
                <a:latin typeface="Arial Black" panose="020B0A04020102020204" pitchFamily="34" charset="0"/>
              </a:rPr>
              <a:t>Failure to Register Checks – </a:t>
            </a:r>
          </a:p>
          <a:p>
            <a:r>
              <a:rPr lang="en-US" sz="3200" dirty="0">
                <a:latin typeface="Arial Black" panose="020B0A04020102020204" pitchFamily="34" charset="0"/>
              </a:rPr>
              <a:t>Liability of the Business Manager</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Any Business Manager that fails to register checks in the order of their presentation, or to pay the check in order of registration, is </a:t>
            </a:r>
            <a:r>
              <a:rPr lang="en-US" sz="2800" b="1" dirty="0">
                <a:solidFill>
                  <a:srgbClr val="C00000"/>
                </a:solidFill>
                <a:latin typeface="Arial" panose="020B0604020202020204" pitchFamily="34" charset="0"/>
                <a:cs typeface="Arial" panose="020B0604020202020204" pitchFamily="34" charset="0"/>
              </a:rPr>
              <a:t>LIABLE</a:t>
            </a:r>
            <a:r>
              <a:rPr lang="en-US" sz="2800" dirty="0">
                <a:latin typeface="Arial" panose="020B0604020202020204" pitchFamily="34" charset="0"/>
                <a:cs typeface="Arial" panose="020B0604020202020204" pitchFamily="34" charset="0"/>
              </a:rPr>
              <a:t> on the Business Manager’s surety bond to each and every person that has payment of a check postponed in the sum of </a:t>
            </a:r>
            <a:r>
              <a:rPr lang="en-US" sz="2800" b="1" dirty="0">
                <a:solidFill>
                  <a:srgbClr val="C00000"/>
                </a:solidFill>
                <a:latin typeface="Arial" panose="020B0604020202020204" pitchFamily="34" charset="0"/>
                <a:cs typeface="Arial" panose="020B0604020202020204" pitchFamily="34" charset="0"/>
              </a:rPr>
              <a:t>$300</a:t>
            </a:r>
            <a:r>
              <a:rPr lang="en-US" sz="2800" dirty="0">
                <a:latin typeface="Arial" panose="020B0604020202020204" pitchFamily="34" charset="0"/>
                <a:cs typeface="Arial" panose="020B0604020202020204" pitchFamily="34" charset="0"/>
              </a:rPr>
              <a:t>, to be recovered in civil action.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0541" y="4452682"/>
            <a:ext cx="2872622" cy="2160711"/>
          </a:xfrm>
          <a:prstGeom prst="rect">
            <a:avLst/>
          </a:prstGeom>
        </p:spPr>
      </p:pic>
    </p:spTree>
    <p:extLst>
      <p:ext uri="{BB962C8B-B14F-4D97-AF65-F5344CB8AC3E}">
        <p14:creationId xmlns:p14="http://schemas.microsoft.com/office/powerpoint/2010/main" val="34103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63</a:t>
            </a:fld>
            <a:endParaRPr lang="en-US" dirty="0"/>
          </a:p>
        </p:txBody>
      </p:sp>
      <p:sp>
        <p:nvSpPr>
          <p:cNvPr id="7" name="TextBox 6"/>
          <p:cNvSpPr txBox="1"/>
          <p:nvPr/>
        </p:nvSpPr>
        <p:spPr>
          <a:xfrm>
            <a:off x="1140312" y="1635369"/>
            <a:ext cx="10518288" cy="2646878"/>
          </a:xfrm>
          <a:prstGeom prst="rect">
            <a:avLst/>
          </a:prstGeom>
          <a:noFill/>
        </p:spPr>
        <p:txBody>
          <a:bodyPr wrap="square" rtlCol="0">
            <a:spAutoFit/>
          </a:bodyPr>
          <a:lstStyle/>
          <a:p>
            <a:pPr algn="ctr"/>
            <a:r>
              <a:rPr lang="en-US" sz="3600" dirty="0">
                <a:latin typeface="Arial Black" panose="020B0A04020102020204" pitchFamily="34" charset="0"/>
              </a:rPr>
              <a:t>TITLE 21 - GOVERNMENTAL FINANCE</a:t>
            </a:r>
          </a:p>
          <a:p>
            <a:endParaRPr lang="en-US" sz="3200" dirty="0">
              <a:latin typeface="Arial Black" panose="020B0A04020102020204" pitchFamily="34" charset="0"/>
            </a:endParaRPr>
          </a:p>
          <a:p>
            <a:pPr algn="ctr"/>
            <a:r>
              <a:rPr lang="en-US" sz="4000" dirty="0">
                <a:effectLst>
                  <a:outerShdw blurRad="38100" dist="38100" dir="2700000" algn="tl">
                    <a:srgbClr val="000000">
                      <a:alpha val="43137"/>
                    </a:srgbClr>
                  </a:outerShdw>
                </a:effectLst>
                <a:latin typeface="Arial Black" panose="020B0A04020102020204" pitchFamily="34" charset="0"/>
              </a:rPr>
              <a:t>Certificates of Indebtedness</a:t>
            </a:r>
          </a:p>
          <a:p>
            <a:endParaRPr lang="en-US" sz="3600" dirty="0">
              <a:latin typeface="Arial Black" panose="020B0A04020102020204" pitchFamily="34" charset="0"/>
            </a:endParaRPr>
          </a:p>
          <a:p>
            <a:endParaRPr lang="en-US" sz="1100" dirty="0">
              <a:latin typeface="Arial Black" panose="020B0A04020102020204" pitchFamily="34" charset="0"/>
            </a:endParaRPr>
          </a:p>
          <a:p>
            <a:endParaRPr lang="en-US" sz="1100" dirty="0">
              <a:latin typeface="Arial Black" panose="020B0A04020102020204" pitchFamily="34" charset="0"/>
            </a:endParaRPr>
          </a:p>
        </p:txBody>
      </p:sp>
      <p:sp>
        <p:nvSpPr>
          <p:cNvPr id="8" name="TextBox 7"/>
          <p:cNvSpPr txBox="1"/>
          <p:nvPr/>
        </p:nvSpPr>
        <p:spPr>
          <a:xfrm>
            <a:off x="921573" y="4689003"/>
            <a:ext cx="10432227" cy="584775"/>
          </a:xfrm>
          <a:prstGeom prst="rect">
            <a:avLst/>
          </a:prstGeom>
          <a:noFill/>
        </p:spPr>
        <p:txBody>
          <a:bodyPr wrap="square" rtlCol="0">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21-02</a:t>
            </a:r>
          </a:p>
        </p:txBody>
      </p:sp>
      <p:pic>
        <p:nvPicPr>
          <p:cNvPr id="9" name="Picture 8"/>
          <p:cNvPicPr>
            <a:picLocks noChangeAspect="1"/>
          </p:cNvPicPr>
          <p:nvPr/>
        </p:nvPicPr>
        <p:blipFill>
          <a:blip r:embed="rId3" cstate="print"/>
          <a:stretch>
            <a:fillRect/>
          </a:stretch>
        </p:blipFill>
        <p:spPr>
          <a:xfrm>
            <a:off x="407643" y="5556460"/>
            <a:ext cx="921536" cy="921536"/>
          </a:xfrm>
          <a:prstGeom prst="rect">
            <a:avLst/>
          </a:prstGeom>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64</a:t>
            </a:fld>
            <a:endParaRPr lang="en-US" dirty="0"/>
          </a:p>
        </p:txBody>
      </p:sp>
      <p:sp>
        <p:nvSpPr>
          <p:cNvPr id="3" name="TextBox 2"/>
          <p:cNvSpPr txBox="1"/>
          <p:nvPr/>
        </p:nvSpPr>
        <p:spPr>
          <a:xfrm>
            <a:off x="848413" y="465176"/>
            <a:ext cx="10505387" cy="3462486"/>
          </a:xfrm>
          <a:prstGeom prst="rect">
            <a:avLst/>
          </a:prstGeom>
          <a:noFill/>
        </p:spPr>
        <p:txBody>
          <a:bodyPr wrap="square" rtlCol="0">
            <a:spAutoFit/>
          </a:bodyPr>
          <a:lstStyle/>
          <a:p>
            <a:r>
              <a:rPr lang="en-US" sz="3200" dirty="0">
                <a:latin typeface="Arial Black" panose="020B0A04020102020204" pitchFamily="34" charset="0"/>
              </a:rPr>
              <a:t>Certificates of Indebtedness - Definitions</a:t>
            </a:r>
          </a:p>
          <a:p>
            <a:r>
              <a:rPr lang="en-US" sz="1100" dirty="0">
                <a:latin typeface="Arial Black" panose="020B0A04020102020204" pitchFamily="34" charset="0"/>
              </a:rPr>
              <a:t>                                               </a:t>
            </a:r>
            <a:r>
              <a:rPr lang="en-US" sz="2800" dirty="0">
                <a:latin typeface="Arial Black" panose="020B0A04020102020204" pitchFamily="34" charset="0"/>
              </a:rPr>
              <a:t>             </a:t>
            </a:r>
          </a:p>
          <a:p>
            <a:r>
              <a:rPr lang="en-US" sz="2800" dirty="0">
                <a:latin typeface="Arial Black" panose="020B0A04020102020204" pitchFamily="34" charset="0"/>
              </a:rPr>
              <a:t>Political Subdivision</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A local governmental unit created by statute or by the Constitution of ND for local governmental or other public purposes.  </a:t>
            </a:r>
          </a:p>
          <a:p>
            <a:endParaRPr lang="en-US" sz="2400" dirty="0">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In other words, a School District would be a political subdivision or local governmental unit.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0" y="4177049"/>
            <a:ext cx="1828800" cy="1840992"/>
          </a:xfrm>
          <a:prstGeom prst="rect">
            <a:avLst/>
          </a:prstGeom>
        </p:spPr>
      </p:pic>
      <p:sp>
        <p:nvSpPr>
          <p:cNvPr id="5" name="TextBox 4"/>
          <p:cNvSpPr txBox="1"/>
          <p:nvPr/>
        </p:nvSpPr>
        <p:spPr>
          <a:xfrm>
            <a:off x="9461379" y="5802868"/>
            <a:ext cx="189242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21-02-01</a:t>
            </a:r>
          </a:p>
        </p:txBody>
      </p:sp>
    </p:spTree>
    <p:extLst>
      <p:ext uri="{BB962C8B-B14F-4D97-AF65-F5344CB8AC3E}">
        <p14:creationId xmlns:p14="http://schemas.microsoft.com/office/powerpoint/2010/main" val="415610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65</a:t>
            </a:fld>
            <a:endParaRPr lang="en-US" dirty="0"/>
          </a:p>
        </p:txBody>
      </p:sp>
      <p:sp>
        <p:nvSpPr>
          <p:cNvPr id="3" name="TextBox 2"/>
          <p:cNvSpPr txBox="1"/>
          <p:nvPr/>
        </p:nvSpPr>
        <p:spPr>
          <a:xfrm>
            <a:off x="676839" y="762842"/>
            <a:ext cx="11137790" cy="4924425"/>
          </a:xfrm>
          <a:prstGeom prst="rect">
            <a:avLst/>
          </a:prstGeom>
          <a:noFill/>
        </p:spPr>
        <p:txBody>
          <a:bodyPr wrap="square" rtlCol="0">
            <a:spAutoFit/>
          </a:bodyPr>
          <a:lstStyle/>
          <a:p>
            <a:r>
              <a:rPr lang="en-US" sz="3200" dirty="0">
                <a:latin typeface="Arial Black" panose="020B0A04020102020204" pitchFamily="34" charset="0"/>
              </a:rPr>
              <a:t>Certificates of Indebtedness - Definitions:</a:t>
            </a:r>
            <a:r>
              <a:rPr lang="en-US" sz="2800" dirty="0">
                <a:latin typeface="Arial Black" panose="020B0A04020102020204" pitchFamily="34" charset="0"/>
              </a:rPr>
              <a:t>  </a:t>
            </a:r>
            <a:r>
              <a:rPr lang="en-US" sz="1100" dirty="0">
                <a:latin typeface="Arial Black" panose="020B0A04020102020204" pitchFamily="34" charset="0"/>
              </a:rPr>
              <a:t>                                 </a:t>
            </a:r>
            <a:r>
              <a:rPr lang="en-US" sz="2800" dirty="0">
                <a:latin typeface="Arial Black" panose="020B0A04020102020204" pitchFamily="34" charset="0"/>
              </a:rPr>
              <a:t>                 </a:t>
            </a:r>
          </a:p>
          <a:p>
            <a:endParaRPr lang="en-US" sz="1100" dirty="0">
              <a:latin typeface="Arial Black" panose="020B0A04020102020204" pitchFamily="34" charset="0"/>
            </a:endParaRPr>
          </a:p>
          <a:p>
            <a:r>
              <a:rPr lang="en-US" sz="2800" dirty="0">
                <a:latin typeface="Arial Black" panose="020B0A04020102020204" pitchFamily="34" charset="0"/>
              </a:rPr>
              <a:t>Revenues</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In NDCC, revenues can mean any of the following:</a:t>
            </a:r>
          </a:p>
          <a:p>
            <a:endParaRPr lang="en-US" sz="8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400" dirty="0">
                <a:latin typeface="Arial" panose="020B0604020202020204" pitchFamily="34" charset="0"/>
                <a:cs typeface="Arial" panose="020B0604020202020204" pitchFamily="34" charset="0"/>
              </a:rPr>
              <a:t>Uncollected taxes</a:t>
            </a:r>
          </a:p>
          <a:p>
            <a:pPr marL="461963" indent="-461963"/>
            <a:endParaRPr lang="en-US" sz="8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400" dirty="0">
                <a:latin typeface="Arial" panose="020B0604020202020204" pitchFamily="34" charset="0"/>
                <a:cs typeface="Arial" panose="020B0604020202020204" pitchFamily="34" charset="0"/>
              </a:rPr>
              <a:t>Amounts to be received from a distribution of federal moneys, including currently existing Bureau of Indian Affairs contracts</a:t>
            </a:r>
          </a:p>
          <a:p>
            <a:pPr marL="461963" indent="-461963">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400" dirty="0">
                <a:latin typeface="Arial" panose="020B0604020202020204" pitchFamily="34" charset="0"/>
                <a:cs typeface="Arial" panose="020B0604020202020204" pitchFamily="34" charset="0"/>
              </a:rPr>
              <a:t>Amounts to be received from a distribution of money from a state appropriation, or a state statutory or constitutional provision</a:t>
            </a:r>
          </a:p>
          <a:p>
            <a:pPr marL="461963" indent="-461963"/>
            <a:endParaRPr lang="en-US" sz="8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400" dirty="0">
                <a:latin typeface="Arial" panose="020B0604020202020204" pitchFamily="34" charset="0"/>
                <a:cs typeface="Arial" panose="020B0604020202020204" pitchFamily="34" charset="0"/>
              </a:rPr>
              <a:t>Amounts to be received from a grant or loan of state or federal funds</a:t>
            </a:r>
          </a:p>
          <a:p>
            <a:pPr marL="461963" indent="-461963"/>
            <a:endParaRPr lang="en-US" sz="8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400" dirty="0">
                <a:latin typeface="Arial" panose="020B0604020202020204" pitchFamily="34" charset="0"/>
                <a:cs typeface="Arial" panose="020B0604020202020204" pitchFamily="34" charset="0"/>
              </a:rPr>
              <a:t>Amounts to be received from the issuance and sale of bonds by the District</a:t>
            </a:r>
          </a:p>
        </p:txBody>
      </p:sp>
      <p:sp>
        <p:nvSpPr>
          <p:cNvPr id="5" name="Rectangle 4"/>
          <p:cNvSpPr/>
          <p:nvPr/>
        </p:nvSpPr>
        <p:spPr>
          <a:xfrm>
            <a:off x="9514835" y="5802868"/>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21-02-01</a:t>
            </a:r>
          </a:p>
        </p:txBody>
      </p:sp>
    </p:spTree>
    <p:extLst>
      <p:ext uri="{BB962C8B-B14F-4D97-AF65-F5344CB8AC3E}">
        <p14:creationId xmlns:p14="http://schemas.microsoft.com/office/powerpoint/2010/main" val="262434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66</a:t>
            </a:fld>
            <a:endParaRPr lang="en-US" dirty="0"/>
          </a:p>
        </p:txBody>
      </p:sp>
      <p:sp>
        <p:nvSpPr>
          <p:cNvPr id="3" name="TextBox 2"/>
          <p:cNvSpPr txBox="1"/>
          <p:nvPr/>
        </p:nvSpPr>
        <p:spPr>
          <a:xfrm>
            <a:off x="1036949" y="573974"/>
            <a:ext cx="10316852" cy="4047262"/>
          </a:xfrm>
          <a:prstGeom prst="rect">
            <a:avLst/>
          </a:prstGeom>
          <a:noFill/>
        </p:spPr>
        <p:txBody>
          <a:bodyPr wrap="square" rtlCol="0">
            <a:spAutoFit/>
          </a:bodyPr>
          <a:lstStyle/>
          <a:p>
            <a:r>
              <a:rPr lang="en-US" sz="3200" dirty="0">
                <a:latin typeface="Arial Black" panose="020B0A04020102020204" pitchFamily="34" charset="0"/>
              </a:rPr>
              <a:t>Certificate of Indebtedness - Definitions: </a:t>
            </a:r>
          </a:p>
          <a:p>
            <a:endParaRPr lang="en-US" sz="2800" dirty="0">
              <a:latin typeface="Arial Black" panose="020B0A04020102020204" pitchFamily="34" charset="0"/>
            </a:endParaRPr>
          </a:p>
          <a:p>
            <a:r>
              <a:rPr lang="en-US" sz="2800" dirty="0">
                <a:latin typeface="Arial Black" panose="020B0A04020102020204" pitchFamily="34" charset="0"/>
              </a:rPr>
              <a:t>Uncollected Taxes</a:t>
            </a:r>
          </a:p>
          <a:p>
            <a:endParaRPr lang="en-US" sz="14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NDCC defines uncollected taxes as taxes for the year during which a Certificate of Indebtedness is issued </a:t>
            </a:r>
            <a:r>
              <a:rPr lang="en-US" sz="2400" b="1" dirty="0">
                <a:solidFill>
                  <a:srgbClr val="7030A0"/>
                </a:solidFill>
                <a:latin typeface="Arial" panose="020B0604020202020204" pitchFamily="34" charset="0"/>
                <a:cs typeface="Arial" panose="020B0604020202020204" pitchFamily="34" charset="0"/>
              </a:rPr>
              <a:t>AND</a:t>
            </a:r>
            <a:r>
              <a:rPr lang="en-US" sz="2400" dirty="0">
                <a:latin typeface="Arial" panose="020B0604020202020204" pitchFamily="34" charset="0"/>
                <a:cs typeface="Arial" panose="020B0604020202020204" pitchFamily="34" charset="0"/>
              </a:rPr>
              <a:t> the </a:t>
            </a:r>
            <a:r>
              <a:rPr lang="en-US" sz="2400" b="1" dirty="0">
                <a:solidFill>
                  <a:srgbClr val="7030A0"/>
                </a:solidFill>
                <a:latin typeface="Arial" panose="020B0604020202020204" pitchFamily="34" charset="0"/>
                <a:cs typeface="Arial" panose="020B0604020202020204" pitchFamily="34" charset="0"/>
              </a:rPr>
              <a:t>preceding 4 years </a:t>
            </a:r>
            <a:r>
              <a:rPr lang="en-US" sz="2400" dirty="0">
                <a:latin typeface="Arial" panose="020B0604020202020204" pitchFamily="34" charset="0"/>
                <a:cs typeface="Arial" panose="020B0604020202020204" pitchFamily="34" charset="0"/>
              </a:rPr>
              <a:t>that have been levied but from which moneys has not come into the District from tax payments or by satisfaction of tax liens.</a:t>
            </a: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Tax levies dedicated to the payment of principal and interest on outstanding evidences of indebtedness </a:t>
            </a:r>
            <a:r>
              <a:rPr lang="en-US" sz="2400" dirty="0">
                <a:solidFill>
                  <a:srgbClr val="7030A0"/>
                </a:solidFill>
                <a:latin typeface="Arial" panose="020B0604020202020204" pitchFamily="34" charset="0"/>
                <a:cs typeface="Arial" panose="020B0604020202020204" pitchFamily="34" charset="0"/>
              </a:rPr>
              <a:t>– such as bonds - </a:t>
            </a:r>
            <a:r>
              <a:rPr lang="en-US" sz="2400" dirty="0">
                <a:latin typeface="Arial" panose="020B0604020202020204" pitchFamily="34" charset="0"/>
                <a:cs typeface="Arial" panose="020B0604020202020204" pitchFamily="34" charset="0"/>
              </a:rPr>
              <a:t>are excluded.</a:t>
            </a:r>
          </a:p>
        </p:txBody>
      </p:sp>
      <p:sp>
        <p:nvSpPr>
          <p:cNvPr id="5" name="Rectangle 4"/>
          <p:cNvSpPr/>
          <p:nvPr/>
        </p:nvSpPr>
        <p:spPr>
          <a:xfrm>
            <a:off x="9514835" y="5802868"/>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395" y="4590853"/>
            <a:ext cx="1668505" cy="1842940"/>
          </a:xfrm>
          <a:prstGeom prst="rect">
            <a:avLst/>
          </a:prstGeom>
        </p:spPr>
      </p:pic>
    </p:spTree>
    <p:extLst>
      <p:ext uri="{BB962C8B-B14F-4D97-AF65-F5344CB8AC3E}">
        <p14:creationId xmlns:p14="http://schemas.microsoft.com/office/powerpoint/2010/main" val="110163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67</a:t>
            </a:fld>
            <a:endParaRPr lang="en-US" dirty="0"/>
          </a:p>
        </p:txBody>
      </p:sp>
      <p:sp>
        <p:nvSpPr>
          <p:cNvPr id="3" name="TextBox 2"/>
          <p:cNvSpPr txBox="1"/>
          <p:nvPr/>
        </p:nvSpPr>
        <p:spPr>
          <a:xfrm>
            <a:off x="697585" y="403688"/>
            <a:ext cx="10656215" cy="4170372"/>
          </a:xfrm>
          <a:prstGeom prst="rect">
            <a:avLst/>
          </a:prstGeom>
          <a:noFill/>
        </p:spPr>
        <p:txBody>
          <a:bodyPr wrap="square" rtlCol="0">
            <a:spAutoFit/>
          </a:bodyPr>
          <a:lstStyle/>
          <a:p>
            <a:r>
              <a:rPr lang="en-US" sz="3200" dirty="0">
                <a:latin typeface="Arial Black" panose="020B0A04020102020204" pitchFamily="34" charset="0"/>
              </a:rPr>
              <a:t>Certificates of Indebtedness – By Whom Issued – Term – Interest – General Obligation</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Districts may borrow against revenues through the issuance of </a:t>
            </a:r>
            <a:r>
              <a:rPr lang="en-US" sz="2800" b="1" dirty="0">
                <a:solidFill>
                  <a:srgbClr val="C00000"/>
                </a:solidFill>
                <a:latin typeface="Arial" panose="020B0604020202020204" pitchFamily="34" charset="0"/>
                <a:cs typeface="Arial" panose="020B0604020202020204" pitchFamily="34" charset="0"/>
              </a:rPr>
              <a:t>Certificates of Indebtedness</a:t>
            </a:r>
            <a:r>
              <a:rPr lang="en-US" sz="28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a:t>
            </a:r>
            <a:r>
              <a:rPr lang="en-US" sz="2800" dirty="0">
                <a:solidFill>
                  <a:srgbClr val="C00000"/>
                </a:solidFill>
                <a:latin typeface="Arial" panose="020B0604020202020204" pitchFamily="34" charset="0"/>
                <a:cs typeface="Arial" panose="020B0604020202020204" pitchFamily="34" charset="0"/>
              </a:rPr>
              <a:t>Certificate of Indebtedness </a:t>
            </a:r>
            <a:r>
              <a:rPr lang="en-US" sz="2800" dirty="0">
                <a:latin typeface="Arial" panose="020B0604020202020204" pitchFamily="34" charset="0"/>
                <a:cs typeface="Arial" panose="020B0604020202020204" pitchFamily="34" charset="0"/>
              </a:rPr>
              <a:t>is an agreement by the District to pay a stated sum on or before a specified date </a:t>
            </a:r>
            <a:r>
              <a:rPr lang="en-US" sz="2800" dirty="0">
                <a:solidFill>
                  <a:srgbClr val="7030A0"/>
                </a:solidFill>
                <a:latin typeface="Arial" panose="020B0604020202020204" pitchFamily="34" charset="0"/>
                <a:cs typeface="Arial" panose="020B0604020202020204" pitchFamily="34" charset="0"/>
              </a:rPr>
              <a:t>PLUS</a:t>
            </a:r>
            <a:r>
              <a:rPr lang="en-US" sz="2800" dirty="0">
                <a:latin typeface="Arial" panose="020B0604020202020204" pitchFamily="34" charset="0"/>
                <a:cs typeface="Arial" panose="020B0604020202020204" pitchFamily="34" charset="0"/>
              </a:rPr>
              <a:t> interest.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average annual net interest rate can not exceed 12% if sold </a:t>
            </a:r>
            <a:r>
              <a:rPr lang="en-US" sz="2800" u="sng" dirty="0">
                <a:latin typeface="Arial" panose="020B0604020202020204" pitchFamily="34" charset="0"/>
                <a:cs typeface="Arial" panose="020B0604020202020204" pitchFamily="34" charset="0"/>
              </a:rPr>
              <a:t>privately</a:t>
            </a:r>
            <a:r>
              <a:rPr lang="en-US" sz="2800" dirty="0">
                <a:latin typeface="Arial" panose="020B0604020202020204" pitchFamily="34" charset="0"/>
                <a:cs typeface="Arial" panose="020B0604020202020204" pitchFamily="34" charset="0"/>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2213" y="4254788"/>
            <a:ext cx="3195687" cy="1917412"/>
          </a:xfrm>
          <a:prstGeom prst="rect">
            <a:avLst/>
          </a:prstGeom>
        </p:spPr>
      </p:pic>
      <p:sp>
        <p:nvSpPr>
          <p:cNvPr id="6" name="Rectangle 5"/>
          <p:cNvSpPr/>
          <p:nvPr/>
        </p:nvSpPr>
        <p:spPr>
          <a:xfrm>
            <a:off x="9514835" y="5721477"/>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21-02-02</a:t>
            </a:r>
          </a:p>
        </p:txBody>
      </p:sp>
    </p:spTree>
    <p:extLst>
      <p:ext uri="{BB962C8B-B14F-4D97-AF65-F5344CB8AC3E}">
        <p14:creationId xmlns:p14="http://schemas.microsoft.com/office/powerpoint/2010/main" val="382135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68</a:t>
            </a:fld>
            <a:endParaRPr lang="en-US" dirty="0"/>
          </a:p>
        </p:txBody>
      </p:sp>
      <p:sp>
        <p:nvSpPr>
          <p:cNvPr id="3" name="TextBox 2"/>
          <p:cNvSpPr txBox="1"/>
          <p:nvPr/>
        </p:nvSpPr>
        <p:spPr>
          <a:xfrm>
            <a:off x="612743" y="846748"/>
            <a:ext cx="10741057" cy="3831818"/>
          </a:xfrm>
          <a:prstGeom prst="rect">
            <a:avLst/>
          </a:prstGeom>
          <a:noFill/>
        </p:spPr>
        <p:txBody>
          <a:bodyPr wrap="square" rtlCol="0">
            <a:spAutoFit/>
          </a:bodyPr>
          <a:lstStyle/>
          <a:p>
            <a:r>
              <a:rPr lang="en-US" sz="3200" dirty="0">
                <a:latin typeface="Arial Black" panose="020B0A04020102020204" pitchFamily="34" charset="0"/>
              </a:rPr>
              <a:t>Certificates of Indebtedness – </a:t>
            </a:r>
          </a:p>
          <a:p>
            <a:r>
              <a:rPr lang="en-US" sz="3200" dirty="0">
                <a:latin typeface="Arial Black" panose="020B0A04020102020204" pitchFamily="34" charset="0"/>
              </a:rPr>
              <a:t>General Obligation</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There is </a:t>
            </a:r>
            <a:r>
              <a:rPr lang="en-US" sz="2800" u="sng" dirty="0">
                <a:latin typeface="Arial" panose="020B0604020202020204" pitchFamily="34" charset="0"/>
                <a:cs typeface="Arial" panose="020B0604020202020204" pitchFamily="34" charset="0"/>
              </a:rPr>
              <a:t>no interest rate ceiling </a:t>
            </a:r>
            <a:r>
              <a:rPr lang="en-US" sz="2800" dirty="0">
                <a:latin typeface="Arial" panose="020B0604020202020204" pitchFamily="34" charset="0"/>
                <a:cs typeface="Arial" panose="020B0604020202020204" pitchFamily="34" charset="0"/>
              </a:rPr>
              <a:t>on a certificate sold at a public sale or to the State of ND or any of its agencies or instrumentalities.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certificate must be signed on behalf of the District by the President of the Board, the Business Manager, and must be payable from revenues. </a:t>
            </a:r>
          </a:p>
        </p:txBody>
      </p:sp>
      <p:sp>
        <p:nvSpPr>
          <p:cNvPr id="5" name="Rectangle 4"/>
          <p:cNvSpPr/>
          <p:nvPr/>
        </p:nvSpPr>
        <p:spPr>
          <a:xfrm>
            <a:off x="9514835" y="5802868"/>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5887" y="4697641"/>
            <a:ext cx="1724025" cy="1685925"/>
          </a:xfrm>
          <a:prstGeom prst="rect">
            <a:avLst/>
          </a:prstGeom>
        </p:spPr>
      </p:pic>
    </p:spTree>
    <p:extLst>
      <p:ext uri="{BB962C8B-B14F-4D97-AF65-F5344CB8AC3E}">
        <p14:creationId xmlns:p14="http://schemas.microsoft.com/office/powerpoint/2010/main" val="11434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69</a:t>
            </a:fld>
            <a:endParaRPr lang="en-US" dirty="0"/>
          </a:p>
        </p:txBody>
      </p:sp>
      <p:sp>
        <p:nvSpPr>
          <p:cNvPr id="3" name="TextBox 2"/>
          <p:cNvSpPr txBox="1"/>
          <p:nvPr/>
        </p:nvSpPr>
        <p:spPr>
          <a:xfrm>
            <a:off x="659877" y="978723"/>
            <a:ext cx="10693924" cy="2800767"/>
          </a:xfrm>
          <a:prstGeom prst="rect">
            <a:avLst/>
          </a:prstGeom>
          <a:noFill/>
        </p:spPr>
        <p:txBody>
          <a:bodyPr wrap="square" rtlCol="0">
            <a:spAutoFit/>
          </a:bodyPr>
          <a:lstStyle/>
          <a:p>
            <a:r>
              <a:rPr lang="en-US" sz="3200" dirty="0">
                <a:latin typeface="Arial Black" panose="020B0A04020102020204" pitchFamily="34" charset="0"/>
              </a:rPr>
              <a:t>Certificates of Indebtedness –</a:t>
            </a:r>
          </a:p>
          <a:p>
            <a:r>
              <a:rPr lang="en-US" sz="3200" dirty="0">
                <a:latin typeface="Arial Black" panose="020B0A04020102020204" pitchFamily="34" charset="0"/>
              </a:rPr>
              <a:t>General Obligation</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 </a:t>
            </a:r>
            <a:r>
              <a:rPr lang="en-US" sz="2800" dirty="0">
                <a:solidFill>
                  <a:srgbClr val="C00000"/>
                </a:solidFill>
                <a:latin typeface="Arial" panose="020B0604020202020204" pitchFamily="34" charset="0"/>
                <a:cs typeface="Arial" panose="020B0604020202020204" pitchFamily="34" charset="0"/>
              </a:rPr>
              <a:t>Certificate of Indebtedness </a:t>
            </a:r>
            <a:r>
              <a:rPr lang="en-US" sz="2800" dirty="0">
                <a:latin typeface="Arial" panose="020B0604020202020204" pitchFamily="34" charset="0"/>
                <a:cs typeface="Arial" panose="020B0604020202020204" pitchFamily="34" charset="0"/>
              </a:rPr>
              <a:t>issued against </a:t>
            </a:r>
            <a:r>
              <a:rPr lang="en-US" sz="2800" b="1" dirty="0">
                <a:solidFill>
                  <a:srgbClr val="C00000"/>
                </a:solidFill>
                <a:latin typeface="Arial" panose="020B0604020202020204" pitchFamily="34" charset="0"/>
                <a:cs typeface="Arial" panose="020B0604020202020204" pitchFamily="34" charset="0"/>
              </a:rPr>
              <a:t>revenues</a:t>
            </a:r>
            <a:r>
              <a:rPr lang="en-US" sz="2800" dirty="0">
                <a:latin typeface="Arial" panose="020B0604020202020204" pitchFamily="34" charset="0"/>
                <a:cs typeface="Arial" panose="020B0604020202020204" pitchFamily="34" charset="0"/>
              </a:rPr>
              <a:t> that consist of levied and uncollected taxes is a </a:t>
            </a:r>
            <a:r>
              <a:rPr lang="en-US" sz="2800" b="1" dirty="0">
                <a:solidFill>
                  <a:srgbClr val="7030A0"/>
                </a:solidFill>
                <a:latin typeface="Arial" panose="020B0604020202020204" pitchFamily="34" charset="0"/>
                <a:cs typeface="Arial" panose="020B0604020202020204" pitchFamily="34" charset="0"/>
              </a:rPr>
              <a:t>General Obligation </a:t>
            </a:r>
            <a:r>
              <a:rPr lang="en-US" sz="2800" dirty="0">
                <a:latin typeface="Arial" panose="020B0604020202020204" pitchFamily="34" charset="0"/>
                <a:cs typeface="Arial" panose="020B0604020202020204" pitchFamily="34" charset="0"/>
              </a:rPr>
              <a:t>of the District to the extent of the levied and uncollected taxes.</a:t>
            </a:r>
          </a:p>
        </p:txBody>
      </p:sp>
      <p:sp>
        <p:nvSpPr>
          <p:cNvPr id="5" name="Rectangle 4"/>
          <p:cNvSpPr/>
          <p:nvPr/>
        </p:nvSpPr>
        <p:spPr>
          <a:xfrm>
            <a:off x="9514835" y="5802868"/>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3895062"/>
            <a:ext cx="2760168" cy="2277138"/>
          </a:xfrm>
          <a:prstGeom prst="rect">
            <a:avLst/>
          </a:prstGeom>
        </p:spPr>
      </p:pic>
    </p:spTree>
    <p:extLst>
      <p:ext uri="{BB962C8B-B14F-4D97-AF65-F5344CB8AC3E}">
        <p14:creationId xmlns:p14="http://schemas.microsoft.com/office/powerpoint/2010/main" val="41589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7</a:t>
            </a:fld>
            <a:endParaRPr lang="en-US" dirty="0"/>
          </a:p>
        </p:txBody>
      </p:sp>
      <p:sp>
        <p:nvSpPr>
          <p:cNvPr id="4" name="TextBox 3"/>
          <p:cNvSpPr txBox="1"/>
          <p:nvPr/>
        </p:nvSpPr>
        <p:spPr>
          <a:xfrm>
            <a:off x="741383" y="424544"/>
            <a:ext cx="11015188" cy="4570482"/>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3600" b="1" dirty="0">
                <a:solidFill>
                  <a:srgbClr val="7030A0"/>
                </a:solidFill>
                <a:latin typeface="Arial" panose="020B0604020202020204" pitchFamily="34" charset="0"/>
                <a:cs typeface="Arial" panose="020B0604020202020204" pitchFamily="34" charset="0"/>
              </a:rPr>
              <a:t>Bonds</a:t>
            </a:r>
            <a:r>
              <a:rPr lang="en-US" sz="36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are generally issued for a </a:t>
            </a:r>
            <a:r>
              <a:rPr lang="en-US" sz="2800" u="sng" dirty="0">
                <a:latin typeface="Arial" panose="020B0604020202020204" pitchFamily="34" charset="0"/>
                <a:cs typeface="Arial" panose="020B0604020202020204" pitchFamily="34" charset="0"/>
              </a:rPr>
              <a:t>fixed term longer than 10 years</a:t>
            </a:r>
            <a:r>
              <a:rPr lang="en-US" sz="2800" dirty="0">
                <a:latin typeface="Arial" panose="020B0604020202020204" pitchFamily="34" charset="0"/>
                <a:cs typeface="Arial" panose="020B0604020202020204" pitchFamily="34" charset="0"/>
              </a:rPr>
              <a:t> and are categorized as </a:t>
            </a:r>
            <a:r>
              <a:rPr lang="en-US" sz="3600" b="1" dirty="0">
                <a:solidFill>
                  <a:srgbClr val="C00000"/>
                </a:solidFill>
                <a:latin typeface="Arial" panose="020B0604020202020204" pitchFamily="34" charset="0"/>
                <a:cs typeface="Arial" panose="020B0604020202020204" pitchFamily="34" charset="0"/>
              </a:rPr>
              <a:t>“Long Term Debt”</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New debt between 1 year and 10 years is categorized as a </a:t>
            </a:r>
            <a:r>
              <a:rPr lang="en-US" sz="3600" b="1" dirty="0">
                <a:solidFill>
                  <a:srgbClr val="C00000"/>
                </a:solidFill>
                <a:latin typeface="Arial" panose="020B0604020202020204" pitchFamily="34" charset="0"/>
                <a:cs typeface="Arial" panose="020B0604020202020204" pitchFamily="34" charset="0"/>
              </a:rPr>
              <a:t>“Note”</a:t>
            </a:r>
            <a:r>
              <a:rPr lang="en-US" sz="3600" dirty="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New debt of less than 1 year is categorized as a </a:t>
            </a:r>
            <a:r>
              <a:rPr lang="en-US" sz="3600" b="1" dirty="0">
                <a:solidFill>
                  <a:srgbClr val="C00000"/>
                </a:solidFill>
                <a:latin typeface="Arial" panose="020B0604020202020204" pitchFamily="34" charset="0"/>
                <a:cs typeface="Arial" panose="020B0604020202020204" pitchFamily="34" charset="0"/>
              </a:rPr>
              <a:t>“Bill”</a:t>
            </a:r>
            <a:r>
              <a:rPr lang="en-US" sz="3600" dirty="0">
                <a:solidFill>
                  <a:srgbClr val="C00000"/>
                </a:solidFill>
                <a:latin typeface="Arial" panose="020B0604020202020204" pitchFamily="34" charset="0"/>
                <a:cs typeface="Arial" panose="020B0604020202020204" pitchFamily="34" charset="0"/>
              </a:rPr>
              <a:t>.</a:t>
            </a:r>
            <a:endParaRPr lang="en-US" sz="3600" b="1" dirty="0">
              <a:solidFill>
                <a:srgbClr val="C00000"/>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58" y="4778828"/>
            <a:ext cx="1654628" cy="1654628"/>
          </a:xfrm>
          <a:prstGeom prst="rect">
            <a:avLst/>
          </a:prstGeom>
        </p:spPr>
      </p:pic>
    </p:spTree>
    <p:extLst>
      <p:ext uri="{BB962C8B-B14F-4D97-AF65-F5344CB8AC3E}">
        <p14:creationId xmlns:p14="http://schemas.microsoft.com/office/powerpoint/2010/main" val="397234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70</a:t>
            </a:fld>
            <a:endParaRPr lang="en-US" dirty="0"/>
          </a:p>
        </p:txBody>
      </p:sp>
      <p:sp>
        <p:nvSpPr>
          <p:cNvPr id="5" name="Rectangle 4"/>
          <p:cNvSpPr/>
          <p:nvPr/>
        </p:nvSpPr>
        <p:spPr>
          <a:xfrm>
            <a:off x="9514835" y="5802868"/>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21-02-02</a:t>
            </a:r>
          </a:p>
        </p:txBody>
      </p:sp>
      <p:sp>
        <p:nvSpPr>
          <p:cNvPr id="6" name="TextBox 5"/>
          <p:cNvSpPr txBox="1"/>
          <p:nvPr/>
        </p:nvSpPr>
        <p:spPr>
          <a:xfrm>
            <a:off x="1050664" y="399347"/>
            <a:ext cx="10090671" cy="5678478"/>
          </a:xfrm>
          <a:prstGeom prst="rect">
            <a:avLst/>
          </a:prstGeom>
          <a:noFill/>
        </p:spPr>
        <p:txBody>
          <a:bodyPr wrap="square" rtlCol="0">
            <a:spAutoFit/>
          </a:bodyPr>
          <a:lstStyle/>
          <a:p>
            <a:r>
              <a:rPr lang="en-US" sz="3200" dirty="0">
                <a:latin typeface="Arial Black" panose="020B0A04020102020204" pitchFamily="34" charset="0"/>
              </a:rPr>
              <a:t>Certificates of County Auditor </a:t>
            </a:r>
          </a:p>
          <a:p>
            <a:endParaRPr lang="en-US" dirty="0">
              <a:latin typeface="Arial Black" panose="020B0A04020102020204" pitchFamily="34" charset="0"/>
            </a:endParaRPr>
          </a:p>
          <a:p>
            <a:r>
              <a:rPr lang="en-US" sz="2800" b="1" dirty="0">
                <a:solidFill>
                  <a:srgbClr val="C00000"/>
                </a:solidFill>
                <a:latin typeface="Arial" panose="020B0604020202020204" pitchFamily="34" charset="0"/>
                <a:cs typeface="Arial" panose="020B0604020202020204" pitchFamily="34" charset="0"/>
              </a:rPr>
              <a:t>A tax is levied when it has been voted on by School Board and certified to the County Auditor.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a:t>
            </a:r>
            <a:r>
              <a:rPr lang="en-US" sz="2800" dirty="0">
                <a:solidFill>
                  <a:srgbClr val="C00000"/>
                </a:solidFill>
                <a:latin typeface="Arial" panose="020B0604020202020204" pitchFamily="34" charset="0"/>
                <a:cs typeface="Arial" panose="020B0604020202020204" pitchFamily="34" charset="0"/>
              </a:rPr>
              <a:t>Certificate of Indebtedness </a:t>
            </a:r>
            <a:r>
              <a:rPr lang="en-US" sz="2800" dirty="0">
                <a:latin typeface="Arial" panose="020B0604020202020204" pitchFamily="34" charset="0"/>
                <a:cs typeface="Arial" panose="020B0604020202020204" pitchFamily="34" charset="0"/>
              </a:rPr>
              <a:t>issued against revenues that consist of levied and uncollected taxes must be certified by the County Auditor.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Auditor must certify that levied and uncollected taxes  have been levied lawfully in the present year, plus uncollected taxes of the 4 preceding years.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 auditor that willfully signs a false certificate is guilty of a Class A Misdemeanor. </a:t>
            </a:r>
          </a:p>
        </p:txBody>
      </p:sp>
    </p:spTree>
    <p:extLst>
      <p:ext uri="{BB962C8B-B14F-4D97-AF65-F5344CB8AC3E}">
        <p14:creationId xmlns:p14="http://schemas.microsoft.com/office/powerpoint/2010/main" val="117337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71</a:t>
            </a:fld>
            <a:endParaRPr lang="en-US" dirty="0"/>
          </a:p>
        </p:txBody>
      </p:sp>
      <p:sp>
        <p:nvSpPr>
          <p:cNvPr id="3" name="TextBox 2"/>
          <p:cNvSpPr txBox="1"/>
          <p:nvPr/>
        </p:nvSpPr>
        <p:spPr>
          <a:xfrm>
            <a:off x="603315" y="592225"/>
            <a:ext cx="10750485" cy="4647426"/>
          </a:xfrm>
          <a:prstGeom prst="rect">
            <a:avLst/>
          </a:prstGeom>
          <a:noFill/>
        </p:spPr>
        <p:txBody>
          <a:bodyPr wrap="square" rtlCol="0">
            <a:spAutoFit/>
          </a:bodyPr>
          <a:lstStyle/>
          <a:p>
            <a:r>
              <a:rPr lang="en-US" sz="3200" dirty="0">
                <a:latin typeface="Arial Black" panose="020B0A04020102020204" pitchFamily="34" charset="0"/>
              </a:rPr>
              <a:t>Record of Certificates of Indebtedness Issued Against Levied and Uncollected Taxes</a:t>
            </a:r>
          </a:p>
          <a:p>
            <a:endParaRPr lang="en-US" sz="14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County Auditor shall keep a record of each </a:t>
            </a:r>
            <a:r>
              <a:rPr lang="en-US" sz="2800" dirty="0">
                <a:solidFill>
                  <a:srgbClr val="C00000"/>
                </a:solidFill>
                <a:latin typeface="Arial" panose="020B0604020202020204" pitchFamily="34" charset="0"/>
                <a:cs typeface="Arial" panose="020B0604020202020204" pitchFamily="34" charset="0"/>
              </a:rPr>
              <a:t>Certificate of Indebtedness</a:t>
            </a:r>
            <a:r>
              <a:rPr lang="en-US" sz="2800" dirty="0">
                <a:latin typeface="Arial" panose="020B0604020202020204" pitchFamily="34" charset="0"/>
                <a:cs typeface="Arial" panose="020B0604020202020204" pitchFamily="34" charset="0"/>
              </a:rPr>
              <a:t> by </a:t>
            </a:r>
            <a:r>
              <a:rPr lang="en-US" sz="2800" dirty="0">
                <a:solidFill>
                  <a:srgbClr val="7030A0"/>
                </a:solidFill>
                <a:latin typeface="Arial" panose="020B0604020202020204" pitchFamily="34" charset="0"/>
                <a:cs typeface="Arial" panose="020B0604020202020204" pitchFamily="34" charset="0"/>
              </a:rPr>
              <a:t>(District) </a:t>
            </a:r>
            <a:r>
              <a:rPr lang="en-US" sz="2800" dirty="0">
                <a:latin typeface="Arial" panose="020B0604020202020204" pitchFamily="34" charset="0"/>
                <a:cs typeface="Arial" panose="020B0604020202020204" pitchFamily="34" charset="0"/>
              </a:rPr>
              <a:t>and certify it.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a Certificate of Indebtedness has been paid in full by a District, the District must provide the County Auditor a </a:t>
            </a:r>
            <a:r>
              <a:rPr lang="en-US" sz="2800" b="1" dirty="0">
                <a:solidFill>
                  <a:srgbClr val="7030A0"/>
                </a:solidFill>
                <a:latin typeface="Arial" panose="020B0604020202020204" pitchFamily="34" charset="0"/>
                <a:cs typeface="Arial" panose="020B0604020202020204" pitchFamily="34" charset="0"/>
              </a:rPr>
              <a:t>Certificate of Redemption -</a:t>
            </a:r>
            <a:r>
              <a:rPr lang="en-US" sz="2800" dirty="0">
                <a:latin typeface="Arial" panose="020B0604020202020204" pitchFamily="34" charset="0"/>
                <a:cs typeface="Arial" panose="020B0604020202020204" pitchFamily="34" charset="0"/>
              </a:rPr>
              <a:t> </a:t>
            </a:r>
            <a:r>
              <a:rPr lang="en-US" sz="2800" dirty="0">
                <a:solidFill>
                  <a:srgbClr val="7030A0"/>
                </a:solidFill>
                <a:latin typeface="Arial" panose="020B0604020202020204" pitchFamily="34" charset="0"/>
                <a:cs typeface="Arial" panose="020B0604020202020204" pitchFamily="34" charset="0"/>
              </a:rPr>
              <a:t>(This stops the further collections of taxes for that levy). </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also must be recorded by the County Auditor.</a:t>
            </a:r>
          </a:p>
        </p:txBody>
      </p:sp>
      <p:sp>
        <p:nvSpPr>
          <p:cNvPr id="5" name="TextBox 4"/>
          <p:cNvSpPr txBox="1"/>
          <p:nvPr/>
        </p:nvSpPr>
        <p:spPr>
          <a:xfrm>
            <a:off x="9481303" y="5802868"/>
            <a:ext cx="187249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21-02-05</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5223738"/>
            <a:ext cx="2438400" cy="1048512"/>
          </a:xfrm>
          <a:prstGeom prst="rect">
            <a:avLst/>
          </a:prstGeom>
        </p:spPr>
      </p:pic>
    </p:spTree>
    <p:extLst>
      <p:ext uri="{BB962C8B-B14F-4D97-AF65-F5344CB8AC3E}">
        <p14:creationId xmlns:p14="http://schemas.microsoft.com/office/powerpoint/2010/main" val="329111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72</a:t>
            </a:fld>
            <a:endParaRPr lang="en-US" dirty="0"/>
          </a:p>
        </p:txBody>
      </p:sp>
      <p:sp>
        <p:nvSpPr>
          <p:cNvPr id="5" name="Rectangle 4"/>
          <p:cNvSpPr/>
          <p:nvPr/>
        </p:nvSpPr>
        <p:spPr>
          <a:xfrm>
            <a:off x="9514835" y="5802868"/>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21-02-06</a:t>
            </a:r>
          </a:p>
        </p:txBody>
      </p:sp>
      <p:sp>
        <p:nvSpPr>
          <p:cNvPr id="7" name="TextBox 6"/>
          <p:cNvSpPr txBox="1"/>
          <p:nvPr/>
        </p:nvSpPr>
        <p:spPr>
          <a:xfrm>
            <a:off x="723110" y="541769"/>
            <a:ext cx="10093362" cy="4201150"/>
          </a:xfrm>
          <a:prstGeom prst="rect">
            <a:avLst/>
          </a:prstGeom>
          <a:noFill/>
        </p:spPr>
        <p:txBody>
          <a:bodyPr wrap="square" rtlCol="0">
            <a:spAutoFit/>
          </a:bodyPr>
          <a:lstStyle/>
          <a:p>
            <a:r>
              <a:rPr lang="en-US" sz="3200" dirty="0">
                <a:latin typeface="Arial Black" panose="020B0A04020102020204" pitchFamily="34" charset="0"/>
              </a:rPr>
              <a:t>Certifying Amount of Uncollected Taxes</a:t>
            </a:r>
          </a:p>
          <a:p>
            <a:endParaRPr lang="en-US" sz="28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County Auditor shall certify the amount of uncollected taxes remaining on the tax lists to the Business Managers for the Districts by </a:t>
            </a:r>
            <a:r>
              <a:rPr lang="en-US" sz="2800" b="1" u="sng" dirty="0">
                <a:solidFill>
                  <a:srgbClr val="7030A0"/>
                </a:solidFill>
                <a:highlight>
                  <a:srgbClr val="FFFF00"/>
                </a:highlight>
                <a:latin typeface="Arial" panose="020B0604020202020204" pitchFamily="34" charset="0"/>
                <a:cs typeface="Arial" panose="020B0604020202020204" pitchFamily="34" charset="0"/>
              </a:rPr>
              <a:t>July 10</a:t>
            </a:r>
            <a:r>
              <a:rPr lang="en-US" sz="2800" b="1" u="sng" baseline="30000" dirty="0">
                <a:solidFill>
                  <a:srgbClr val="7030A0"/>
                </a:solidFill>
                <a:highlight>
                  <a:srgbClr val="FFFF00"/>
                </a:highlight>
                <a:latin typeface="Arial" panose="020B0604020202020204" pitchFamily="34" charset="0"/>
                <a:cs typeface="Arial" panose="020B0604020202020204" pitchFamily="34" charset="0"/>
              </a:rPr>
              <a:t>th</a:t>
            </a:r>
            <a:r>
              <a:rPr lang="en-US" sz="2800" b="1" u="sng" dirty="0">
                <a:solidFill>
                  <a:srgbClr val="7030A0"/>
                </a:solidFill>
                <a:highlight>
                  <a:srgbClr val="FFFF00"/>
                </a:highlight>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of each year.</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County Auditor shall also certify to the Business Manager at this time, the amount of cash collections apportioned for each month to the District and the amount derived from levies of each tax year.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578" y="4331735"/>
            <a:ext cx="3202844" cy="2024615"/>
          </a:xfrm>
          <a:prstGeom prst="rect">
            <a:avLst/>
          </a:prstGeom>
        </p:spPr>
      </p:pic>
    </p:spTree>
    <p:extLst>
      <p:ext uri="{BB962C8B-B14F-4D97-AF65-F5344CB8AC3E}">
        <p14:creationId xmlns:p14="http://schemas.microsoft.com/office/powerpoint/2010/main" val="219121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73</a:t>
            </a:fld>
            <a:endParaRPr lang="en-US" dirty="0"/>
          </a:p>
        </p:txBody>
      </p:sp>
      <p:sp>
        <p:nvSpPr>
          <p:cNvPr id="5" name="Rectangle 4"/>
          <p:cNvSpPr/>
          <p:nvPr/>
        </p:nvSpPr>
        <p:spPr>
          <a:xfrm>
            <a:off x="9514835" y="5802868"/>
            <a:ext cx="1838965" cy="369332"/>
          </a:xfrm>
          <a:prstGeom prst="rect">
            <a:avLst/>
          </a:prstGeom>
          <a:solidFill>
            <a:srgbClr val="FFFF00"/>
          </a:solidFill>
        </p:spPr>
        <p:txBody>
          <a:bodyPr wrap="none">
            <a:spAutoFit/>
          </a:bodyPr>
          <a:lstStyle/>
          <a:p>
            <a:r>
              <a:rPr lang="en-US" dirty="0">
                <a:latin typeface="Arial" panose="020B0604020202020204" pitchFamily="34" charset="0"/>
                <a:cs typeface="Arial" panose="020B0604020202020204" pitchFamily="34" charset="0"/>
              </a:rPr>
              <a:t>NDCC 21-02-07</a:t>
            </a:r>
          </a:p>
        </p:txBody>
      </p:sp>
      <p:sp>
        <p:nvSpPr>
          <p:cNvPr id="3" name="Rectangle 2"/>
          <p:cNvSpPr/>
          <p:nvPr/>
        </p:nvSpPr>
        <p:spPr>
          <a:xfrm>
            <a:off x="527901" y="622169"/>
            <a:ext cx="10825899" cy="4508927"/>
          </a:xfrm>
          <a:prstGeom prst="rect">
            <a:avLst/>
          </a:prstGeom>
        </p:spPr>
        <p:txBody>
          <a:bodyPr wrap="square">
            <a:spAutoFit/>
          </a:bodyPr>
          <a:lstStyle/>
          <a:p>
            <a:r>
              <a:rPr lang="en-US" sz="3200" dirty="0">
                <a:latin typeface="Arial Black" panose="020B0A04020102020204" pitchFamily="34" charset="0"/>
              </a:rPr>
              <a:t>Authorizing Resolution – Sinking Fund</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If a District issues a </a:t>
            </a:r>
            <a:r>
              <a:rPr lang="en-US" sz="2400" dirty="0">
                <a:solidFill>
                  <a:srgbClr val="C00000"/>
                </a:solidFill>
                <a:latin typeface="Arial" panose="020B0604020202020204" pitchFamily="34" charset="0"/>
                <a:cs typeface="Arial" panose="020B0604020202020204" pitchFamily="34" charset="0"/>
              </a:rPr>
              <a:t>Certificate of Indebtedness</a:t>
            </a:r>
            <a:r>
              <a:rPr lang="en-US" sz="2400" dirty="0">
                <a:latin typeface="Arial" panose="020B0604020202020204" pitchFamily="34" charset="0"/>
                <a:cs typeface="Arial" panose="020B0604020202020204" pitchFamily="34" charset="0"/>
              </a:rPr>
              <a:t>, the District – by a vote of the Board – shall establish a </a:t>
            </a:r>
            <a:r>
              <a:rPr lang="en-US" sz="2400" b="1" dirty="0">
                <a:solidFill>
                  <a:srgbClr val="7030A0"/>
                </a:solidFill>
                <a:latin typeface="Arial" panose="020B0604020202020204" pitchFamily="34" charset="0"/>
                <a:cs typeface="Arial" panose="020B0604020202020204" pitchFamily="34" charset="0"/>
              </a:rPr>
              <a:t>SINKING FUND </a:t>
            </a:r>
            <a:r>
              <a:rPr lang="en-US" sz="2400" dirty="0">
                <a:latin typeface="Arial" panose="020B0604020202020204" pitchFamily="34" charset="0"/>
                <a:cs typeface="Arial" panose="020B0604020202020204" pitchFamily="34" charset="0"/>
              </a:rPr>
              <a:t>for the retirement of the debt including interest on its due date.</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Board Resolution must also provide for the regular accumulation of money in the Sinking Fund from the revenues pledged to the payment of the debt </a:t>
            </a:r>
            <a:r>
              <a:rPr lang="en-US" sz="2400" dirty="0">
                <a:solidFill>
                  <a:srgbClr val="7030A0"/>
                </a:solidFill>
                <a:latin typeface="Arial" panose="020B0604020202020204" pitchFamily="34" charset="0"/>
                <a:cs typeface="Arial" panose="020B0604020202020204" pitchFamily="34" charset="0"/>
              </a:rPr>
              <a:t>(tax levies)</a:t>
            </a:r>
            <a:r>
              <a:rPr lang="en-US" sz="2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there is sufficient money in the Sinking Fund to pay principal and interest owing on the maturity date of the debt, </a:t>
            </a:r>
            <a:r>
              <a:rPr lang="en-US" sz="2400" b="1" u="sng" dirty="0">
                <a:solidFill>
                  <a:srgbClr val="7030A0"/>
                </a:solidFill>
                <a:highlight>
                  <a:srgbClr val="FFFF00"/>
                </a:highlight>
                <a:latin typeface="Arial" panose="020B0604020202020204" pitchFamily="34" charset="0"/>
                <a:cs typeface="Arial" panose="020B0604020202020204" pitchFamily="34" charset="0"/>
              </a:rPr>
              <a:t>NO ADDITIONAL REVENUES MAY BE CREDITED TO THE FUND</a:t>
            </a:r>
            <a:r>
              <a:rPr lang="en-US" sz="2400" b="1" dirty="0">
                <a:solidFill>
                  <a:srgbClr val="7030A0"/>
                </a:solidFill>
                <a:highlight>
                  <a:srgbClr val="FFFF00"/>
                </a:highlight>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099" y="4845377"/>
            <a:ext cx="2106122" cy="1578990"/>
          </a:xfrm>
          <a:prstGeom prst="rect">
            <a:avLst/>
          </a:prstGeom>
        </p:spPr>
      </p:pic>
    </p:spTree>
    <p:extLst>
      <p:ext uri="{BB962C8B-B14F-4D97-AF65-F5344CB8AC3E}">
        <p14:creationId xmlns:p14="http://schemas.microsoft.com/office/powerpoint/2010/main" val="375309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74</a:t>
            </a:fld>
            <a:endParaRPr lang="en-US" dirty="0"/>
          </a:p>
        </p:txBody>
      </p:sp>
      <p:sp>
        <p:nvSpPr>
          <p:cNvPr id="3" name="TextBox 2"/>
          <p:cNvSpPr txBox="1"/>
          <p:nvPr/>
        </p:nvSpPr>
        <p:spPr>
          <a:xfrm>
            <a:off x="612742" y="502615"/>
            <a:ext cx="10528593" cy="4262705"/>
          </a:xfrm>
          <a:prstGeom prst="rect">
            <a:avLst/>
          </a:prstGeom>
          <a:noFill/>
        </p:spPr>
        <p:txBody>
          <a:bodyPr wrap="square" rtlCol="0">
            <a:spAutoFit/>
          </a:bodyPr>
          <a:lstStyle/>
          <a:p>
            <a:r>
              <a:rPr lang="en-US" sz="3200" dirty="0">
                <a:latin typeface="Arial Black" panose="020B0A04020102020204" pitchFamily="34" charset="0"/>
              </a:rPr>
              <a:t>Percentage of Current Taxes Used to Pay Delinquent Certificates of Indebtedness</a:t>
            </a:r>
          </a:p>
          <a:p>
            <a:endParaRPr lang="en-US" sz="11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District has not collected enough funds to retire outstanding </a:t>
            </a:r>
            <a:r>
              <a:rPr lang="en-US" sz="2800" dirty="0">
                <a:solidFill>
                  <a:srgbClr val="C00000"/>
                </a:solidFill>
                <a:latin typeface="Arial" panose="020B0604020202020204" pitchFamily="34" charset="0"/>
                <a:cs typeface="Arial" panose="020B0604020202020204" pitchFamily="34" charset="0"/>
              </a:rPr>
              <a:t>Certificates of Indebtedness </a:t>
            </a:r>
            <a:r>
              <a:rPr lang="en-US" sz="2800" dirty="0">
                <a:latin typeface="Arial" panose="020B0604020202020204" pitchFamily="34" charset="0"/>
                <a:cs typeface="Arial" panose="020B0604020202020204" pitchFamily="34" charset="0"/>
              </a:rPr>
              <a:t>issued against uncollected taxes within 2 months after their due date, there must be set aside monthly from current tax collections (exclusive of tax levies dedicated to the payment of outstanding indebtedness) not less than </a:t>
            </a:r>
            <a:r>
              <a:rPr lang="en-US" sz="2800" b="1" u="sng" dirty="0">
                <a:solidFill>
                  <a:srgbClr val="7030A0"/>
                </a:solidFill>
                <a:latin typeface="Arial" panose="020B0604020202020204" pitchFamily="34" charset="0"/>
                <a:cs typeface="Arial" panose="020B0604020202020204" pitchFamily="34" charset="0"/>
              </a:rPr>
              <a:t>10%</a:t>
            </a:r>
            <a:r>
              <a:rPr lang="en-US" sz="2800" dirty="0">
                <a:latin typeface="Arial" panose="020B0604020202020204" pitchFamily="34" charset="0"/>
                <a:cs typeface="Arial" panose="020B0604020202020204" pitchFamily="34" charset="0"/>
              </a:rPr>
              <a:t> of the amount of the collections until the past due certificates have been paid.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100" y="4836909"/>
            <a:ext cx="3157783" cy="1335291"/>
          </a:xfrm>
          <a:prstGeom prst="rect">
            <a:avLst/>
          </a:prstGeom>
        </p:spPr>
      </p:pic>
      <p:sp>
        <p:nvSpPr>
          <p:cNvPr id="6" name="TextBox 5"/>
          <p:cNvSpPr txBox="1"/>
          <p:nvPr/>
        </p:nvSpPr>
        <p:spPr>
          <a:xfrm>
            <a:off x="9460454" y="5802868"/>
            <a:ext cx="189334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21-02-08</a:t>
            </a:r>
          </a:p>
        </p:txBody>
      </p:sp>
    </p:spTree>
    <p:extLst>
      <p:ext uri="{BB962C8B-B14F-4D97-AF65-F5344CB8AC3E}">
        <p14:creationId xmlns:p14="http://schemas.microsoft.com/office/powerpoint/2010/main" val="21617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75</a:t>
            </a:fld>
            <a:endParaRPr lang="en-US" dirty="0"/>
          </a:p>
        </p:txBody>
      </p:sp>
      <p:sp>
        <p:nvSpPr>
          <p:cNvPr id="3" name="TextBox 2"/>
          <p:cNvSpPr txBox="1"/>
          <p:nvPr/>
        </p:nvSpPr>
        <p:spPr>
          <a:xfrm>
            <a:off x="688491" y="677066"/>
            <a:ext cx="10090671" cy="3385542"/>
          </a:xfrm>
          <a:prstGeom prst="rect">
            <a:avLst/>
          </a:prstGeom>
          <a:noFill/>
        </p:spPr>
        <p:txBody>
          <a:bodyPr wrap="square" rtlCol="0">
            <a:spAutoFit/>
          </a:bodyPr>
          <a:lstStyle/>
          <a:p>
            <a:r>
              <a:rPr lang="en-US" sz="3200" dirty="0">
                <a:latin typeface="Arial Black" panose="020B0A04020102020204" pitchFamily="34" charset="0"/>
              </a:rPr>
              <a:t>Advertising for Bids – When Required – Procedure Similar to Bond Sales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School Board decides to borrow upon </a:t>
            </a:r>
            <a:r>
              <a:rPr lang="en-US" sz="2800" dirty="0">
                <a:solidFill>
                  <a:srgbClr val="C00000"/>
                </a:solidFill>
                <a:latin typeface="Arial" panose="020B0604020202020204" pitchFamily="34" charset="0"/>
                <a:cs typeface="Arial" panose="020B0604020202020204" pitchFamily="34" charset="0"/>
              </a:rPr>
              <a:t>Certificates of Indebtedness</a:t>
            </a:r>
            <a:r>
              <a:rPr lang="en-US" sz="2800" dirty="0">
                <a:latin typeface="Arial" panose="020B0604020202020204" pitchFamily="34" charset="0"/>
                <a:cs typeface="Arial" panose="020B0604020202020204" pitchFamily="34" charset="0"/>
              </a:rPr>
              <a:t>, it shall follow the same procedures and is subject to the same penalties as relating to sale of bonds outlined in NDCC 21-03.  </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00" y="3929420"/>
            <a:ext cx="4199248" cy="2242780"/>
          </a:xfrm>
          <a:prstGeom prst="rect">
            <a:avLst/>
          </a:prstGeom>
        </p:spPr>
      </p:pic>
      <p:sp>
        <p:nvSpPr>
          <p:cNvPr id="6" name="TextBox 5"/>
          <p:cNvSpPr txBox="1"/>
          <p:nvPr/>
        </p:nvSpPr>
        <p:spPr>
          <a:xfrm>
            <a:off x="9391758" y="5736880"/>
            <a:ext cx="189334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21-02-11</a:t>
            </a:r>
          </a:p>
        </p:txBody>
      </p:sp>
    </p:spTree>
    <p:extLst>
      <p:ext uri="{BB962C8B-B14F-4D97-AF65-F5344CB8AC3E}">
        <p14:creationId xmlns:p14="http://schemas.microsoft.com/office/powerpoint/2010/main" val="276278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76</a:t>
            </a:fld>
            <a:endParaRPr lang="en-US" dirty="0"/>
          </a:p>
        </p:txBody>
      </p:sp>
      <p:sp>
        <p:nvSpPr>
          <p:cNvPr id="3" name="TextBox 2"/>
          <p:cNvSpPr txBox="1"/>
          <p:nvPr/>
        </p:nvSpPr>
        <p:spPr>
          <a:xfrm>
            <a:off x="732935" y="619088"/>
            <a:ext cx="10093362" cy="3754874"/>
          </a:xfrm>
          <a:prstGeom prst="rect">
            <a:avLst/>
          </a:prstGeom>
          <a:noFill/>
        </p:spPr>
        <p:txBody>
          <a:bodyPr wrap="square" rtlCol="0">
            <a:spAutoFit/>
          </a:bodyPr>
          <a:lstStyle/>
          <a:p>
            <a:r>
              <a:rPr lang="en-US" sz="3200" dirty="0">
                <a:latin typeface="Arial Black" panose="020B0A04020102020204" pitchFamily="34" charset="0"/>
              </a:rPr>
              <a:t>Presumption of Validity</a:t>
            </a:r>
          </a:p>
          <a:p>
            <a:endParaRPr lang="en-US" sz="16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2800" dirty="0">
                <a:solidFill>
                  <a:srgbClr val="C00000"/>
                </a:solidFill>
                <a:latin typeface="Arial" panose="020B0604020202020204" pitchFamily="34" charset="0"/>
                <a:cs typeface="Arial" panose="020B0604020202020204" pitchFamily="34" charset="0"/>
              </a:rPr>
              <a:t>Certificates of Indebtedness </a:t>
            </a:r>
            <a:r>
              <a:rPr lang="en-US" sz="2800" dirty="0">
                <a:latin typeface="Arial" panose="020B0604020202020204" pitchFamily="34" charset="0"/>
                <a:cs typeface="Arial" panose="020B0604020202020204" pitchFamily="34" charset="0"/>
              </a:rPr>
              <a:t>are presumed to be fully authorized and issued under the laws of ND.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Any person or governmental unit is barred from questioning the authorization, sale, execution, issuance or delivery by the District.</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100" y="3823353"/>
            <a:ext cx="2778673" cy="2348847"/>
          </a:xfrm>
          <a:prstGeom prst="rect">
            <a:avLst/>
          </a:prstGeom>
        </p:spPr>
      </p:pic>
      <p:sp>
        <p:nvSpPr>
          <p:cNvPr id="6" name="TextBox 5"/>
          <p:cNvSpPr txBox="1"/>
          <p:nvPr/>
        </p:nvSpPr>
        <p:spPr>
          <a:xfrm>
            <a:off x="9460454" y="5828792"/>
            <a:ext cx="189334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21-02-14</a:t>
            </a:r>
          </a:p>
        </p:txBody>
      </p:sp>
    </p:spTree>
    <p:extLst>
      <p:ext uri="{BB962C8B-B14F-4D97-AF65-F5344CB8AC3E}">
        <p14:creationId xmlns:p14="http://schemas.microsoft.com/office/powerpoint/2010/main" val="118133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77</a:t>
            </a:fld>
            <a:endParaRPr lang="en-US" dirty="0"/>
          </a:p>
        </p:txBody>
      </p:sp>
      <p:sp>
        <p:nvSpPr>
          <p:cNvPr id="6" name="TextBox 5"/>
          <p:cNvSpPr txBox="1"/>
          <p:nvPr/>
        </p:nvSpPr>
        <p:spPr>
          <a:xfrm>
            <a:off x="9460454" y="5828792"/>
            <a:ext cx="189334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21-02-15</a:t>
            </a:r>
          </a:p>
        </p:txBody>
      </p:sp>
      <p:sp>
        <p:nvSpPr>
          <p:cNvPr id="2" name="Rectangle 1"/>
          <p:cNvSpPr/>
          <p:nvPr/>
        </p:nvSpPr>
        <p:spPr>
          <a:xfrm>
            <a:off x="612742" y="744718"/>
            <a:ext cx="10741058" cy="4693593"/>
          </a:xfrm>
          <a:prstGeom prst="rect">
            <a:avLst/>
          </a:prstGeom>
        </p:spPr>
        <p:txBody>
          <a:bodyPr wrap="square">
            <a:spAutoFit/>
          </a:bodyPr>
          <a:lstStyle/>
          <a:p>
            <a:r>
              <a:rPr lang="en-US" sz="3200" dirty="0">
                <a:latin typeface="Arial Black" panose="020B0A04020102020204" pitchFamily="34" charset="0"/>
              </a:rPr>
              <a:t>Certificate of Indebtedness Exempt From State Taxation – Review for Exemption From Federal Taxation</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Payments of principal and interest on a </a:t>
            </a:r>
            <a:r>
              <a:rPr lang="en-US" sz="2400" dirty="0">
                <a:solidFill>
                  <a:srgbClr val="C00000"/>
                </a:solidFill>
                <a:latin typeface="Arial" panose="020B0604020202020204" pitchFamily="34" charset="0"/>
                <a:cs typeface="Arial" panose="020B0604020202020204" pitchFamily="34" charset="0"/>
              </a:rPr>
              <a:t>Certificate of Indebtedness </a:t>
            </a:r>
            <a:r>
              <a:rPr lang="en-US" sz="2400" dirty="0">
                <a:latin typeface="Arial" panose="020B0604020202020204" pitchFamily="34" charset="0"/>
                <a:cs typeface="Arial" panose="020B0604020202020204" pitchFamily="34" charset="0"/>
              </a:rPr>
              <a:t>issued under ND law are exempt from all taxes, </a:t>
            </a:r>
            <a:r>
              <a:rPr lang="en-US" sz="2400" b="1" dirty="0">
                <a:solidFill>
                  <a:srgbClr val="7030A0"/>
                </a:solidFill>
                <a:latin typeface="Arial" panose="020B0604020202020204" pitchFamily="34" charset="0"/>
                <a:cs typeface="Arial" panose="020B0604020202020204" pitchFamily="34" charset="0"/>
              </a:rPr>
              <a:t>EXCEPT</a:t>
            </a:r>
            <a:r>
              <a:rPr lang="en-US" sz="2400" dirty="0">
                <a:latin typeface="Arial" panose="020B0604020202020204" pitchFamily="34" charset="0"/>
                <a:cs typeface="Arial" panose="020B0604020202020204" pitchFamily="34" charset="0"/>
              </a:rPr>
              <a:t> inheritance, estate and transfer taxes, imposed by the state, any county, or city, or any other political subdivision.</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However, a District shall review federal tax laws and regulations to determine the tax-exempt status of interest payments prior to the issuance and sale of the certificate on a purported federally tax-exempt basis. </a:t>
            </a:r>
          </a:p>
        </p:txBody>
      </p:sp>
    </p:spTree>
    <p:extLst>
      <p:ext uri="{BB962C8B-B14F-4D97-AF65-F5344CB8AC3E}">
        <p14:creationId xmlns:p14="http://schemas.microsoft.com/office/powerpoint/2010/main" val="36604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78</a:t>
            </a:fld>
            <a:endParaRPr lang="en-US" dirty="0"/>
          </a:p>
        </p:txBody>
      </p:sp>
      <p:sp>
        <p:nvSpPr>
          <p:cNvPr id="3" name="TextBox 2"/>
          <p:cNvSpPr txBox="1"/>
          <p:nvPr/>
        </p:nvSpPr>
        <p:spPr>
          <a:xfrm>
            <a:off x="584462" y="305619"/>
            <a:ext cx="11130615" cy="3400931"/>
          </a:xfrm>
          <a:prstGeom prst="rect">
            <a:avLst/>
          </a:prstGeom>
          <a:noFill/>
        </p:spPr>
        <p:txBody>
          <a:bodyPr wrap="square" rtlCol="0">
            <a:spAutoFit/>
          </a:bodyPr>
          <a:lstStyle/>
          <a:p>
            <a:r>
              <a:rPr lang="en-US" sz="3200" dirty="0">
                <a:latin typeface="Arial Black" panose="020B0A04020102020204" pitchFamily="34" charset="0"/>
              </a:rPr>
              <a:t>Certificate of Indebtedness Exempt From State Taxation – Review for Exemption From Federal Taxation</a:t>
            </a:r>
          </a:p>
          <a:p>
            <a:endParaRPr lang="en-US" sz="1600" dirty="0">
              <a:latin typeface="Arial Black" panose="020B0A04020102020204" pitchFamily="34" charset="0"/>
            </a:endParaRPr>
          </a:p>
          <a:p>
            <a:r>
              <a:rPr lang="en-US" sz="3200" b="1" dirty="0">
                <a:solidFill>
                  <a:srgbClr val="7030A0"/>
                </a:solidFill>
                <a:latin typeface="Arial" panose="020B0604020202020204" pitchFamily="34" charset="0"/>
                <a:cs typeface="Arial" panose="020B0604020202020204" pitchFamily="34" charset="0"/>
              </a:rPr>
              <a:t>In other words – HIRE/CONSULT A TAX ATTORNEY or BOND ATTORNEY!</a:t>
            </a: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0694">
            <a:off x="4706586" y="2700517"/>
            <a:ext cx="2422506" cy="3306912"/>
          </a:xfrm>
          <a:prstGeom prst="rect">
            <a:avLst/>
          </a:prstGeom>
        </p:spPr>
      </p:pic>
      <p:sp>
        <p:nvSpPr>
          <p:cNvPr id="6" name="TextBox 5"/>
          <p:cNvSpPr txBox="1"/>
          <p:nvPr/>
        </p:nvSpPr>
        <p:spPr>
          <a:xfrm>
            <a:off x="9460454" y="5802868"/>
            <a:ext cx="189334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21-02-15</a:t>
            </a:r>
          </a:p>
        </p:txBody>
      </p:sp>
    </p:spTree>
    <p:extLst>
      <p:ext uri="{BB962C8B-B14F-4D97-AF65-F5344CB8AC3E}">
        <p14:creationId xmlns:p14="http://schemas.microsoft.com/office/powerpoint/2010/main" val="16215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79</a:t>
            </a:fld>
            <a:endParaRPr lang="en-US" dirty="0"/>
          </a:p>
        </p:txBody>
      </p:sp>
      <p:sp>
        <p:nvSpPr>
          <p:cNvPr id="3" name="Rectangle 2"/>
          <p:cNvSpPr/>
          <p:nvPr/>
        </p:nvSpPr>
        <p:spPr>
          <a:xfrm>
            <a:off x="969981" y="1216976"/>
            <a:ext cx="10252038" cy="2062103"/>
          </a:xfrm>
          <a:prstGeom prst="rect">
            <a:avLst/>
          </a:prstGeom>
        </p:spPr>
        <p:txBody>
          <a:bodyPr wrap="square">
            <a:spAutoFit/>
          </a:bodyPr>
          <a:lstStyle/>
          <a:p>
            <a:pPr algn="ctr"/>
            <a:r>
              <a:rPr lang="en-US" sz="3600" dirty="0">
                <a:latin typeface="Arial Black" panose="020B0A04020102020204" pitchFamily="34" charset="0"/>
              </a:rPr>
              <a:t>TITLE 21 - GOVERNMENTAL FINANCE</a:t>
            </a:r>
          </a:p>
          <a:p>
            <a:endParaRPr lang="en-US" sz="2800" dirty="0">
              <a:latin typeface="Arial Black" panose="020B0A04020102020204" pitchFamily="34" charset="0"/>
            </a:endParaRPr>
          </a:p>
          <a:p>
            <a:pPr algn="ctr"/>
            <a:r>
              <a:rPr lang="en-US" sz="3200" dirty="0">
                <a:effectLst>
                  <a:outerShdw blurRad="38100" dist="38100" dir="2700000" algn="tl">
                    <a:srgbClr val="000000">
                      <a:alpha val="43137"/>
                    </a:srgbClr>
                  </a:outerShdw>
                </a:effectLst>
                <a:latin typeface="Arial Black" panose="020B0A04020102020204" pitchFamily="34" charset="0"/>
              </a:rPr>
              <a:t>Evidence of Indebtedness Proceedings – </a:t>
            </a:r>
          </a:p>
          <a:p>
            <a:pPr algn="ctr"/>
            <a:r>
              <a:rPr lang="en-US" sz="3200" dirty="0">
                <a:effectLst>
                  <a:outerShdw blurRad="38100" dist="38100" dir="2700000" algn="tl">
                    <a:srgbClr val="000000">
                      <a:alpha val="43137"/>
                    </a:srgbClr>
                  </a:outerShdw>
                </a:effectLst>
                <a:latin typeface="Arial Black" panose="020B0A04020102020204" pitchFamily="34" charset="0"/>
              </a:rPr>
              <a:t>Judicial Review</a:t>
            </a:r>
          </a:p>
        </p:txBody>
      </p:sp>
      <p:sp>
        <p:nvSpPr>
          <p:cNvPr id="5" name="Rectangle 4"/>
          <p:cNvSpPr/>
          <p:nvPr/>
        </p:nvSpPr>
        <p:spPr>
          <a:xfrm>
            <a:off x="6333826" y="4694065"/>
            <a:ext cx="5183663"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21-02.1</a:t>
            </a:r>
          </a:p>
        </p:txBody>
      </p:sp>
      <p:pic>
        <p:nvPicPr>
          <p:cNvPr id="6" name="Picture 5"/>
          <p:cNvPicPr>
            <a:picLocks noChangeAspect="1"/>
          </p:cNvPicPr>
          <p:nvPr/>
        </p:nvPicPr>
        <p:blipFill>
          <a:blip r:embed="rId3" cstate="print"/>
          <a:stretch>
            <a:fillRect/>
          </a:stretch>
        </p:blipFill>
        <p:spPr>
          <a:xfrm>
            <a:off x="341655" y="5613021"/>
            <a:ext cx="921536" cy="921536"/>
          </a:xfrm>
          <a:prstGeom prst="rect">
            <a:avLst/>
          </a:prstGeom>
        </p:spPr>
      </p:pic>
    </p:spTree>
    <p:extLst>
      <p:ext uri="{BB962C8B-B14F-4D97-AF65-F5344CB8AC3E}">
        <p14:creationId xmlns:p14="http://schemas.microsoft.com/office/powerpoint/2010/main" val="177551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8</a:t>
            </a:fld>
            <a:endParaRPr lang="en-US" dirty="0"/>
          </a:p>
        </p:txBody>
      </p:sp>
      <p:sp>
        <p:nvSpPr>
          <p:cNvPr id="5" name="TextBox 4"/>
          <p:cNvSpPr txBox="1"/>
          <p:nvPr/>
        </p:nvSpPr>
        <p:spPr>
          <a:xfrm>
            <a:off x="573373" y="233807"/>
            <a:ext cx="11045254" cy="6355586"/>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2800" dirty="0">
                <a:latin typeface="Arial Black" panose="020B0A04020102020204" pitchFamily="34" charset="0"/>
              </a:rPr>
              <a:t>Bond:  </a:t>
            </a:r>
            <a:r>
              <a:rPr lang="en-US" sz="2800" b="1" dirty="0">
                <a:solidFill>
                  <a:srgbClr val="7030A0"/>
                </a:solidFill>
                <a:latin typeface="Arial" panose="020B0604020202020204" pitchFamily="34" charset="0"/>
                <a:cs typeface="Arial" panose="020B0604020202020204" pitchFamily="34" charset="0"/>
              </a:rPr>
              <a:t>A bond is simply a loan, but in the form of a security. </a:t>
            </a:r>
          </a:p>
          <a:p>
            <a:endParaRPr lang="en-US" sz="8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400" b="1" dirty="0">
                <a:solidFill>
                  <a:srgbClr val="7030A0"/>
                </a:solidFill>
                <a:latin typeface="Arial" panose="020B0604020202020204" pitchFamily="34" charset="0"/>
                <a:cs typeface="Arial" panose="020B0604020202020204" pitchFamily="34" charset="0"/>
              </a:rPr>
              <a:t>Security</a:t>
            </a:r>
            <a:r>
              <a:rPr lang="en-US" sz="2400" dirty="0">
                <a:solidFill>
                  <a:srgbClr val="C00000"/>
                </a:solidFill>
                <a:latin typeface="Arial" panose="020B0604020202020204" pitchFamily="34" charset="0"/>
                <a:cs typeface="Arial" panose="020B0604020202020204" pitchFamily="34" charset="0"/>
              </a:rPr>
              <a:t> refers to a debt instrument, such as a governmental bond, corporate bond, certificates of deposits, municipal bonds, or preferred stock that can be bought or sold between two parties </a:t>
            </a:r>
            <a:r>
              <a:rPr lang="en-US" sz="2400" dirty="0">
                <a:solidFill>
                  <a:srgbClr val="7030A0"/>
                </a:solidFill>
                <a:latin typeface="Arial" panose="020B0604020202020204" pitchFamily="34" charset="0"/>
                <a:cs typeface="Arial" panose="020B0604020202020204" pitchFamily="34" charset="0"/>
              </a:rPr>
              <a:t>(bonding company/lender &amp; the District)</a:t>
            </a:r>
            <a:r>
              <a:rPr lang="en-US" sz="2400" dirty="0">
                <a:solidFill>
                  <a:srgbClr val="C00000"/>
                </a:solidFill>
                <a:latin typeface="Arial" panose="020B0604020202020204" pitchFamily="34" charset="0"/>
                <a:cs typeface="Arial" panose="020B0604020202020204" pitchFamily="34" charset="0"/>
              </a:rPr>
              <a:t> and has terms defined for the amount borrowed, interest rate, and maturity date.</a:t>
            </a:r>
          </a:p>
          <a:p>
            <a:endParaRPr lang="en-US" sz="800" dirty="0">
              <a:solidFill>
                <a:srgbClr val="C0000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Bonds are issued by corporations, non-profits, the federal government, state and local governments.</a:t>
            </a: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case of a bond issued by a District, the District receives a loan from a private lender that is secured by the districts ability to generate income through taxation.</a:t>
            </a: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District than owes principal and interest to the private lender.</a:t>
            </a:r>
          </a:p>
          <a:p>
            <a:endParaRPr lang="en-US" sz="2000" b="1" dirty="0">
              <a:solidFill>
                <a:srgbClr val="7030A0"/>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915" y="5002907"/>
            <a:ext cx="1918712" cy="1221361"/>
          </a:xfrm>
          <a:prstGeom prst="rect">
            <a:avLst/>
          </a:prstGeom>
        </p:spPr>
      </p:pic>
    </p:spTree>
    <p:extLst>
      <p:ext uri="{BB962C8B-B14F-4D97-AF65-F5344CB8AC3E}">
        <p14:creationId xmlns:p14="http://schemas.microsoft.com/office/powerpoint/2010/main" val="388256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80</a:t>
            </a:fld>
            <a:endParaRPr lang="en-US" dirty="0"/>
          </a:p>
        </p:txBody>
      </p:sp>
      <p:sp>
        <p:nvSpPr>
          <p:cNvPr id="3" name="TextBox 2"/>
          <p:cNvSpPr txBox="1"/>
          <p:nvPr/>
        </p:nvSpPr>
        <p:spPr>
          <a:xfrm>
            <a:off x="609600" y="447021"/>
            <a:ext cx="10972799" cy="4739759"/>
          </a:xfrm>
          <a:prstGeom prst="rect">
            <a:avLst/>
          </a:prstGeom>
          <a:noFill/>
        </p:spPr>
        <p:txBody>
          <a:bodyPr wrap="square" rtlCol="0">
            <a:spAutoFit/>
          </a:bodyPr>
          <a:lstStyle/>
          <a:p>
            <a:r>
              <a:rPr lang="en-US" sz="3200" dirty="0">
                <a:latin typeface="Arial Black" panose="020B0A04020102020204" pitchFamily="34" charset="0"/>
              </a:rPr>
              <a:t>Petition by a </a:t>
            </a:r>
            <a:r>
              <a:rPr lang="en-US" sz="3200" dirty="0">
                <a:solidFill>
                  <a:srgbClr val="7030A0"/>
                </a:solidFill>
                <a:latin typeface="Arial Black" panose="020B0A04020102020204" pitchFamily="34" charset="0"/>
              </a:rPr>
              <a:t>District</a:t>
            </a:r>
            <a:r>
              <a:rPr lang="en-US" sz="3200" dirty="0">
                <a:latin typeface="Arial Black" panose="020B0A04020102020204" pitchFamily="34" charset="0"/>
              </a:rPr>
              <a:t> for Court to Examine and Approve Evidence of Indebtedness Proceedings – Contents of Petition</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Any </a:t>
            </a:r>
            <a:r>
              <a:rPr lang="en-US" sz="2800" dirty="0">
                <a:solidFill>
                  <a:srgbClr val="7030A0"/>
                </a:solidFill>
                <a:latin typeface="Arial" panose="020B0604020202020204" pitchFamily="34" charset="0"/>
                <a:cs typeface="Arial" panose="020B0604020202020204" pitchFamily="34" charset="0"/>
              </a:rPr>
              <a:t>District </a:t>
            </a:r>
            <a:r>
              <a:rPr lang="en-US" sz="2800" dirty="0">
                <a:latin typeface="Arial" panose="020B0604020202020204" pitchFamily="34" charset="0"/>
                <a:cs typeface="Arial" panose="020B0604020202020204" pitchFamily="34" charset="0"/>
              </a:rPr>
              <a:t>may file a petition in District Court– either before or after issuance or payment of the (</a:t>
            </a:r>
            <a:r>
              <a:rPr lang="en-US" sz="2800" dirty="0">
                <a:solidFill>
                  <a:srgbClr val="7030A0"/>
                </a:solidFill>
                <a:latin typeface="Arial" panose="020B0604020202020204" pitchFamily="34" charset="0"/>
                <a:cs typeface="Arial" panose="020B0604020202020204" pitchFamily="34" charset="0"/>
              </a:rPr>
              <a:t>Certificate of Indebtedness or bond) </a:t>
            </a:r>
            <a:r>
              <a:rPr lang="en-US" sz="2800" dirty="0">
                <a:latin typeface="Arial" panose="020B0604020202020204" pitchFamily="34" charset="0"/>
                <a:cs typeface="Arial" panose="020B0604020202020204" pitchFamily="34" charset="0"/>
              </a:rPr>
              <a:t>asking for examination, approval, and confirmation from the court.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petition must state the facts and confirm that the petitioner is a </a:t>
            </a:r>
            <a:r>
              <a:rPr lang="en-US" sz="2800" dirty="0">
                <a:solidFill>
                  <a:srgbClr val="7030A0"/>
                </a:solidFill>
                <a:latin typeface="Arial" panose="020B0604020202020204" pitchFamily="34" charset="0"/>
                <a:cs typeface="Arial" panose="020B0604020202020204" pitchFamily="34" charset="0"/>
              </a:rPr>
              <a:t>(school district) </a:t>
            </a:r>
            <a:r>
              <a:rPr lang="en-US" sz="2800" dirty="0">
                <a:latin typeface="Arial" panose="020B0604020202020204" pitchFamily="34" charset="0"/>
                <a:cs typeface="Arial" panose="020B0604020202020204" pitchFamily="34" charset="0"/>
              </a:rPr>
              <a:t>of the state.</a:t>
            </a: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311842" y="5802868"/>
            <a:ext cx="204195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21-02.1-02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5197409"/>
            <a:ext cx="2305639" cy="1296922"/>
          </a:xfrm>
          <a:prstGeom prst="rect">
            <a:avLst/>
          </a:prstGeom>
        </p:spPr>
      </p:pic>
    </p:spTree>
    <p:extLst>
      <p:ext uri="{BB962C8B-B14F-4D97-AF65-F5344CB8AC3E}">
        <p14:creationId xmlns:p14="http://schemas.microsoft.com/office/powerpoint/2010/main" val="18664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81</a:t>
            </a:fld>
            <a:endParaRPr lang="en-US" dirty="0"/>
          </a:p>
        </p:txBody>
      </p:sp>
      <p:sp>
        <p:nvSpPr>
          <p:cNvPr id="3" name="TextBox 2"/>
          <p:cNvSpPr txBox="1"/>
          <p:nvPr/>
        </p:nvSpPr>
        <p:spPr>
          <a:xfrm>
            <a:off x="692085" y="616704"/>
            <a:ext cx="10731630" cy="4124206"/>
          </a:xfrm>
          <a:prstGeom prst="rect">
            <a:avLst/>
          </a:prstGeom>
          <a:noFill/>
        </p:spPr>
        <p:txBody>
          <a:bodyPr wrap="square" rtlCol="0">
            <a:spAutoFit/>
          </a:bodyPr>
          <a:lstStyle/>
          <a:p>
            <a:r>
              <a:rPr lang="en-US" sz="2800" dirty="0">
                <a:latin typeface="Arial Black" panose="020B0A04020102020204" pitchFamily="34" charset="0"/>
              </a:rPr>
              <a:t>Hearing of Petition – Notice of Filing and Hearing</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Court fixes the time of the hearing. Notice of the hearing must be published in the official newspaper of the County for </a:t>
            </a:r>
            <a:r>
              <a:rPr lang="en-US" sz="2800" b="1" u="sng" dirty="0">
                <a:solidFill>
                  <a:srgbClr val="7030A0"/>
                </a:solidFill>
                <a:latin typeface="Arial" panose="020B0604020202020204" pitchFamily="34" charset="0"/>
                <a:cs typeface="Arial" panose="020B0604020202020204" pitchFamily="34" charset="0"/>
              </a:rPr>
              <a:t>two consecutive weeks</a:t>
            </a:r>
            <a:r>
              <a:rPr lang="en-US" sz="2800" dirty="0">
                <a:solidFill>
                  <a:srgbClr val="7030A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by the Clerk of Court.</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hearing must be held not less than </a:t>
            </a:r>
            <a:r>
              <a:rPr lang="en-US" sz="2800" b="1" u="sng" dirty="0">
                <a:latin typeface="Arial" panose="020B0604020202020204" pitchFamily="34" charset="0"/>
                <a:cs typeface="Arial" panose="020B0604020202020204" pitchFamily="34" charset="0"/>
              </a:rPr>
              <a:t>15 days nor more than 60 days after the last publication</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00" y="3874416"/>
            <a:ext cx="3523028" cy="2378044"/>
          </a:xfrm>
          <a:prstGeom prst="rect">
            <a:avLst/>
          </a:prstGeom>
        </p:spPr>
      </p:pic>
      <p:sp>
        <p:nvSpPr>
          <p:cNvPr id="6" name="TextBox 5"/>
          <p:cNvSpPr txBox="1"/>
          <p:nvPr/>
        </p:nvSpPr>
        <p:spPr>
          <a:xfrm>
            <a:off x="9330695" y="5802868"/>
            <a:ext cx="202310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21-02.1-03</a:t>
            </a:r>
          </a:p>
        </p:txBody>
      </p:sp>
    </p:spTree>
    <p:extLst>
      <p:ext uri="{BB962C8B-B14F-4D97-AF65-F5344CB8AC3E}">
        <p14:creationId xmlns:p14="http://schemas.microsoft.com/office/powerpoint/2010/main" val="153753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82</a:t>
            </a:fld>
            <a:endParaRPr lang="en-US" dirty="0"/>
          </a:p>
        </p:txBody>
      </p:sp>
      <p:sp>
        <p:nvSpPr>
          <p:cNvPr id="3" name="TextBox 2"/>
          <p:cNvSpPr txBox="1"/>
          <p:nvPr/>
        </p:nvSpPr>
        <p:spPr>
          <a:xfrm>
            <a:off x="631597" y="729825"/>
            <a:ext cx="10722204" cy="4847481"/>
          </a:xfrm>
          <a:prstGeom prst="rect">
            <a:avLst/>
          </a:prstGeom>
          <a:noFill/>
        </p:spPr>
        <p:txBody>
          <a:bodyPr wrap="square" rtlCol="0">
            <a:spAutoFit/>
          </a:bodyPr>
          <a:lstStyle/>
          <a:p>
            <a:r>
              <a:rPr lang="en-US" sz="3200" dirty="0">
                <a:latin typeface="Arial Black" panose="020B0A04020102020204" pitchFamily="34" charset="0"/>
              </a:rPr>
              <a:t>Powers of the Court Upon Trial – </a:t>
            </a:r>
          </a:p>
          <a:p>
            <a:r>
              <a:rPr lang="en-US" sz="3200" dirty="0">
                <a:latin typeface="Arial Black" panose="020B0A04020102020204" pitchFamily="34" charset="0"/>
              </a:rPr>
              <a:t>Amendment of Petition</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The Court shall conduct the hearing as in the case of a trial of a civil action without a jury.</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Court shall permit the petition to be amended so it conforms to the evidence and facts presented at the hearing.</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Court shall prepare its findings of fact and conclusions of law and shall order that the decree of the court be entered.</a:t>
            </a: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6606" y="386499"/>
            <a:ext cx="1663539" cy="14880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4926910"/>
            <a:ext cx="2399436" cy="1548386"/>
          </a:xfrm>
          <a:prstGeom prst="rect">
            <a:avLst/>
          </a:prstGeom>
        </p:spPr>
      </p:pic>
      <p:cxnSp>
        <p:nvCxnSpPr>
          <p:cNvPr id="9" name="Straight Connector 8"/>
          <p:cNvCxnSpPr/>
          <p:nvPr/>
        </p:nvCxnSpPr>
        <p:spPr>
          <a:xfrm flipV="1">
            <a:off x="1562100" y="4949072"/>
            <a:ext cx="2368877" cy="1527143"/>
          </a:xfrm>
          <a:prstGeom prst="line">
            <a:avLst/>
          </a:prstGeom>
          <a:ln w="73025">
            <a:solidFill>
              <a:schemeClr val="tx1"/>
            </a:solidFill>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9009298" y="5802868"/>
            <a:ext cx="2344502"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21-02.1-04-06</a:t>
            </a:r>
          </a:p>
        </p:txBody>
      </p:sp>
    </p:spTree>
    <p:extLst>
      <p:ext uri="{BB962C8B-B14F-4D97-AF65-F5344CB8AC3E}">
        <p14:creationId xmlns:p14="http://schemas.microsoft.com/office/powerpoint/2010/main" val="28364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83</a:t>
            </a:fld>
            <a:endParaRPr lang="en-US" dirty="0"/>
          </a:p>
        </p:txBody>
      </p:sp>
      <p:sp>
        <p:nvSpPr>
          <p:cNvPr id="3" name="TextBox 2"/>
          <p:cNvSpPr txBox="1"/>
          <p:nvPr/>
        </p:nvSpPr>
        <p:spPr>
          <a:xfrm>
            <a:off x="1190773" y="2322955"/>
            <a:ext cx="10090671" cy="2723823"/>
          </a:xfrm>
          <a:prstGeom prst="rect">
            <a:avLst/>
          </a:prstGeom>
          <a:noFill/>
        </p:spPr>
        <p:txBody>
          <a:bodyPr wrap="square" rtlCol="0">
            <a:spAutoFit/>
          </a:bodyPr>
          <a:lstStyle/>
          <a:p>
            <a:pPr algn="ctr"/>
            <a:r>
              <a:rPr lang="en-US" sz="8000" dirty="0">
                <a:latin typeface="Arial Black" panose="020B0A04020102020204" pitchFamily="34" charset="0"/>
              </a:rPr>
              <a:t>10 Minute </a:t>
            </a:r>
          </a:p>
          <a:p>
            <a:pPr algn="ctr"/>
            <a:r>
              <a:rPr lang="en-US" sz="8000" dirty="0">
                <a:latin typeface="Arial Black" panose="020B0A04020102020204" pitchFamily="34" charset="0"/>
              </a:rPr>
              <a:t>BREAK</a:t>
            </a:r>
            <a:endParaRPr lang="en-US" sz="16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4470" y="3623035"/>
            <a:ext cx="2857500" cy="25908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8309" y="570322"/>
            <a:ext cx="3015595" cy="2590800"/>
          </a:xfrm>
          <a:prstGeom prst="rect">
            <a:avLst/>
          </a:prstGeom>
        </p:spPr>
      </p:pic>
    </p:spTree>
    <p:extLst>
      <p:ext uri="{BB962C8B-B14F-4D97-AF65-F5344CB8AC3E}">
        <p14:creationId xmlns:p14="http://schemas.microsoft.com/office/powerpoint/2010/main" val="2435847409"/>
      </p:ext>
    </p:extLst>
  </p:cSld>
  <p:clrMapOvr>
    <a:masterClrMapping/>
  </p:clrMapOvr>
  <mc:AlternateContent xmlns:mc="http://schemas.openxmlformats.org/markup-compatibility/2006" xmlns:p14="http://schemas.microsoft.com/office/powerpoint/2010/main">
    <mc:Choice Requires="p14">
      <p:transition spd="med" p14:dur="700" advTm="36000000">
        <p:fade/>
      </p:transition>
    </mc:Choice>
    <mc:Fallback xmlns="">
      <p:transition spd="med" advTm="36000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84</a:t>
            </a:fld>
            <a:endParaRPr lang="en-US" dirty="0"/>
          </a:p>
        </p:txBody>
      </p:sp>
      <p:sp>
        <p:nvSpPr>
          <p:cNvPr id="5" name="Rectangle 4"/>
          <p:cNvSpPr/>
          <p:nvPr/>
        </p:nvSpPr>
        <p:spPr>
          <a:xfrm>
            <a:off x="969981" y="1216976"/>
            <a:ext cx="10252038" cy="2000548"/>
          </a:xfrm>
          <a:prstGeom prst="rect">
            <a:avLst/>
          </a:prstGeom>
        </p:spPr>
        <p:txBody>
          <a:bodyPr wrap="square">
            <a:spAutoFit/>
          </a:bodyPr>
          <a:lstStyle/>
          <a:p>
            <a:pPr algn="ctr"/>
            <a:r>
              <a:rPr lang="en-US" sz="3600" dirty="0">
                <a:latin typeface="Arial Black" panose="020B0A04020102020204" pitchFamily="34" charset="0"/>
              </a:rPr>
              <a:t>TITLE 21 - GOVERNMENTAL FINANCE</a:t>
            </a:r>
          </a:p>
          <a:p>
            <a:endParaRPr lang="en-US" sz="2800" dirty="0">
              <a:latin typeface="Arial Black" panose="020B0A04020102020204" pitchFamily="34" charset="0"/>
            </a:endParaRPr>
          </a:p>
          <a:p>
            <a:pPr algn="ctr"/>
            <a:r>
              <a:rPr lang="en-US" sz="6000" dirty="0">
                <a:effectLst>
                  <a:outerShdw blurRad="38100" dist="38100" dir="2700000" algn="tl">
                    <a:srgbClr val="000000">
                      <a:alpha val="43137"/>
                    </a:srgbClr>
                  </a:outerShdw>
                </a:effectLst>
                <a:latin typeface="Arial Black" panose="020B0A04020102020204" pitchFamily="34" charset="0"/>
              </a:rPr>
              <a:t>BONDS</a:t>
            </a:r>
          </a:p>
        </p:txBody>
      </p:sp>
      <p:sp>
        <p:nvSpPr>
          <p:cNvPr id="6" name="Rectangle 5"/>
          <p:cNvSpPr/>
          <p:nvPr/>
        </p:nvSpPr>
        <p:spPr>
          <a:xfrm>
            <a:off x="6580507" y="4439541"/>
            <a:ext cx="4773293" cy="584775"/>
          </a:xfrm>
          <a:prstGeom prst="rect">
            <a:avLst/>
          </a:prstGeom>
        </p:spPr>
        <p:txBody>
          <a:bodyPr wrap="none">
            <a:spAutoFit/>
          </a:bodyPr>
          <a:lstStyle/>
          <a:p>
            <a:pPr algn="r"/>
            <a:r>
              <a:rPr lang="en-US" sz="3200" b="1" dirty="0">
                <a:solidFill>
                  <a:srgbClr val="7030A0"/>
                </a:solidFill>
                <a:latin typeface="Arial Black" panose="020B0A04020102020204" pitchFamily="34" charset="0"/>
                <a:cs typeface="Arial" panose="020B0604020202020204" pitchFamily="34" charset="0"/>
              </a:rPr>
              <a:t>NDCC Chapter 21-03</a:t>
            </a:r>
          </a:p>
        </p:txBody>
      </p:sp>
      <p:pic>
        <p:nvPicPr>
          <p:cNvPr id="7" name="Picture 6"/>
          <p:cNvPicPr>
            <a:picLocks noChangeAspect="1"/>
          </p:cNvPicPr>
          <p:nvPr/>
        </p:nvPicPr>
        <p:blipFill>
          <a:blip r:embed="rId3" cstate="print"/>
          <a:stretch>
            <a:fillRect/>
          </a:stretch>
        </p:blipFill>
        <p:spPr>
          <a:xfrm>
            <a:off x="426496" y="5584740"/>
            <a:ext cx="921536" cy="921536"/>
          </a:xfrm>
          <a:prstGeom prst="rect">
            <a:avLst/>
          </a:prstGeom>
        </p:spPr>
      </p:pic>
    </p:spTree>
    <p:extLst>
      <p:ext uri="{BB962C8B-B14F-4D97-AF65-F5344CB8AC3E}">
        <p14:creationId xmlns:p14="http://schemas.microsoft.com/office/powerpoint/2010/main" val="179689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85</a:t>
            </a:fld>
            <a:endParaRPr lang="en-US" dirty="0"/>
          </a:p>
        </p:txBody>
      </p:sp>
      <p:sp>
        <p:nvSpPr>
          <p:cNvPr id="3" name="TextBox 2"/>
          <p:cNvSpPr txBox="1"/>
          <p:nvPr/>
        </p:nvSpPr>
        <p:spPr>
          <a:xfrm>
            <a:off x="641024" y="480767"/>
            <a:ext cx="10712776" cy="5216813"/>
          </a:xfrm>
          <a:prstGeom prst="rect">
            <a:avLst/>
          </a:prstGeom>
          <a:noFill/>
        </p:spPr>
        <p:txBody>
          <a:bodyPr wrap="square" rtlCol="0">
            <a:spAutoFit/>
          </a:bodyPr>
          <a:lstStyle/>
          <a:p>
            <a:r>
              <a:rPr lang="en-US" sz="3200" dirty="0">
                <a:latin typeface="Arial Black" panose="020B0A04020102020204" pitchFamily="34" charset="0"/>
              </a:rPr>
              <a:t>Definitions Used in NDCC for Bonds</a:t>
            </a:r>
          </a:p>
          <a:p>
            <a:endParaRPr lang="en-US" sz="1600" dirty="0">
              <a:latin typeface="Arial Black" panose="020B0A04020102020204" pitchFamily="34" charset="0"/>
            </a:endParaRPr>
          </a:p>
          <a:p>
            <a:r>
              <a:rPr lang="en-US" sz="2800" b="1" dirty="0">
                <a:solidFill>
                  <a:srgbClr val="7030A0"/>
                </a:solidFill>
                <a:latin typeface="Arial" panose="020B0604020202020204" pitchFamily="34" charset="0"/>
                <a:cs typeface="Arial" panose="020B0604020202020204" pitchFamily="34" charset="0"/>
              </a:rPr>
              <a:t>Governing Body</a:t>
            </a:r>
          </a:p>
          <a:p>
            <a:r>
              <a:rPr lang="en-US" sz="2400" dirty="0">
                <a:latin typeface="Arial" panose="020B0604020202020204" pitchFamily="34" charset="0"/>
                <a:cs typeface="Arial" panose="020B0604020202020204" pitchFamily="34" charset="0"/>
              </a:rPr>
              <a:t>A School Board of any School District.</a:t>
            </a:r>
          </a:p>
          <a:p>
            <a:endParaRPr lang="en-US" sz="1100" dirty="0">
              <a:latin typeface="Arial" panose="020B06040202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Initial Resolution</a:t>
            </a:r>
          </a:p>
          <a:p>
            <a:r>
              <a:rPr lang="en-US" sz="2400" dirty="0">
                <a:latin typeface="Arial" panose="020B0604020202020204" pitchFamily="34" charset="0"/>
                <a:cs typeface="Arial" panose="020B0604020202020204" pitchFamily="34" charset="0"/>
              </a:rPr>
              <a:t>Any resolution that is adopted by the Board that authorizes the District to borrow money or issue bonds.</a:t>
            </a:r>
          </a:p>
          <a:p>
            <a:endParaRPr lang="en-US" sz="1100" dirty="0">
              <a:latin typeface="Arial" panose="020B06040202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Municipality</a:t>
            </a:r>
          </a:p>
          <a:p>
            <a:r>
              <a:rPr lang="en-US" sz="2400" dirty="0">
                <a:latin typeface="Arial" panose="020B0604020202020204" pitchFamily="34" charset="0"/>
                <a:cs typeface="Arial" panose="020B0604020202020204" pitchFamily="34" charset="0"/>
              </a:rPr>
              <a:t>Is a county, city, township, </a:t>
            </a:r>
            <a:r>
              <a:rPr lang="en-US" sz="2400" b="1" dirty="0">
                <a:solidFill>
                  <a:srgbClr val="7030A0"/>
                </a:solidFill>
                <a:latin typeface="Arial" panose="020B0604020202020204" pitchFamily="34" charset="0"/>
                <a:cs typeface="Arial" panose="020B0604020202020204" pitchFamily="34" charset="0"/>
              </a:rPr>
              <a:t>Public School District</a:t>
            </a:r>
            <a:r>
              <a:rPr lang="en-US" sz="2400" dirty="0">
                <a:latin typeface="Arial" panose="020B0604020202020204" pitchFamily="34" charset="0"/>
                <a:cs typeface="Arial" panose="020B0604020202020204" pitchFamily="34" charset="0"/>
              </a:rPr>
              <a:t>, park district, recreation service district, or rural fire protection district empowered to borrow money and issue written obligations to repay the same out of public funds or revenue.</a:t>
            </a: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7534" y="301658"/>
            <a:ext cx="3156509" cy="2234152"/>
          </a:xfrm>
          <a:prstGeom prst="rect">
            <a:avLst/>
          </a:prstGeom>
        </p:spPr>
      </p:pic>
      <p:sp>
        <p:nvSpPr>
          <p:cNvPr id="6" name="TextBox 5"/>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21-03.1</a:t>
            </a:r>
          </a:p>
        </p:txBody>
      </p:sp>
    </p:spTree>
    <p:extLst>
      <p:ext uri="{BB962C8B-B14F-4D97-AF65-F5344CB8AC3E}">
        <p14:creationId xmlns:p14="http://schemas.microsoft.com/office/powerpoint/2010/main" val="3551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86</a:t>
            </a:fld>
            <a:endParaRPr lang="en-US" dirty="0"/>
          </a:p>
        </p:txBody>
      </p:sp>
      <p:sp>
        <p:nvSpPr>
          <p:cNvPr id="3" name="TextBox 2"/>
          <p:cNvSpPr txBox="1"/>
          <p:nvPr/>
        </p:nvSpPr>
        <p:spPr>
          <a:xfrm>
            <a:off x="575035" y="733224"/>
            <a:ext cx="10778765" cy="5447645"/>
          </a:xfrm>
          <a:prstGeom prst="rect">
            <a:avLst/>
          </a:prstGeom>
          <a:noFill/>
        </p:spPr>
        <p:txBody>
          <a:bodyPr wrap="square" rtlCol="0">
            <a:spAutoFit/>
          </a:bodyPr>
          <a:lstStyle/>
          <a:p>
            <a:r>
              <a:rPr lang="en-US" sz="3200" dirty="0">
                <a:latin typeface="Arial Black" panose="020B0A04020102020204" pitchFamily="34" charset="0"/>
              </a:rPr>
              <a:t>Definitions Used in NDCC for Bonds</a:t>
            </a:r>
          </a:p>
          <a:p>
            <a:endParaRPr lang="en-US" sz="1600" dirty="0">
              <a:latin typeface="Arial Black" panose="020B0A04020102020204" pitchFamily="34" charset="0"/>
            </a:endParaRPr>
          </a:p>
          <a:p>
            <a:r>
              <a:rPr lang="en-US" sz="2400" b="1" dirty="0">
                <a:solidFill>
                  <a:srgbClr val="7030A0"/>
                </a:solidFill>
                <a:latin typeface="Arial" panose="020B0604020202020204" pitchFamily="34" charset="0"/>
                <a:cs typeface="Arial" panose="020B0604020202020204" pitchFamily="34" charset="0"/>
              </a:rPr>
              <a:t>Population of Municipality</a:t>
            </a:r>
          </a:p>
          <a:p>
            <a:r>
              <a:rPr lang="en-US" sz="2400" dirty="0">
                <a:latin typeface="Arial" panose="020B0604020202020204" pitchFamily="34" charset="0"/>
                <a:cs typeface="Arial" panose="020B0604020202020204" pitchFamily="34" charset="0"/>
              </a:rPr>
              <a:t>Is its population according to the last officially published US or state census – whichever was taken latest.</a:t>
            </a:r>
          </a:p>
          <a:p>
            <a:endParaRPr lang="en-US" sz="1400" dirty="0">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Recorded</a:t>
            </a:r>
          </a:p>
          <a:p>
            <a:r>
              <a:rPr lang="en-US" sz="2400" dirty="0">
                <a:latin typeface="Arial" panose="020B0604020202020204" pitchFamily="34" charset="0"/>
                <a:cs typeface="Arial" panose="020B0604020202020204" pitchFamily="34" charset="0"/>
              </a:rPr>
              <a:t>Means the Business Manager keeps a </a:t>
            </a:r>
            <a:r>
              <a:rPr lang="en-US" sz="2400" dirty="0">
                <a:solidFill>
                  <a:srgbClr val="7030A0"/>
                </a:solidFill>
                <a:latin typeface="Arial" panose="020B0604020202020204" pitchFamily="34" charset="0"/>
                <a:cs typeface="Arial" panose="020B0604020202020204" pitchFamily="34" charset="0"/>
              </a:rPr>
              <a:t>“full and correct” </a:t>
            </a:r>
            <a:r>
              <a:rPr lang="en-US" sz="2400" dirty="0">
                <a:latin typeface="Arial" panose="020B0604020202020204" pitchFamily="34" charset="0"/>
                <a:cs typeface="Arial" panose="020B0604020202020204" pitchFamily="34" charset="0"/>
              </a:rPr>
              <a:t>written record of every step or proceeding that takes place in the course of authorizing and issuing bonds including affirmative and negative votes cast by the electors.</a:t>
            </a:r>
          </a:p>
          <a:p>
            <a:endParaRPr lang="en-US" sz="1400" dirty="0">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Value of Taxable Property or the Assessed Valuation</a:t>
            </a:r>
          </a:p>
          <a:p>
            <a:r>
              <a:rPr lang="en-US" sz="2400" dirty="0">
                <a:latin typeface="Arial" panose="020B0604020202020204" pitchFamily="34" charset="0"/>
                <a:cs typeface="Arial" panose="020B0604020202020204" pitchFamily="34" charset="0"/>
              </a:rPr>
              <a:t>Means the assessed value of all taxable property in the District that is empowered to levy taxes. </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0962" y="313328"/>
            <a:ext cx="1942838" cy="1437700"/>
          </a:xfrm>
          <a:prstGeom prst="rect">
            <a:avLst/>
          </a:prstGeom>
        </p:spPr>
      </p:pic>
      <p:sp>
        <p:nvSpPr>
          <p:cNvPr id="5" name="TextBox 4"/>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21-03-01</a:t>
            </a:r>
          </a:p>
        </p:txBody>
      </p:sp>
    </p:spTree>
    <p:extLst>
      <p:ext uri="{BB962C8B-B14F-4D97-AF65-F5344CB8AC3E}">
        <p14:creationId xmlns:p14="http://schemas.microsoft.com/office/powerpoint/2010/main" val="65488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87</a:t>
            </a:fld>
            <a:endParaRPr lang="en-US" dirty="0"/>
          </a:p>
        </p:txBody>
      </p:sp>
      <p:sp>
        <p:nvSpPr>
          <p:cNvPr id="3" name="TextBox 2"/>
          <p:cNvSpPr txBox="1"/>
          <p:nvPr/>
        </p:nvSpPr>
        <p:spPr>
          <a:xfrm>
            <a:off x="9525000" y="5802868"/>
            <a:ext cx="182880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21-03-04</a:t>
            </a:r>
          </a:p>
        </p:txBody>
      </p:sp>
      <p:sp>
        <p:nvSpPr>
          <p:cNvPr id="6" name="TextBox 5"/>
          <p:cNvSpPr txBox="1"/>
          <p:nvPr/>
        </p:nvSpPr>
        <p:spPr>
          <a:xfrm>
            <a:off x="661208" y="508293"/>
            <a:ext cx="10692592" cy="4678204"/>
          </a:xfrm>
          <a:prstGeom prst="rect">
            <a:avLst/>
          </a:prstGeom>
          <a:noFill/>
        </p:spPr>
        <p:txBody>
          <a:bodyPr wrap="square" rtlCol="0">
            <a:spAutoFit/>
          </a:bodyPr>
          <a:lstStyle/>
          <a:p>
            <a:r>
              <a:rPr lang="en-US" sz="3200" dirty="0">
                <a:latin typeface="Arial Black" panose="020B0A04020102020204" pitchFamily="34" charset="0"/>
              </a:rPr>
              <a:t>Grant of Power to Borrow – </a:t>
            </a:r>
          </a:p>
          <a:p>
            <a:r>
              <a:rPr lang="en-US" sz="3200" dirty="0">
                <a:latin typeface="Arial Black" panose="020B0A04020102020204" pitchFamily="34" charset="0"/>
              </a:rPr>
              <a:t>General Limitations of Indebtedness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the District borrows money or issues bonds, </a:t>
            </a:r>
            <a:r>
              <a:rPr lang="en-US" sz="2800" b="1" u="sng" dirty="0">
                <a:solidFill>
                  <a:srgbClr val="C00000"/>
                </a:solidFill>
                <a:latin typeface="Arial" panose="020B0604020202020204" pitchFamily="34" charset="0"/>
                <a:cs typeface="Arial" panose="020B0604020202020204" pitchFamily="34" charset="0"/>
              </a:rPr>
              <a:t>THE FUNDS CAN ONLY BE USED THE FOR PURPOSE SPECIFIED</a:t>
            </a:r>
            <a:r>
              <a:rPr lang="en-US" sz="2800" dirty="0">
                <a:latin typeface="Arial" panose="020B0604020202020204" pitchFamily="34" charset="0"/>
                <a:cs typeface="Arial" panose="020B0604020202020204" pitchFamily="34" charset="0"/>
              </a:rPr>
              <a:t> and must follow procedures outlined in NDCC.</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No </a:t>
            </a:r>
            <a:r>
              <a:rPr lang="en-US" sz="2800" dirty="0">
                <a:solidFill>
                  <a:srgbClr val="7030A0"/>
                </a:solidFill>
                <a:latin typeface="Arial" panose="020B0604020202020204" pitchFamily="34" charset="0"/>
                <a:cs typeface="Arial" panose="020B0604020202020204" pitchFamily="34" charset="0"/>
              </a:rPr>
              <a:t>District</a:t>
            </a:r>
            <a:r>
              <a:rPr lang="en-US" sz="2800" dirty="0">
                <a:latin typeface="Arial" panose="020B0604020202020204" pitchFamily="34" charset="0"/>
                <a:cs typeface="Arial" panose="020B0604020202020204" pitchFamily="34" charset="0"/>
              </a:rPr>
              <a:t> may incur debt in any manner or for any purpose in an amount which, with all other outstanding debt of the District exceeds </a:t>
            </a:r>
            <a:r>
              <a:rPr lang="en-US" sz="2800" b="1" dirty="0">
                <a:solidFill>
                  <a:srgbClr val="C00000"/>
                </a:solidFill>
                <a:latin typeface="Arial" panose="020B0604020202020204" pitchFamily="34" charset="0"/>
                <a:cs typeface="Arial" panose="020B0604020202020204" pitchFamily="34" charset="0"/>
              </a:rPr>
              <a:t>5%</a:t>
            </a:r>
            <a:r>
              <a:rPr lang="en-US" sz="2800" dirty="0">
                <a:latin typeface="Arial" panose="020B0604020202020204" pitchFamily="34" charset="0"/>
                <a:cs typeface="Arial" panose="020B0604020202020204" pitchFamily="34" charset="0"/>
              </a:rPr>
              <a:t> of the assessed value of taxable property, </a:t>
            </a:r>
            <a:r>
              <a:rPr lang="en-US" sz="2800" b="1" dirty="0">
                <a:solidFill>
                  <a:srgbClr val="7030A0"/>
                </a:solidFill>
                <a:latin typeface="Arial" panose="020B0604020202020204" pitchFamily="34" charset="0"/>
                <a:cs typeface="Arial" panose="020B0604020202020204" pitchFamily="34" charset="0"/>
              </a:rPr>
              <a:t>EXCEPT:</a:t>
            </a: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6806" y="4656842"/>
            <a:ext cx="2199241" cy="1759620"/>
          </a:xfrm>
          <a:prstGeom prst="rect">
            <a:avLst/>
          </a:prstGeom>
        </p:spPr>
      </p:pic>
    </p:spTree>
    <p:extLst>
      <p:ext uri="{BB962C8B-B14F-4D97-AF65-F5344CB8AC3E}">
        <p14:creationId xmlns:p14="http://schemas.microsoft.com/office/powerpoint/2010/main" val="167620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88</a:t>
            </a:fld>
            <a:endParaRPr lang="en-US" dirty="0"/>
          </a:p>
        </p:txBody>
      </p:sp>
      <p:sp>
        <p:nvSpPr>
          <p:cNvPr id="3" name="TextBox 2"/>
          <p:cNvSpPr txBox="1"/>
          <p:nvPr/>
        </p:nvSpPr>
        <p:spPr>
          <a:xfrm>
            <a:off x="622170" y="640269"/>
            <a:ext cx="10925666" cy="3570208"/>
          </a:xfrm>
          <a:prstGeom prst="rect">
            <a:avLst/>
          </a:prstGeom>
          <a:noFill/>
        </p:spPr>
        <p:txBody>
          <a:bodyPr wrap="square" rtlCol="0">
            <a:spAutoFit/>
          </a:bodyPr>
          <a:lstStyle/>
          <a:p>
            <a:r>
              <a:rPr lang="en-US" sz="3200" dirty="0">
                <a:latin typeface="Arial Black" panose="020B0A04020102020204" pitchFamily="34" charset="0"/>
              </a:rPr>
              <a:t>Grant of Power to Borrow – </a:t>
            </a:r>
          </a:p>
          <a:p>
            <a:r>
              <a:rPr lang="en-US" sz="3200" dirty="0">
                <a:latin typeface="Arial Black" panose="020B0A04020102020204" pitchFamily="34" charset="0"/>
              </a:rPr>
              <a:t>General Limitations of Indebtedness</a:t>
            </a:r>
          </a:p>
          <a:p>
            <a:endParaRPr lang="en-US" sz="1600" dirty="0">
              <a:latin typeface="Arial Black" panose="020B0A04020102020204" pitchFamily="34" charset="0"/>
            </a:endParaRPr>
          </a:p>
          <a:p>
            <a:endParaRPr lang="en-US" sz="1100" dirty="0">
              <a:latin typeface="Arial" panose="020B0604020202020204" pitchFamily="34" charset="0"/>
              <a:cs typeface="Arial" panose="020B0604020202020204" pitchFamily="34" charset="0"/>
            </a:endParaRPr>
          </a:p>
          <a:p>
            <a:r>
              <a:rPr lang="en-US" sz="3200" b="1" dirty="0">
                <a:solidFill>
                  <a:srgbClr val="C00000"/>
                </a:solidFill>
                <a:latin typeface="Arial" panose="020B0604020202020204" pitchFamily="34" charset="0"/>
                <a:cs typeface="Arial" panose="020B0604020202020204" pitchFamily="34" charset="0"/>
              </a:rPr>
              <a:t>A School District</a:t>
            </a:r>
            <a:r>
              <a:rPr lang="en-US" sz="3200" dirty="0">
                <a:latin typeface="Arial" panose="020B0604020202020204" pitchFamily="34" charset="0"/>
                <a:cs typeface="Arial" panose="020B0604020202020204" pitchFamily="34" charset="0"/>
              </a:rPr>
              <a:t>, by a </a:t>
            </a:r>
            <a:r>
              <a:rPr lang="en-US" sz="3200" b="1" dirty="0">
                <a:latin typeface="Arial" panose="020B0604020202020204" pitchFamily="34" charset="0"/>
                <a:cs typeface="Arial" panose="020B0604020202020204" pitchFamily="34" charset="0"/>
              </a:rPr>
              <a:t>majority vote </a:t>
            </a:r>
            <a:r>
              <a:rPr lang="en-US" sz="3200" dirty="0">
                <a:latin typeface="Arial" panose="020B0604020202020204" pitchFamily="34" charset="0"/>
                <a:cs typeface="Arial" panose="020B0604020202020204" pitchFamily="34" charset="0"/>
              </a:rPr>
              <a:t>of the qualified voters in a general or special election, may increase the debt limit </a:t>
            </a:r>
            <a:r>
              <a:rPr lang="en-US" sz="3200" b="1" u="sng" dirty="0">
                <a:solidFill>
                  <a:srgbClr val="7030A0"/>
                </a:solidFill>
                <a:latin typeface="Arial" panose="020B0604020202020204" pitchFamily="34" charset="0"/>
                <a:cs typeface="Arial" panose="020B0604020202020204" pitchFamily="34" charset="0"/>
              </a:rPr>
              <a:t>5%</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beyond the </a:t>
            </a:r>
            <a:r>
              <a:rPr lang="en-US" sz="3200" dirty="0">
                <a:solidFill>
                  <a:srgbClr val="C00000"/>
                </a:solidFill>
                <a:latin typeface="Arial" panose="020B0604020202020204" pitchFamily="34" charset="0"/>
                <a:cs typeface="Arial" panose="020B0604020202020204" pitchFamily="34" charset="0"/>
              </a:rPr>
              <a:t>5%</a:t>
            </a:r>
            <a:r>
              <a:rPr lang="en-US" sz="3200" dirty="0">
                <a:latin typeface="Arial" panose="020B0604020202020204" pitchFamily="34" charset="0"/>
                <a:cs typeface="Arial" panose="020B0604020202020204" pitchFamily="34" charset="0"/>
              </a:rPr>
              <a:t> set for municipalities.</a:t>
            </a:r>
            <a:endParaRPr lang="en-US" sz="3200" b="1"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0210" y="3628791"/>
            <a:ext cx="1814299" cy="2543409"/>
          </a:xfrm>
          <a:prstGeom prst="rect">
            <a:avLst/>
          </a:prstGeom>
        </p:spPr>
      </p:pic>
      <p:sp>
        <p:nvSpPr>
          <p:cNvPr id="6" name="TextBox 5"/>
          <p:cNvSpPr txBox="1"/>
          <p:nvPr/>
        </p:nvSpPr>
        <p:spPr>
          <a:xfrm>
            <a:off x="9254396" y="5802868"/>
            <a:ext cx="2099404"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21-03-04, 1</a:t>
            </a:r>
          </a:p>
        </p:txBody>
      </p:sp>
    </p:spTree>
    <p:extLst>
      <p:ext uri="{BB962C8B-B14F-4D97-AF65-F5344CB8AC3E}">
        <p14:creationId xmlns:p14="http://schemas.microsoft.com/office/powerpoint/2010/main" val="78535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89</a:t>
            </a:fld>
            <a:endParaRPr lang="en-US" dirty="0"/>
          </a:p>
        </p:txBody>
      </p:sp>
      <p:sp>
        <p:nvSpPr>
          <p:cNvPr id="3" name="TextBox 2"/>
          <p:cNvSpPr txBox="1"/>
          <p:nvPr/>
        </p:nvSpPr>
        <p:spPr>
          <a:xfrm>
            <a:off x="472008" y="305068"/>
            <a:ext cx="11279268" cy="6247864"/>
          </a:xfrm>
          <a:prstGeom prst="rect">
            <a:avLst/>
          </a:prstGeom>
          <a:noFill/>
        </p:spPr>
        <p:txBody>
          <a:bodyPr wrap="square" rtlCol="0">
            <a:spAutoFit/>
          </a:bodyPr>
          <a:lstStyle/>
          <a:p>
            <a:r>
              <a:rPr lang="en-US" sz="3200" dirty="0">
                <a:latin typeface="Arial Black" panose="020B0A04020102020204" pitchFamily="34" charset="0"/>
              </a:rPr>
              <a:t>Purposes &amp; Specific Limitations of Bond Issues</a:t>
            </a:r>
          </a:p>
          <a:p>
            <a:endParaRPr lang="en-US" sz="12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Districts are empowered to borrow money and to issue bonds.  Bonds may be issued:</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By any Public School District to purchase, erect, enlarge and improve school buildings and teacherages (acquire sites/accommodations provided for a teacher by a school).</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To acquire sites for playgrounds</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To furnish and equip facilities with heat, light and ventilation or other necessary apparatus</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To pay advance rentals to the State Construction Fund</a:t>
            </a:r>
          </a:p>
          <a:p>
            <a:pPr marL="457200" indent="-45720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To purchase school bus equipment that meet the standards set by the State Superintendent of Schools.</a:t>
            </a:r>
          </a:p>
          <a:p>
            <a:r>
              <a:rPr lang="en-US" sz="28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251577" y="5802868"/>
            <a:ext cx="2102223"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4</a:t>
            </a:r>
          </a:p>
        </p:txBody>
      </p:sp>
    </p:spTree>
    <p:extLst>
      <p:ext uri="{BB962C8B-B14F-4D97-AF65-F5344CB8AC3E}">
        <p14:creationId xmlns:p14="http://schemas.microsoft.com/office/powerpoint/2010/main" val="32141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B7BAC7-FE87-40F6-AA24-4F4685D1B022}" type="slidenum">
              <a:rPr lang="en-US" smtClean="0"/>
              <a:t>9</a:t>
            </a:fld>
            <a:endParaRPr lang="en-US" dirty="0"/>
          </a:p>
        </p:txBody>
      </p:sp>
      <p:sp>
        <p:nvSpPr>
          <p:cNvPr id="6" name="TextBox 5"/>
          <p:cNvSpPr txBox="1"/>
          <p:nvPr/>
        </p:nvSpPr>
        <p:spPr>
          <a:xfrm>
            <a:off x="769257" y="879231"/>
            <a:ext cx="10584543" cy="4539704"/>
          </a:xfrm>
          <a:prstGeom prst="rect">
            <a:avLst/>
          </a:prstGeom>
          <a:noFill/>
        </p:spPr>
        <p:txBody>
          <a:bodyPr wrap="square" rtlCol="0">
            <a:spAutoFit/>
          </a:bodyPr>
          <a:lstStyle/>
          <a:p>
            <a:r>
              <a:rPr lang="en-US" sz="2800" dirty="0">
                <a:latin typeface="Arial Black" panose="020B0A04020102020204" pitchFamily="34" charset="0"/>
              </a:rPr>
              <a:t>Definitions:                                                                             </a:t>
            </a:r>
          </a:p>
          <a:p>
            <a:endParaRPr lang="en-US" sz="11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District bonds play an important role in financing numerous types of capital and infrastructure projects such as renovation of existing buildings, construction of new buildings, etc.</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are generally two types of bonds:</a:t>
            </a:r>
          </a:p>
          <a:p>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600" b="1" dirty="0">
                <a:solidFill>
                  <a:srgbClr val="7030A0"/>
                </a:solidFill>
                <a:latin typeface="Arial" panose="020B0604020202020204" pitchFamily="34" charset="0"/>
                <a:cs typeface="Arial" panose="020B0604020202020204" pitchFamily="34" charset="0"/>
              </a:rPr>
              <a:t>Revenue Bonds, </a:t>
            </a:r>
          </a:p>
          <a:p>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 </a:t>
            </a:r>
          </a:p>
          <a:p>
            <a:pPr marL="457200" indent="-457200">
              <a:buFont typeface="Arial" panose="020B0604020202020204" pitchFamily="34" charset="0"/>
              <a:buChar char="•"/>
            </a:pPr>
            <a:r>
              <a:rPr lang="en-US" sz="3600" b="1" dirty="0">
                <a:solidFill>
                  <a:srgbClr val="7030A0"/>
                </a:solidFill>
                <a:latin typeface="Arial" panose="020B0604020202020204" pitchFamily="34" charset="0"/>
                <a:cs typeface="Arial" panose="020B0604020202020204" pitchFamily="34" charset="0"/>
              </a:rPr>
              <a:t>General Obligation Bonds</a:t>
            </a:r>
            <a:r>
              <a:rPr lang="en-US" sz="36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6610" y="2961449"/>
            <a:ext cx="2643696" cy="1763841"/>
          </a:xfrm>
          <a:prstGeom prst="rect">
            <a:avLst/>
          </a:prstGeom>
        </p:spPr>
      </p:pic>
    </p:spTree>
    <p:extLst>
      <p:ext uri="{BB962C8B-B14F-4D97-AF65-F5344CB8AC3E}">
        <p14:creationId xmlns:p14="http://schemas.microsoft.com/office/powerpoint/2010/main" val="2371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90</a:t>
            </a:fld>
            <a:endParaRPr lang="en-US" dirty="0"/>
          </a:p>
        </p:txBody>
      </p:sp>
      <p:sp>
        <p:nvSpPr>
          <p:cNvPr id="3" name="TextBox 2"/>
          <p:cNvSpPr txBox="1"/>
          <p:nvPr/>
        </p:nvSpPr>
        <p:spPr>
          <a:xfrm>
            <a:off x="461913" y="640269"/>
            <a:ext cx="11217897" cy="4293483"/>
          </a:xfrm>
          <a:prstGeom prst="rect">
            <a:avLst/>
          </a:prstGeom>
          <a:noFill/>
        </p:spPr>
        <p:txBody>
          <a:bodyPr wrap="square" rtlCol="0">
            <a:spAutoFit/>
          </a:bodyPr>
          <a:lstStyle/>
          <a:p>
            <a:r>
              <a:rPr lang="en-US" sz="3200" dirty="0">
                <a:latin typeface="Arial Black" panose="020B0A04020102020204" pitchFamily="34" charset="0"/>
              </a:rPr>
              <a:t>Purposes and Specific Limitations of Bond Issues</a:t>
            </a:r>
          </a:p>
          <a:p>
            <a:endParaRPr lang="en-US" sz="16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If your District has a </a:t>
            </a:r>
            <a:r>
              <a:rPr lang="en-US" sz="2800" dirty="0">
                <a:solidFill>
                  <a:srgbClr val="7030A0"/>
                </a:solidFill>
                <a:latin typeface="Arial" panose="020B0604020202020204" pitchFamily="34" charset="0"/>
                <a:cs typeface="Arial" panose="020B0604020202020204" pitchFamily="34" charset="0"/>
              </a:rPr>
              <a:t>community or junior college or off-campus educational center</a:t>
            </a:r>
            <a:r>
              <a:rPr lang="en-US" sz="2800" dirty="0">
                <a:latin typeface="Arial" panose="020B0604020202020204" pitchFamily="34" charset="0"/>
                <a:cs typeface="Arial" panose="020B0604020202020204" pitchFamily="34" charset="0"/>
              </a:rPr>
              <a:t> which has an enrollment of 1,000 or more students, upon motion of the Board, for capital construction purposes.  That would include:</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Construction and equipping of new buildings</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Repairing, or renovating, and equipping existing buildings</a:t>
            </a: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96" y="4494426"/>
            <a:ext cx="2381250" cy="1790700"/>
          </a:xfrm>
          <a:prstGeom prst="rect">
            <a:avLst/>
          </a:prstGeom>
        </p:spPr>
      </p:pic>
      <p:sp>
        <p:nvSpPr>
          <p:cNvPr id="5" name="TextBox 4"/>
          <p:cNvSpPr txBox="1"/>
          <p:nvPr/>
        </p:nvSpPr>
        <p:spPr>
          <a:xfrm>
            <a:off x="9076396" y="5802868"/>
            <a:ext cx="2277404"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4.1</a:t>
            </a:r>
          </a:p>
        </p:txBody>
      </p:sp>
    </p:spTree>
    <p:extLst>
      <p:ext uri="{BB962C8B-B14F-4D97-AF65-F5344CB8AC3E}">
        <p14:creationId xmlns:p14="http://schemas.microsoft.com/office/powerpoint/2010/main" val="26044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91</a:t>
            </a:fld>
            <a:endParaRPr lang="en-US" dirty="0"/>
          </a:p>
        </p:txBody>
      </p:sp>
      <p:sp>
        <p:nvSpPr>
          <p:cNvPr id="3" name="TextBox 2"/>
          <p:cNvSpPr txBox="1"/>
          <p:nvPr/>
        </p:nvSpPr>
        <p:spPr>
          <a:xfrm>
            <a:off x="509047" y="671691"/>
            <a:ext cx="10844753" cy="550920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In this case, the Board may levy a tax not exceeding 2 mills on the taxable valuation of the District for paying principal and interest on the bond.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This mill levy is </a:t>
            </a:r>
            <a:r>
              <a:rPr lang="en-US" sz="2800" b="1" dirty="0">
                <a:solidFill>
                  <a:srgbClr val="7030A0"/>
                </a:solidFill>
                <a:latin typeface="Arial" panose="020B0604020202020204" pitchFamily="34" charset="0"/>
                <a:cs typeface="Arial" panose="020B0604020202020204" pitchFamily="34" charset="0"/>
              </a:rPr>
              <a:t>in addition </a:t>
            </a:r>
            <a:r>
              <a:rPr lang="en-US" sz="2800" dirty="0">
                <a:latin typeface="Arial" panose="020B0604020202020204" pitchFamily="34" charset="0"/>
                <a:cs typeface="Arial" panose="020B0604020202020204" pitchFamily="34" charset="0"/>
              </a:rPr>
              <a:t>to any other mill limitations provided by law.</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total principal amount of bonds under this section can not exceed </a:t>
            </a:r>
            <a:r>
              <a:rPr lang="en-US" sz="2800" b="1" dirty="0">
                <a:solidFill>
                  <a:srgbClr val="7030A0"/>
                </a:solidFill>
                <a:latin typeface="Arial" panose="020B0604020202020204" pitchFamily="34" charset="0"/>
                <a:cs typeface="Arial" panose="020B0604020202020204" pitchFamily="34" charset="0"/>
              </a:rPr>
              <a:t>$700,000 </a:t>
            </a:r>
            <a:r>
              <a:rPr lang="en-US" sz="2800" dirty="0">
                <a:latin typeface="Arial" panose="020B0604020202020204" pitchFamily="34" charset="0"/>
                <a:cs typeface="Arial" panose="020B0604020202020204" pitchFamily="34" charset="0"/>
              </a:rPr>
              <a:t>and any debt incurred by the District must be within the limits established by law.</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Bonds issued under this subsection must never become a general obligation of the state.</a:t>
            </a: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000981" y="5802868"/>
            <a:ext cx="2352819"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4.1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3" y="5194365"/>
            <a:ext cx="1300313" cy="977835"/>
          </a:xfrm>
          <a:prstGeom prst="rect">
            <a:avLst/>
          </a:prstGeom>
        </p:spPr>
      </p:pic>
    </p:spTree>
    <p:extLst>
      <p:ext uri="{BB962C8B-B14F-4D97-AF65-F5344CB8AC3E}">
        <p14:creationId xmlns:p14="http://schemas.microsoft.com/office/powerpoint/2010/main" val="24046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92</a:t>
            </a:fld>
            <a:endParaRPr lang="en-US" dirty="0"/>
          </a:p>
        </p:txBody>
      </p:sp>
      <p:sp>
        <p:nvSpPr>
          <p:cNvPr id="5" name="TextBox 4"/>
          <p:cNvSpPr txBox="1"/>
          <p:nvPr/>
        </p:nvSpPr>
        <p:spPr>
          <a:xfrm>
            <a:off x="443061" y="754832"/>
            <a:ext cx="11274458" cy="5216813"/>
          </a:xfrm>
          <a:prstGeom prst="rect">
            <a:avLst/>
          </a:prstGeom>
          <a:noFill/>
        </p:spPr>
        <p:txBody>
          <a:bodyPr wrap="square" rtlCol="0">
            <a:spAutoFit/>
          </a:bodyPr>
          <a:lstStyle/>
          <a:p>
            <a:r>
              <a:rPr lang="en-US" sz="3200" dirty="0">
                <a:latin typeface="Arial Black" panose="020B0A04020102020204" pitchFamily="34" charset="0"/>
              </a:rPr>
              <a:t>Purposes and Specific Limitations of Bond Issues</a:t>
            </a:r>
          </a:p>
          <a:p>
            <a:endParaRPr lang="en-US" sz="1600" dirty="0">
              <a:latin typeface="Arial Black" panose="020B0A04020102020204" pitchFamily="34" charset="0"/>
            </a:endParaRPr>
          </a:p>
          <a:p>
            <a:r>
              <a:rPr lang="en-US" sz="2800" b="1" dirty="0">
                <a:solidFill>
                  <a:srgbClr val="7030A0"/>
                </a:solidFill>
                <a:latin typeface="Arial" panose="020B0604020202020204" pitchFamily="34" charset="0"/>
                <a:cs typeface="Arial" panose="020B0604020202020204" pitchFamily="34" charset="0"/>
              </a:rPr>
              <a:t>Districts are empowered to borrow money and to issue bonds.  Bonds may be issued:</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To pay any </a:t>
            </a:r>
            <a:r>
              <a:rPr lang="en-US" sz="2800" b="1" dirty="0">
                <a:latin typeface="Arial" panose="020B0604020202020204" pitchFamily="34" charset="0"/>
                <a:cs typeface="Arial" panose="020B0604020202020204" pitchFamily="34" charset="0"/>
              </a:rPr>
              <a:t>final judgment </a:t>
            </a:r>
            <a:r>
              <a:rPr lang="en-US" sz="2800" dirty="0">
                <a:latin typeface="Arial" panose="020B0604020202020204" pitchFamily="34" charset="0"/>
                <a:cs typeface="Arial" panose="020B0604020202020204" pitchFamily="34" charset="0"/>
              </a:rPr>
              <a:t>obtained against the District if the Board does not deem it advisable to pay the judgment out of current revenues.</a:t>
            </a:r>
          </a:p>
          <a:p>
            <a:endParaRPr lang="en-US" sz="1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If this type of bond can </a:t>
            </a:r>
            <a:r>
              <a:rPr lang="en-US" sz="2800" b="1" dirty="0">
                <a:solidFill>
                  <a:srgbClr val="7030A0"/>
                </a:solidFill>
                <a:latin typeface="Arial" panose="020B0604020202020204" pitchFamily="34" charset="0"/>
                <a:cs typeface="Arial" panose="020B0604020202020204" pitchFamily="34" charset="0"/>
              </a:rPr>
              <a:t>NOT</a:t>
            </a:r>
            <a:r>
              <a:rPr lang="en-US" sz="2800" dirty="0">
                <a:latin typeface="Arial" panose="020B0604020202020204" pitchFamily="34" charset="0"/>
                <a:cs typeface="Arial" panose="020B0604020202020204" pitchFamily="34" charset="0"/>
              </a:rPr>
              <a:t> be sold in accordance with NDCC, they may be issued to the judgment creditor in payment of the judgment.</a:t>
            </a: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3680" y="5032561"/>
            <a:ext cx="2447826" cy="1453397"/>
          </a:xfrm>
          <a:prstGeom prst="rect">
            <a:avLst/>
          </a:prstGeom>
        </p:spPr>
      </p:pic>
      <p:sp>
        <p:nvSpPr>
          <p:cNvPr id="7" name="TextBox 6"/>
          <p:cNvSpPr txBox="1"/>
          <p:nvPr/>
        </p:nvSpPr>
        <p:spPr>
          <a:xfrm>
            <a:off x="9123530" y="5802868"/>
            <a:ext cx="223027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7a</a:t>
            </a:r>
          </a:p>
        </p:txBody>
      </p:sp>
    </p:spTree>
    <p:extLst>
      <p:ext uri="{BB962C8B-B14F-4D97-AF65-F5344CB8AC3E}">
        <p14:creationId xmlns:p14="http://schemas.microsoft.com/office/powerpoint/2010/main" val="425537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93</a:t>
            </a:fld>
            <a:endParaRPr lang="en-US" dirty="0"/>
          </a:p>
        </p:txBody>
      </p:sp>
      <p:sp>
        <p:nvSpPr>
          <p:cNvPr id="3" name="TextBox 2"/>
          <p:cNvSpPr txBox="1"/>
          <p:nvPr/>
        </p:nvSpPr>
        <p:spPr>
          <a:xfrm>
            <a:off x="421064" y="372902"/>
            <a:ext cx="11349872" cy="5278368"/>
          </a:xfrm>
          <a:prstGeom prst="rect">
            <a:avLst/>
          </a:prstGeom>
          <a:noFill/>
        </p:spPr>
        <p:txBody>
          <a:bodyPr wrap="square" rtlCol="0">
            <a:spAutoFit/>
          </a:bodyPr>
          <a:lstStyle/>
          <a:p>
            <a:r>
              <a:rPr lang="en-US" sz="3200" dirty="0">
                <a:latin typeface="Arial Black" panose="020B0A04020102020204" pitchFamily="34" charset="0"/>
              </a:rPr>
              <a:t>Purposes and Specific Limitations of Bond Issues</a:t>
            </a:r>
          </a:p>
          <a:p>
            <a:endParaRPr lang="en-US" sz="1400" dirty="0">
              <a:latin typeface="Arial Black" panose="020B0A04020102020204" pitchFamily="34" charset="0"/>
            </a:endParaRPr>
          </a:p>
          <a:p>
            <a:r>
              <a:rPr lang="en-US" sz="2400" dirty="0">
                <a:latin typeface="Arial" panose="020B0604020202020204" pitchFamily="34" charset="0"/>
                <a:cs typeface="Arial" panose="020B0604020202020204" pitchFamily="34" charset="0"/>
              </a:rPr>
              <a:t>To provide necessary funds for the payment of principal and interest of bonds which are due or about to become due, but the District </a:t>
            </a:r>
            <a:r>
              <a:rPr lang="en-US" sz="2400" b="1" dirty="0">
                <a:solidFill>
                  <a:srgbClr val="7030A0"/>
                </a:solidFill>
                <a:latin typeface="Arial" panose="020B0604020202020204" pitchFamily="34" charset="0"/>
                <a:cs typeface="Arial" panose="020B0604020202020204" pitchFamily="34" charset="0"/>
              </a:rPr>
              <a:t>does not have sufficient funds</a:t>
            </a:r>
            <a:r>
              <a:rPr lang="en-US" sz="2400" dirty="0">
                <a:latin typeface="Arial" panose="020B0604020202020204" pitchFamily="34" charset="0"/>
                <a:cs typeface="Arial" panose="020B0604020202020204" pitchFamily="34" charset="0"/>
              </a:rPr>
              <a:t>, but only:</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To the extent of the deficit;</a:t>
            </a:r>
          </a:p>
          <a:p>
            <a:pPr marL="457200" indent="-45720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Or to refund outstanding bonds of the District which are called for redemption and prepayment in accordance with their terms.</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Or by consent of the holder within 6 months from the date of refunding bonds</a:t>
            </a:r>
          </a:p>
          <a:p>
            <a:endParaRPr lang="en-US" sz="9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in the judgement of the Board, the best interest of the District will be served through reduction of interest costs or the extension of maturities.</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114103" y="5802868"/>
            <a:ext cx="223969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7b</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358" y="5093198"/>
            <a:ext cx="1375757" cy="1361954"/>
          </a:xfrm>
          <a:prstGeom prst="rect">
            <a:avLst/>
          </a:prstGeom>
        </p:spPr>
      </p:pic>
    </p:spTree>
    <p:extLst>
      <p:ext uri="{BB962C8B-B14F-4D97-AF65-F5344CB8AC3E}">
        <p14:creationId xmlns:p14="http://schemas.microsoft.com/office/powerpoint/2010/main" val="90381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94</a:t>
            </a:fld>
            <a:endParaRPr lang="en-US" dirty="0"/>
          </a:p>
        </p:txBody>
      </p:sp>
      <p:sp>
        <p:nvSpPr>
          <p:cNvPr id="3" name="TextBox 2"/>
          <p:cNvSpPr txBox="1"/>
          <p:nvPr/>
        </p:nvSpPr>
        <p:spPr>
          <a:xfrm>
            <a:off x="449344" y="585150"/>
            <a:ext cx="11293312" cy="4401205"/>
          </a:xfrm>
          <a:prstGeom prst="rect">
            <a:avLst/>
          </a:prstGeom>
          <a:noFill/>
        </p:spPr>
        <p:txBody>
          <a:bodyPr wrap="square" rtlCol="0">
            <a:spAutoFit/>
          </a:bodyPr>
          <a:lstStyle/>
          <a:p>
            <a:r>
              <a:rPr lang="en-US" sz="3200" dirty="0">
                <a:latin typeface="Arial Black" panose="020B0A04020102020204" pitchFamily="34" charset="0"/>
              </a:rPr>
              <a:t>Purposes and Specific Limitations of Bond Issues</a:t>
            </a:r>
          </a:p>
          <a:p>
            <a:endParaRPr lang="en-US" sz="1600" dirty="0">
              <a:latin typeface="Arial" panose="020B0604020202020204" pitchFamily="34" charset="0"/>
              <a:cs typeface="Arial" panose="020B0604020202020204" pitchFamily="34" charset="0"/>
            </a:endParaRPr>
          </a:p>
          <a:p>
            <a:r>
              <a:rPr lang="en-US" sz="2800" b="1" dirty="0">
                <a:solidFill>
                  <a:srgbClr val="7030A0"/>
                </a:solidFill>
                <a:latin typeface="Arial" panose="020B0604020202020204" pitchFamily="34" charset="0"/>
                <a:cs typeface="Arial" panose="020B0604020202020204" pitchFamily="34" charset="0"/>
              </a:rPr>
              <a:t>Bonds may be issued:</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To refund outstanding bonds not yet due, or becoming due, or subject to redemption and prepayment within 6 months - If in the judgment of the Board, the best interests of the District will be served to reduce the costs, or the extension/adjustment of maturities versus the resources available for their payment.</a:t>
            </a:r>
          </a:p>
          <a:p>
            <a:endParaRPr lang="en-US" sz="1600" dirty="0">
              <a:latin typeface="Arial Black" panose="020B0A040201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046" y="4088351"/>
            <a:ext cx="3600646" cy="2400431"/>
          </a:xfrm>
          <a:prstGeom prst="rect">
            <a:avLst/>
          </a:prstGeom>
        </p:spPr>
      </p:pic>
      <p:sp>
        <p:nvSpPr>
          <p:cNvPr id="5" name="TextBox 4"/>
          <p:cNvSpPr txBox="1"/>
          <p:nvPr/>
        </p:nvSpPr>
        <p:spPr>
          <a:xfrm>
            <a:off x="9119602" y="5802868"/>
            <a:ext cx="223419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7c</a:t>
            </a:r>
          </a:p>
        </p:txBody>
      </p:sp>
    </p:spTree>
    <p:extLst>
      <p:ext uri="{BB962C8B-B14F-4D97-AF65-F5344CB8AC3E}">
        <p14:creationId xmlns:p14="http://schemas.microsoft.com/office/powerpoint/2010/main" val="31665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95</a:t>
            </a:fld>
            <a:endParaRPr lang="en-US" dirty="0"/>
          </a:p>
        </p:txBody>
      </p:sp>
      <p:sp>
        <p:nvSpPr>
          <p:cNvPr id="3" name="Rectangle 2"/>
          <p:cNvSpPr/>
          <p:nvPr/>
        </p:nvSpPr>
        <p:spPr>
          <a:xfrm>
            <a:off x="623529" y="863279"/>
            <a:ext cx="10594368" cy="4616648"/>
          </a:xfrm>
          <a:prstGeom prst="rect">
            <a:avLst/>
          </a:prstGeom>
        </p:spPr>
        <p:txBody>
          <a:bodyPr wrap="square">
            <a:spAutoFit/>
          </a:bodyPr>
          <a:lstStyle/>
          <a:p>
            <a:r>
              <a:rPr lang="en-US" sz="3200" b="1" dirty="0">
                <a:solidFill>
                  <a:srgbClr val="C00000"/>
                </a:solidFill>
                <a:latin typeface="Arial" panose="020B0604020202020204" pitchFamily="34" charset="0"/>
                <a:cs typeface="Arial" panose="020B0604020202020204" pitchFamily="34" charset="0"/>
              </a:rPr>
              <a:t>IN OTHER WORDS,</a:t>
            </a:r>
          </a:p>
          <a:p>
            <a:endParaRPr lang="en-US" sz="16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You can </a:t>
            </a:r>
            <a:r>
              <a:rPr lang="en-US" sz="2800" b="1" dirty="0">
                <a:solidFill>
                  <a:srgbClr val="7030A0"/>
                </a:solidFill>
                <a:latin typeface="Arial" panose="020B0604020202020204" pitchFamily="34" charset="0"/>
                <a:cs typeface="Arial" panose="020B0604020202020204" pitchFamily="34" charset="0"/>
              </a:rPr>
              <a:t>Refinance Bonds </a:t>
            </a:r>
            <a:r>
              <a:rPr lang="en-US" sz="2800" dirty="0">
                <a:latin typeface="Arial" panose="020B0604020202020204" pitchFamily="34" charset="0"/>
                <a:cs typeface="Arial" panose="020B0604020202020204" pitchFamily="34" charset="0"/>
              </a:rPr>
              <a:t>to reduce interest, shorten or lengthen term, change bonding companies, etc. </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bond that retires another bond before the first bond matures is called a </a:t>
            </a:r>
            <a:r>
              <a:rPr lang="en-US" sz="2800" b="1" dirty="0">
                <a:solidFill>
                  <a:srgbClr val="7030A0"/>
                </a:solidFill>
                <a:latin typeface="Arial" panose="020B0604020202020204" pitchFamily="34" charset="0"/>
                <a:cs typeface="Arial" panose="020B0604020202020204" pitchFamily="34" charset="0"/>
              </a:rPr>
              <a:t>Refunding Bond</a:t>
            </a:r>
            <a:r>
              <a:rPr lang="en-US" sz="2800" dirty="0">
                <a:latin typeface="Arial" panose="020B0604020202020204" pitchFamily="34" charset="0"/>
                <a:cs typeface="Arial" panose="020B0604020202020204" pitchFamily="34" charset="0"/>
              </a:rPr>
              <a:t>.  These bonds are almost always issued at a lower interest rate than the original bond, ensuring significant reduction in interest expenses.</a:t>
            </a: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122623" y="5802868"/>
            <a:ext cx="2231177"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7c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626" y="5144678"/>
            <a:ext cx="1984477" cy="12097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8211" y="452487"/>
            <a:ext cx="1772241" cy="1181494"/>
          </a:xfrm>
          <a:prstGeom prst="rect">
            <a:avLst/>
          </a:prstGeom>
        </p:spPr>
      </p:pic>
    </p:spTree>
    <p:extLst>
      <p:ext uri="{BB962C8B-B14F-4D97-AF65-F5344CB8AC3E}">
        <p14:creationId xmlns:p14="http://schemas.microsoft.com/office/powerpoint/2010/main" val="284947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96</a:t>
            </a:fld>
            <a:endParaRPr lang="en-US" dirty="0"/>
          </a:p>
        </p:txBody>
      </p:sp>
      <p:sp>
        <p:nvSpPr>
          <p:cNvPr id="3" name="TextBox 2"/>
          <p:cNvSpPr txBox="1"/>
          <p:nvPr/>
        </p:nvSpPr>
        <p:spPr>
          <a:xfrm>
            <a:off x="480767" y="575723"/>
            <a:ext cx="11277341" cy="754053"/>
          </a:xfrm>
          <a:prstGeom prst="rect">
            <a:avLst/>
          </a:prstGeom>
          <a:noFill/>
        </p:spPr>
        <p:txBody>
          <a:bodyPr wrap="square" rtlCol="0">
            <a:spAutoFit/>
          </a:bodyPr>
          <a:lstStyle/>
          <a:p>
            <a:r>
              <a:rPr lang="en-US" sz="3200" dirty="0">
                <a:latin typeface="Arial Black" panose="020B0A04020102020204" pitchFamily="34" charset="0"/>
              </a:rPr>
              <a:t>Purposes and Specific Limitations of Bond Issues</a:t>
            </a:r>
            <a:endParaRPr lang="en-US" sz="32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Rectangle 4"/>
          <p:cNvSpPr/>
          <p:nvPr/>
        </p:nvSpPr>
        <p:spPr>
          <a:xfrm>
            <a:off x="1667437" y="1260526"/>
            <a:ext cx="9864761" cy="3016210"/>
          </a:xfrm>
          <a:prstGeom prst="rect">
            <a:avLst/>
          </a:prstGeom>
        </p:spPr>
        <p:txBody>
          <a:bodyPr wrap="square">
            <a:spAutoFit/>
          </a:bodyPr>
          <a:lstStyle/>
          <a:p>
            <a:r>
              <a:rPr lang="en-US" sz="2800" b="1" dirty="0">
                <a:solidFill>
                  <a:srgbClr val="7030A0"/>
                </a:solidFill>
                <a:latin typeface="Arial" panose="020B0604020202020204" pitchFamily="34" charset="0"/>
                <a:cs typeface="Arial" panose="020B0604020202020204" pitchFamily="34" charset="0"/>
              </a:rPr>
              <a:t>There are requirements to do this:</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proceeds of the </a:t>
            </a:r>
            <a:r>
              <a:rPr lang="en-US" sz="2800" b="1" dirty="0">
                <a:solidFill>
                  <a:srgbClr val="C00000"/>
                </a:solidFill>
                <a:latin typeface="Arial" panose="020B0604020202020204" pitchFamily="34" charset="0"/>
                <a:cs typeface="Arial" panose="020B0604020202020204" pitchFamily="34" charset="0"/>
              </a:rPr>
              <a:t>Refunding Bonds</a:t>
            </a:r>
            <a:r>
              <a:rPr lang="en-US" sz="2800" dirty="0">
                <a:latin typeface="Arial" panose="020B0604020202020204" pitchFamily="34" charset="0"/>
                <a:cs typeface="Arial" panose="020B0604020202020204" pitchFamily="34" charset="0"/>
              </a:rPr>
              <a:t>, are held in escrow until the maturity date.</a:t>
            </a:r>
          </a:p>
          <a:p>
            <a:endParaRPr lang="en-US" sz="11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securities purchased with the escrow funds must be limited to purchasing General Obligations of the United States.  </a:t>
            </a:r>
            <a:endParaRPr lang="en-US" sz="1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00" y="4380430"/>
            <a:ext cx="1925593" cy="2129405"/>
          </a:xfrm>
          <a:prstGeom prst="rect">
            <a:avLst/>
          </a:prstGeom>
        </p:spPr>
      </p:pic>
      <p:sp>
        <p:nvSpPr>
          <p:cNvPr id="7" name="TextBox 6"/>
          <p:cNvSpPr txBox="1"/>
          <p:nvPr/>
        </p:nvSpPr>
        <p:spPr>
          <a:xfrm>
            <a:off x="9087454" y="5802868"/>
            <a:ext cx="2266346"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7c</a:t>
            </a:r>
          </a:p>
        </p:txBody>
      </p:sp>
    </p:spTree>
    <p:extLst>
      <p:ext uri="{BB962C8B-B14F-4D97-AF65-F5344CB8AC3E}">
        <p14:creationId xmlns:p14="http://schemas.microsoft.com/office/powerpoint/2010/main" val="39459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97</a:t>
            </a:fld>
            <a:endParaRPr lang="en-US" dirty="0"/>
          </a:p>
        </p:txBody>
      </p:sp>
      <p:sp>
        <p:nvSpPr>
          <p:cNvPr id="2" name="TextBox 1"/>
          <p:cNvSpPr txBox="1"/>
          <p:nvPr/>
        </p:nvSpPr>
        <p:spPr>
          <a:xfrm>
            <a:off x="622169" y="990652"/>
            <a:ext cx="10642861" cy="4278094"/>
          </a:xfrm>
          <a:prstGeom prst="rect">
            <a:avLst/>
          </a:prstGeom>
          <a:noFill/>
          <a:ln>
            <a:solidFill>
              <a:schemeClr val="bg2"/>
            </a:solidFill>
          </a:ln>
        </p:spPr>
        <p:txBody>
          <a:bodyPr wrap="square" rtlCol="0" anchor="ctr" anchorCtr="1">
            <a:spAutoFit/>
          </a:bodyPr>
          <a:lstStyle/>
          <a:p>
            <a:r>
              <a:rPr lang="en-US" sz="2400" b="1" dirty="0">
                <a:latin typeface="Arial" panose="020B0604020202020204" pitchFamily="34" charset="0"/>
                <a:cs typeface="Arial" panose="020B0604020202020204" pitchFamily="34" charset="0"/>
              </a:rPr>
              <a:t>The principal and interest payments are guaranteed by US government agencies such as:</a:t>
            </a:r>
          </a:p>
          <a:p>
            <a:endParaRPr lang="en-US" sz="14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Banks for cooperatives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Federal Home Loan Banks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Federal Intermediate Credit Banks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Federal Land Banks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Federal National Mortgage Association</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Securities must be purchased simultaneously with the delivery of the refunding bonds.</a:t>
            </a:r>
          </a:p>
          <a:p>
            <a:endParaRPr lang="en-US" dirty="0"/>
          </a:p>
        </p:txBody>
      </p:sp>
      <p:sp>
        <p:nvSpPr>
          <p:cNvPr id="5" name="TextBox 4"/>
          <p:cNvSpPr txBox="1"/>
          <p:nvPr/>
        </p:nvSpPr>
        <p:spPr>
          <a:xfrm>
            <a:off x="9085822" y="5802868"/>
            <a:ext cx="2267978"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7c</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6348" y="1777211"/>
            <a:ext cx="1305373" cy="1951097"/>
          </a:xfrm>
          <a:prstGeom prst="rect">
            <a:avLst/>
          </a:prstGeom>
        </p:spPr>
      </p:pic>
    </p:spTree>
    <p:extLst>
      <p:ext uri="{BB962C8B-B14F-4D97-AF65-F5344CB8AC3E}">
        <p14:creationId xmlns:p14="http://schemas.microsoft.com/office/powerpoint/2010/main" val="306961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98</a:t>
            </a:fld>
            <a:endParaRPr lang="en-US" dirty="0"/>
          </a:p>
        </p:txBody>
      </p:sp>
      <p:sp>
        <p:nvSpPr>
          <p:cNvPr id="3" name="TextBox 2"/>
          <p:cNvSpPr txBox="1"/>
          <p:nvPr/>
        </p:nvSpPr>
        <p:spPr>
          <a:xfrm>
            <a:off x="461913" y="575723"/>
            <a:ext cx="11296195" cy="3585597"/>
          </a:xfrm>
          <a:prstGeom prst="rect">
            <a:avLst/>
          </a:prstGeom>
          <a:noFill/>
        </p:spPr>
        <p:txBody>
          <a:bodyPr wrap="square" rtlCol="0">
            <a:spAutoFit/>
          </a:bodyPr>
          <a:lstStyle/>
          <a:p>
            <a:r>
              <a:rPr lang="en-US" sz="3200" dirty="0">
                <a:latin typeface="Arial Black" panose="020B0A04020102020204" pitchFamily="34" charset="0"/>
              </a:rPr>
              <a:t>Purposes and Specific Limitations of Bond Issues</a:t>
            </a:r>
          </a:p>
          <a:p>
            <a:endParaRPr lang="en-US" sz="1600" dirty="0">
              <a:latin typeface="Arial Black" panose="020B0A04020102020204" pitchFamily="34" charset="0"/>
            </a:endParaRPr>
          </a:p>
          <a:p>
            <a:r>
              <a:rPr lang="en-US" sz="2800" dirty="0">
                <a:solidFill>
                  <a:srgbClr val="C00000"/>
                </a:solidFill>
                <a:latin typeface="Arial" panose="020B0604020202020204" pitchFamily="34" charset="0"/>
                <a:cs typeface="Arial" panose="020B0604020202020204" pitchFamily="34" charset="0"/>
              </a:rPr>
              <a:t>Money on hand in the Sinking Fund maintained for payment of outstanding bonds that are not immediately needed for payments or other available funds, can be deposited in the escrow fund and </a:t>
            </a:r>
            <a:r>
              <a:rPr lang="en-US" sz="2800" b="1" dirty="0">
                <a:solidFill>
                  <a:srgbClr val="C00000"/>
                </a:solidFill>
                <a:latin typeface="Arial" panose="020B0604020202020204" pitchFamily="34" charset="0"/>
                <a:cs typeface="Arial" panose="020B0604020202020204" pitchFamily="34" charset="0"/>
              </a:rPr>
              <a:t>invested in the same manner as the proceeds of the refunding bonds</a:t>
            </a:r>
            <a:r>
              <a:rPr lang="en-US" sz="2800" dirty="0">
                <a:solidFill>
                  <a:srgbClr val="C00000"/>
                </a:solidFill>
                <a:latin typeface="Arial" panose="020B0604020202020204" pitchFamily="34" charset="0"/>
                <a:cs typeface="Arial" panose="020B0604020202020204" pitchFamily="34" charset="0"/>
              </a:rPr>
              <a:t>.</a:t>
            </a:r>
            <a:endParaRPr lang="en-US" sz="1100" dirty="0">
              <a:solidFill>
                <a:srgbClr val="C00000"/>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TextBox 4"/>
          <p:cNvSpPr txBox="1"/>
          <p:nvPr/>
        </p:nvSpPr>
        <p:spPr>
          <a:xfrm>
            <a:off x="9105039" y="5802868"/>
            <a:ext cx="2248761"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 7c</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193" y="3657598"/>
            <a:ext cx="2304492" cy="2139885"/>
          </a:xfrm>
          <a:prstGeom prst="rect">
            <a:avLst/>
          </a:prstGeom>
        </p:spPr>
      </p:pic>
    </p:spTree>
    <p:extLst>
      <p:ext uri="{BB962C8B-B14F-4D97-AF65-F5344CB8AC3E}">
        <p14:creationId xmlns:p14="http://schemas.microsoft.com/office/powerpoint/2010/main" val="365930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B7BAC7-FE87-40F6-AA24-4F4685D1B022}" type="slidenum">
              <a:rPr lang="en-US" smtClean="0"/>
              <a:t>99</a:t>
            </a:fld>
            <a:endParaRPr lang="en-US" dirty="0"/>
          </a:p>
        </p:txBody>
      </p:sp>
      <p:sp>
        <p:nvSpPr>
          <p:cNvPr id="3" name="TextBox 2"/>
          <p:cNvSpPr txBox="1"/>
          <p:nvPr/>
        </p:nvSpPr>
        <p:spPr>
          <a:xfrm>
            <a:off x="565609" y="358907"/>
            <a:ext cx="11192500" cy="6001643"/>
          </a:xfrm>
          <a:prstGeom prst="rect">
            <a:avLst/>
          </a:prstGeom>
          <a:solidFill>
            <a:schemeClr val="accent4">
              <a:lumMod val="20000"/>
              <a:lumOff val="80000"/>
            </a:schemeClr>
          </a:solidFill>
        </p:spPr>
        <p:txBody>
          <a:bodyPr wrap="square" rtlCol="0">
            <a:spAutoFit/>
          </a:bodyPr>
          <a:lstStyle/>
          <a:p>
            <a:r>
              <a:rPr lang="en-US" sz="3200" dirty="0">
                <a:latin typeface="Arial Black" panose="020B0A04020102020204" pitchFamily="34" charset="0"/>
              </a:rPr>
              <a:t>School District Voter Approval of Building Authority or Other Indirect Funding Methods – </a:t>
            </a:r>
          </a:p>
          <a:p>
            <a:r>
              <a:rPr lang="en-US" sz="2800" dirty="0">
                <a:solidFill>
                  <a:srgbClr val="C00000"/>
                </a:solidFill>
                <a:latin typeface="Arial Black" panose="020B0A04020102020204" pitchFamily="34" charset="0"/>
              </a:rPr>
              <a:t>Building Construction Project Approval</a:t>
            </a:r>
          </a:p>
          <a:p>
            <a:endParaRPr lang="en-US" sz="1200" dirty="0">
              <a:latin typeface="Arial Black" panose="020B0A04020102020204" pitchFamily="34" charset="0"/>
            </a:endParaRPr>
          </a:p>
          <a:p>
            <a:r>
              <a:rPr lang="en-US" sz="2800" dirty="0">
                <a:latin typeface="Arial" panose="020B0604020202020204" pitchFamily="34" charset="0"/>
                <a:cs typeface="Arial" panose="020B0604020202020204" pitchFamily="34" charset="0"/>
              </a:rPr>
              <a:t>A School Board </a:t>
            </a:r>
            <a:r>
              <a:rPr lang="en-US" sz="2800" b="1" dirty="0">
                <a:solidFill>
                  <a:srgbClr val="C00000"/>
                </a:solidFill>
                <a:latin typeface="Arial" panose="020B0604020202020204" pitchFamily="34" charset="0"/>
                <a:cs typeface="Arial" panose="020B0604020202020204" pitchFamily="34" charset="0"/>
              </a:rPr>
              <a:t>CAN NOT </a:t>
            </a:r>
            <a:r>
              <a:rPr lang="en-US" sz="2800" dirty="0">
                <a:latin typeface="Arial" panose="020B0604020202020204" pitchFamily="34" charset="0"/>
                <a:cs typeface="Arial" panose="020B0604020202020204" pitchFamily="34" charset="0"/>
              </a:rPr>
              <a:t>enter an agreement pursuant to IRS ruling 63-20 under which payments of any kind would be required by the District to any building authority or other entity that incurs debt in connection with acquisition, improvements or construction of any property or structure that total </a:t>
            </a:r>
            <a:r>
              <a:rPr lang="en-US" sz="2800" b="1" u="sng" dirty="0">
                <a:solidFill>
                  <a:srgbClr val="7030A0"/>
                </a:solidFill>
                <a:latin typeface="Arial" panose="020B0604020202020204" pitchFamily="34" charset="0"/>
                <a:cs typeface="Arial" panose="020B0604020202020204" pitchFamily="34" charset="0"/>
              </a:rPr>
              <a:t>$4,000,000 </a:t>
            </a:r>
            <a:r>
              <a:rPr lang="en-US" sz="2800" dirty="0">
                <a:latin typeface="Arial" panose="020B0604020202020204" pitchFamily="34" charset="0"/>
                <a:cs typeface="Arial" panose="020B0604020202020204" pitchFamily="34" charset="0"/>
              </a:rPr>
              <a:t>or more unless it has been approved by a vote of a </a:t>
            </a:r>
            <a:r>
              <a:rPr lang="en-US" sz="2800" b="1" dirty="0">
                <a:solidFill>
                  <a:srgbClr val="C00000"/>
                </a:solidFill>
                <a:latin typeface="Arial" panose="020B0604020202020204" pitchFamily="34" charset="0"/>
                <a:cs typeface="Arial" panose="020B0604020202020204" pitchFamily="34" charset="0"/>
              </a:rPr>
              <a:t>majority</a:t>
            </a:r>
            <a:r>
              <a:rPr lang="en-US" sz="2800" dirty="0">
                <a:latin typeface="Arial" panose="020B0604020202020204" pitchFamily="34" charset="0"/>
                <a:cs typeface="Arial" panose="020B0604020202020204" pitchFamily="34" charset="0"/>
              </a:rPr>
              <a:t> of the qualified electors of the District if the agreement is for acquisitions, improvements or construction for which a special or regular District election would be required if the District undertook the projects through issuance of bonds.</a:t>
            </a:r>
            <a:endParaRPr lang="en-US" sz="1100" dirty="0">
              <a:latin typeface="Arial" panose="020B0604020202020204" pitchFamily="34" charset="0"/>
              <a:cs typeface="Arial" panose="020B0604020202020204" pitchFamily="34" charset="0"/>
            </a:endParaRPr>
          </a:p>
        </p:txBody>
      </p:sp>
      <p:sp>
        <p:nvSpPr>
          <p:cNvPr id="6" name="TextBox 5"/>
          <p:cNvSpPr txBox="1"/>
          <p:nvPr/>
        </p:nvSpPr>
        <p:spPr>
          <a:xfrm>
            <a:off x="9280885" y="5802868"/>
            <a:ext cx="2072915"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NDCC 21-03-06.1</a:t>
            </a:r>
          </a:p>
        </p:txBody>
      </p:sp>
    </p:spTree>
    <p:extLst>
      <p:ext uri="{BB962C8B-B14F-4D97-AF65-F5344CB8AC3E}">
        <p14:creationId xmlns:p14="http://schemas.microsoft.com/office/powerpoint/2010/main" val="148101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oud skipper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Cloud skipper design slides.potx" id="{E8493412-85DD-4641-9E8A-937B29FD6AA2}" vid="{77E91E09-5010-404D-ADF4-B79FA46D72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DD01B8-816B-49B7-8C81-03AB51D87C54}">
  <ds:schemaRefs>
    <ds:schemaRef ds:uri="http://schemas.openxmlformats.org/package/2006/metadata/core-properties"/>
    <ds:schemaRef ds:uri="a4f35948-e619-41b3-aa29-22878b09cfd2"/>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40262f94-9f35-4ac3-9a90-690165a166b7"/>
    <ds:schemaRef ds:uri="http://www.w3.org/XML/1998/namespace"/>
    <ds:schemaRef ds:uri="http://purl.org/dc/dcmitype/"/>
  </ds:schemaRefs>
</ds:datastoreItem>
</file>

<file path=customXml/itemProps2.xml><?xml version="1.0" encoding="utf-8"?>
<ds:datastoreItem xmlns:ds="http://schemas.openxmlformats.org/officeDocument/2006/customXml" ds:itemID="{B024FD56-CE1B-42FC-9E83-BFBF160724C6}">
  <ds:schemaRefs>
    <ds:schemaRef ds:uri="http://schemas.microsoft.com/sharepoint/v3/contenttype/forms"/>
  </ds:schemaRefs>
</ds:datastoreItem>
</file>

<file path=customXml/itemProps3.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Cloud skipper design slides</Template>
  <TotalTime>14550</TotalTime>
  <Words>20244</Words>
  <Application>Microsoft Office PowerPoint</Application>
  <PresentationFormat>Widescreen</PresentationFormat>
  <Paragraphs>2418</Paragraphs>
  <Slides>284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284</vt:i4>
      </vt:variant>
    </vt:vector>
  </HeadingPairs>
  <TitlesOfParts>
    <vt:vector size="293" baseType="lpstr">
      <vt:lpstr>Arial</vt:lpstr>
      <vt:lpstr>Arial Black</vt:lpstr>
      <vt:lpstr>Arial Narrow</vt:lpstr>
      <vt:lpstr>Berlin Sans FB Demi</vt:lpstr>
      <vt:lpstr>Calibri</vt:lpstr>
      <vt:lpstr>Cambria</vt:lpstr>
      <vt:lpstr>Courier New</vt:lpstr>
      <vt:lpstr>Wingdings</vt:lpstr>
      <vt:lpstr>Cloud skipper design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Patty VerDouw</dc:creator>
  <cp:lastModifiedBy>Patty VerDouw</cp:lastModifiedBy>
  <cp:revision>562</cp:revision>
  <dcterms:created xsi:type="dcterms:W3CDTF">2018-10-03T15:55:51Z</dcterms:created>
  <dcterms:modified xsi:type="dcterms:W3CDTF">2023-11-01T20:15:04Z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