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87" r:id="rId4"/>
    <p:sldId id="312" r:id="rId5"/>
    <p:sldId id="307" r:id="rId6"/>
    <p:sldId id="308" r:id="rId7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F06D67E6-8D3E-49E6-9FCD-04AA724B57A0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0C4FC7F6-AB3D-415A-866A-E92A32B5A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579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857E7-D835-4966-9412-15BA4E131896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673B9-BC68-420B-BD2E-A1CD1F86D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198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496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74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0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0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0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0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BAF1-76A8-4D0F-82ED-693880E70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77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BAF1-76A8-4D0F-82ED-693880E70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622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BAF1-76A8-4D0F-82ED-693880E70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24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BAF1-76A8-4D0F-82ED-693880E70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391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BAF1-76A8-4D0F-82ED-693880E70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91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BAF1-76A8-4D0F-82ED-693880E70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30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BAF1-76A8-4D0F-82ED-693880E70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97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BAF1-76A8-4D0F-82ED-693880E70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412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BAF1-76A8-4D0F-82ED-693880E70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94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BAF1-76A8-4D0F-82ED-693880E70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2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BAF1-76A8-4D0F-82ED-693880E70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454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2BAF1-76A8-4D0F-82ED-693880E70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845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676399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Introduction to </a:t>
            </a:r>
            <a:br>
              <a:rPr lang="en-US" sz="5400" dirty="0"/>
            </a:br>
            <a:r>
              <a:rPr lang="en-US" sz="5400" dirty="0"/>
              <a:t>School Finance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3505200"/>
          </a:xfrm>
        </p:spPr>
        <p:txBody>
          <a:bodyPr>
            <a:normAutofit/>
          </a:bodyPr>
          <a:lstStyle/>
          <a:p>
            <a:endParaRPr lang="en-US" sz="4700" dirty="0">
              <a:solidFill>
                <a:schemeClr val="tx1"/>
              </a:solidFill>
            </a:endParaRPr>
          </a:p>
          <a:p>
            <a:endParaRPr lang="en-US" sz="4700" dirty="0">
              <a:solidFill>
                <a:schemeClr val="tx1"/>
              </a:solidFill>
            </a:endParaRPr>
          </a:p>
          <a:p>
            <a:r>
              <a:rPr lang="en-US" sz="4000" dirty="0">
                <a:solidFill>
                  <a:schemeClr val="tx1"/>
                </a:solidFill>
              </a:rPr>
              <a:t>October 2023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041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b="1" u="sng" dirty="0"/>
              <a:t>Course Goals:</a:t>
            </a:r>
            <a:r>
              <a:rPr lang="en-US" dirty="0"/>
              <a:t>  </a:t>
            </a:r>
          </a:p>
          <a:p>
            <a:pPr marL="457200" lvl="1" indent="0">
              <a:buNone/>
            </a:pPr>
            <a:r>
              <a:rPr lang="en-US" dirty="0"/>
              <a:t>#1.  Three major sources of funding</a:t>
            </a:r>
          </a:p>
          <a:p>
            <a:pPr marL="457200" lvl="1" indent="0">
              <a:buNone/>
            </a:pPr>
            <a:r>
              <a:rPr lang="en-US" dirty="0"/>
              <a:t>		a. Federal (Title I &amp; Title II)</a:t>
            </a:r>
          </a:p>
          <a:p>
            <a:pPr marL="457200" lvl="1" indent="0">
              <a:buNone/>
            </a:pPr>
            <a:r>
              <a:rPr lang="en-US" dirty="0"/>
              <a:t>		b. State (Foundation Aid)</a:t>
            </a:r>
          </a:p>
          <a:p>
            <a:pPr marL="457200" lvl="1" indent="0">
              <a:buNone/>
            </a:pPr>
            <a:r>
              <a:rPr lang="en-US" dirty="0"/>
              <a:t>		c. Local (Mill Levy)</a:t>
            </a:r>
          </a:p>
        </p:txBody>
      </p:sp>
    </p:spTree>
    <p:extLst>
      <p:ext uri="{BB962C8B-B14F-4D97-AF65-F5344CB8AC3E}">
        <p14:creationId xmlns:p14="http://schemas.microsoft.com/office/powerpoint/2010/main" val="2406810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b="1" u="sng" dirty="0"/>
              <a:t>Course Goals:</a:t>
            </a:r>
            <a:r>
              <a:rPr lang="en-US" dirty="0"/>
              <a:t>  </a:t>
            </a:r>
          </a:p>
          <a:p>
            <a:pPr marL="457200" lvl="1" indent="0">
              <a:buNone/>
            </a:pPr>
            <a:r>
              <a:rPr lang="en-US" dirty="0"/>
              <a:t>#2.  State and Federal Deadlines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  <a:r>
              <a:rPr lang="en-US" dirty="0"/>
              <a:t>- August 10</a:t>
            </a:r>
            <a:r>
              <a:rPr lang="en-US" baseline="30000" dirty="0"/>
              <a:t>th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- August 25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r>
              <a:rPr lang="en-US" dirty="0"/>
              <a:t>	- October 10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2046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b="1" u="sng" dirty="0"/>
              <a:t>Course Goals:</a:t>
            </a:r>
            <a:r>
              <a:rPr lang="en-US" dirty="0"/>
              <a:t>  </a:t>
            </a:r>
          </a:p>
          <a:p>
            <a:pPr marL="457200" lvl="1" indent="0">
              <a:buNone/>
            </a:pPr>
            <a:r>
              <a:rPr lang="en-US" dirty="0"/>
              <a:t>#3.  DPI Projection Sheets</a:t>
            </a:r>
          </a:p>
          <a:p>
            <a:pPr marL="457200" lvl="1" indent="0">
              <a:buNone/>
            </a:pPr>
            <a:r>
              <a:rPr lang="en-US" dirty="0"/>
              <a:t>	- Utilizes Fall enrollment from the previous year </a:t>
            </a:r>
          </a:p>
        </p:txBody>
      </p:sp>
    </p:spTree>
    <p:extLst>
      <p:ext uri="{BB962C8B-B14F-4D97-AF65-F5344CB8AC3E}">
        <p14:creationId xmlns:p14="http://schemas.microsoft.com/office/powerpoint/2010/main" val="2102589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b="1" u="sng" dirty="0"/>
              <a:t>Course Goals:</a:t>
            </a:r>
            <a:r>
              <a:rPr lang="en-US" dirty="0"/>
              <a:t>  </a:t>
            </a:r>
          </a:p>
          <a:p>
            <a:pPr marL="457200" lvl="1" indent="0">
              <a:buNone/>
            </a:pPr>
            <a:r>
              <a:rPr lang="en-US" dirty="0"/>
              <a:t>#4.  Budget Hearing Requirements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  <a:r>
              <a:rPr lang="en-US" dirty="0"/>
              <a:t>- Preliminary Budget – County Auditor</a:t>
            </a:r>
          </a:p>
          <a:p>
            <a:pPr marL="457200" lvl="1" indent="0">
              <a:buNone/>
            </a:pPr>
            <a:r>
              <a:rPr lang="en-US" dirty="0"/>
              <a:t>	- School Board Meeting – Public Comment</a:t>
            </a:r>
          </a:p>
          <a:p>
            <a:pPr marL="457200" lvl="1" indent="0">
              <a:buNone/>
            </a:pPr>
            <a:r>
              <a:rPr lang="en-US" dirty="0"/>
              <a:t>	- Final Budget</a:t>
            </a:r>
          </a:p>
        </p:txBody>
      </p:sp>
    </p:spTree>
    <p:extLst>
      <p:ext uri="{BB962C8B-B14F-4D97-AF65-F5344CB8AC3E}">
        <p14:creationId xmlns:p14="http://schemas.microsoft.com/office/powerpoint/2010/main" val="2102589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752600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sz="4000" b="1" u="sng" dirty="0"/>
              <a:t>Questions???</a:t>
            </a:r>
            <a:r>
              <a:rPr lang="en-US" sz="40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102589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118</Words>
  <Application>Microsoft Office PowerPoint</Application>
  <PresentationFormat>On-screen Show (4:3)</PresentationFormat>
  <Paragraphs>25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Introduction to  School Finance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Dakota School Boards Association New Member Seminar</dc:title>
  <dc:creator>Paul Stremick</dc:creator>
  <cp:lastModifiedBy>Paul Stremick</cp:lastModifiedBy>
  <cp:revision>48</cp:revision>
  <cp:lastPrinted>2014-10-20T19:23:13Z</cp:lastPrinted>
  <dcterms:created xsi:type="dcterms:W3CDTF">2014-10-20T18:10:43Z</dcterms:created>
  <dcterms:modified xsi:type="dcterms:W3CDTF">2023-09-05T18:53:24Z</dcterms:modified>
</cp:coreProperties>
</file>