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5" r:id="rId1"/>
  </p:sldMasterIdLst>
  <p:notesMasterIdLst>
    <p:notesMasterId r:id="rId15"/>
  </p:notesMasterIdLst>
  <p:handoutMasterIdLst>
    <p:handoutMasterId r:id="rId16"/>
  </p:handoutMasterIdLst>
  <p:sldIdLst>
    <p:sldId id="256" r:id="rId2"/>
    <p:sldId id="318" r:id="rId3"/>
    <p:sldId id="319" r:id="rId4"/>
    <p:sldId id="322" r:id="rId5"/>
    <p:sldId id="321" r:id="rId6"/>
    <p:sldId id="325" r:id="rId7"/>
    <p:sldId id="323" r:id="rId8"/>
    <p:sldId id="320" r:id="rId9"/>
    <p:sldId id="263" r:id="rId10"/>
    <p:sldId id="282" r:id="rId11"/>
    <p:sldId id="270" r:id="rId12"/>
    <p:sldId id="324" r:id="rId13"/>
    <p:sldId id="316" r:id="rId14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reff, Shauna F." initials="GSF" lastIdx="1" clrIdx="0">
    <p:extLst>
      <p:ext uri="{19B8F6BF-5375-455C-9EA6-DF929625EA0E}">
        <p15:presenceInfo xmlns:p15="http://schemas.microsoft.com/office/powerpoint/2012/main" userId="S::sfgreff@nd.gov::1d462f2f-a1de-42da-af39-c83405002386" providerId="AD"/>
      </p:ext>
    </p:extLst>
  </p:cmAuthor>
  <p:cmAuthor id="2" name="Pollert, Rebecca L." initials="PRL" lastIdx="6" clrIdx="1">
    <p:extLst>
      <p:ext uri="{19B8F6BF-5375-455C-9EA6-DF929625EA0E}">
        <p15:presenceInfo xmlns:p15="http://schemas.microsoft.com/office/powerpoint/2012/main" userId="S::rlpollert@nd.gov::ede574eb-48ee-442e-998b-954096f6ce6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38" autoAdjust="0"/>
  </p:normalViewPr>
  <p:slideViewPr>
    <p:cSldViewPr>
      <p:cViewPr varScale="1">
        <p:scale>
          <a:sx n="79" d="100"/>
          <a:sy n="79" d="100"/>
        </p:scale>
        <p:origin x="1290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gge, Scott S." userId="b690a2d7-7c89-453b-91d4-f6273354255a" providerId="ADAL" clId="{049279FB-EF8E-46E5-BAC8-0E33FFCB5789}"/>
    <pc:docChg chg="modSld">
      <pc:chgData name="Egge, Scott S." userId="b690a2d7-7c89-453b-91d4-f6273354255a" providerId="ADAL" clId="{049279FB-EF8E-46E5-BAC8-0E33FFCB5789}" dt="2023-09-25T21:02:26.912" v="25" actId="20577"/>
      <pc:docMkLst>
        <pc:docMk/>
      </pc:docMkLst>
      <pc:sldChg chg="modSp mod">
        <pc:chgData name="Egge, Scott S." userId="b690a2d7-7c89-453b-91d4-f6273354255a" providerId="ADAL" clId="{049279FB-EF8E-46E5-BAC8-0E33FFCB5789}" dt="2023-09-25T21:02:26.912" v="25" actId="20577"/>
        <pc:sldMkLst>
          <pc:docMk/>
          <pc:sldMk cId="3049487607" sldId="322"/>
        </pc:sldMkLst>
        <pc:spChg chg="mod">
          <ac:chgData name="Egge, Scott S." userId="b690a2d7-7c89-453b-91d4-f6273354255a" providerId="ADAL" clId="{049279FB-EF8E-46E5-BAC8-0E33FFCB5789}" dt="2023-09-25T21:02:26.912" v="25" actId="20577"/>
          <ac:spMkLst>
            <pc:docMk/>
            <pc:sldMk cId="3049487607" sldId="322"/>
            <ac:spMk id="5" creationId="{CEFDA7F3-B052-4FC3-AA74-CB12877F54D8}"/>
          </ac:spMkLst>
        </pc:spChg>
      </pc:sldChg>
      <pc:sldChg chg="modSp mod">
        <pc:chgData name="Egge, Scott S." userId="b690a2d7-7c89-453b-91d4-f6273354255a" providerId="ADAL" clId="{049279FB-EF8E-46E5-BAC8-0E33FFCB5789}" dt="2023-09-25T20:26:07.429" v="6" actId="1076"/>
        <pc:sldMkLst>
          <pc:docMk/>
          <pc:sldMk cId="3329997608" sldId="325"/>
        </pc:sldMkLst>
        <pc:spChg chg="mod">
          <ac:chgData name="Egge, Scott S." userId="b690a2d7-7c89-453b-91d4-f6273354255a" providerId="ADAL" clId="{049279FB-EF8E-46E5-BAC8-0E33FFCB5789}" dt="2023-09-25T20:26:07.429" v="6" actId="1076"/>
          <ac:spMkLst>
            <pc:docMk/>
            <pc:sldMk cId="3329997608" sldId="325"/>
            <ac:spMk id="11" creationId="{C1FB8E1C-A1B0-0B0F-2176-09B733932DE4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9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9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F82448-A90F-4F38-B595-4BD7E78778A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9713932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1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9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AF3C776-758C-4107-9676-FC13BE82B19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8321293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57672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3770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F2B5D-F4FA-4410-BC4A-3F6FB15E502C}" type="datetime1">
              <a:rPr lang="en-US" smtClean="0"/>
              <a:t>9/25/2023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91729BE4-DC54-46CD-B72D-1C8156CF484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33684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5566E-30D6-4BAB-8429-BF8B49DD8777}" type="datetime1">
              <a:rPr lang="en-US" smtClean="0"/>
              <a:t>9/25/2023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91729BE4-DC54-46CD-B72D-1C8156CF484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6220358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5566E-30D6-4BAB-8429-BF8B49DD8777}" type="datetime1">
              <a:rPr lang="en-US" smtClean="0"/>
              <a:t>9/25/2023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91729BE4-DC54-46CD-B72D-1C8156CF484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25650956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5566E-30D6-4BAB-8429-BF8B49DD8777}" type="datetime1">
              <a:rPr lang="en-US" smtClean="0"/>
              <a:t>9/25/2023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91729BE4-DC54-46CD-B72D-1C8156CF484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1160203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5566E-30D6-4BAB-8429-BF8B49DD8777}" type="datetime1">
              <a:rPr lang="en-US" smtClean="0"/>
              <a:t>9/25/2023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91729BE4-DC54-46CD-B72D-1C8156CF484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03115193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5566E-30D6-4BAB-8429-BF8B49DD8777}" type="datetime1">
              <a:rPr lang="en-US" smtClean="0"/>
              <a:t>9/25/2023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91729BE4-DC54-46CD-B72D-1C8156CF484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6631638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4A63C-FB2A-4847-AEF2-9FB8379D2AB7}" type="datetime1">
              <a:rPr lang="en-US" smtClean="0"/>
              <a:t>9/25/2023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29BE4-DC54-46CD-B72D-1C8156CF484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99068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17C24-87A7-4B40-8492-D0705E1D8E7B}" type="datetime1">
              <a:rPr lang="en-US" smtClean="0"/>
              <a:t>9/25/2023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29BE4-DC54-46CD-B72D-1C8156CF484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1670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07075-2A6F-4497-971D-AC80ACFC4FCF}" type="datetime1">
              <a:rPr lang="en-US" smtClean="0"/>
              <a:t>9/25/2023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29BE4-DC54-46CD-B72D-1C8156CF484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34791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F99AE-6767-4C43-B9C1-26822C8AED77}" type="datetime1">
              <a:rPr lang="en-US" smtClean="0"/>
              <a:t>9/25/2023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91729BE4-DC54-46CD-B72D-1C8156CF484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91295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E0AB7-4BAA-4B7A-A710-B28AD78D9E04}" type="datetime1">
              <a:rPr lang="en-US" smtClean="0"/>
              <a:t>9/25/2023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91729BE4-DC54-46CD-B72D-1C8156CF484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05568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D1A9A-273C-4367-80CC-B84C11D5D45B}" type="datetime1">
              <a:rPr lang="en-US" smtClean="0"/>
              <a:t>9/25/2023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91729BE4-DC54-46CD-B72D-1C8156CF484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87448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C48A2-FA35-4FAB-A896-E49C2EBC9824}" type="datetime1">
              <a:rPr lang="en-US" smtClean="0"/>
              <a:t>9/25/2023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29BE4-DC54-46CD-B72D-1C8156CF484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78257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AA06B-C397-45E3-BAFD-1FFE0B8FCD6E}" type="datetime1">
              <a:rPr lang="en-US" smtClean="0"/>
              <a:t>9/25/2023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29BE4-DC54-46CD-B72D-1C8156CF484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74868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6B134-CB39-4987-9542-B22629260165}" type="datetime1">
              <a:rPr lang="en-US" smtClean="0"/>
              <a:t>9/25/2023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29BE4-DC54-46CD-B72D-1C8156CF484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91630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C5664-A45C-4685-9DAD-678B4FBEFB26}" type="datetime1">
              <a:rPr lang="en-US" smtClean="0"/>
              <a:t>9/25/2023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91729BE4-DC54-46CD-B72D-1C8156CF484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848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D5566E-30D6-4BAB-8429-BF8B49DD8777}" type="datetime1">
              <a:rPr lang="en-US" smtClean="0"/>
              <a:t>9/25/2023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91729BE4-DC54-46CD-B72D-1C8156CF484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50317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6" r:id="rId1"/>
    <p:sldLayoutId id="2147483967" r:id="rId2"/>
    <p:sldLayoutId id="2147483968" r:id="rId3"/>
    <p:sldLayoutId id="2147483969" r:id="rId4"/>
    <p:sldLayoutId id="2147483970" r:id="rId5"/>
    <p:sldLayoutId id="2147483971" r:id="rId6"/>
    <p:sldLayoutId id="2147483972" r:id="rId7"/>
    <p:sldLayoutId id="2147483973" r:id="rId8"/>
    <p:sldLayoutId id="2147483974" r:id="rId9"/>
    <p:sldLayoutId id="2147483975" r:id="rId10"/>
    <p:sldLayoutId id="2147483976" r:id="rId11"/>
    <p:sldLayoutId id="2147483977" r:id="rId12"/>
    <p:sldLayoutId id="2147483978" r:id="rId13"/>
    <p:sldLayoutId id="2147483979" r:id="rId14"/>
    <p:sldLayoutId id="2147483980" r:id="rId15"/>
    <p:sldLayoutId id="2147483981" r:id="rId1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apps.nd.gov/dpi/cnfd/ndfoods/login.htm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secure.apps.state.nd.us/dpi/stars/Login.aspx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39516" y="1371600"/>
            <a:ext cx="7772400" cy="5181600"/>
          </a:xfrm>
        </p:spPr>
        <p:txBody>
          <a:bodyPr>
            <a:normAutofit/>
          </a:bodyPr>
          <a:lstStyle/>
          <a:p>
            <a:r>
              <a:rPr lang="en-US" sz="3300" dirty="0"/>
              <a:t>The North Dakota School Business Manager Certification Program </a:t>
            </a:r>
            <a:br>
              <a:rPr lang="en-US" sz="3300" dirty="0"/>
            </a:br>
            <a:br>
              <a:rPr lang="en-US" sz="3300" dirty="0"/>
            </a:br>
            <a:br>
              <a:rPr lang="en-US" sz="3300" dirty="0"/>
            </a:br>
            <a:br>
              <a:rPr lang="en-US" sz="3300" dirty="0"/>
            </a:br>
            <a:r>
              <a:rPr lang="en-US" sz="3300" dirty="0"/>
              <a:t>Child Nutrition &amp; Food Distribution</a:t>
            </a:r>
            <a:br>
              <a:rPr lang="en-US" sz="3300" dirty="0"/>
            </a:br>
            <a:r>
              <a:rPr lang="en-US" sz="3300" dirty="0"/>
              <a:t> </a:t>
            </a:r>
            <a:r>
              <a:rPr lang="en-US" sz="2200" dirty="0"/>
              <a:t>October 2023</a:t>
            </a:r>
            <a:br>
              <a:rPr lang="en-US" sz="2200" dirty="0"/>
            </a:br>
            <a:r>
              <a:rPr lang="en-US" dirty="0"/>
              <a:t>							</a:t>
            </a:r>
            <a:r>
              <a:rPr lang="en-US" sz="1600" dirty="0"/>
              <a:t>Scott Egge, Administrative Staff Officer III</a:t>
            </a:r>
            <a:br>
              <a:rPr lang="en-US" sz="1600" dirty="0"/>
            </a:br>
            <a:r>
              <a:rPr lang="en-US" sz="1600" dirty="0"/>
              <a:t>							ND Department of Public Instruction (NDDPI)</a:t>
            </a:r>
          </a:p>
        </p:txBody>
      </p:sp>
      <p:pic>
        <p:nvPicPr>
          <p:cNvPr id="3" name="Picture 2" descr="DPI_logo_FINAL_Horz_cmyk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04800"/>
            <a:ext cx="2259330" cy="55689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057400" y="762000"/>
            <a:ext cx="6438900" cy="533400"/>
          </a:xfrm>
        </p:spPr>
        <p:txBody>
          <a:bodyPr>
            <a:noAutofit/>
          </a:bodyPr>
          <a:lstStyle/>
          <a:p>
            <a:pPr algn="ctr" defTabSz="914400"/>
            <a:r>
              <a:rPr lang="en-US" sz="2400" b="1" dirty="0">
                <a:solidFill>
                  <a:srgbClr val="464646"/>
                </a:solidFill>
                <a:latin typeface="Lucida Sans Unicode"/>
              </a:rPr>
              <a:t>Entitlement Dollars / Food Invoices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A741D15-6FF1-6670-5064-740E97CE1AC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49449" y="1295400"/>
            <a:ext cx="5715000" cy="5259032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1363578"/>
            <a:ext cx="8001000" cy="5418221"/>
          </a:xfrm>
        </p:spPr>
        <p:txBody>
          <a:bodyPr>
            <a:noAutofit/>
          </a:bodyPr>
          <a:lstStyle/>
          <a:p>
            <a:pPr>
              <a:buClrTx/>
              <a:buFont typeface="Wingdings" panose="05000000000000000000" pitchFamily="2" charset="2"/>
              <a:buChar char="Ø"/>
            </a:pPr>
            <a:r>
              <a:rPr lang="en-US" sz="2000" dirty="0"/>
              <a:t>Fresh Fruits and Vegetables Program</a:t>
            </a:r>
          </a:p>
          <a:p>
            <a:pPr lvl="1">
              <a:buClrTx/>
              <a:buFont typeface="Wingdings" panose="05000000000000000000" pitchFamily="2" charset="2"/>
              <a:buChar char="Ø"/>
            </a:pPr>
            <a:r>
              <a:rPr lang="en-US" sz="1400" dirty="0"/>
              <a:t>USDA Program to Introduce Students to Eating Healthier and Trying New Fruits and Vegetables</a:t>
            </a:r>
          </a:p>
          <a:p>
            <a:pPr lvl="1">
              <a:buClrTx/>
              <a:buFont typeface="Wingdings" panose="05000000000000000000" pitchFamily="2" charset="2"/>
              <a:buChar char="Ø"/>
            </a:pPr>
            <a:r>
              <a:rPr lang="en-US" sz="1400" dirty="0"/>
              <a:t>Usually Email with Grant Application sent in April  and Due July</a:t>
            </a:r>
          </a:p>
          <a:p>
            <a:pPr>
              <a:buClrTx/>
              <a:buFont typeface="Wingdings" panose="05000000000000000000" pitchFamily="2" charset="2"/>
              <a:buChar char="Ø"/>
            </a:pPr>
            <a:endParaRPr lang="en-US" sz="800" dirty="0"/>
          </a:p>
          <a:p>
            <a:pPr>
              <a:buClrTx/>
              <a:buFont typeface="Wingdings" panose="05000000000000000000" pitchFamily="2" charset="2"/>
              <a:buChar char="Ø"/>
            </a:pPr>
            <a:r>
              <a:rPr lang="en-US" sz="2000" dirty="0"/>
              <a:t>Farm to School Grant</a:t>
            </a:r>
          </a:p>
          <a:p>
            <a:pPr lvl="1">
              <a:buClrTx/>
              <a:buFont typeface="Wingdings" panose="05000000000000000000" pitchFamily="2" charset="2"/>
              <a:buChar char="Ø"/>
            </a:pPr>
            <a:r>
              <a:rPr lang="en-US" sz="1400" dirty="0"/>
              <a:t>USDA Grant for Farm to School or Ag in the Classroom Projects</a:t>
            </a:r>
          </a:p>
          <a:p>
            <a:pPr lvl="1">
              <a:buClrTx/>
              <a:buFont typeface="Wingdings" panose="05000000000000000000" pitchFamily="2" charset="2"/>
              <a:buChar char="Ø"/>
            </a:pPr>
            <a:r>
              <a:rPr lang="en-US" sz="1400" dirty="0"/>
              <a:t>Usually Email with Grant Application sent in October and Due December</a:t>
            </a:r>
          </a:p>
          <a:p>
            <a:pPr lvl="1">
              <a:buClrTx/>
              <a:buFont typeface="Wingdings" panose="05000000000000000000" pitchFamily="2" charset="2"/>
              <a:buChar char="Ø"/>
            </a:pPr>
            <a:endParaRPr lang="en-US" sz="600" dirty="0"/>
          </a:p>
          <a:p>
            <a:pPr>
              <a:buClrTx/>
              <a:buFont typeface="Wingdings" panose="05000000000000000000" pitchFamily="2" charset="2"/>
              <a:buChar char="Ø"/>
            </a:pPr>
            <a:r>
              <a:rPr lang="en-US" sz="2000" dirty="0"/>
              <a:t>Equipment Grants</a:t>
            </a:r>
            <a:endParaRPr lang="en-US" dirty="0"/>
          </a:p>
          <a:p>
            <a:pPr lvl="1">
              <a:buClrTx/>
              <a:buFont typeface="Wingdings" panose="05000000000000000000" pitchFamily="2" charset="2"/>
              <a:buChar char="Ø"/>
            </a:pPr>
            <a:r>
              <a:rPr lang="en-US" sz="1400" dirty="0"/>
              <a:t>USDA Grant for School Kitchen Equipment</a:t>
            </a:r>
          </a:p>
          <a:p>
            <a:pPr lvl="1">
              <a:buClrTx/>
              <a:buFont typeface="Wingdings" panose="05000000000000000000" pitchFamily="2" charset="2"/>
              <a:buChar char="Ø"/>
            </a:pPr>
            <a:r>
              <a:rPr lang="en-US" sz="1400" dirty="0"/>
              <a:t>Usually Email with Grant Application sent in September and Due November</a:t>
            </a:r>
          </a:p>
          <a:p>
            <a:pPr>
              <a:buClrTx/>
              <a:buFont typeface="Wingdings" panose="05000000000000000000" pitchFamily="2" charset="2"/>
              <a:buChar char="Ø"/>
            </a:pPr>
            <a:r>
              <a:rPr lang="en-US" sz="2000" dirty="0"/>
              <a:t>Other Incomes</a:t>
            </a:r>
            <a:endParaRPr lang="en-US" dirty="0"/>
          </a:p>
          <a:p>
            <a:pPr lvl="1">
              <a:buClrTx/>
              <a:buFont typeface="Wingdings" panose="05000000000000000000" pitchFamily="2" charset="2"/>
              <a:buChar char="Ø"/>
            </a:pPr>
            <a:r>
              <a:rPr lang="en-US" sz="1400" dirty="0"/>
              <a:t>Supply Chain Assistance Funds</a:t>
            </a:r>
          </a:p>
          <a:p>
            <a:pPr lvl="1">
              <a:buClrTx/>
              <a:buFont typeface="Wingdings" panose="05000000000000000000" pitchFamily="2" charset="2"/>
              <a:buChar char="Ø"/>
            </a:pPr>
            <a:r>
              <a:rPr lang="en-US" sz="1400" dirty="0"/>
              <a:t>Reallocated SAE &amp; State Match</a:t>
            </a:r>
          </a:p>
          <a:p>
            <a:pPr marL="457200" lvl="1" indent="0">
              <a:buClrTx/>
              <a:buNone/>
            </a:pPr>
            <a:endParaRPr lang="en-US" sz="1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524000" y="677779"/>
            <a:ext cx="6589199" cy="685800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>
                <a:solidFill>
                  <a:srgbClr val="464646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Lucida Sans Unicode"/>
              </a:rPr>
              <a:t>Grant Programs / Other Income</a:t>
            </a:r>
            <a:endParaRPr lang="en-US" sz="32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685800"/>
            <a:ext cx="8382000" cy="2971800"/>
          </a:xfrm>
        </p:spPr>
        <p:txBody>
          <a:bodyPr>
            <a:normAutofit fontScale="90000"/>
          </a:bodyPr>
          <a:lstStyle/>
          <a:p>
            <a:pPr marL="685800" lvl="2" algn="ctr"/>
            <a:br>
              <a:rPr lang="en-US" sz="3600" dirty="0"/>
            </a:br>
            <a:br>
              <a:rPr lang="en-US" sz="3600" dirty="0"/>
            </a:br>
            <a:br>
              <a:rPr lang="en-US" sz="3600" dirty="0"/>
            </a:br>
            <a:br>
              <a:rPr lang="en-US" sz="3600" dirty="0"/>
            </a:br>
            <a:r>
              <a:rPr lang="en-US" sz="3600" dirty="0"/>
              <a:t>Questions ?</a:t>
            </a:r>
            <a:br>
              <a:rPr lang="en-US" sz="3600" dirty="0"/>
            </a:br>
            <a:br>
              <a:rPr lang="en-US" sz="1350" dirty="0"/>
            </a:br>
            <a:br>
              <a:rPr lang="en-US" sz="1350" dirty="0"/>
            </a:br>
            <a:br>
              <a:rPr lang="en-US" sz="4000" dirty="0"/>
            </a:br>
            <a:endParaRPr lang="en-US" sz="1350" dirty="0"/>
          </a:p>
        </p:txBody>
      </p:sp>
    </p:spTree>
    <p:extLst>
      <p:ext uri="{BB962C8B-B14F-4D97-AF65-F5344CB8AC3E}">
        <p14:creationId xmlns:p14="http://schemas.microsoft.com/office/powerpoint/2010/main" val="1214923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7E60023-0109-4F53-83A6-B22BD25DEAFC}"/>
              </a:ext>
            </a:extLst>
          </p:cNvPr>
          <p:cNvSpPr txBox="1"/>
          <p:nvPr/>
        </p:nvSpPr>
        <p:spPr>
          <a:xfrm>
            <a:off x="0" y="2743200"/>
            <a:ext cx="8678562" cy="20467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800" b="1" dirty="0"/>
          </a:p>
          <a:p>
            <a:pPr marL="342900" lvl="2" algn="ctr"/>
            <a:r>
              <a:rPr lang="en-US" sz="4000" dirty="0"/>
              <a:t>Thank you</a:t>
            </a:r>
            <a:r>
              <a:rPr lang="en-US" sz="4000" dirty="0">
                <a:sym typeface="Wingdings" panose="05000000000000000000" pitchFamily="2" charset="2"/>
              </a:rPr>
              <a:t></a:t>
            </a:r>
            <a:endParaRPr lang="en-US" sz="4000" dirty="0"/>
          </a:p>
          <a:p>
            <a:pPr marL="559594" lvl="2" indent="-216694">
              <a:buFont typeface="Wingdings" panose="05000000000000000000" pitchFamily="2" charset="2"/>
              <a:buChar char="Ø"/>
            </a:pPr>
            <a:endParaRPr lang="en-US" sz="1350" dirty="0"/>
          </a:p>
          <a:p>
            <a:pPr marL="557213" lvl="1" indent="-214313">
              <a:buFont typeface="Wingdings" panose="05000000000000000000" pitchFamily="2" charset="2"/>
              <a:buChar char="Ø"/>
            </a:pPr>
            <a:endParaRPr lang="en-US" sz="1350" dirty="0"/>
          </a:p>
          <a:p>
            <a:pPr marL="214313" indent="-214313" algn="ctr">
              <a:buFont typeface="Wingdings" panose="05000000000000000000" pitchFamily="2" charset="2"/>
              <a:buChar char="Ø"/>
            </a:pPr>
            <a:r>
              <a:rPr lang="en-US" sz="3200" dirty="0"/>
              <a:t>DPICNFD@ND.GOV</a:t>
            </a:r>
          </a:p>
        </p:txBody>
      </p:sp>
    </p:spTree>
    <p:extLst>
      <p:ext uri="{BB962C8B-B14F-4D97-AF65-F5344CB8AC3E}">
        <p14:creationId xmlns:p14="http://schemas.microsoft.com/office/powerpoint/2010/main" val="35103755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7E60023-0109-4F53-83A6-B22BD25DEAFC}"/>
              </a:ext>
            </a:extLst>
          </p:cNvPr>
          <p:cNvSpPr txBox="1"/>
          <p:nvPr/>
        </p:nvSpPr>
        <p:spPr>
          <a:xfrm>
            <a:off x="1371600" y="838200"/>
            <a:ext cx="7772400" cy="58631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>
              <a:spcBef>
                <a:spcPct val="0"/>
              </a:spcBef>
            </a:pPr>
            <a:r>
              <a:rPr lang="en-US" sz="2800" b="1" dirty="0">
                <a:solidFill>
                  <a:srgbClr val="464646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Lucida Sans Unicode"/>
                <a:ea typeface="+mj-ea"/>
                <a:cs typeface="+mj-cs"/>
              </a:rPr>
              <a:t>Importance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350" dirty="0"/>
          </a:p>
          <a:p>
            <a:pPr marL="128587"/>
            <a:r>
              <a:rPr lang="en-US" sz="2000" dirty="0"/>
              <a:t>As a School District Business Manager, why is this important to me?</a:t>
            </a:r>
          </a:p>
          <a:p>
            <a:pPr marL="928687" lvl="1" indent="-342900">
              <a:buFont typeface="Wingdings" panose="05000000000000000000" pitchFamily="2" charset="2"/>
              <a:buChar char="Ø"/>
            </a:pPr>
            <a:endParaRPr lang="en-US" sz="2000" dirty="0"/>
          </a:p>
          <a:p>
            <a:pPr marL="928687" lvl="1" indent="-342900">
              <a:buFont typeface="Wingdings" panose="05000000000000000000" pitchFamily="2" charset="2"/>
              <a:buChar char="Ø"/>
            </a:pPr>
            <a:r>
              <a:rPr lang="en-US" sz="2000" dirty="0"/>
              <a:t>A School District Business Manager is critical to the organization and day-to-day functioning at the local level </a:t>
            </a:r>
          </a:p>
          <a:p>
            <a:pPr marL="928687" lvl="1" indent="-342900">
              <a:buFont typeface="Wingdings" panose="05000000000000000000" pitchFamily="2" charset="2"/>
              <a:buChar char="Ø"/>
            </a:pPr>
            <a:endParaRPr lang="en-US" sz="2000" dirty="0"/>
          </a:p>
          <a:p>
            <a:pPr marL="928687" lvl="1" indent="-342900">
              <a:buFont typeface="Wingdings" panose="05000000000000000000" pitchFamily="2" charset="2"/>
              <a:buChar char="Ø"/>
            </a:pPr>
            <a:r>
              <a:rPr lang="en-US" sz="2000" dirty="0"/>
              <a:t>The business manager must be aware of the following for their school district for all local and federal programs:</a:t>
            </a:r>
          </a:p>
          <a:p>
            <a:pPr marL="1843087" lvl="3" indent="-342900">
              <a:buFont typeface="Arial" panose="020B0604020202020204" pitchFamily="34" charset="0"/>
              <a:buChar char="•"/>
            </a:pPr>
            <a:r>
              <a:rPr lang="en-US" sz="2000" dirty="0"/>
              <a:t>Grant Award funds</a:t>
            </a:r>
          </a:p>
          <a:p>
            <a:pPr marL="1843087" lvl="3" indent="-342900">
              <a:buFont typeface="Arial" panose="020B0604020202020204" pitchFamily="34" charset="0"/>
              <a:buChar char="•"/>
            </a:pPr>
            <a:r>
              <a:rPr lang="en-US" sz="2000" dirty="0"/>
              <a:t>Other Incomes</a:t>
            </a:r>
          </a:p>
          <a:p>
            <a:pPr marL="1843087" lvl="3" indent="-342900">
              <a:buFont typeface="Arial" panose="020B0604020202020204" pitchFamily="34" charset="0"/>
              <a:buChar char="•"/>
            </a:pPr>
            <a:r>
              <a:rPr lang="en-US" sz="2000" dirty="0"/>
              <a:t>Claims for reimbursement</a:t>
            </a:r>
          </a:p>
          <a:p>
            <a:pPr marL="1843087" lvl="3" indent="-342900">
              <a:buFont typeface="Arial" panose="020B0604020202020204" pitchFamily="34" charset="0"/>
              <a:buChar char="•"/>
            </a:pPr>
            <a:r>
              <a:rPr lang="en-US" sz="2000" dirty="0"/>
              <a:t>Entitlement Dollars</a:t>
            </a:r>
          </a:p>
          <a:p>
            <a:pPr marL="1843087" lvl="3" indent="-342900">
              <a:buFont typeface="Arial" panose="020B0604020202020204" pitchFamily="34" charset="0"/>
              <a:buChar char="•"/>
            </a:pPr>
            <a:r>
              <a:rPr lang="en-US" sz="2000" dirty="0"/>
              <a:t>Department of Defense (DOD) Funds</a:t>
            </a:r>
          </a:p>
          <a:p>
            <a:pPr marL="1843087" lvl="3" indent="-342900">
              <a:buFont typeface="Arial" panose="020B0604020202020204" pitchFamily="34" charset="0"/>
              <a:buChar char="•"/>
            </a:pPr>
            <a:r>
              <a:rPr lang="en-US" sz="2000" dirty="0"/>
              <a:t>USDA Food Invoices</a:t>
            </a:r>
          </a:p>
          <a:p>
            <a:pPr marL="585787" lvl="1"/>
            <a:endParaRPr lang="en-US" sz="1350" dirty="0"/>
          </a:p>
        </p:txBody>
      </p:sp>
    </p:spTree>
    <p:extLst>
      <p:ext uri="{BB962C8B-B14F-4D97-AF65-F5344CB8AC3E}">
        <p14:creationId xmlns:p14="http://schemas.microsoft.com/office/powerpoint/2010/main" val="25782721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7E60023-0109-4F53-83A6-B22BD25DEAFC}"/>
              </a:ext>
            </a:extLst>
          </p:cNvPr>
          <p:cNvSpPr txBox="1"/>
          <p:nvPr/>
        </p:nvSpPr>
        <p:spPr>
          <a:xfrm>
            <a:off x="1676400" y="609600"/>
            <a:ext cx="7010400" cy="58400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>
              <a:spcBef>
                <a:spcPct val="0"/>
              </a:spcBef>
            </a:pPr>
            <a:r>
              <a:rPr lang="en-US" sz="2800" b="1" dirty="0">
                <a:solidFill>
                  <a:srgbClr val="464646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Lucida Sans Unicode"/>
                <a:ea typeface="+mj-ea"/>
                <a:cs typeface="+mj-cs"/>
              </a:rPr>
              <a:t>Agenda</a:t>
            </a:r>
          </a:p>
          <a:p>
            <a:pPr algn="ctr"/>
            <a:endParaRPr lang="en-US" sz="3200" b="1" dirty="0"/>
          </a:p>
          <a:p>
            <a:pPr marL="871537" lvl="1" indent="-342900">
              <a:buFont typeface="Wingdings" panose="05000000000000000000" pitchFamily="2" charset="2"/>
              <a:buChar char="Ø"/>
            </a:pPr>
            <a:r>
              <a:rPr lang="en-US" sz="2000" dirty="0"/>
              <a:t>Reporting Systems</a:t>
            </a:r>
          </a:p>
          <a:p>
            <a:pPr marL="871537" lvl="1" indent="-342900">
              <a:buFont typeface="Wingdings" panose="05000000000000000000" pitchFamily="2" charset="2"/>
              <a:buChar char="Ø"/>
            </a:pPr>
            <a:endParaRPr lang="en-US" sz="2000" dirty="0"/>
          </a:p>
          <a:p>
            <a:pPr marL="871537" lvl="1" indent="-342900">
              <a:buFont typeface="Wingdings" panose="05000000000000000000" pitchFamily="2" charset="2"/>
              <a:buChar char="Ø"/>
            </a:pPr>
            <a:r>
              <a:rPr lang="en-US" sz="2000" dirty="0"/>
              <a:t>Program Renewals </a:t>
            </a:r>
          </a:p>
          <a:p>
            <a:pPr marL="871537" lvl="1" indent="-342900">
              <a:buFont typeface="Wingdings" panose="05000000000000000000" pitchFamily="2" charset="2"/>
              <a:buChar char="Ø"/>
            </a:pPr>
            <a:endParaRPr lang="en-US" sz="2000" dirty="0"/>
          </a:p>
          <a:p>
            <a:pPr marL="871537" lvl="1" indent="-342900">
              <a:buFont typeface="Wingdings" panose="05000000000000000000" pitchFamily="2" charset="2"/>
              <a:buChar char="Ø"/>
            </a:pPr>
            <a:r>
              <a:rPr lang="en-US" sz="2000" dirty="0"/>
              <a:t>New ND State Legislation</a:t>
            </a:r>
          </a:p>
          <a:p>
            <a:pPr marL="871537" lvl="1" indent="-342900">
              <a:buFont typeface="Wingdings" panose="05000000000000000000" pitchFamily="2" charset="2"/>
              <a:buChar char="Ø"/>
            </a:pPr>
            <a:endParaRPr lang="en-US" sz="2000" dirty="0"/>
          </a:p>
          <a:p>
            <a:pPr marL="871537" lvl="1" indent="-342900">
              <a:buFont typeface="Wingdings" panose="05000000000000000000" pitchFamily="2" charset="2"/>
              <a:buChar char="Ø"/>
            </a:pPr>
            <a:r>
              <a:rPr lang="en-US" sz="2000" dirty="0"/>
              <a:t>Student Meal Status / Direct Certification</a:t>
            </a:r>
          </a:p>
          <a:p>
            <a:pPr marL="871537" lvl="1" indent="-342900">
              <a:buFont typeface="Wingdings" panose="05000000000000000000" pitchFamily="2" charset="2"/>
              <a:buChar char="Ø"/>
            </a:pPr>
            <a:endParaRPr lang="en-US" sz="2000" dirty="0"/>
          </a:p>
          <a:p>
            <a:pPr marL="871537" lvl="1" indent="-342900">
              <a:buFont typeface="Wingdings" panose="05000000000000000000" pitchFamily="2" charset="2"/>
              <a:buChar char="Ø"/>
            </a:pPr>
            <a:r>
              <a:rPr lang="en-US" sz="2000" dirty="0"/>
              <a:t>Claiming &amp; Reimbursement Rates</a:t>
            </a:r>
          </a:p>
          <a:p>
            <a:pPr marL="871537" lvl="1" indent="-342900">
              <a:buFont typeface="Wingdings" panose="05000000000000000000" pitchFamily="2" charset="2"/>
              <a:buChar char="Ø"/>
            </a:pPr>
            <a:endParaRPr lang="en-US" sz="2000" dirty="0"/>
          </a:p>
          <a:p>
            <a:pPr marL="871537" lvl="1" indent="-342900">
              <a:buFont typeface="Wingdings" panose="05000000000000000000" pitchFamily="2" charset="2"/>
              <a:buChar char="Ø"/>
            </a:pPr>
            <a:r>
              <a:rPr lang="en-US" sz="2000" dirty="0"/>
              <a:t>October Enrollment / Verification Collection</a:t>
            </a:r>
          </a:p>
          <a:p>
            <a:pPr marL="871537" lvl="1" indent="-342900">
              <a:buFont typeface="Wingdings" panose="05000000000000000000" pitchFamily="2" charset="2"/>
              <a:buChar char="Ø"/>
            </a:pPr>
            <a:endParaRPr lang="en-US" sz="2000" dirty="0"/>
          </a:p>
          <a:p>
            <a:pPr marL="871537" lvl="1" indent="-342900">
              <a:buFont typeface="Wingdings" panose="05000000000000000000" pitchFamily="2" charset="2"/>
              <a:buChar char="Ø"/>
            </a:pPr>
            <a:r>
              <a:rPr lang="en-US" sz="2000" dirty="0"/>
              <a:t>Entitlement Dollars / Food Invoices</a:t>
            </a:r>
          </a:p>
          <a:p>
            <a:pPr marL="871537" lvl="1" indent="-342900">
              <a:buFont typeface="Wingdings" panose="05000000000000000000" pitchFamily="2" charset="2"/>
              <a:buChar char="Ø"/>
            </a:pPr>
            <a:endParaRPr lang="en-US" sz="2000" dirty="0"/>
          </a:p>
          <a:p>
            <a:pPr marL="871537" lvl="1" indent="-342900">
              <a:buFont typeface="Wingdings" panose="05000000000000000000" pitchFamily="2" charset="2"/>
              <a:buChar char="Ø"/>
            </a:pPr>
            <a:r>
              <a:rPr lang="en-US" sz="2000" dirty="0"/>
              <a:t>Grant Programs</a:t>
            </a:r>
          </a:p>
          <a:p>
            <a:endParaRPr lang="en-US" sz="1350" dirty="0"/>
          </a:p>
        </p:txBody>
      </p:sp>
    </p:spTree>
    <p:extLst>
      <p:ext uri="{BB962C8B-B14F-4D97-AF65-F5344CB8AC3E}">
        <p14:creationId xmlns:p14="http://schemas.microsoft.com/office/powerpoint/2010/main" val="13079332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7E60023-0109-4F53-83A6-B22BD25DEAFC}"/>
              </a:ext>
            </a:extLst>
          </p:cNvPr>
          <p:cNvSpPr txBox="1"/>
          <p:nvPr/>
        </p:nvSpPr>
        <p:spPr>
          <a:xfrm>
            <a:off x="1600200" y="762000"/>
            <a:ext cx="68284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>
              <a:spcBef>
                <a:spcPct val="0"/>
              </a:spcBef>
            </a:pPr>
            <a:r>
              <a:rPr lang="en-US" sz="2800" b="1" dirty="0">
                <a:solidFill>
                  <a:srgbClr val="464646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Lucida Sans Unicode"/>
                <a:ea typeface="+mj-ea"/>
                <a:cs typeface="+mj-cs"/>
              </a:rPr>
              <a:t>Reporting Systems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EFDA7F3-B052-4FC3-AA74-CB12877F54D8}"/>
              </a:ext>
            </a:extLst>
          </p:cNvPr>
          <p:cNvSpPr txBox="1"/>
          <p:nvPr/>
        </p:nvSpPr>
        <p:spPr>
          <a:xfrm>
            <a:off x="685800" y="1371600"/>
            <a:ext cx="8305800" cy="53553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000" dirty="0" err="1">
                <a:hlinkClick r:id="rId3"/>
              </a:rPr>
              <a:t>NDFoods</a:t>
            </a:r>
            <a:r>
              <a:rPr lang="en-US" sz="2000" dirty="0"/>
              <a:t> – CNFD system for applications, payments, food ordering</a:t>
            </a:r>
          </a:p>
          <a:p>
            <a:endParaRPr lang="en-US" sz="700" dirty="0"/>
          </a:p>
          <a:p>
            <a:pPr marL="871537" lvl="1">
              <a:buClrTx/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chemeClr val="tx1"/>
                </a:solidFill>
              </a:rPr>
              <a:t>National School Lunch Program</a:t>
            </a:r>
          </a:p>
          <a:p>
            <a:pPr marL="1328737" lvl="2">
              <a:buFont typeface="Wingdings" panose="05000000000000000000" pitchFamily="2" charset="2"/>
              <a:buChar char="Ø"/>
            </a:pPr>
            <a:r>
              <a:rPr lang="en-US" sz="2000" dirty="0"/>
              <a:t>Seamless Summer Option</a:t>
            </a:r>
            <a:endParaRPr lang="en-US" sz="2000" dirty="0">
              <a:solidFill>
                <a:schemeClr val="tx1"/>
              </a:solidFill>
            </a:endParaRPr>
          </a:p>
          <a:p>
            <a:pPr marL="871537" lvl="1">
              <a:buClrTx/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chemeClr val="tx1"/>
                </a:solidFill>
              </a:rPr>
              <a:t>School Breakfast Program</a:t>
            </a:r>
          </a:p>
          <a:p>
            <a:pPr marL="871537" lvl="1">
              <a:buClrTx/>
              <a:buFont typeface="Wingdings" panose="05000000000000000000" pitchFamily="2" charset="2"/>
              <a:buChar char="Ø"/>
            </a:pPr>
            <a:r>
              <a:rPr lang="en-US" sz="2000" dirty="0"/>
              <a:t>Summer Food Service Program</a:t>
            </a:r>
            <a:endParaRPr lang="en-US" sz="2000" dirty="0">
              <a:solidFill>
                <a:schemeClr val="tx1"/>
              </a:solidFill>
            </a:endParaRPr>
          </a:p>
          <a:p>
            <a:pPr marL="871537" lvl="1">
              <a:buClrTx/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chemeClr val="tx1"/>
                </a:solidFill>
              </a:rPr>
              <a:t>After School Snack</a:t>
            </a:r>
          </a:p>
          <a:p>
            <a:pPr marL="871537" lvl="1">
              <a:buClrTx/>
              <a:buFont typeface="Wingdings" panose="05000000000000000000" pitchFamily="2" charset="2"/>
              <a:buChar char="Ø"/>
            </a:pPr>
            <a:r>
              <a:rPr lang="en-US" sz="2000" dirty="0"/>
              <a:t>USDA Entitlement Dollars</a:t>
            </a:r>
            <a:endParaRPr lang="en-US" sz="2000" dirty="0">
              <a:solidFill>
                <a:schemeClr val="tx1"/>
              </a:solidFill>
            </a:endParaRPr>
          </a:p>
          <a:p>
            <a:pPr marL="871537" lvl="1">
              <a:buClrTx/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chemeClr val="tx1"/>
                </a:solidFill>
              </a:rPr>
              <a:t>Fresh Fruit and Vegetable Program</a:t>
            </a:r>
          </a:p>
          <a:p>
            <a:pPr marL="871537" lvl="1">
              <a:buClrTx/>
              <a:buFont typeface="Wingdings" panose="05000000000000000000" pitchFamily="2" charset="2"/>
              <a:buChar char="Ø"/>
            </a:pPr>
            <a:endParaRPr lang="en-US" sz="800" dirty="0">
              <a:solidFill>
                <a:schemeClr val="tx1"/>
              </a:solidFill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000" dirty="0">
                <a:hlinkClick r:id="rId4"/>
              </a:rPr>
              <a:t>Direct Certification Program </a:t>
            </a:r>
            <a:r>
              <a:rPr lang="en-US" sz="2000" dirty="0"/>
              <a:t>– Power School tied to </a:t>
            </a:r>
            <a:r>
              <a:rPr lang="en-US" sz="2000" dirty="0">
                <a:hlinkClick r:id="rId4"/>
              </a:rPr>
              <a:t>(STARS)</a:t>
            </a:r>
            <a:r>
              <a:rPr lang="en-US" sz="2000" dirty="0"/>
              <a:t> for free meal eligibility for nutrition programs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en-US" sz="700" dirty="0"/>
          </a:p>
          <a:p>
            <a:pPr marL="1371600" lvl="2" indent="-457200">
              <a:buFont typeface="Wingdings" panose="05000000000000000000" pitchFamily="2" charset="2"/>
              <a:buChar char="Ø"/>
            </a:pPr>
            <a:r>
              <a:rPr lang="en-US" sz="2000" dirty="0"/>
              <a:t>Student Meal Status	</a:t>
            </a:r>
          </a:p>
          <a:p>
            <a:pPr marL="1714500" lvl="3" indent="-342900">
              <a:buFont typeface="Wingdings" panose="05000000000000000000" pitchFamily="2" charset="2"/>
              <a:buChar char="Ø"/>
            </a:pPr>
            <a:r>
              <a:rPr lang="en-US" sz="2000" dirty="0"/>
              <a:t>Free / Reduced / Exempt</a:t>
            </a:r>
          </a:p>
          <a:p>
            <a:pPr marL="1714500" lvl="3" indent="-342900">
              <a:buFont typeface="Wingdings" panose="05000000000000000000" pitchFamily="2" charset="2"/>
              <a:buChar char="Ø"/>
            </a:pPr>
            <a:r>
              <a:rPr lang="en-US" sz="2000" dirty="0"/>
              <a:t>Direct Certification</a:t>
            </a:r>
          </a:p>
          <a:p>
            <a:pPr marL="1714500" lvl="3" indent="-342900"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chemeClr val="tx1"/>
                </a:solidFill>
              </a:rPr>
              <a:t>McKinney-Vento Homeless &amp; Migrant</a:t>
            </a:r>
          </a:p>
          <a:p>
            <a:pPr marL="1714500" lvl="3" indent="-342900">
              <a:buFont typeface="Wingdings" panose="05000000000000000000" pitchFamily="2" charset="2"/>
              <a:buChar char="Ø"/>
            </a:pPr>
            <a:r>
              <a:rPr lang="en-US" sz="2000"/>
              <a:t>PowerSchool </a:t>
            </a:r>
            <a:r>
              <a:rPr lang="en-US" sz="2000" dirty="0"/>
              <a:t>*Address Information – Birth Dates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94876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7E60023-0109-4F53-83A6-B22BD25DEAFC}"/>
              </a:ext>
            </a:extLst>
          </p:cNvPr>
          <p:cNvSpPr txBox="1"/>
          <p:nvPr/>
        </p:nvSpPr>
        <p:spPr>
          <a:xfrm>
            <a:off x="1371600" y="732041"/>
            <a:ext cx="6934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>
              <a:spcBef>
                <a:spcPct val="0"/>
              </a:spcBef>
            </a:pPr>
            <a:r>
              <a:rPr lang="en-US" sz="2800" b="1" dirty="0">
                <a:solidFill>
                  <a:srgbClr val="464646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Lucida Sans Unicode"/>
                <a:ea typeface="+mj-ea"/>
                <a:cs typeface="+mj-cs"/>
              </a:rPr>
              <a:t>Program Renewals</a:t>
            </a:r>
          </a:p>
        </p:txBody>
      </p:sp>
      <p:pic>
        <p:nvPicPr>
          <p:cNvPr id="8" name="Picture 7" descr="Text&#10;&#10;Description automatically generated with medium confidence">
            <a:extLst>
              <a:ext uri="{FF2B5EF4-FFF2-40B4-BE49-F238E27FC236}">
                <a16:creationId xmlns:a16="http://schemas.microsoft.com/office/drawing/2014/main" id="{C33CF24D-D9BF-494D-BB0A-371619D0B57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1255261"/>
            <a:ext cx="5010012" cy="1381780"/>
          </a:xfrm>
          <a:prstGeom prst="rect">
            <a:avLst/>
          </a:prstGeom>
        </p:spPr>
      </p:pic>
      <p:pic>
        <p:nvPicPr>
          <p:cNvPr id="10" name="Picture 9" descr="Table&#10;&#10;Description automatically generated">
            <a:extLst>
              <a:ext uri="{FF2B5EF4-FFF2-40B4-BE49-F238E27FC236}">
                <a16:creationId xmlns:a16="http://schemas.microsoft.com/office/drawing/2014/main" id="{EB592BBB-E7D0-476C-B27C-8BBF3912806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93444" y="5095639"/>
            <a:ext cx="6370121" cy="1704975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D5C1DB42-57CA-D929-77C7-497FF5A3E717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48340"/>
          <a:stretch/>
        </p:blipFill>
        <p:spPr>
          <a:xfrm>
            <a:off x="752572" y="2438400"/>
            <a:ext cx="7891821" cy="26731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71353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E55090AA-3A95-3D91-EF5E-DEAEAB05D49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0" y="1238038"/>
            <a:ext cx="4269600" cy="5500288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4B6DDA92-CD07-CE9B-EEDC-D9456935C6A3}"/>
              </a:ext>
            </a:extLst>
          </p:cNvPr>
          <p:cNvSpPr txBox="1"/>
          <p:nvPr/>
        </p:nvSpPr>
        <p:spPr>
          <a:xfrm>
            <a:off x="1371600" y="776373"/>
            <a:ext cx="58674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srgbClr val="464646"/>
                </a:solidFill>
                <a:latin typeface="Lucida Sans Unicode"/>
              </a:rPr>
              <a:t>New State Legislation</a:t>
            </a:r>
            <a:endParaRPr lang="en-US" sz="24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1FB8E1C-A1B0-0B0F-2176-09B733932DE4}"/>
              </a:ext>
            </a:extLst>
          </p:cNvPr>
          <p:cNvSpPr txBox="1"/>
          <p:nvPr/>
        </p:nvSpPr>
        <p:spPr>
          <a:xfrm>
            <a:off x="533400" y="1524000"/>
            <a:ext cx="4572000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endParaRPr lang="en-US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House Bill 1494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dirty="0"/>
              <a:t>Anti-Lunch Shaming Bill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endParaRPr lang="en-US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Senate Bill 2284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dirty="0"/>
              <a:t>State Free 200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dirty="0"/>
              <a:t>185%-200% Poverty Level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99976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524000" y="677779"/>
            <a:ext cx="7086600" cy="6858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800" b="1" dirty="0">
                <a:solidFill>
                  <a:srgbClr val="464646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Lucida Sans Unicode"/>
              </a:rPr>
              <a:t>Student Meal Status / Direct Certification</a:t>
            </a:r>
            <a:endParaRPr lang="en-US" sz="2800" dirty="0"/>
          </a:p>
        </p:txBody>
      </p:sp>
      <p:pic>
        <p:nvPicPr>
          <p:cNvPr id="5" name="Picture 4" descr="Table&#10;&#10;Description automatically generated">
            <a:extLst>
              <a:ext uri="{FF2B5EF4-FFF2-40B4-BE49-F238E27FC236}">
                <a16:creationId xmlns:a16="http://schemas.microsoft.com/office/drawing/2014/main" id="{FAD9ACCA-6049-4D90-8093-6B2A766712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5973" y="1366574"/>
            <a:ext cx="4267200" cy="2264451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AE6A426D-B730-4EAF-864F-E40E3FE42C3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5974" y="5653464"/>
            <a:ext cx="8763000" cy="849952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F734267F-A062-05E5-3496-839302CDE76B}"/>
              </a:ext>
            </a:extLst>
          </p:cNvPr>
          <p:cNvSpPr txBox="1"/>
          <p:nvPr/>
        </p:nvSpPr>
        <p:spPr>
          <a:xfrm>
            <a:off x="4798196" y="1459711"/>
            <a:ext cx="394575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30 Day Carry-Over</a:t>
            </a:r>
          </a:p>
          <a:p>
            <a:pPr algn="ctr"/>
            <a:endParaRPr lang="en-US" sz="1200" dirty="0"/>
          </a:p>
          <a:p>
            <a:pPr algn="ctr"/>
            <a:endParaRPr lang="en-US" sz="1200" dirty="0"/>
          </a:p>
          <a:p>
            <a:pPr algn="ctr"/>
            <a:r>
              <a:rPr lang="en-US" dirty="0"/>
              <a:t>PrimeroEdge</a:t>
            </a:r>
          </a:p>
          <a:p>
            <a:pPr algn="ctr"/>
            <a:r>
              <a:rPr lang="en-US" dirty="0"/>
              <a:t>online F/R meal applications module available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BAE1501-F2D1-3ED5-1BD1-3FBD870DEF5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4800" y="3967206"/>
            <a:ext cx="3677110" cy="1610064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C45934F2-1112-4969-3BFE-5FFDA6FD43E1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r="5000" b="-4958"/>
          <a:stretch/>
        </p:blipFill>
        <p:spPr>
          <a:xfrm>
            <a:off x="298837" y="3581382"/>
            <a:ext cx="8790374" cy="385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49210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7E60023-0109-4F53-83A6-B22BD25DEAFC}"/>
              </a:ext>
            </a:extLst>
          </p:cNvPr>
          <p:cNvSpPr txBox="1"/>
          <p:nvPr/>
        </p:nvSpPr>
        <p:spPr>
          <a:xfrm>
            <a:off x="1562100" y="729061"/>
            <a:ext cx="6934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>
              <a:spcBef>
                <a:spcPct val="0"/>
              </a:spcBef>
            </a:pPr>
            <a:r>
              <a:rPr lang="en-US" sz="2800" b="1" dirty="0">
                <a:solidFill>
                  <a:srgbClr val="464646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Lucida Sans Unicode"/>
                <a:ea typeface="+mj-ea"/>
                <a:cs typeface="+mj-cs"/>
              </a:rPr>
              <a:t>Claims &amp; Reimbursement Rates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2E23376-54E2-4726-96B3-8E85C38F77D6}"/>
              </a:ext>
            </a:extLst>
          </p:cNvPr>
          <p:cNvSpPr txBox="1"/>
          <p:nvPr/>
        </p:nvSpPr>
        <p:spPr>
          <a:xfrm>
            <a:off x="5791200" y="1981200"/>
            <a:ext cx="3174748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Claims open the 1</a:t>
            </a:r>
            <a:r>
              <a:rPr lang="en-US" baseline="30000" dirty="0"/>
              <a:t>st</a:t>
            </a:r>
            <a:r>
              <a:rPr lang="en-US" dirty="0"/>
              <a:t> of the month for the Prior Month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Payments are made on the first business day after the 10</a:t>
            </a:r>
            <a:r>
              <a:rPr lang="en-US" baseline="30000" dirty="0"/>
              <a:t>th</a:t>
            </a:r>
            <a:r>
              <a:rPr lang="en-US" dirty="0"/>
              <a:t> of each month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443CE24-298D-3E2F-6480-925F73A002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581" y="1193916"/>
            <a:ext cx="5438219" cy="3387031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724664E4-B2C2-7BC6-05F7-C4B97478F7D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0" y="4601758"/>
            <a:ext cx="6569005" cy="21246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60069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685800"/>
            <a:ext cx="7543800" cy="533400"/>
          </a:xfrm>
        </p:spPr>
        <p:txBody>
          <a:bodyPr>
            <a:noAutofit/>
          </a:bodyPr>
          <a:lstStyle/>
          <a:p>
            <a:pPr marL="528637" lvl="1"/>
            <a:r>
              <a:rPr lang="en-US" sz="2400" b="1" dirty="0">
                <a:solidFill>
                  <a:srgbClr val="464646"/>
                </a:solidFill>
                <a:latin typeface="Lucida Sans Unicode"/>
              </a:rPr>
              <a:t>October Enrollment/ Verification Collection</a:t>
            </a:r>
            <a:endParaRPr lang="en-US" sz="2400" b="1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pic>
        <p:nvPicPr>
          <p:cNvPr id="6" name="Content Placeholder 5" descr="Graphical user interface, text, application&#10;&#10;Description automatically generated">
            <a:extLst>
              <a:ext uri="{FF2B5EF4-FFF2-40B4-BE49-F238E27FC236}">
                <a16:creationId xmlns:a16="http://schemas.microsoft.com/office/drawing/2014/main" id="{9B78C3E8-0336-4FCF-BA08-1A7B3FC3276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33400" y="1357733"/>
            <a:ext cx="5052170" cy="1598135"/>
          </a:xfrm>
        </p:spPr>
      </p:pic>
      <p:pic>
        <p:nvPicPr>
          <p:cNvPr id="8" name="Picture 7" descr="Graphical user interface, application&#10;&#10;Description automatically generated with medium confidence">
            <a:extLst>
              <a:ext uri="{FF2B5EF4-FFF2-40B4-BE49-F238E27FC236}">
                <a16:creationId xmlns:a16="http://schemas.microsoft.com/office/drawing/2014/main" id="{B00C7B5E-B67F-4B10-B8C6-4A477FB97E1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8084" b="93333"/>
          <a:stretch/>
        </p:blipFill>
        <p:spPr>
          <a:xfrm>
            <a:off x="304801" y="3111632"/>
            <a:ext cx="6308520" cy="457200"/>
          </a:xfrm>
          <a:prstGeom prst="rect">
            <a:avLst/>
          </a:prstGeom>
        </p:spPr>
      </p:pic>
      <p:pic>
        <p:nvPicPr>
          <p:cNvPr id="12" name="Picture 11" descr="Text&#10;&#10;Description automatically generated with low confidence">
            <a:extLst>
              <a:ext uri="{FF2B5EF4-FFF2-40B4-BE49-F238E27FC236}">
                <a16:creationId xmlns:a16="http://schemas.microsoft.com/office/drawing/2014/main" id="{5780747C-C7B5-441D-AA9D-CF1EBD62EE0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4800" y="3568832"/>
            <a:ext cx="6308521" cy="3282542"/>
          </a:xfrm>
          <a:prstGeom prst="rect">
            <a:avLst/>
          </a:prstGeom>
          <a:ln w="15875">
            <a:solidFill>
              <a:schemeClr val="tx1"/>
            </a:solidFill>
          </a:ln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B36003E2-F101-D45F-193D-DB05812CDAF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962399" y="2146432"/>
            <a:ext cx="5105565" cy="2806568"/>
          </a:xfrm>
          <a:prstGeom prst="rect">
            <a:avLst/>
          </a:prstGeom>
          <a:ln w="15875">
            <a:solidFill>
              <a:schemeClr val="tx1"/>
            </a:solidFill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4475</TotalTime>
  <Words>423</Words>
  <Application>Microsoft Office PowerPoint</Application>
  <PresentationFormat>On-screen Show (4:3)</PresentationFormat>
  <Paragraphs>91</Paragraphs>
  <Slides>13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Calibri</vt:lpstr>
      <vt:lpstr>Century Gothic</vt:lpstr>
      <vt:lpstr>Lucida Sans Unicode</vt:lpstr>
      <vt:lpstr>Wingdings</vt:lpstr>
      <vt:lpstr>Wingdings 3</vt:lpstr>
      <vt:lpstr>Wisp</vt:lpstr>
      <vt:lpstr>The North Dakota School Business Manager Certification Program     Child Nutrition &amp; Food Distribution  October 2023        Scott Egge, Administrative Staff Officer III        ND Department of Public Instruction (NDDPI)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Student Meal Status / Direct Certification</vt:lpstr>
      <vt:lpstr>PowerPoint Presentation</vt:lpstr>
      <vt:lpstr>October Enrollment/ Verification Collection</vt:lpstr>
      <vt:lpstr>Entitlement Dollars / Food Invoices</vt:lpstr>
      <vt:lpstr>Grant Programs / Other Income</vt:lpstr>
      <vt:lpstr>    Questions ?    </vt:lpstr>
      <vt:lpstr>PowerPoint Presentation</vt:lpstr>
    </vt:vector>
  </TitlesOfParts>
  <Company>ND Department of Public Instruction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State and Federal Reporting Systems October 5, 2013</dc:title>
  <dc:creator>Gullickson, Stephanie M.</dc:creator>
  <cp:lastModifiedBy>Egge, Scott S.</cp:lastModifiedBy>
  <cp:revision>291</cp:revision>
  <cp:lastPrinted>2022-08-24T15:05:37Z</cp:lastPrinted>
  <dcterms:created xsi:type="dcterms:W3CDTF">2013-09-10T15:41:27Z</dcterms:created>
  <dcterms:modified xsi:type="dcterms:W3CDTF">2023-09-25T21:02:31Z</dcterms:modified>
</cp:coreProperties>
</file>