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5"/>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469" r:id="rId38"/>
    <p:sldId id="470"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16" r:id="rId52"/>
    <p:sldId id="306" r:id="rId53"/>
    <p:sldId id="307" r:id="rId54"/>
    <p:sldId id="471" r:id="rId55"/>
    <p:sldId id="308" r:id="rId56"/>
    <p:sldId id="309" r:id="rId57"/>
    <p:sldId id="310" r:id="rId58"/>
    <p:sldId id="311" r:id="rId59"/>
    <p:sldId id="312" r:id="rId60"/>
    <p:sldId id="313" r:id="rId61"/>
    <p:sldId id="314" r:id="rId62"/>
    <p:sldId id="315" r:id="rId63"/>
    <p:sldId id="317" r:id="rId64"/>
    <p:sldId id="318" r:id="rId65"/>
    <p:sldId id="319" r:id="rId66"/>
    <p:sldId id="320" r:id="rId67"/>
    <p:sldId id="321" r:id="rId68"/>
    <p:sldId id="322" r:id="rId69"/>
    <p:sldId id="324" r:id="rId70"/>
    <p:sldId id="325" r:id="rId71"/>
    <p:sldId id="326" r:id="rId72"/>
    <p:sldId id="323"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7" r:id="rId93"/>
    <p:sldId id="346" r:id="rId94"/>
    <p:sldId id="348" r:id="rId95"/>
    <p:sldId id="350" r:id="rId96"/>
    <p:sldId id="351" r:id="rId97"/>
    <p:sldId id="349" r:id="rId98"/>
    <p:sldId id="353" r:id="rId99"/>
    <p:sldId id="354" r:id="rId100"/>
    <p:sldId id="356" r:id="rId101"/>
    <p:sldId id="357" r:id="rId102"/>
    <p:sldId id="352" r:id="rId103"/>
    <p:sldId id="472"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80" r:id="rId126"/>
    <p:sldId id="381" r:id="rId127"/>
    <p:sldId id="379"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2" r:id="rId147"/>
    <p:sldId id="401"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9" r:id="rId174"/>
    <p:sldId id="428" r:id="rId175"/>
    <p:sldId id="430" r:id="rId176"/>
    <p:sldId id="432" r:id="rId177"/>
    <p:sldId id="433" r:id="rId178"/>
    <p:sldId id="431" r:id="rId179"/>
    <p:sldId id="434" r:id="rId180"/>
    <p:sldId id="435" r:id="rId181"/>
    <p:sldId id="437" r:id="rId182"/>
    <p:sldId id="439" r:id="rId183"/>
    <p:sldId id="438" r:id="rId184"/>
    <p:sldId id="440" r:id="rId185"/>
    <p:sldId id="441" r:id="rId186"/>
    <p:sldId id="442" r:id="rId187"/>
    <p:sldId id="436"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60" r:id="rId205"/>
    <p:sldId id="461" r:id="rId206"/>
    <p:sldId id="462" r:id="rId207"/>
    <p:sldId id="459" r:id="rId208"/>
    <p:sldId id="463" r:id="rId209"/>
    <p:sldId id="464" r:id="rId210"/>
    <p:sldId id="465" r:id="rId211"/>
    <p:sldId id="466" r:id="rId212"/>
    <p:sldId id="467" r:id="rId213"/>
    <p:sldId id="468" r:id="rId2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1C7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2" d="100"/>
          <a:sy n="102"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50.23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15.19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16.159"/>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17.239"/>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18.753"/>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50.589"/>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51.50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55.10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58.909"/>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7:59.744"/>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8:00.09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8:02.05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9T20:48:04.21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593D9-6CE8-470B-A084-AFD39380B26C}"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4CE95-7383-41CA-A37E-7CE43B60F568}" type="slidenum">
              <a:rPr lang="en-US" smtClean="0"/>
              <a:t>‹#›</a:t>
            </a:fld>
            <a:endParaRPr lang="en-US" dirty="0"/>
          </a:p>
        </p:txBody>
      </p:sp>
    </p:spTree>
    <p:extLst>
      <p:ext uri="{BB962C8B-B14F-4D97-AF65-F5344CB8AC3E}">
        <p14:creationId xmlns:p14="http://schemas.microsoft.com/office/powerpoint/2010/main" val="1230210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BAA2B379-4ED0-48F5-985E-49B8316EB793}" type="datetime1">
              <a:rPr lang="en-US" smtClean="0"/>
              <a:t>9/20/2023</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7502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01202E77-3029-4A15-BF54-C347A7A80E18}" type="datetime1">
              <a:rPr lang="en-US" smtClean="0"/>
              <a:t>9/20/2023</a:t>
            </a:fld>
            <a:endParaRPr lang="en-US" dirty="0"/>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90072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79A4BAF1-53B7-4DB4-83CB-F6D778F4A767}" type="datetime1">
              <a:rPr lang="en-US" smtClean="0"/>
              <a:t>9/20/2023</a:t>
            </a:fld>
            <a:endParaRPr lang="en-US" dirty="0"/>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18632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1F92EAD8-1FB6-4A3F-94FC-1C5535CAEEAB}" type="datetime1">
              <a:rPr lang="en-US" smtClean="0"/>
              <a:t>9/20/2023</a:t>
            </a:fld>
            <a:endParaRPr lang="en-US" dirty="0"/>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35251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A026BD86-4181-481E-BBEE-6A57C02726B9}" type="datetime1">
              <a:rPr lang="en-US" smtClean="0"/>
              <a:t>9/20/2023</a:t>
            </a:fld>
            <a:endParaRPr lang="en-US" dirty="0"/>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80091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89E0927F-3A80-4765-8194-18D9EEF8F2E8}" type="datetime1">
              <a:rPr lang="en-US" smtClean="0"/>
              <a:t>9/20/2023</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79662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D286A95A-F423-430B-BF33-95743C6EEFD1}" type="datetime1">
              <a:rPr lang="en-US" smtClean="0"/>
              <a:t>9/20/2023</a:t>
            </a:fld>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dirty="0"/>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0283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9663C472-40E9-4739-9136-12CA162A9A08}" type="datetime1">
              <a:rPr lang="en-US" smtClean="0"/>
              <a:t>9/20/2023</a:t>
            </a:fld>
            <a:endParaRPr lang="en-US" dirty="0"/>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331837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DBD6354C-162F-4099-A0C4-403BF4206FAC}" type="datetime1">
              <a:rPr lang="en-US" smtClean="0"/>
              <a:t>9/20/2023</a:t>
            </a:fld>
            <a:endParaRPr lang="en-US" dirty="0"/>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143660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E2CB7F03-BB4D-4BB8-A432-98B908B90D03}" type="datetime1">
              <a:rPr lang="en-US" smtClean="0"/>
              <a:t>9/20/2023</a:t>
            </a:fld>
            <a:endParaRPr lang="en-US" dirty="0"/>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34415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26A08597-DF80-4312-AC2C-4EFEB7B5AE6F}" type="datetime1">
              <a:rPr lang="en-US" smtClean="0"/>
              <a:t>9/20/2023</a:t>
            </a:fld>
            <a:endParaRPr lang="en-US" dirty="0"/>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341989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95A675B8-8CC6-4355-A99B-0137667C7707}" type="datetime1">
              <a:rPr lang="en-US" smtClean="0"/>
              <a:t>9/20/2023</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nlightfoundation.com/2019/04/04/today-in-opengov-accidental-oversight/"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jacksoncountymsdems.com/campaign-contributions-limits/" TargetMode="External"/><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www.dreamstime.com/royalty-free-stock-images-hands-woman-handcuffed-image29682929" TargetMode="External"/><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isdonline.org/financial-reports"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pretendercentre.com/rebirth-cover-poll-is-closed"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www.uscis.gov/i-9" TargetMode="External"/><Relationship Id="rId2" Type="http://schemas.openxmlformats.org/officeDocument/2006/relationships/hyperlink" Target="https://www.irs.gov/pub/irs-pdf/fw4.pdf" TargetMode="Externa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hs.nd.gov/healthcare/CHIP"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pps.nd.gov/dhs/cs/newhire/employer/login.htm" TargetMode="Externa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2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www.motor-pc.com/2015/11/notify.html"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maken.wikiwijs.nl/74014/German_occupation_of_The_Netherlands"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graphicdesign.stackexchange.com/questions/25165/how-can-i-convert-a-jpg-signature-into-strokes" TargetMode="External"/><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s://www.flickr.com/photos/peter-trimming/8217973800/" TargetMode="External"/><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s://www.thebalance.com/accounts-receivables-on-the-balance-sheet-357263" TargetMode="External"/><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s://www.workforcesafety.com/"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maken.wikiwijs.nl/74014/German_occupation_of_The_Netherlands"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s://thebluediamondgallery.com/tablet-dictionary/a/annual-report.html" TargetMode="External"/><Relationship Id="rId4" Type="http://schemas.openxmlformats.org/officeDocument/2006/relationships/image" Target="../media/image13.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https://www.ktoo.org/2016/03/11/senate-oks-bill-to-factor-credit-scores-in-home-and-car-insurance-premiums/" TargetMode="External"/><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hyperlink" Target="https://www.insurancetimes.co.uk/news/brokers-very-much-part-of-the-solution-following-fca-pricing-report-says-biba/1434636.article" TargetMode="External"/><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png"/></Relationships>
</file>

<file path=ppt/slides/_rels/slide166.xml.rels><?xml version="1.0" encoding="UTF-8" standalone="yes"?>
<Relationships xmlns="http://schemas.openxmlformats.org/package/2006/relationships"><Relationship Id="rId3" Type="http://schemas.openxmlformats.org/officeDocument/2006/relationships/hyperlink" Target="https://commons.wikimedia.org/wiki/File:Yamanashi_Gakuin_Elementary_School_Media_Center.JPG" TargetMode="External"/><Relationship Id="rId7" Type="http://schemas.openxmlformats.org/officeDocument/2006/relationships/hyperlink" Target="http://www.pngall.com/brass-band-instrument-png" TargetMode="External"/><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hyperlink" Target="http://commons.wikimedia.org/wiki/File:Jinego_Elementary_School_1st_grade_classroom_back.jpg" TargetMode="External"/><Relationship Id="rId4" Type="http://schemas.openxmlformats.org/officeDocument/2006/relationships/image" Target="../media/image125.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g"/><Relationship Id="rId1" Type="http://schemas.openxmlformats.org/officeDocument/2006/relationships/slideLayout" Target="../slideLayouts/slideLayout7.xml"/><Relationship Id="rId5" Type="http://schemas.openxmlformats.org/officeDocument/2006/relationships/image" Target="../media/image130.jpg"/><Relationship Id="rId4" Type="http://schemas.openxmlformats.org/officeDocument/2006/relationships/hyperlink" Target="https://www.istockphoto.com/illustrations/passed-out-drunk-guy"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hyperlink" Target="https://www.cityoffarmercity.org/request-for-bids-demolition-of-101-s-main-st/" TargetMode="External"/><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hyperlink" Target="https://commons.wikimedia.org/wiki/File:Icloud.webp" TargetMode="External"/><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hyperlink" Target="https://commons.wikimedia.org/wiki/File:Icloud.webp" TargetMode="External"/><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aglikapastras.com/2016/10/29/money-management/"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hyperlink" Target="https://www.pexels.com/photo/100-us-dollar-banknotes-3483098/" TargetMode="External"/><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1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charlesngo.com/stealingcampaigns/" TargetMode="External"/><Relationship Id="rId5" Type="http://schemas.openxmlformats.org/officeDocument/2006/relationships/image" Target="../media/image143.jpg"/><Relationship Id="rId4" Type="http://schemas.openxmlformats.org/officeDocument/2006/relationships/image" Target="../media/image142.png"/></Relationships>
</file>

<file path=ppt/slides/_rels/slide186.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dreamstime.com/stock-photography-supervise-characters-shows-management-supervising-supervisor-showing-image34213262" TargetMode="External"/><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wmf"/><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insmes.com/2020/03/notify-technology-raises-370k-in-funding.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8" Type="http://schemas.openxmlformats.org/officeDocument/2006/relationships/image" Target="../media/image162.gif"/><Relationship Id="rId3" Type="http://schemas.openxmlformats.org/officeDocument/2006/relationships/image" Target="../media/image157.jpeg"/><Relationship Id="rId7" Type="http://schemas.openxmlformats.org/officeDocument/2006/relationships/image" Target="../media/image161.jpg"/><Relationship Id="rId12" Type="http://schemas.openxmlformats.org/officeDocument/2006/relationships/image" Target="../media/image166.jpg"/><Relationship Id="rId2" Type="http://schemas.openxmlformats.org/officeDocument/2006/relationships/image" Target="../media/image156.gif"/><Relationship Id="rId1" Type="http://schemas.openxmlformats.org/officeDocument/2006/relationships/slideLayout" Target="../slideLayouts/slideLayout7.xml"/><Relationship Id="rId6" Type="http://schemas.openxmlformats.org/officeDocument/2006/relationships/image" Target="../media/image160.jpg"/><Relationship Id="rId11" Type="http://schemas.openxmlformats.org/officeDocument/2006/relationships/image" Target="../media/image165.gif"/><Relationship Id="rId5" Type="http://schemas.openxmlformats.org/officeDocument/2006/relationships/image" Target="../media/image159.jpg"/><Relationship Id="rId10" Type="http://schemas.openxmlformats.org/officeDocument/2006/relationships/image" Target="../media/image164.png"/><Relationship Id="rId4" Type="http://schemas.openxmlformats.org/officeDocument/2006/relationships/image" Target="../media/image158.jpeg"/><Relationship Id="rId9" Type="http://schemas.openxmlformats.org/officeDocument/2006/relationships/image" Target="../media/image163.jpg"/></Relationships>
</file>

<file path=ppt/slides/_rels/slide203.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maken.wikiwijs.nl/74014/German_occupation_of_The_Netherlands"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168.jpg"/><Relationship Id="rId4" Type="http://schemas.openxmlformats.org/officeDocument/2006/relationships/hyperlink" Target="https://maken.wikiwijs.nl/74014/German_occupation_of_The_Netherlands"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maken.wikiwijs.nl/74014/German_occupation_of_The_Netherlands" TargetMode="External"/></Relationships>
</file>

<file path=ppt/slides/_rels/slide20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courses.lumenlearning.com/wm-humanresourcesmgmt/chapter/the-selection-process/"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introductiontobusinesslaw.pressbooks.com/chapter/chapter-13/" TargetMode="External"/><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hyperlink" Target="http://www.flickr.com/photos/smemon/4423185450/" TargetMode="Externa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hyperlink" Target="http://meta.stats.stackexchange.com/questions/703/when-should-i-divide-a-question-into-two-separate-questions"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deviantart.com/cookiegfx/art/What-do-you-do-EVERYTHING-Wallpaper-275367853"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egis.nd.gov/cencode/t15-1c07.pdf"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hyperlink" Target="https://www.mansfieldschool.com/Page/1173" TargetMode="External"/><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4.xml"/><Relationship Id="rId11" Type="http://schemas.openxmlformats.org/officeDocument/2006/relationships/customXml" Target="../ink/ink9.xml"/><Relationship Id="rId5" Type="http://schemas.openxmlformats.org/officeDocument/2006/relationships/customXml" Target="../ink/ink3.xml"/><Relationship Id="rId10" Type="http://schemas.openxmlformats.org/officeDocument/2006/relationships/customXml" Target="../ink/ink8.xml"/><Relationship Id="rId4" Type="http://schemas.openxmlformats.org/officeDocument/2006/relationships/customXml" Target="../ink/ink2.xml"/><Relationship Id="rId9" Type="http://schemas.openxmlformats.org/officeDocument/2006/relationships/customXml" Target="../ink/ink7.xml"/></Relationships>
</file>

<file path=ppt/slides/_rels/slide30.xml.rels><?xml version="1.0" encoding="UTF-8" standalone="yes"?>
<Relationships xmlns="http://schemas.openxmlformats.org/package/2006/relationships"><Relationship Id="rId3" Type="http://schemas.openxmlformats.org/officeDocument/2006/relationships/hyperlink" Target="https://www.dreamstime.com/stock-illustration-running-step-runner-start-to-finish-side-view-abstract-colorful-vector-illustration-poster-label-banner-web-white-image76246504"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assandrajohn.com/2014/10/30/make-your-meetings-immediately-more-productive-part-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ttorneygeneral.nd.gov/wp-content/uploads/2023/07/OM-Guide.pdf" TargetMode="External"/><Relationship Id="rId2" Type="http://schemas.openxmlformats.org/officeDocument/2006/relationships/hyperlink" Target="https://attorneygeneral.nd.gov/open-records-meetings/public-meetings/meeting-notices-and-minutes" TargetMode="Externa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publicdomainpictures.net/en/view-image.php?image=161246&amp;picture=banner-business-background-webpage" TargetMode="Externa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arkansasgopwing.blogspot.com/2017/02/the-pledge-of-allegiance-protesters.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attorneygeneral.nd.gov/open-records-meetings/public-meetings/meeting-notices-and-minute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attorneygeneral.nd.gov/wp-content/uploads/2023/07/OM-Guide.pdf" TargetMode="External"/><Relationship Id="rId1" Type="http://schemas.openxmlformats.org/officeDocument/2006/relationships/slideLayout" Target="../slideLayouts/slideLayout7.xml"/><Relationship Id="rId4" Type="http://schemas.openxmlformats.org/officeDocument/2006/relationships/hyperlink" Target="https://www.idea-r.it/blog/131/it/influencer-marketing"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attorneygeneral.nd.gov/wp-content/uploads/2023/07/OM-Guide.pdf"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picpedia.org/chalkboard/a/agenda.html" TargetMode="External"/><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ttorneygeneral.nd.gov/open-records-meetings/public-meetings/meeting-notices-and-minutes"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ceils.ucla.edu/ceils-journal-club/"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assandrajohn.com/2014/10/30/make-your-meetings-immediately-more-productive-part-2/"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businessadvice.co.uk/hr/recruitment/uk-workers-colleagues-lazy-jealous/" TargetMode="External"/><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istockphoto.com/photo/word-agenda-handwritten-with-white-marker-gm1093580716-293478581"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s://attorneygeneral.nd.gov/open-records-meetings/public-meetings/meeting-notices-and-minutes/"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libguides.ucd.ie/law/caselaw"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venturesquare.net/519158" TargetMode="External"/><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preschools.sa.gov.au/mckay-childrens-centre/our-centre/show-and-tell"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dianeravitch.net/2019/11/17/maine-legal-groups-join-lawsuit-to-block-public-funding-of-religious-schools/"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www.speechbuddy.com/blog/iep/getting-organized-managing-the-iep-paperwork/" TargetMode="Externa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hyperlink" Target="https://www.pixtastock.com/illustration/55196599" TargetMode="External"/><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hyperlink" Target="https://giphy.com/search/not-kidding" TargetMode="External"/><Relationship Id="rId7" Type="http://schemas.openxmlformats.org/officeDocument/2006/relationships/customXml" Target="../ink/ink12.xml"/><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customXml" Target="../ink/ink11.xml"/><Relationship Id="rId5" Type="http://schemas.openxmlformats.org/officeDocument/2006/relationships/image" Target="../media/image2.png"/><Relationship Id="rId4" Type="http://schemas.openxmlformats.org/officeDocument/2006/relationships/customXml" Target="../ink/ink10.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attorneygeneral.nd.gov/wp-content/uploads/2023/07/OM-Guide.pdf"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ww.dreamstime.com/meeting-minutes-written-clipboard-top-view-paper-magnifying-glass-pen-table-clock-cup-coffee-white-wooden-image109436828" TargetMode="External"/><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maken.wikiwijs.nl/74014/German_occupation_of_The_Netherlands"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go-shelves.com/product/vinyl-record-storage-large-custom-shelves-holds-1965-records/" TargetMode="External"/><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hyperlink" Target="https://successinhand.com/services/paper-overload-cropped/" TargetMode="External"/><Relationship Id="rId4" Type="http://schemas.openxmlformats.org/officeDocument/2006/relationships/image" Target="../media/image6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www.arenasolutions.com/blog/9-tips-to-plan-for-a-remote-audit/"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maken.wikiwijs.nl/74014/German_occupation_of_The_Netherlands"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flickr.com/photos/josema/5809139" TargetMode="External"/><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584-7C14-3CB2-2AA3-068C227D37FF}"/>
              </a:ext>
            </a:extLst>
          </p:cNvPr>
          <p:cNvSpPr>
            <a:spLocks noGrp="1"/>
          </p:cNvSpPr>
          <p:nvPr>
            <p:ph type="ctrTitle"/>
          </p:nvPr>
        </p:nvSpPr>
        <p:spPr>
          <a:xfrm>
            <a:off x="1517904" y="1517904"/>
            <a:ext cx="9144000" cy="3649182"/>
          </a:xfrm>
        </p:spPr>
        <p:txBody>
          <a:bodyPr>
            <a:normAutofit fontScale="90000"/>
          </a:bodyPr>
          <a:lstStyle/>
          <a:p>
            <a:pPr>
              <a:lnSpc>
                <a:spcPct val="150000"/>
              </a:lnSpc>
            </a:pPr>
            <a:r>
              <a:rPr lang="en-US" b="1" dirty="0">
                <a:latin typeface="Arial" panose="020B0604020202020204" pitchFamily="34" charset="0"/>
                <a:cs typeface="Arial" panose="020B0604020202020204" pitchFamily="34" charset="0"/>
              </a:rPr>
              <a:t>2023</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Business Manager Roles &amp; Responsibilities</a:t>
            </a:r>
          </a:p>
        </p:txBody>
      </p:sp>
    </p:spTree>
    <p:extLst>
      <p:ext uri="{BB962C8B-B14F-4D97-AF65-F5344CB8AC3E}">
        <p14:creationId xmlns:p14="http://schemas.microsoft.com/office/powerpoint/2010/main" val="2490281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4C7B13-3873-15DA-209B-8F154B511977}"/>
              </a:ext>
            </a:extLst>
          </p:cNvPr>
          <p:cNvSpPr>
            <a:spLocks noGrp="1"/>
          </p:cNvSpPr>
          <p:nvPr>
            <p:ph type="sldNum" sz="quarter" idx="12"/>
          </p:nvPr>
        </p:nvSpPr>
        <p:spPr/>
        <p:txBody>
          <a:bodyPr/>
          <a:lstStyle/>
          <a:p>
            <a:fld id="{CB1E4CB7-CB13-4810-BF18-BE31AFC64F93}" type="slidenum">
              <a:rPr lang="en-US" smtClean="0"/>
              <a:t>10</a:t>
            </a:fld>
            <a:endParaRPr lang="en-US" dirty="0"/>
          </a:p>
        </p:txBody>
      </p:sp>
      <p:sp>
        <p:nvSpPr>
          <p:cNvPr id="3" name="TextBox 2">
            <a:extLst>
              <a:ext uri="{FF2B5EF4-FFF2-40B4-BE49-F238E27FC236}">
                <a16:creationId xmlns:a16="http://schemas.microsoft.com/office/drawing/2014/main" id="{C26B7D9F-A72D-D7A6-158E-DFC9044E3E3D}"/>
              </a:ext>
            </a:extLst>
          </p:cNvPr>
          <p:cNvSpPr txBox="1"/>
          <p:nvPr/>
        </p:nvSpPr>
        <p:spPr>
          <a:xfrm>
            <a:off x="1117601" y="1190172"/>
            <a:ext cx="10000342" cy="381642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Board Shall Exercise Administrative Oversight with Respect to the School District Business Manager </a:t>
            </a:r>
            <a:r>
              <a:rPr lang="en-US" sz="2800" dirty="0">
                <a:solidFill>
                  <a:srgbClr val="C00000"/>
                </a:solidFill>
                <a:latin typeface="Arial" panose="020B0604020202020204" pitchFamily="34" charset="0"/>
                <a:cs typeface="Arial" panose="020B0604020202020204" pitchFamily="34" charset="0"/>
              </a:rPr>
              <a:t>unless</a:t>
            </a:r>
            <a:r>
              <a:rPr lang="en-US" sz="2800" dirty="0">
                <a:latin typeface="Arial" panose="020B0604020202020204" pitchFamily="34" charset="0"/>
                <a:cs typeface="Arial" panose="020B0604020202020204" pitchFamily="34" charset="0"/>
              </a:rPr>
              <a:t> the Board has Established an Alternative Supervisory Structure that is </a:t>
            </a:r>
            <a:r>
              <a:rPr lang="en-US" sz="2800" dirty="0">
                <a:solidFill>
                  <a:srgbClr val="C00000"/>
                </a:solidFill>
                <a:latin typeface="Arial" panose="020B0604020202020204" pitchFamily="34" charset="0"/>
                <a:cs typeface="Arial" panose="020B0604020202020204" pitchFamily="34" charset="0"/>
              </a:rPr>
              <a:t>Clearly Defined </a:t>
            </a:r>
            <a:r>
              <a:rPr lang="en-US" sz="2800" dirty="0">
                <a:latin typeface="Arial" panose="020B0604020202020204" pitchFamily="34" charset="0"/>
                <a:cs typeface="Arial" panose="020B0604020202020204" pitchFamily="34" charset="0"/>
              </a:rPr>
              <a:t>in the Board’s </a:t>
            </a:r>
            <a:r>
              <a:rPr lang="en-US" sz="2800" dirty="0">
                <a:solidFill>
                  <a:srgbClr val="C00000"/>
                </a:solidFill>
                <a:latin typeface="Arial" panose="020B0604020202020204" pitchFamily="34" charset="0"/>
                <a:cs typeface="Arial" panose="020B0604020202020204" pitchFamily="34" charset="0"/>
              </a:rPr>
              <a:t>Policy</a:t>
            </a:r>
            <a:r>
              <a:rPr lang="en-US" sz="2800" dirty="0">
                <a:latin typeface="Arial" panose="020B0604020202020204" pitchFamily="34" charset="0"/>
                <a:cs typeface="Arial" panose="020B0604020202020204" pitchFamily="34" charset="0"/>
              </a:rPr>
              <a:t> and is Represented in the School District’s </a:t>
            </a:r>
            <a:r>
              <a:rPr lang="en-US" sz="2800" dirty="0">
                <a:solidFill>
                  <a:srgbClr val="C00000"/>
                </a:solidFill>
                <a:latin typeface="Arial" panose="020B0604020202020204" pitchFamily="34" charset="0"/>
                <a:cs typeface="Arial" panose="020B0604020202020204" pitchFamily="34" charset="0"/>
              </a:rPr>
              <a:t>Organizational Chart</a:t>
            </a:r>
            <a:r>
              <a:rPr lang="en-US" sz="2800" dirty="0">
                <a:latin typeface="Arial" panose="020B0604020202020204" pitchFamily="34" charset="0"/>
                <a:cs typeface="Arial" panose="020B0604020202020204" pitchFamily="34" charset="0"/>
              </a:rPr>
              <a:t>, and </a:t>
            </a:r>
            <a:r>
              <a:rPr lang="en-US" sz="2800" dirty="0">
                <a:solidFill>
                  <a:srgbClr val="C00000"/>
                </a:solidFill>
                <a:latin typeface="Arial" panose="020B0604020202020204" pitchFamily="34" charset="0"/>
                <a:cs typeface="Arial" panose="020B0604020202020204" pitchFamily="34" charset="0"/>
              </a:rPr>
              <a:t>Through Board Action </a:t>
            </a:r>
            <a:r>
              <a:rPr lang="en-US" sz="2800" dirty="0">
                <a:latin typeface="Arial" panose="020B0604020202020204" pitchFamily="34" charset="0"/>
                <a:cs typeface="Arial" panose="020B0604020202020204" pitchFamily="34" charset="0"/>
              </a:rPr>
              <a:t>Delegates to the Superintendent Supervisory Responsibility of the Business Manager’s Daily Operations.</a:t>
            </a:r>
          </a:p>
          <a:p>
            <a:endParaRPr lang="en-US" dirty="0"/>
          </a:p>
        </p:txBody>
      </p:sp>
      <p:sp>
        <p:nvSpPr>
          <p:cNvPr id="5" name="TextBox 4">
            <a:extLst>
              <a:ext uri="{FF2B5EF4-FFF2-40B4-BE49-F238E27FC236}">
                <a16:creationId xmlns:a16="http://schemas.microsoft.com/office/drawing/2014/main" id="{E9EE916A-63C8-38E0-B691-34AD43F0E0BE}"/>
              </a:ext>
            </a:extLst>
          </p:cNvPr>
          <p:cNvSpPr txBox="1"/>
          <p:nvPr/>
        </p:nvSpPr>
        <p:spPr>
          <a:xfrm>
            <a:off x="8345714" y="5940720"/>
            <a:ext cx="2975429" cy="369332"/>
          </a:xfrm>
          <a:prstGeom prst="rect">
            <a:avLst/>
          </a:prstGeom>
          <a:noFill/>
        </p:spPr>
        <p:txBody>
          <a:bodyPr wrap="square">
            <a:spAutoFit/>
          </a:bodyPr>
          <a:lstStyle/>
          <a:p>
            <a:pPr algn="ctr"/>
            <a:r>
              <a:rPr lang="en-US" dirty="0">
                <a:highlight>
                  <a:srgbClr val="FFFF00"/>
                </a:highlight>
              </a:rPr>
              <a:t>NDCC 15.1-07-20.1(2)</a:t>
            </a:r>
          </a:p>
        </p:txBody>
      </p:sp>
      <p:pic>
        <p:nvPicPr>
          <p:cNvPr id="6" name="Picture 5" descr="A picture containing man, black, holding, ball&#10;&#10;Description automatically generated">
            <a:extLst>
              <a:ext uri="{FF2B5EF4-FFF2-40B4-BE49-F238E27FC236}">
                <a16:creationId xmlns:a16="http://schemas.microsoft.com/office/drawing/2014/main" id="{B7A8F2F3-937D-B3A3-561D-D9168F23BA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51251" y="4760659"/>
            <a:ext cx="2063723" cy="1180061"/>
          </a:xfrm>
          <a:prstGeom prst="rect">
            <a:avLst/>
          </a:prstGeom>
        </p:spPr>
      </p:pic>
    </p:spTree>
    <p:extLst>
      <p:ext uri="{BB962C8B-B14F-4D97-AF65-F5344CB8AC3E}">
        <p14:creationId xmlns:p14="http://schemas.microsoft.com/office/powerpoint/2010/main" val="14338596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100</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7823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ELECTIONS</a:t>
            </a:r>
          </a:p>
        </p:txBody>
      </p:sp>
    </p:spTree>
    <p:extLst>
      <p:ext uri="{BB962C8B-B14F-4D97-AF65-F5344CB8AC3E}">
        <p14:creationId xmlns:p14="http://schemas.microsoft.com/office/powerpoint/2010/main" val="358817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DA7EE6-EA07-0569-5CE7-0670BD17A940}"/>
              </a:ext>
            </a:extLst>
          </p:cNvPr>
          <p:cNvSpPr>
            <a:spLocks noGrp="1"/>
          </p:cNvSpPr>
          <p:nvPr>
            <p:ph type="sldNum" sz="quarter" idx="12"/>
          </p:nvPr>
        </p:nvSpPr>
        <p:spPr/>
        <p:txBody>
          <a:bodyPr/>
          <a:lstStyle/>
          <a:p>
            <a:fld id="{CB1E4CB7-CB13-4810-BF18-BE31AFC64F93}" type="slidenum">
              <a:rPr lang="en-US" smtClean="0"/>
              <a:t>101</a:t>
            </a:fld>
            <a:endParaRPr lang="en-US" dirty="0"/>
          </a:p>
        </p:txBody>
      </p:sp>
      <p:sp>
        <p:nvSpPr>
          <p:cNvPr id="3" name="TextBox 2">
            <a:extLst>
              <a:ext uri="{FF2B5EF4-FFF2-40B4-BE49-F238E27FC236}">
                <a16:creationId xmlns:a16="http://schemas.microsoft.com/office/drawing/2014/main" id="{ECA40555-8481-87F1-E7CA-7799098ECE66}"/>
              </a:ext>
            </a:extLst>
          </p:cNvPr>
          <p:cNvSpPr txBox="1"/>
          <p:nvPr/>
        </p:nvSpPr>
        <p:spPr>
          <a:xfrm>
            <a:off x="810957" y="790446"/>
            <a:ext cx="10646229" cy="5632311"/>
          </a:xfrm>
          <a:prstGeom prst="rect">
            <a:avLst/>
          </a:prstGeom>
          <a:noFill/>
        </p:spPr>
        <p:txBody>
          <a:bodyPr wrap="square" rtlCol="0">
            <a:spAutoFit/>
          </a:bodyPr>
          <a:lstStyle/>
          <a:p>
            <a:pPr marL="0" indent="0">
              <a:buNone/>
            </a:pPr>
            <a:r>
              <a:rPr lang="en-US" sz="2600" b="1" i="1" dirty="0">
                <a:solidFill>
                  <a:srgbClr val="7030A0"/>
                </a:solidFill>
                <a:cs typeface="Arial" panose="020B0604020202020204" pitchFamily="34" charset="0"/>
              </a:rPr>
              <a:t>You will have a Class on Elections, so This is JUST THE BASICS.</a:t>
            </a:r>
          </a:p>
          <a:p>
            <a:pPr marL="0" indent="0">
              <a:buNone/>
            </a:pPr>
            <a:endParaRPr lang="en-US" sz="2600" b="1" i="1" dirty="0">
              <a:solidFill>
                <a:srgbClr val="7030A0"/>
              </a:solidFill>
              <a:cs typeface="Arial" panose="020B0604020202020204" pitchFamily="34" charset="0"/>
            </a:endParaRPr>
          </a:p>
          <a:p>
            <a:pPr marL="342900" indent="-342900">
              <a:buClr>
                <a:schemeClr val="tx1"/>
              </a:buClr>
              <a:buFont typeface="Arial" panose="020B0604020202020204" pitchFamily="34" charset="0"/>
              <a:buChar char="•"/>
            </a:pPr>
            <a:r>
              <a:rPr lang="en-US" sz="2200" b="1" dirty="0">
                <a:solidFill>
                  <a:srgbClr val="7030A0"/>
                </a:solidFill>
                <a:latin typeface="Arial" panose="020B0604020202020204" pitchFamily="34" charset="0"/>
                <a:cs typeface="Arial" panose="020B0604020202020204" pitchFamily="34" charset="0"/>
              </a:rPr>
              <a:t>Terms of Office </a:t>
            </a:r>
            <a:r>
              <a:rPr lang="en-US" sz="2200" dirty="0">
                <a:latin typeface="Arial" panose="020B0604020202020204" pitchFamily="34" charset="0"/>
                <a:cs typeface="Arial" panose="020B0604020202020204" pitchFamily="34" charset="0"/>
              </a:rPr>
              <a:t>for School Board Members are 3 or 4 Years and are Staggered.  You Should Always Have an Experienced Board Member on the Board.</a:t>
            </a:r>
          </a:p>
          <a:p>
            <a:pPr>
              <a:buClr>
                <a:schemeClr val="tx1"/>
              </a:buClr>
            </a:pPr>
            <a:endParaRPr lang="en-US" sz="2200" dirty="0">
              <a:latin typeface="Arial" panose="020B0604020202020204" pitchFamily="34" charset="0"/>
              <a:cs typeface="Arial" panose="020B0604020202020204" pitchFamily="34" charset="0"/>
            </a:endParaRPr>
          </a:p>
          <a:p>
            <a:pPr marL="342900" indent="-342900">
              <a:buClr>
                <a:schemeClr val="tx1"/>
              </a:buClr>
              <a:buFont typeface="Arial" panose="020B0604020202020204" pitchFamily="34" charset="0"/>
              <a:buChar char="•"/>
            </a:pPr>
            <a:r>
              <a:rPr lang="en-US" sz="2200" dirty="0">
                <a:latin typeface="Arial" panose="020B0604020202020204" pitchFamily="34" charset="0"/>
                <a:cs typeface="Arial" panose="020B0604020202020204" pitchFamily="34" charset="0"/>
              </a:rPr>
              <a:t>School Board </a:t>
            </a:r>
            <a:r>
              <a:rPr lang="en-US" sz="2200" b="1" dirty="0">
                <a:solidFill>
                  <a:srgbClr val="7030A0"/>
                </a:solidFill>
                <a:latin typeface="Arial" panose="020B0604020202020204" pitchFamily="34" charset="0"/>
                <a:cs typeface="Arial" panose="020B0604020202020204" pitchFamily="34" charset="0"/>
              </a:rPr>
              <a:t>Election Dates </a:t>
            </a:r>
            <a:r>
              <a:rPr lang="en-US" sz="2200" dirty="0">
                <a:latin typeface="Arial" panose="020B0604020202020204" pitchFamily="34" charset="0"/>
                <a:cs typeface="Arial" panose="020B0604020202020204" pitchFamily="34" charset="0"/>
              </a:rPr>
              <a:t>are set at the Discretion of the Board </a:t>
            </a:r>
            <a:r>
              <a:rPr lang="en-US" sz="2200" b="1" dirty="0">
                <a:solidFill>
                  <a:srgbClr val="C00000"/>
                </a:solidFill>
                <a:latin typeface="Arial" panose="020B0604020202020204" pitchFamily="34" charset="0"/>
                <a:cs typeface="Arial" panose="020B0604020202020204" pitchFamily="34" charset="0"/>
              </a:rPr>
              <a:t>Between April 1</a:t>
            </a:r>
            <a:r>
              <a:rPr lang="en-US" sz="2200" b="1" baseline="30000" dirty="0">
                <a:solidFill>
                  <a:srgbClr val="C00000"/>
                </a:solidFill>
                <a:latin typeface="Arial" panose="020B0604020202020204" pitchFamily="34" charset="0"/>
                <a:cs typeface="Arial" panose="020B0604020202020204" pitchFamily="34" charset="0"/>
              </a:rPr>
              <a:t>st</a:t>
            </a:r>
            <a:r>
              <a:rPr lang="en-US" sz="2200" b="1" dirty="0">
                <a:solidFill>
                  <a:srgbClr val="C00000"/>
                </a:solidFill>
                <a:latin typeface="Arial" panose="020B0604020202020204" pitchFamily="34" charset="0"/>
                <a:cs typeface="Arial" panose="020B0604020202020204" pitchFamily="34" charset="0"/>
              </a:rPr>
              <a:t> and June 30</a:t>
            </a:r>
            <a:r>
              <a:rPr lang="en-US" sz="2200" b="1" baseline="30000" dirty="0">
                <a:solidFill>
                  <a:srgbClr val="C00000"/>
                </a:solidFill>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a:t>
            </a:r>
          </a:p>
          <a:p>
            <a:pPr>
              <a:buClr>
                <a:schemeClr val="tx1"/>
              </a:buClr>
            </a:pPr>
            <a:endParaRPr lang="en-US" sz="2200" dirty="0">
              <a:latin typeface="Arial" panose="020B0604020202020204" pitchFamily="34" charset="0"/>
              <a:cs typeface="Arial" panose="020B0604020202020204" pitchFamily="34" charset="0"/>
            </a:endParaRPr>
          </a:p>
          <a:p>
            <a:pPr marL="342900" indent="-342900">
              <a:buClr>
                <a:schemeClr val="tx1"/>
              </a:buClr>
              <a:buFont typeface="Arial" panose="020B0604020202020204" pitchFamily="34" charset="0"/>
              <a:buChar char="•"/>
            </a:pPr>
            <a:r>
              <a:rPr lang="en-US" sz="2200" b="1" dirty="0">
                <a:solidFill>
                  <a:srgbClr val="7030A0"/>
                </a:solidFill>
                <a:latin typeface="Arial" panose="020B0604020202020204" pitchFamily="34" charset="0"/>
                <a:cs typeface="Arial" panose="020B0604020202020204" pitchFamily="34" charset="0"/>
              </a:rPr>
              <a:t>Thirty Days Before the Filing Deadline for Candidates</a:t>
            </a:r>
            <a:r>
              <a:rPr lang="en-US" sz="2200" dirty="0">
                <a:latin typeface="Arial" panose="020B0604020202020204" pitchFamily="34" charset="0"/>
                <a:cs typeface="Arial" panose="020B0604020202020204" pitchFamily="34" charset="0"/>
              </a:rPr>
              <a:t> </a:t>
            </a:r>
            <a:r>
              <a:rPr lang="en-US" sz="2200" dirty="0">
                <a:solidFill>
                  <a:srgbClr val="C00000"/>
                </a:solidFill>
                <a:latin typeface="Arial" panose="020B0604020202020204" pitchFamily="34" charset="0"/>
                <a:cs typeface="Arial" panose="020B0604020202020204" pitchFamily="34" charset="0"/>
              </a:rPr>
              <a:t>(or 94 days Before the Election)</a:t>
            </a:r>
            <a:r>
              <a:rPr lang="en-US" sz="2200" dirty="0">
                <a:latin typeface="Arial" panose="020B0604020202020204" pitchFamily="34" charset="0"/>
                <a:cs typeface="Arial" panose="020B0604020202020204" pitchFamily="34" charset="0"/>
              </a:rPr>
              <a:t> to have Their Names Printed on the Ballot, an Official Notice of this Deadline Must be Published in the Official Newspaper of the District</a:t>
            </a:r>
          </a:p>
          <a:p>
            <a:pPr marL="800100" lvl="1" indent="-342900">
              <a:buClr>
                <a:schemeClr val="tx1"/>
              </a:buClr>
              <a:buFont typeface="Wingdings" panose="05000000000000000000" pitchFamily="2" charset="2"/>
              <a:buChar char="v"/>
            </a:pPr>
            <a:r>
              <a:rPr lang="en-US" sz="2200" dirty="0">
                <a:latin typeface="Arial" panose="020B0604020202020204" pitchFamily="34" charset="0"/>
                <a:cs typeface="Arial" panose="020B0604020202020204" pitchFamily="34" charset="0"/>
              </a:rPr>
              <a:t>Advertise for Candidates at Least Two Times</a:t>
            </a:r>
          </a:p>
          <a:p>
            <a:pPr marL="1371600" lvl="2" indent="-457200">
              <a:buClr>
                <a:schemeClr val="tx1"/>
              </a:buClr>
              <a:buFont typeface="Wingdings" panose="05000000000000000000" pitchFamily="2" charset="2"/>
              <a:buChar char="Ø"/>
            </a:pPr>
            <a:r>
              <a:rPr lang="en-US" sz="2200" dirty="0">
                <a:latin typeface="Arial" panose="020B0604020202020204" pitchFamily="34" charset="0"/>
                <a:cs typeface="Arial" panose="020B0604020202020204" pitchFamily="34" charset="0"/>
              </a:rPr>
              <a:t>Newspaper</a:t>
            </a:r>
          </a:p>
          <a:p>
            <a:pPr marL="1371600" lvl="2" indent="-457200">
              <a:buClr>
                <a:schemeClr val="tx1"/>
              </a:buClr>
              <a:buFont typeface="Wingdings" panose="05000000000000000000" pitchFamily="2" charset="2"/>
              <a:buChar char="Ø"/>
            </a:pPr>
            <a:r>
              <a:rPr lang="en-US" sz="2200" dirty="0">
                <a:latin typeface="Arial" panose="020B0604020202020204" pitchFamily="34" charset="0"/>
                <a:cs typeface="Arial" panose="020B0604020202020204" pitchFamily="34" charset="0"/>
              </a:rPr>
              <a:t>Newsletter</a:t>
            </a:r>
          </a:p>
          <a:p>
            <a:pPr marL="1371600" lvl="2" indent="-457200">
              <a:buClr>
                <a:schemeClr val="tx1"/>
              </a:buClr>
              <a:buFont typeface="Wingdings" panose="05000000000000000000" pitchFamily="2" charset="2"/>
              <a:buChar char="Ø"/>
            </a:pPr>
            <a:r>
              <a:rPr lang="en-US" sz="2200" dirty="0">
                <a:latin typeface="Arial" panose="020B0604020202020204" pitchFamily="34" charset="0"/>
                <a:cs typeface="Arial" panose="020B0604020202020204" pitchFamily="34" charset="0"/>
              </a:rPr>
              <a:t>School Website</a:t>
            </a:r>
          </a:p>
          <a:p>
            <a:pPr marL="1371600" lvl="2" indent="-457200">
              <a:buClr>
                <a:schemeClr val="tx1"/>
              </a:buClr>
              <a:buFont typeface="Wingdings" panose="05000000000000000000" pitchFamily="2" charset="2"/>
              <a:buChar char="Ø"/>
            </a:pPr>
            <a:r>
              <a:rPr lang="en-US" sz="2200" dirty="0">
                <a:latin typeface="Arial" panose="020B0604020202020204" pitchFamily="34" charset="0"/>
                <a:cs typeface="Arial" panose="020B0604020202020204" pitchFamily="34" charset="0"/>
              </a:rPr>
              <a:t>Posted Around Town       </a:t>
            </a:r>
            <a:r>
              <a:rPr lang="en-US" sz="2200" dirty="0">
                <a:solidFill>
                  <a:srgbClr val="C00000"/>
                </a:solidFill>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E295560-C4C1-BF23-F0F7-7B6257FE71C1}"/>
              </a:ext>
            </a:extLst>
          </p:cNvPr>
          <p:cNvSpPr txBox="1"/>
          <p:nvPr/>
        </p:nvSpPr>
        <p:spPr>
          <a:xfrm>
            <a:off x="9031224" y="6003208"/>
            <a:ext cx="2133600" cy="369332"/>
          </a:xfrm>
          <a:prstGeom prst="rect">
            <a:avLst/>
          </a:prstGeom>
          <a:solidFill>
            <a:srgbClr val="FFFF00"/>
          </a:solidFill>
        </p:spPr>
        <p:txBody>
          <a:bodyPr wrap="square" rtlCol="0">
            <a:spAutoFit/>
          </a:bodyPr>
          <a:lstStyle/>
          <a:p>
            <a:r>
              <a:rPr lang="en-US" dirty="0"/>
              <a:t>NDCC 15.1-09-09</a:t>
            </a:r>
          </a:p>
        </p:txBody>
      </p:sp>
      <p:pic>
        <p:nvPicPr>
          <p:cNvPr id="5" name="Picture 4">
            <a:extLst>
              <a:ext uri="{FF2B5EF4-FFF2-40B4-BE49-F238E27FC236}">
                <a16:creationId xmlns:a16="http://schemas.microsoft.com/office/drawing/2014/main" id="{1E589F91-0108-D16B-8FCD-13CF5C0049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76" y="5793744"/>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4088900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D579C-1BC1-D9E2-69FC-F8A5C1D354CC}"/>
              </a:ext>
            </a:extLst>
          </p:cNvPr>
          <p:cNvSpPr>
            <a:spLocks noGrp="1"/>
          </p:cNvSpPr>
          <p:nvPr>
            <p:ph type="sldNum" sz="quarter" idx="12"/>
          </p:nvPr>
        </p:nvSpPr>
        <p:spPr/>
        <p:txBody>
          <a:bodyPr/>
          <a:lstStyle/>
          <a:p>
            <a:fld id="{CB1E4CB7-CB13-4810-BF18-BE31AFC64F93}" type="slidenum">
              <a:rPr lang="en-US" smtClean="0"/>
              <a:t>102</a:t>
            </a:fld>
            <a:endParaRPr lang="en-US" dirty="0"/>
          </a:p>
        </p:txBody>
      </p:sp>
      <p:sp>
        <p:nvSpPr>
          <p:cNvPr id="4" name="TextBox 3">
            <a:extLst>
              <a:ext uri="{FF2B5EF4-FFF2-40B4-BE49-F238E27FC236}">
                <a16:creationId xmlns:a16="http://schemas.microsoft.com/office/drawing/2014/main" id="{496A8834-72D5-CED3-1AFF-CB08CEDE4A8B}"/>
              </a:ext>
            </a:extLst>
          </p:cNvPr>
          <p:cNvSpPr txBox="1"/>
          <p:nvPr/>
        </p:nvSpPr>
        <p:spPr>
          <a:xfrm>
            <a:off x="762001" y="841829"/>
            <a:ext cx="10428514" cy="435503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An Individual Seeking Election to a School Board </a:t>
            </a:r>
          </a:p>
          <a:p>
            <a:pPr marL="971550" indent="-509588">
              <a:buFont typeface="Courier New" panose="02070309020205020404" pitchFamily="49" charset="0"/>
              <a:buChar char="o"/>
            </a:pPr>
            <a:r>
              <a:rPr lang="en-US" sz="2400" dirty="0">
                <a:latin typeface="Arial" panose="020B0604020202020204" pitchFamily="34" charset="0"/>
                <a:cs typeface="Arial" panose="020B0604020202020204" pitchFamily="34" charset="0"/>
              </a:rPr>
              <a:t>Shall Prepare and Sign a </a:t>
            </a:r>
            <a:r>
              <a:rPr lang="en-US" sz="2400" b="1" dirty="0">
                <a:solidFill>
                  <a:srgbClr val="7030A0"/>
                </a:solidFill>
                <a:latin typeface="Arial" panose="020B0604020202020204" pitchFamily="34" charset="0"/>
                <a:cs typeface="Arial" panose="020B0604020202020204" pitchFamily="34" charset="0"/>
              </a:rPr>
              <a:t>Statement of Intent</a:t>
            </a:r>
            <a:r>
              <a:rPr lang="en-US" sz="2400" dirty="0">
                <a:latin typeface="Arial" panose="020B0604020202020204" pitchFamily="34" charset="0"/>
                <a:cs typeface="Arial" panose="020B0604020202020204" pitchFamily="34" charset="0"/>
              </a:rPr>
              <a:t>, Stating the Individual’s Name and the Position for Which they are a Candidate.</a:t>
            </a:r>
          </a:p>
          <a:p>
            <a:pPr marL="461962"/>
            <a:endParaRPr lang="en-US" sz="1100"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400" dirty="0">
                <a:latin typeface="Arial" panose="020B0604020202020204" pitchFamily="34" charset="0"/>
                <a:cs typeface="Arial" panose="020B0604020202020204" pitchFamily="34" charset="0"/>
              </a:rPr>
              <a:t>The Candidate Shall File a </a:t>
            </a:r>
            <a:r>
              <a:rPr lang="en-US" sz="2400" b="1" dirty="0">
                <a:solidFill>
                  <a:srgbClr val="7030A0"/>
                </a:solidFill>
                <a:latin typeface="Arial" panose="020B0604020202020204" pitchFamily="34" charset="0"/>
                <a:cs typeface="Arial" panose="020B0604020202020204" pitchFamily="34" charset="0"/>
              </a:rPr>
              <a:t>Statement of Interest </a:t>
            </a:r>
            <a:r>
              <a:rPr lang="en-US" sz="2400" dirty="0">
                <a:latin typeface="Arial" panose="020B0604020202020204" pitchFamily="34" charset="0"/>
                <a:cs typeface="Arial" panose="020B0604020202020204" pitchFamily="34" charset="0"/>
              </a:rPr>
              <a:t>(NDCC 16.1-09-02)</a:t>
            </a:r>
          </a:p>
          <a:p>
            <a:pPr marL="914400" lvl="1" indent="-457200">
              <a:buFont typeface="Courier New" panose="02070309020205020404" pitchFamily="49" charset="0"/>
              <a:buChar char="o"/>
            </a:pPr>
            <a:endParaRPr lang="en-US" sz="1400" dirty="0">
              <a:latin typeface="Arial" panose="020B0604020202020204" pitchFamily="34" charset="0"/>
              <a:cs typeface="Arial" panose="020B0604020202020204" pitchFamily="34" charset="0"/>
            </a:endParaRPr>
          </a:p>
          <a:p>
            <a:pPr marL="971550" indent="-509588">
              <a:buFont typeface="Courier New" panose="02070309020205020404" pitchFamily="49" charset="0"/>
              <a:buChar char="o"/>
            </a:pPr>
            <a:r>
              <a:rPr lang="en-US" sz="2400" dirty="0">
                <a:highlight>
                  <a:srgbClr val="FFFF00"/>
                </a:highlight>
                <a:latin typeface="Arial" panose="020B0604020202020204" pitchFamily="34" charset="0"/>
                <a:cs typeface="Arial" panose="020B0604020202020204" pitchFamily="34" charset="0"/>
              </a:rPr>
              <a:t>A Candidate Shall Also File a </a:t>
            </a:r>
            <a:r>
              <a:rPr lang="en-US" sz="2400" b="1" dirty="0">
                <a:solidFill>
                  <a:srgbClr val="7030A0"/>
                </a:solidFill>
                <a:highlight>
                  <a:srgbClr val="FFFF00"/>
                </a:highlight>
                <a:latin typeface="Arial" panose="020B0604020202020204" pitchFamily="34" charset="0"/>
                <a:cs typeface="Arial" panose="020B0604020202020204" pitchFamily="34" charset="0"/>
              </a:rPr>
              <a:t>Campaign Contribution Statement </a:t>
            </a:r>
            <a:r>
              <a:rPr lang="en-US" sz="2400" dirty="0">
                <a:highlight>
                  <a:srgbClr val="FFFF00"/>
                </a:highlight>
                <a:latin typeface="Arial" panose="020B0604020202020204" pitchFamily="34" charset="0"/>
                <a:cs typeface="Arial" panose="020B0604020202020204" pitchFamily="34" charset="0"/>
              </a:rPr>
              <a:t>as Required by NDCC 16.1-08.1-02.3</a:t>
            </a:r>
          </a:p>
          <a:p>
            <a:pPr marL="1428750" lvl="1" indent="-509588">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A School Board Candidate is </a:t>
            </a:r>
            <a:r>
              <a:rPr lang="en-US" sz="2400" b="1" dirty="0">
                <a:solidFill>
                  <a:srgbClr val="C00000"/>
                </a:solidFill>
                <a:latin typeface="Arial" panose="020B0604020202020204" pitchFamily="34" charset="0"/>
                <a:cs typeface="Arial" panose="020B0604020202020204" pitchFamily="34" charset="0"/>
              </a:rPr>
              <a:t>EXEMPT</a:t>
            </a:r>
            <a:r>
              <a:rPr lang="en-US" sz="2400" dirty="0">
                <a:solidFill>
                  <a:srgbClr val="C00000"/>
                </a:solidFill>
                <a:latin typeface="Arial" panose="020B0604020202020204" pitchFamily="34" charset="0"/>
                <a:cs typeface="Arial" panose="020B0604020202020204" pitchFamily="34" charset="0"/>
              </a:rPr>
              <a:t> from this Requirement if the District’s Fall Enrollment is Fewer than 1,000 Students.</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46269757-7028-F6DC-B0F6-AB0574C45C74}"/>
              </a:ext>
            </a:extLst>
          </p:cNvPr>
          <p:cNvSpPr txBox="1"/>
          <p:nvPr/>
        </p:nvSpPr>
        <p:spPr>
          <a:xfrm>
            <a:off x="9016710" y="6016171"/>
            <a:ext cx="2148114" cy="369332"/>
          </a:xfrm>
          <a:prstGeom prst="rect">
            <a:avLst/>
          </a:prstGeom>
          <a:solidFill>
            <a:srgbClr val="FFFF00"/>
          </a:solidFill>
        </p:spPr>
        <p:txBody>
          <a:bodyPr wrap="square" rtlCol="0">
            <a:spAutoFit/>
          </a:bodyPr>
          <a:lstStyle/>
          <a:p>
            <a:r>
              <a:rPr lang="en-US" dirty="0"/>
              <a:t>NDCC 15.1-09-08</a:t>
            </a:r>
          </a:p>
        </p:txBody>
      </p:sp>
      <p:pic>
        <p:nvPicPr>
          <p:cNvPr id="6" name="Picture 5" descr="Money in a hat and bags of money&#10;&#10;Description automatically generated">
            <a:extLst>
              <a:ext uri="{FF2B5EF4-FFF2-40B4-BE49-F238E27FC236}">
                <a16:creationId xmlns:a16="http://schemas.microsoft.com/office/drawing/2014/main" id="{408312D8-C9B9-5862-C22E-46C24DF9244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10880" y="4670728"/>
            <a:ext cx="2550178" cy="1912634"/>
          </a:xfrm>
          <a:prstGeom prst="rect">
            <a:avLst/>
          </a:prstGeom>
        </p:spPr>
      </p:pic>
    </p:spTree>
    <p:extLst>
      <p:ext uri="{BB962C8B-B14F-4D97-AF65-F5344CB8AC3E}">
        <p14:creationId xmlns:p14="http://schemas.microsoft.com/office/powerpoint/2010/main" val="2909080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D579C-1BC1-D9E2-69FC-F8A5C1D354CC}"/>
              </a:ext>
            </a:extLst>
          </p:cNvPr>
          <p:cNvSpPr>
            <a:spLocks noGrp="1"/>
          </p:cNvSpPr>
          <p:nvPr>
            <p:ph type="sldNum" sz="quarter" idx="12"/>
          </p:nvPr>
        </p:nvSpPr>
        <p:spPr/>
        <p:txBody>
          <a:bodyPr/>
          <a:lstStyle/>
          <a:p>
            <a:fld id="{CB1E4CB7-CB13-4810-BF18-BE31AFC64F93}" type="slidenum">
              <a:rPr lang="en-US" smtClean="0"/>
              <a:t>103</a:t>
            </a:fld>
            <a:endParaRPr lang="en-US" dirty="0"/>
          </a:p>
        </p:txBody>
      </p:sp>
      <p:sp>
        <p:nvSpPr>
          <p:cNvPr id="4" name="TextBox 3">
            <a:extLst>
              <a:ext uri="{FF2B5EF4-FFF2-40B4-BE49-F238E27FC236}">
                <a16:creationId xmlns:a16="http://schemas.microsoft.com/office/drawing/2014/main" id="{496A8834-72D5-CED3-1AFF-CB08CEDE4A8B}"/>
              </a:ext>
            </a:extLst>
          </p:cNvPr>
          <p:cNvSpPr txBox="1"/>
          <p:nvPr/>
        </p:nvSpPr>
        <p:spPr>
          <a:xfrm>
            <a:off x="762001" y="841829"/>
            <a:ext cx="10428514" cy="3385542"/>
          </a:xfrm>
          <a:prstGeom prst="rect">
            <a:avLst/>
          </a:prstGeom>
          <a:noFill/>
        </p:spPr>
        <p:txBody>
          <a:bodyPr wrap="square" rtlCol="0">
            <a:spAutoFit/>
          </a:bodyPr>
          <a:lstStyle/>
          <a:p>
            <a:pPr marL="914400" lvl="1" indent="-457200">
              <a:buFont typeface="Courier New" panose="02070309020205020404" pitchFamily="49" charset="0"/>
              <a:buChar char="o"/>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Documents Must be Filed With the Business Manager, or Mailed to and </a:t>
            </a:r>
            <a:r>
              <a:rPr lang="en-US" sz="2400" b="1" u="sng" dirty="0">
                <a:solidFill>
                  <a:srgbClr val="FF0000"/>
                </a:solidFill>
                <a:latin typeface="Arial" panose="020B0604020202020204" pitchFamily="34" charset="0"/>
                <a:cs typeface="Arial" panose="020B0604020202020204" pitchFamily="34" charset="0"/>
              </a:rPr>
              <a:t>in the Possession of the Business Manager</a:t>
            </a:r>
            <a:r>
              <a:rPr lang="en-US" sz="2400" dirty="0">
                <a:latin typeface="Arial" panose="020B0604020202020204" pitchFamily="34" charset="0"/>
                <a:cs typeface="Arial" panose="020B0604020202020204" pitchFamily="34" charset="0"/>
              </a:rPr>
              <a:t>, by 4:00 p.m. of the </a:t>
            </a:r>
            <a:r>
              <a:rPr lang="en-US" sz="2400" b="1" dirty="0">
                <a:solidFill>
                  <a:srgbClr val="7030A0"/>
                </a:solidFill>
                <a:latin typeface="Arial" panose="020B0604020202020204" pitchFamily="34" charset="0"/>
                <a:cs typeface="Arial" panose="020B0604020202020204" pitchFamily="34" charset="0"/>
              </a:rPr>
              <a:t>64</a:t>
            </a:r>
            <a:r>
              <a:rPr lang="en-US" sz="2400" b="1" baseline="30000" dirty="0">
                <a:solidFill>
                  <a:srgbClr val="7030A0"/>
                </a:solidFill>
                <a:latin typeface="Arial" panose="020B0604020202020204" pitchFamily="34" charset="0"/>
                <a:cs typeface="Arial" panose="020B0604020202020204" pitchFamily="34" charset="0"/>
              </a:rPr>
              <a:t>th</a:t>
            </a:r>
            <a:r>
              <a:rPr lang="en-US" sz="2400" b="1" dirty="0">
                <a:solidFill>
                  <a:srgbClr val="7030A0"/>
                </a:solidFill>
                <a:latin typeface="Arial" panose="020B0604020202020204" pitchFamily="34" charset="0"/>
                <a:cs typeface="Arial" panose="020B0604020202020204" pitchFamily="34" charset="0"/>
              </a:rPr>
              <a:t> Day Before the Election </a:t>
            </a:r>
            <a:r>
              <a:rPr lang="en-US" sz="2400" dirty="0">
                <a:latin typeface="Arial" panose="020B0604020202020204" pitchFamily="34" charset="0"/>
                <a:cs typeface="Arial" panose="020B0604020202020204" pitchFamily="34" charset="0"/>
              </a:rPr>
              <a:t>(NDCC 15.1-09-08)</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Each Board that Enters into an </a:t>
            </a:r>
            <a:r>
              <a:rPr lang="en-US" sz="2400" b="1" dirty="0">
                <a:solidFill>
                  <a:srgbClr val="7030A0"/>
                </a:solidFill>
                <a:latin typeface="Arial" panose="020B0604020202020204" pitchFamily="34" charset="0"/>
                <a:cs typeface="Arial" panose="020B0604020202020204" pitchFamily="34" charset="0"/>
              </a:rPr>
              <a:t>Agreement with the County </a:t>
            </a:r>
            <a:r>
              <a:rPr lang="en-US" sz="2400" dirty="0">
                <a:latin typeface="Arial" panose="020B0604020202020204" pitchFamily="34" charset="0"/>
                <a:cs typeface="Arial" panose="020B0604020202020204" pitchFamily="34" charset="0"/>
              </a:rPr>
              <a:t>(to Share Election Expenses) Must Notify the County Auditor, in writing, at least </a:t>
            </a:r>
            <a:r>
              <a:rPr lang="en-US" sz="2400" b="1" dirty="0">
                <a:solidFill>
                  <a:srgbClr val="7030A0"/>
                </a:solidFill>
                <a:latin typeface="Arial" panose="020B0604020202020204" pitchFamily="34" charset="0"/>
                <a:cs typeface="Arial" panose="020B0604020202020204" pitchFamily="34" charset="0"/>
              </a:rPr>
              <a:t>64 Days </a:t>
            </a:r>
            <a:r>
              <a:rPr lang="en-US" sz="2400" dirty="0">
                <a:latin typeface="Arial" panose="020B0604020202020204" pitchFamily="34" charset="0"/>
                <a:cs typeface="Arial" panose="020B0604020202020204" pitchFamily="34" charset="0"/>
              </a:rPr>
              <a:t>Before the Election of the Offices to be Filled at the Election and any Measures to Appear on the Ballot (NDCC15.1-09-24)</a:t>
            </a:r>
          </a:p>
          <a:p>
            <a:endParaRPr lang="en-US" dirty="0"/>
          </a:p>
        </p:txBody>
      </p:sp>
      <p:sp>
        <p:nvSpPr>
          <p:cNvPr id="5" name="TextBox 4">
            <a:extLst>
              <a:ext uri="{FF2B5EF4-FFF2-40B4-BE49-F238E27FC236}">
                <a16:creationId xmlns:a16="http://schemas.microsoft.com/office/drawing/2014/main" id="{46269757-7028-F6DC-B0F6-AB0574C45C74}"/>
              </a:ext>
            </a:extLst>
          </p:cNvPr>
          <p:cNvSpPr txBox="1"/>
          <p:nvPr/>
        </p:nvSpPr>
        <p:spPr>
          <a:xfrm>
            <a:off x="9016710" y="6016171"/>
            <a:ext cx="2148114" cy="369332"/>
          </a:xfrm>
          <a:prstGeom prst="rect">
            <a:avLst/>
          </a:prstGeom>
          <a:solidFill>
            <a:srgbClr val="FFFF00"/>
          </a:solidFill>
        </p:spPr>
        <p:txBody>
          <a:bodyPr wrap="square" rtlCol="0">
            <a:spAutoFit/>
          </a:bodyPr>
          <a:lstStyle/>
          <a:p>
            <a:r>
              <a:rPr lang="en-US" dirty="0"/>
              <a:t>NDCC 15.1-09-09</a:t>
            </a:r>
          </a:p>
        </p:txBody>
      </p:sp>
      <p:pic>
        <p:nvPicPr>
          <p:cNvPr id="6" name="Picture 5" descr="A person holding a clipboard&#10;&#10;Description automatically generated">
            <a:extLst>
              <a:ext uri="{FF2B5EF4-FFF2-40B4-BE49-F238E27FC236}">
                <a16:creationId xmlns:a16="http://schemas.microsoft.com/office/drawing/2014/main" id="{2B0CBF4E-B6E8-F893-057D-972E1713D5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09101" y="3945118"/>
            <a:ext cx="1637121" cy="2455682"/>
          </a:xfrm>
          <a:prstGeom prst="rect">
            <a:avLst/>
          </a:prstGeom>
        </p:spPr>
      </p:pic>
    </p:spTree>
    <p:extLst>
      <p:ext uri="{BB962C8B-B14F-4D97-AF65-F5344CB8AC3E}">
        <p14:creationId xmlns:p14="http://schemas.microsoft.com/office/powerpoint/2010/main" val="1216769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3DBC4-8E53-2049-AD28-DBCA2B14F425}"/>
              </a:ext>
            </a:extLst>
          </p:cNvPr>
          <p:cNvSpPr>
            <a:spLocks noGrp="1"/>
          </p:cNvSpPr>
          <p:nvPr>
            <p:ph type="sldNum" sz="quarter" idx="12"/>
          </p:nvPr>
        </p:nvSpPr>
        <p:spPr/>
        <p:txBody>
          <a:bodyPr/>
          <a:lstStyle/>
          <a:p>
            <a:fld id="{CB1E4CB7-CB13-4810-BF18-BE31AFC64F93}" type="slidenum">
              <a:rPr lang="en-US" smtClean="0"/>
              <a:t>104</a:t>
            </a:fld>
            <a:endParaRPr lang="en-US" dirty="0"/>
          </a:p>
        </p:txBody>
      </p:sp>
      <p:sp>
        <p:nvSpPr>
          <p:cNvPr id="3" name="TextBox 2">
            <a:extLst>
              <a:ext uri="{FF2B5EF4-FFF2-40B4-BE49-F238E27FC236}">
                <a16:creationId xmlns:a16="http://schemas.microsoft.com/office/drawing/2014/main" id="{6F1E52D8-2652-81C3-E8A8-6C2323CC82D7}"/>
              </a:ext>
            </a:extLst>
          </p:cNvPr>
          <p:cNvSpPr txBox="1"/>
          <p:nvPr/>
        </p:nvSpPr>
        <p:spPr>
          <a:xfrm>
            <a:off x="1001486" y="1030514"/>
            <a:ext cx="10000343" cy="4431983"/>
          </a:xfrm>
          <a:prstGeom prst="rect">
            <a:avLst/>
          </a:prstGeom>
          <a:noFill/>
        </p:spPr>
        <p:txBody>
          <a:bodyPr wrap="square" rtlCol="0">
            <a:spAutoFit/>
          </a:bodyPr>
          <a:lstStyle/>
          <a:p>
            <a:pPr marL="461963" indent="-461963">
              <a:buFont typeface="Arial" panose="020B0604020202020204" pitchFamily="34" charset="0"/>
              <a:buChar char="•"/>
            </a:pPr>
            <a:r>
              <a:rPr lang="en-US" sz="2400" dirty="0">
                <a:latin typeface="Arial" panose="020B0604020202020204" pitchFamily="34" charset="0"/>
                <a:cs typeface="Arial" panose="020B0604020202020204" pitchFamily="34" charset="0"/>
              </a:rPr>
              <a:t>At Least </a:t>
            </a:r>
            <a:r>
              <a:rPr lang="en-US" sz="2400" b="1" dirty="0">
                <a:solidFill>
                  <a:srgbClr val="7030A0"/>
                </a:solidFill>
                <a:latin typeface="Arial" panose="020B0604020202020204" pitchFamily="34" charset="0"/>
                <a:cs typeface="Arial" panose="020B0604020202020204" pitchFamily="34" charset="0"/>
              </a:rPr>
              <a:t>40 Days </a:t>
            </a:r>
            <a:r>
              <a:rPr lang="en-US" sz="2400" dirty="0">
                <a:latin typeface="Arial" panose="020B0604020202020204" pitchFamily="34" charset="0"/>
                <a:cs typeface="Arial" panose="020B0604020202020204" pitchFamily="34" charset="0"/>
              </a:rPr>
              <a:t>Before the Election, the Business Manager </a:t>
            </a:r>
            <a:r>
              <a:rPr lang="en-US" sz="2400" b="1" dirty="0">
                <a:solidFill>
                  <a:srgbClr val="7030A0"/>
                </a:solidFill>
                <a:latin typeface="Arial" panose="020B0604020202020204" pitchFamily="34" charset="0"/>
                <a:cs typeface="Arial" panose="020B0604020202020204" pitchFamily="34" charset="0"/>
              </a:rPr>
              <a:t>Prints the Official Ballots</a:t>
            </a:r>
            <a:r>
              <a:rPr lang="en-US" sz="2400" dirty="0">
                <a:latin typeface="Arial" panose="020B0604020202020204" pitchFamily="34" charset="0"/>
                <a:cs typeface="Arial" panose="020B0604020202020204" pitchFamily="34" charset="0"/>
              </a:rPr>
              <a:t> Containing the Names of the Candidates</a:t>
            </a:r>
          </a:p>
          <a:p>
            <a:endParaRPr lang="en-US" sz="2400" dirty="0">
              <a:latin typeface="Arial" panose="020B0604020202020204" pitchFamily="34" charset="0"/>
              <a:cs typeface="Arial" panose="020B0604020202020204" pitchFamily="34" charset="0"/>
            </a:endParaRPr>
          </a:p>
          <a:p>
            <a:pPr marL="0" indent="0">
              <a:buNone/>
            </a:pPr>
            <a:r>
              <a:rPr lang="en-US" sz="2400" b="1" i="1" dirty="0">
                <a:solidFill>
                  <a:srgbClr val="008E40"/>
                </a:solidFill>
                <a:latin typeface="Arial" panose="020B0604020202020204" pitchFamily="34" charset="0"/>
                <a:cs typeface="Arial" panose="020B0604020202020204" pitchFamily="34" charset="0"/>
              </a:rPr>
              <a:t>NOTE:  </a:t>
            </a:r>
            <a:r>
              <a:rPr lang="en-US" sz="2400" i="1" dirty="0">
                <a:solidFill>
                  <a:srgbClr val="008E40"/>
                </a:solidFill>
                <a:latin typeface="Arial" panose="020B0604020202020204" pitchFamily="34" charset="0"/>
                <a:cs typeface="Arial" panose="020B0604020202020204" pitchFamily="34" charset="0"/>
              </a:rPr>
              <a:t>This Doesn’t Say </a:t>
            </a:r>
            <a:r>
              <a:rPr lang="en-US" sz="2400" b="1" i="1" u="sng" dirty="0">
                <a:solidFill>
                  <a:srgbClr val="008E40"/>
                </a:solidFill>
                <a:latin typeface="Arial" panose="020B0604020202020204" pitchFamily="34" charset="0"/>
                <a:cs typeface="Arial" panose="020B0604020202020204" pitchFamily="34" charset="0"/>
              </a:rPr>
              <a:t>PUBLISH</a:t>
            </a:r>
            <a:r>
              <a:rPr lang="en-US" sz="2400" i="1" dirty="0">
                <a:solidFill>
                  <a:srgbClr val="008E40"/>
                </a:solidFill>
                <a:latin typeface="Arial" panose="020B0604020202020204" pitchFamily="34" charset="0"/>
                <a:cs typeface="Arial" panose="020B0604020202020204" pitchFamily="34" charset="0"/>
              </a:rPr>
              <a:t>.  You Print the Ballots to Allow for Absentee Voters.</a:t>
            </a:r>
            <a:endParaRPr lang="en-US" sz="2400" b="1" i="1" dirty="0">
              <a:solidFill>
                <a:srgbClr val="008E40"/>
              </a:solidFill>
              <a:latin typeface="Arial" panose="020B0604020202020204" pitchFamily="34" charset="0"/>
              <a:cs typeface="Arial" panose="020B0604020202020204" pitchFamily="34" charset="0"/>
            </a:endParaRPr>
          </a:p>
          <a:p>
            <a:pPr>
              <a:buClr>
                <a:srgbClr val="C00000"/>
              </a:buClr>
            </a:pPr>
            <a:endParaRPr lang="en-US" sz="2400" b="1" i="1" dirty="0">
              <a:solidFill>
                <a:srgbClr val="7030A0"/>
              </a:solidFill>
              <a:latin typeface="Arial" panose="020B0604020202020204" pitchFamily="34" charset="0"/>
              <a:cs typeface="Arial" panose="020B0604020202020204" pitchFamily="34" charset="0"/>
            </a:endParaRPr>
          </a:p>
          <a:p>
            <a:pPr marL="0" indent="0">
              <a:buClr>
                <a:srgbClr val="C00000"/>
              </a:buClr>
              <a:buNone/>
            </a:pPr>
            <a:r>
              <a:rPr lang="en-US" sz="2400" b="1" i="1" dirty="0">
                <a:solidFill>
                  <a:srgbClr val="7030A0"/>
                </a:solidFill>
                <a:latin typeface="Arial" panose="020B0604020202020204" pitchFamily="34" charset="0"/>
                <a:cs typeface="Arial" panose="020B0604020202020204" pitchFamily="34" charset="0"/>
              </a:rPr>
              <a:t>So, What Happens if Someone Doesn’t File a Statement of Intent Until After the Cut-off Date?</a:t>
            </a:r>
          </a:p>
          <a:p>
            <a:pPr>
              <a:buClr>
                <a:srgbClr val="C00000"/>
              </a:buClr>
            </a:pPr>
            <a:endParaRPr lang="en-US" sz="2400" dirty="0">
              <a:latin typeface="Arial" panose="020B0604020202020204" pitchFamily="34" charset="0"/>
              <a:cs typeface="Arial" panose="020B0604020202020204" pitchFamily="34" charset="0"/>
            </a:endParaRPr>
          </a:p>
          <a:p>
            <a:pPr marL="0" indent="0">
              <a:buClr>
                <a:srgbClr val="C00000"/>
              </a:buClr>
              <a:buNone/>
            </a:pPr>
            <a:r>
              <a:rPr lang="en-US" sz="2400" b="1" dirty="0">
                <a:solidFill>
                  <a:srgbClr val="C00000"/>
                </a:solidFill>
                <a:latin typeface="Arial" panose="020B0604020202020204" pitchFamily="34" charset="0"/>
                <a:cs typeface="Arial" panose="020B0604020202020204" pitchFamily="34" charset="0"/>
              </a:rPr>
              <a:t>They can Run as a Write-in Candidate, but their Name Should Not Appear on the Ballot.</a:t>
            </a:r>
          </a:p>
          <a:p>
            <a:endParaRPr lang="en-US" dirty="0"/>
          </a:p>
        </p:txBody>
      </p:sp>
      <p:sp>
        <p:nvSpPr>
          <p:cNvPr id="4" name="TextBox 3">
            <a:extLst>
              <a:ext uri="{FF2B5EF4-FFF2-40B4-BE49-F238E27FC236}">
                <a16:creationId xmlns:a16="http://schemas.microsoft.com/office/drawing/2014/main" id="{70E3D5AC-741E-932F-6875-2808A028A011}"/>
              </a:ext>
            </a:extLst>
          </p:cNvPr>
          <p:cNvSpPr txBox="1"/>
          <p:nvPr/>
        </p:nvSpPr>
        <p:spPr>
          <a:xfrm>
            <a:off x="8824686" y="6031468"/>
            <a:ext cx="2177143" cy="369332"/>
          </a:xfrm>
          <a:prstGeom prst="rect">
            <a:avLst/>
          </a:prstGeom>
          <a:solidFill>
            <a:srgbClr val="FFFF00"/>
          </a:solidFill>
        </p:spPr>
        <p:txBody>
          <a:bodyPr wrap="square" rtlCol="0">
            <a:spAutoFit/>
          </a:bodyPr>
          <a:lstStyle/>
          <a:p>
            <a:r>
              <a:rPr lang="en-US" dirty="0"/>
              <a:t>NDCC 15.1-09-11</a:t>
            </a:r>
          </a:p>
        </p:txBody>
      </p:sp>
    </p:spTree>
    <p:extLst>
      <p:ext uri="{BB962C8B-B14F-4D97-AF65-F5344CB8AC3E}">
        <p14:creationId xmlns:p14="http://schemas.microsoft.com/office/powerpoint/2010/main" val="4171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E92B9-4059-8B8D-13B6-D4083B089018}"/>
              </a:ext>
            </a:extLst>
          </p:cNvPr>
          <p:cNvSpPr>
            <a:spLocks noGrp="1"/>
          </p:cNvSpPr>
          <p:nvPr>
            <p:ph type="sldNum" sz="quarter" idx="12"/>
          </p:nvPr>
        </p:nvSpPr>
        <p:spPr/>
        <p:txBody>
          <a:bodyPr/>
          <a:lstStyle/>
          <a:p>
            <a:fld id="{CB1E4CB7-CB13-4810-BF18-BE31AFC64F93}" type="slidenum">
              <a:rPr lang="en-US" smtClean="0"/>
              <a:t>105</a:t>
            </a:fld>
            <a:endParaRPr lang="en-US" dirty="0"/>
          </a:p>
        </p:txBody>
      </p:sp>
      <p:sp>
        <p:nvSpPr>
          <p:cNvPr id="3" name="TextBox 2">
            <a:extLst>
              <a:ext uri="{FF2B5EF4-FFF2-40B4-BE49-F238E27FC236}">
                <a16:creationId xmlns:a16="http://schemas.microsoft.com/office/drawing/2014/main" id="{15791370-7B27-8CF0-1535-77D27BF26721}"/>
              </a:ext>
            </a:extLst>
          </p:cNvPr>
          <p:cNvSpPr txBox="1"/>
          <p:nvPr/>
        </p:nvSpPr>
        <p:spPr>
          <a:xfrm>
            <a:off x="914400" y="972457"/>
            <a:ext cx="10189029" cy="3908762"/>
          </a:xfrm>
          <a:prstGeom prst="rect">
            <a:avLst/>
          </a:prstGeom>
          <a:noFill/>
        </p:spPr>
        <p:txBody>
          <a:bodyPr wrap="square" rtlCol="0">
            <a:spAutoFit/>
          </a:bodyPr>
          <a:lstStyle/>
          <a:p>
            <a:pPr marL="0" indent="0">
              <a:buNone/>
            </a:pPr>
            <a:r>
              <a:rPr lang="en-US" sz="2400" b="1" dirty="0">
                <a:solidFill>
                  <a:srgbClr val="7030A0"/>
                </a:solidFill>
                <a:latin typeface="Arial" panose="020B0604020202020204" pitchFamily="34" charset="0"/>
                <a:cs typeface="Arial" panose="020B0604020202020204" pitchFamily="34" charset="0"/>
              </a:rPr>
              <a:t>Every 2 Years</a:t>
            </a:r>
            <a:r>
              <a:rPr lang="en-US" sz="2400" dirty="0">
                <a:latin typeface="Arial" panose="020B0604020202020204" pitchFamily="34" charset="0"/>
                <a:cs typeface="Arial" panose="020B0604020202020204" pitchFamily="34" charset="0"/>
              </a:rPr>
              <a:t>, at the Time of the School District’s </a:t>
            </a:r>
            <a:r>
              <a:rPr lang="en-US" sz="2400" dirty="0">
                <a:solidFill>
                  <a:srgbClr val="7030A0"/>
                </a:solidFill>
                <a:latin typeface="Arial" panose="020B0604020202020204" pitchFamily="34" charset="0"/>
                <a:cs typeface="Arial" panose="020B0604020202020204" pitchFamily="34" charset="0"/>
              </a:rPr>
              <a:t>Annual Election of Board Members</a:t>
            </a:r>
            <a:r>
              <a:rPr lang="en-US" sz="2400" dirty="0">
                <a:latin typeface="Arial" panose="020B0604020202020204" pitchFamily="34" charset="0"/>
                <a:cs typeface="Arial" panose="020B0604020202020204" pitchFamily="34" charset="0"/>
              </a:rPr>
              <a:t>, The Electors of the District Shall Determine Whether a </a:t>
            </a:r>
            <a:r>
              <a:rPr lang="en-US" sz="2400" b="1" dirty="0">
                <a:solidFill>
                  <a:srgbClr val="7030A0"/>
                </a:solidFill>
                <a:latin typeface="Arial" panose="020B0604020202020204" pitchFamily="34" charset="0"/>
                <a:cs typeface="Arial" panose="020B0604020202020204" pitchFamily="34" charset="0"/>
              </a:rPr>
              <a:t>Record of the Board Proceedings </a:t>
            </a:r>
            <a:r>
              <a:rPr lang="en-US" sz="2400" dirty="0">
                <a:latin typeface="Arial" panose="020B0604020202020204" pitchFamily="34" charset="0"/>
                <a:cs typeface="Arial" panose="020B0604020202020204" pitchFamily="34" charset="0"/>
              </a:rPr>
              <a:t>Must be Published in the Official Newspaper of the District  </a:t>
            </a:r>
          </a:p>
          <a:p>
            <a:pPr marL="0" indent="0">
              <a:buClr>
                <a:srgbClr val="C00000"/>
              </a:buClr>
              <a:buNone/>
            </a:pPr>
            <a:endParaRPr lang="en-US" sz="2400" dirty="0">
              <a:latin typeface="Arial" panose="020B0604020202020204" pitchFamily="34" charset="0"/>
              <a:cs typeface="Arial" panose="020B0604020202020204" pitchFamily="34" charset="0"/>
            </a:endParaRPr>
          </a:p>
          <a:p>
            <a:pPr marL="857250" lvl="2" indent="-619125">
              <a:buFont typeface="Arial" panose="020B0604020202020204" pitchFamily="34" charset="0"/>
              <a:buChar char="•"/>
            </a:pPr>
            <a:r>
              <a:rPr lang="en-US" sz="2200" dirty="0">
                <a:latin typeface="Arial" panose="020B0604020202020204" pitchFamily="34" charset="0"/>
                <a:cs typeface="Arial" panose="020B0604020202020204" pitchFamily="34" charset="0"/>
              </a:rPr>
              <a:t>If Approved, You Should Provide for Publication the Minutes of Meetings, Including an </a:t>
            </a:r>
            <a:r>
              <a:rPr lang="en-US" sz="2200" dirty="0">
                <a:solidFill>
                  <a:srgbClr val="7030A0"/>
                </a:solidFill>
                <a:latin typeface="Arial" panose="020B0604020202020204" pitchFamily="34" charset="0"/>
                <a:cs typeface="Arial" panose="020B0604020202020204" pitchFamily="34" charset="0"/>
              </a:rPr>
              <a:t>Itemized List of Obligations Approved for Payment</a:t>
            </a:r>
          </a:p>
          <a:p>
            <a:pPr marL="857250" lvl="2" indent="-619125">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857250" lvl="2" indent="-619125">
              <a:buFont typeface="Arial" panose="020B0604020202020204" pitchFamily="34" charset="0"/>
              <a:buChar char="•"/>
            </a:pPr>
            <a:r>
              <a:rPr lang="en-US" sz="2200" dirty="0">
                <a:latin typeface="Arial" panose="020B0604020202020204" pitchFamily="34" charset="0"/>
                <a:cs typeface="Arial" panose="020B0604020202020204" pitchFamily="34" charset="0"/>
              </a:rPr>
              <a:t>You Should Ensure That the Proceeding are Published Within a Reasonable Time After Each Board Meeting</a:t>
            </a:r>
          </a:p>
          <a:p>
            <a:endParaRPr lang="en-US" dirty="0"/>
          </a:p>
        </p:txBody>
      </p:sp>
      <p:sp>
        <p:nvSpPr>
          <p:cNvPr id="4" name="TextBox 3">
            <a:extLst>
              <a:ext uri="{FF2B5EF4-FFF2-40B4-BE49-F238E27FC236}">
                <a16:creationId xmlns:a16="http://schemas.microsoft.com/office/drawing/2014/main" id="{59CA207D-E490-3353-D1AF-3F848499EB75}"/>
              </a:ext>
            </a:extLst>
          </p:cNvPr>
          <p:cNvSpPr txBox="1"/>
          <p:nvPr/>
        </p:nvSpPr>
        <p:spPr>
          <a:xfrm>
            <a:off x="9281886" y="5892800"/>
            <a:ext cx="2148114" cy="369332"/>
          </a:xfrm>
          <a:prstGeom prst="rect">
            <a:avLst/>
          </a:prstGeom>
          <a:solidFill>
            <a:srgbClr val="FFFF00"/>
          </a:solidFill>
        </p:spPr>
        <p:txBody>
          <a:bodyPr wrap="square" rtlCol="0">
            <a:spAutoFit/>
          </a:bodyPr>
          <a:lstStyle/>
          <a:p>
            <a:r>
              <a:rPr lang="en-US" dirty="0"/>
              <a:t>NDCC 15.1-09-31</a:t>
            </a:r>
          </a:p>
        </p:txBody>
      </p:sp>
      <p:pic>
        <p:nvPicPr>
          <p:cNvPr id="5" name="Picture 4">
            <a:extLst>
              <a:ext uri="{FF2B5EF4-FFF2-40B4-BE49-F238E27FC236}">
                <a16:creationId xmlns:a16="http://schemas.microsoft.com/office/drawing/2014/main" id="{2DCC8104-D71A-56C7-DE5D-A05FA2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959" y="4695759"/>
            <a:ext cx="1870205" cy="1870205"/>
          </a:xfrm>
          <a:prstGeom prst="rect">
            <a:avLst/>
          </a:prstGeom>
        </p:spPr>
      </p:pic>
      <p:pic>
        <p:nvPicPr>
          <p:cNvPr id="6" name="Picture 5">
            <a:extLst>
              <a:ext uri="{FF2B5EF4-FFF2-40B4-BE49-F238E27FC236}">
                <a16:creationId xmlns:a16="http://schemas.microsoft.com/office/drawing/2014/main" id="{97FF901A-411E-8F65-B018-ECB508FAA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3956">
            <a:off x="5255094" y="4826278"/>
            <a:ext cx="1087891" cy="1243303"/>
          </a:xfrm>
          <a:prstGeom prst="rect">
            <a:avLst/>
          </a:prstGeom>
        </p:spPr>
      </p:pic>
    </p:spTree>
    <p:extLst>
      <p:ext uri="{BB962C8B-B14F-4D97-AF65-F5344CB8AC3E}">
        <p14:creationId xmlns:p14="http://schemas.microsoft.com/office/powerpoint/2010/main" val="25442825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841A44-0DB5-EE22-A5B6-0639840DE95E}"/>
              </a:ext>
            </a:extLst>
          </p:cNvPr>
          <p:cNvSpPr>
            <a:spLocks noGrp="1"/>
          </p:cNvSpPr>
          <p:nvPr>
            <p:ph type="sldNum" sz="quarter" idx="12"/>
          </p:nvPr>
        </p:nvSpPr>
        <p:spPr/>
        <p:txBody>
          <a:bodyPr/>
          <a:lstStyle/>
          <a:p>
            <a:fld id="{CB1E4CB7-CB13-4810-BF18-BE31AFC64F93}" type="slidenum">
              <a:rPr lang="en-US" smtClean="0"/>
              <a:t>106</a:t>
            </a:fld>
            <a:endParaRPr lang="en-US" dirty="0"/>
          </a:p>
        </p:txBody>
      </p:sp>
      <p:sp>
        <p:nvSpPr>
          <p:cNvPr id="3" name="TextBox 2">
            <a:extLst>
              <a:ext uri="{FF2B5EF4-FFF2-40B4-BE49-F238E27FC236}">
                <a16:creationId xmlns:a16="http://schemas.microsoft.com/office/drawing/2014/main" id="{BD4878FD-53F8-0A87-654D-9CDC8FDF06E1}"/>
              </a:ext>
            </a:extLst>
          </p:cNvPr>
          <p:cNvSpPr txBox="1"/>
          <p:nvPr/>
        </p:nvSpPr>
        <p:spPr>
          <a:xfrm>
            <a:off x="986971" y="1059543"/>
            <a:ext cx="10058400" cy="4308872"/>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Does it Matter What Name is Listed First, if you have Multiple People Running for the Board?</a:t>
            </a:r>
          </a:p>
          <a:p>
            <a:r>
              <a:rPr lang="en-US" sz="2800" dirty="0">
                <a:latin typeface="Arial" panose="020B0604020202020204" pitchFamily="34" charset="0"/>
                <a:cs typeface="Arial" panose="020B0604020202020204" pitchFamily="34" charset="0"/>
              </a:rPr>
              <a:t>The Business Manager Shall Notify the Candidates as to the Time and Place of the Drawing for Position on the Ballot</a:t>
            </a:r>
            <a:endParaRPr lang="en-US" sz="1050" dirty="0">
              <a:latin typeface="Arial" panose="020B0604020202020204" pitchFamily="34" charset="0"/>
              <a:cs typeface="Arial" panose="020B0604020202020204" pitchFamily="34" charset="0"/>
            </a:endParaRPr>
          </a:p>
          <a:p>
            <a:pPr marL="461963" lvl="1" indent="-461963">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Draw Lots</a:t>
            </a:r>
          </a:p>
          <a:p>
            <a:pPr marL="461963" lvl="1" indent="-461963">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Flip a Coin</a:t>
            </a:r>
          </a:p>
          <a:p>
            <a:pPr marL="461963" lvl="1" indent="-461963">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Rock, Paper, Scissors</a:t>
            </a:r>
          </a:p>
          <a:p>
            <a:endParaRPr lang="en-US" dirty="0"/>
          </a:p>
        </p:txBody>
      </p:sp>
      <p:pic>
        <p:nvPicPr>
          <p:cNvPr id="4" name="Picture 3">
            <a:extLst>
              <a:ext uri="{FF2B5EF4-FFF2-40B4-BE49-F238E27FC236}">
                <a16:creationId xmlns:a16="http://schemas.microsoft.com/office/drawing/2014/main" id="{3668D1C0-F5D6-B62C-D949-FC40D2639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077" y="3107395"/>
            <a:ext cx="2872608" cy="2518450"/>
          </a:xfrm>
          <a:prstGeom prst="rect">
            <a:avLst/>
          </a:prstGeom>
          <a:solidFill>
            <a:srgbClr val="FFFFCC"/>
          </a:solidFill>
        </p:spPr>
      </p:pic>
      <p:sp>
        <p:nvSpPr>
          <p:cNvPr id="5" name="TextBox 4">
            <a:extLst>
              <a:ext uri="{FF2B5EF4-FFF2-40B4-BE49-F238E27FC236}">
                <a16:creationId xmlns:a16="http://schemas.microsoft.com/office/drawing/2014/main" id="{C7C44083-C9F3-623E-9B87-EC533952CE95}"/>
              </a:ext>
            </a:extLst>
          </p:cNvPr>
          <p:cNvSpPr txBox="1"/>
          <p:nvPr/>
        </p:nvSpPr>
        <p:spPr>
          <a:xfrm>
            <a:off x="8926286" y="6031468"/>
            <a:ext cx="2119085" cy="369332"/>
          </a:xfrm>
          <a:prstGeom prst="rect">
            <a:avLst/>
          </a:prstGeom>
          <a:solidFill>
            <a:srgbClr val="FFFF00"/>
          </a:solidFill>
        </p:spPr>
        <p:txBody>
          <a:bodyPr wrap="square" rtlCol="0">
            <a:spAutoFit/>
          </a:bodyPr>
          <a:lstStyle/>
          <a:p>
            <a:r>
              <a:rPr lang="en-US" dirty="0"/>
              <a:t>NDCC 15.1-09-11</a:t>
            </a:r>
          </a:p>
        </p:txBody>
      </p:sp>
    </p:spTree>
    <p:extLst>
      <p:ext uri="{BB962C8B-B14F-4D97-AF65-F5344CB8AC3E}">
        <p14:creationId xmlns:p14="http://schemas.microsoft.com/office/powerpoint/2010/main" val="34301853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1726CB-F0C1-B1CF-415F-C4BFD3B75CE5}"/>
              </a:ext>
            </a:extLst>
          </p:cNvPr>
          <p:cNvSpPr>
            <a:spLocks noGrp="1"/>
          </p:cNvSpPr>
          <p:nvPr>
            <p:ph type="sldNum" sz="quarter" idx="12"/>
          </p:nvPr>
        </p:nvSpPr>
        <p:spPr/>
        <p:txBody>
          <a:bodyPr/>
          <a:lstStyle/>
          <a:p>
            <a:fld id="{CB1E4CB7-CB13-4810-BF18-BE31AFC64F93}" type="slidenum">
              <a:rPr lang="en-US" smtClean="0"/>
              <a:t>107</a:t>
            </a:fld>
            <a:endParaRPr lang="en-US" dirty="0"/>
          </a:p>
        </p:txBody>
      </p:sp>
      <p:sp>
        <p:nvSpPr>
          <p:cNvPr id="3" name="TextBox 2">
            <a:extLst>
              <a:ext uri="{FF2B5EF4-FFF2-40B4-BE49-F238E27FC236}">
                <a16:creationId xmlns:a16="http://schemas.microsoft.com/office/drawing/2014/main" id="{99FF1033-7866-78C5-5168-1D8C6E3DC0FD}"/>
              </a:ext>
            </a:extLst>
          </p:cNvPr>
          <p:cNvSpPr txBox="1"/>
          <p:nvPr/>
        </p:nvSpPr>
        <p:spPr>
          <a:xfrm>
            <a:off x="870857" y="1074057"/>
            <a:ext cx="10334172" cy="4170372"/>
          </a:xfrm>
          <a:prstGeom prst="rect">
            <a:avLst/>
          </a:prstGeom>
          <a:noFill/>
        </p:spPr>
        <p:txBody>
          <a:bodyPr wrap="square" rtlCol="0">
            <a:spAutoFit/>
          </a:bodyPr>
          <a:lstStyle/>
          <a:p>
            <a:pPr marL="0" indent="0">
              <a:buNone/>
            </a:pPr>
            <a:r>
              <a:rPr lang="en-US" sz="2800" b="1" dirty="0">
                <a:solidFill>
                  <a:srgbClr val="C00000"/>
                </a:solidFill>
                <a:cs typeface="Arial" panose="020B0604020202020204" pitchFamily="34" charset="0"/>
              </a:rPr>
              <a:t>The Ballot Must be Nonpartisan in Form and Include:</a:t>
            </a:r>
          </a:p>
          <a:p>
            <a:pPr marL="685800" lvl="1" indent="-685800">
              <a:spcBef>
                <a:spcPts val="1200"/>
              </a:spcBef>
              <a:spcAft>
                <a:spcPts val="600"/>
              </a:spcAft>
              <a:buFont typeface="Arial" panose="020B0604020202020204" pitchFamily="34" charset="0"/>
              <a:buChar char="•"/>
            </a:pPr>
            <a:r>
              <a:rPr lang="en-US" sz="2400" dirty="0">
                <a:cs typeface="Arial" panose="020B0604020202020204" pitchFamily="34" charset="0"/>
              </a:rPr>
              <a:t>The Words “</a:t>
            </a:r>
            <a:r>
              <a:rPr lang="en-US" sz="2400" dirty="0">
                <a:solidFill>
                  <a:srgbClr val="7030A0"/>
                </a:solidFill>
                <a:cs typeface="Arial" panose="020B0604020202020204" pitchFamily="34" charset="0"/>
              </a:rPr>
              <a:t>Official Ballot</a:t>
            </a:r>
            <a:r>
              <a:rPr lang="en-US" sz="2400" dirty="0">
                <a:cs typeface="Arial" panose="020B0604020202020204" pitchFamily="34" charset="0"/>
              </a:rPr>
              <a:t>” at the Top;</a:t>
            </a:r>
          </a:p>
          <a:p>
            <a:pPr marL="685800" lvl="1" indent="-685800">
              <a:spcBef>
                <a:spcPts val="1200"/>
              </a:spcBef>
              <a:spcAft>
                <a:spcPts val="600"/>
              </a:spcAft>
              <a:buFont typeface="Arial" panose="020B0604020202020204" pitchFamily="34" charset="0"/>
              <a:buChar char="•"/>
            </a:pPr>
            <a:r>
              <a:rPr lang="en-US" sz="2400" dirty="0">
                <a:cs typeface="Arial" panose="020B0604020202020204" pitchFamily="34" charset="0"/>
              </a:rPr>
              <a:t>The </a:t>
            </a:r>
            <a:r>
              <a:rPr lang="en-US" sz="2400" dirty="0">
                <a:solidFill>
                  <a:srgbClr val="7030A0"/>
                </a:solidFill>
                <a:cs typeface="Arial" panose="020B0604020202020204" pitchFamily="34" charset="0"/>
              </a:rPr>
              <a:t>Name of the School District</a:t>
            </a:r>
            <a:r>
              <a:rPr lang="en-US" sz="2400" dirty="0">
                <a:cs typeface="Arial" panose="020B0604020202020204" pitchFamily="34" charset="0"/>
              </a:rPr>
              <a:t>;</a:t>
            </a:r>
          </a:p>
          <a:p>
            <a:pPr marL="685800" lvl="1" indent="-685800">
              <a:spcBef>
                <a:spcPts val="1200"/>
              </a:spcBef>
              <a:spcAft>
                <a:spcPts val="600"/>
              </a:spcAft>
              <a:buFont typeface="Arial" panose="020B0604020202020204" pitchFamily="34" charset="0"/>
              <a:buChar char="•"/>
            </a:pPr>
            <a:r>
              <a:rPr lang="en-US" sz="2400" dirty="0">
                <a:cs typeface="Arial" panose="020B0604020202020204" pitchFamily="34" charset="0"/>
              </a:rPr>
              <a:t>The </a:t>
            </a:r>
            <a:r>
              <a:rPr lang="en-US" sz="2400" dirty="0">
                <a:solidFill>
                  <a:srgbClr val="7030A0"/>
                </a:solidFill>
                <a:cs typeface="Arial" panose="020B0604020202020204" pitchFamily="34" charset="0"/>
              </a:rPr>
              <a:t>Date of the Election</a:t>
            </a:r>
            <a:r>
              <a:rPr lang="en-US" sz="2400" dirty="0">
                <a:cs typeface="Arial" panose="020B0604020202020204" pitchFamily="34" charset="0"/>
              </a:rPr>
              <a:t>;</a:t>
            </a:r>
          </a:p>
          <a:p>
            <a:pPr marL="685800" lvl="1" indent="-685800">
              <a:spcBef>
                <a:spcPts val="1200"/>
              </a:spcBef>
              <a:spcAft>
                <a:spcPts val="600"/>
              </a:spcAft>
              <a:buFont typeface="Arial" panose="020B0604020202020204" pitchFamily="34" charset="0"/>
              <a:buChar char="•"/>
            </a:pPr>
            <a:r>
              <a:rPr lang="en-US" sz="2400" dirty="0">
                <a:cs typeface="Arial" panose="020B0604020202020204" pitchFamily="34" charset="0"/>
              </a:rPr>
              <a:t>The </a:t>
            </a:r>
            <a:r>
              <a:rPr lang="en-US" sz="2400" dirty="0">
                <a:solidFill>
                  <a:srgbClr val="7030A0"/>
                </a:solidFill>
                <a:cs typeface="Arial" panose="020B0604020202020204" pitchFamily="34" charset="0"/>
              </a:rPr>
              <a:t>Number of Persons to be Elected </a:t>
            </a:r>
            <a:r>
              <a:rPr lang="en-US" sz="2400" dirty="0">
                <a:cs typeface="Arial" panose="020B0604020202020204" pitchFamily="34" charset="0"/>
              </a:rPr>
              <a:t>to Each Office; and</a:t>
            </a:r>
          </a:p>
          <a:p>
            <a:pPr marL="685800" lvl="1" indent="-685800">
              <a:spcBef>
                <a:spcPts val="1200"/>
              </a:spcBef>
              <a:spcAft>
                <a:spcPts val="600"/>
              </a:spcAft>
              <a:buFont typeface="Arial" panose="020B0604020202020204" pitchFamily="34" charset="0"/>
              <a:buChar char="•"/>
            </a:pPr>
            <a:r>
              <a:rPr lang="en-US" sz="2400" dirty="0">
                <a:cs typeface="Arial" panose="020B0604020202020204" pitchFamily="34" charset="0"/>
              </a:rPr>
              <a:t>Below the List of Candidates for Each Office, </a:t>
            </a:r>
            <a:r>
              <a:rPr lang="en-US" sz="2400" dirty="0">
                <a:solidFill>
                  <a:srgbClr val="7030A0"/>
                </a:solidFill>
                <a:cs typeface="Arial" panose="020B0604020202020204" pitchFamily="34" charset="0"/>
              </a:rPr>
              <a:t>Blank Spaces </a:t>
            </a:r>
            <a:r>
              <a:rPr lang="en-US" sz="2400" dirty="0">
                <a:cs typeface="Arial" panose="020B0604020202020204" pitchFamily="34" charset="0"/>
              </a:rPr>
              <a:t>in Which Names NOT Printed on the Ballot may be Written.</a:t>
            </a:r>
          </a:p>
          <a:p>
            <a:endParaRPr lang="en-US" dirty="0"/>
          </a:p>
        </p:txBody>
      </p:sp>
      <p:pic>
        <p:nvPicPr>
          <p:cNvPr id="4" name="Picture 3">
            <a:extLst>
              <a:ext uri="{FF2B5EF4-FFF2-40B4-BE49-F238E27FC236}">
                <a16:creationId xmlns:a16="http://schemas.microsoft.com/office/drawing/2014/main" id="{AF082E5E-7A7F-A264-98E8-2780012ED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0529" y="1673343"/>
            <a:ext cx="1714500" cy="1485900"/>
          </a:xfrm>
          <a:prstGeom prst="rect">
            <a:avLst/>
          </a:prstGeom>
        </p:spPr>
      </p:pic>
      <p:sp>
        <p:nvSpPr>
          <p:cNvPr id="5" name="TextBox 4">
            <a:extLst>
              <a:ext uri="{FF2B5EF4-FFF2-40B4-BE49-F238E27FC236}">
                <a16:creationId xmlns:a16="http://schemas.microsoft.com/office/drawing/2014/main" id="{8DAF98A8-FFF6-E125-8312-55388B92B33F}"/>
              </a:ext>
            </a:extLst>
          </p:cNvPr>
          <p:cNvSpPr txBox="1"/>
          <p:nvPr/>
        </p:nvSpPr>
        <p:spPr>
          <a:xfrm>
            <a:off x="9013372" y="6031468"/>
            <a:ext cx="2191657" cy="369332"/>
          </a:xfrm>
          <a:prstGeom prst="rect">
            <a:avLst/>
          </a:prstGeom>
          <a:solidFill>
            <a:srgbClr val="FFFF00"/>
          </a:solidFill>
        </p:spPr>
        <p:txBody>
          <a:bodyPr wrap="square" rtlCol="0">
            <a:spAutoFit/>
          </a:bodyPr>
          <a:lstStyle/>
          <a:p>
            <a:r>
              <a:rPr lang="en-US" dirty="0"/>
              <a:t>NDCC 15.1-09-11</a:t>
            </a:r>
          </a:p>
        </p:txBody>
      </p:sp>
    </p:spTree>
    <p:extLst>
      <p:ext uri="{BB962C8B-B14F-4D97-AF65-F5344CB8AC3E}">
        <p14:creationId xmlns:p14="http://schemas.microsoft.com/office/powerpoint/2010/main" val="2203508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E4570A-A9AD-3E70-CE8D-38B04DE74DC5}"/>
              </a:ext>
            </a:extLst>
          </p:cNvPr>
          <p:cNvSpPr>
            <a:spLocks noGrp="1"/>
          </p:cNvSpPr>
          <p:nvPr>
            <p:ph type="sldNum" sz="quarter" idx="12"/>
          </p:nvPr>
        </p:nvSpPr>
        <p:spPr/>
        <p:txBody>
          <a:bodyPr/>
          <a:lstStyle/>
          <a:p>
            <a:fld id="{CB1E4CB7-CB13-4810-BF18-BE31AFC64F93}" type="slidenum">
              <a:rPr lang="en-US" smtClean="0"/>
              <a:t>108</a:t>
            </a:fld>
            <a:endParaRPr lang="en-US" dirty="0"/>
          </a:p>
        </p:txBody>
      </p:sp>
      <p:sp>
        <p:nvSpPr>
          <p:cNvPr id="3" name="TextBox 2">
            <a:extLst>
              <a:ext uri="{FF2B5EF4-FFF2-40B4-BE49-F238E27FC236}">
                <a16:creationId xmlns:a16="http://schemas.microsoft.com/office/drawing/2014/main" id="{C509A10A-387E-1D68-CF18-3C9725C12DFC}"/>
              </a:ext>
            </a:extLst>
          </p:cNvPr>
          <p:cNvSpPr txBox="1"/>
          <p:nvPr/>
        </p:nvSpPr>
        <p:spPr>
          <a:xfrm>
            <a:off x="783771" y="769257"/>
            <a:ext cx="10522858" cy="3600986"/>
          </a:xfrm>
          <a:prstGeom prst="rect">
            <a:avLst/>
          </a:prstGeom>
          <a:noFill/>
        </p:spPr>
        <p:txBody>
          <a:bodyPr wrap="square" rtlCol="0">
            <a:spAutoFit/>
          </a:bodyPr>
          <a:lstStyle/>
          <a:p>
            <a:pPr marL="457200" indent="-457200">
              <a:buFont typeface="Arial" panose="020B0604020202020204" pitchFamily="34" charset="0"/>
              <a:buChar char="•"/>
            </a:pPr>
            <a:r>
              <a:rPr lang="en-US" sz="2800" dirty="0">
                <a:cs typeface="Arial" panose="020B0604020202020204" pitchFamily="34" charset="0"/>
              </a:rPr>
              <a:t>At Least </a:t>
            </a:r>
            <a:r>
              <a:rPr lang="en-US" sz="2800" b="1" dirty="0">
                <a:solidFill>
                  <a:srgbClr val="7030A0"/>
                </a:solidFill>
                <a:cs typeface="Arial" panose="020B0604020202020204" pitchFamily="34" charset="0"/>
              </a:rPr>
              <a:t>35 Days </a:t>
            </a:r>
            <a:r>
              <a:rPr lang="en-US" sz="2800" dirty="0">
                <a:cs typeface="Arial" panose="020B0604020202020204" pitchFamily="34" charset="0"/>
              </a:rPr>
              <a:t>Before the Election, the Board Shall Designate One or More Precincts for the Election.  The Board Shall Arrange the Precincts in a Way that Divides the Electors of the District as Equally as Possible</a:t>
            </a:r>
          </a:p>
          <a:p>
            <a:endParaRPr lang="en-US" sz="1400" dirty="0">
              <a:cs typeface="Arial" panose="020B0604020202020204" pitchFamily="34" charset="0"/>
            </a:endParaRPr>
          </a:p>
          <a:p>
            <a:pPr marL="457200" indent="-457200">
              <a:buFont typeface="Arial" panose="020B0604020202020204" pitchFamily="34" charset="0"/>
              <a:buChar char="•"/>
            </a:pPr>
            <a:r>
              <a:rPr lang="en-US" sz="2800" dirty="0">
                <a:cs typeface="Arial" panose="020B0604020202020204" pitchFamily="34" charset="0"/>
              </a:rPr>
              <a:t>If Board Elections are </a:t>
            </a:r>
            <a:r>
              <a:rPr lang="en-US" sz="2800" b="1" dirty="0">
                <a:solidFill>
                  <a:srgbClr val="C00000"/>
                </a:solidFill>
                <a:cs typeface="Arial" panose="020B0604020202020204" pitchFamily="34" charset="0"/>
              </a:rPr>
              <a:t>Not Held </a:t>
            </a:r>
            <a:r>
              <a:rPr lang="en-US" sz="2800" dirty="0">
                <a:solidFill>
                  <a:srgbClr val="7030A0"/>
                </a:solidFill>
                <a:cs typeface="Arial" panose="020B0604020202020204" pitchFamily="34" charset="0"/>
              </a:rPr>
              <a:t>in Conjunction with County Elections</a:t>
            </a:r>
            <a:r>
              <a:rPr lang="en-US" sz="2800" dirty="0">
                <a:cs typeface="Arial" panose="020B0604020202020204" pitchFamily="34" charset="0"/>
              </a:rPr>
              <a:t>, The Board Shall Appoint </a:t>
            </a:r>
            <a:r>
              <a:rPr lang="en-US" sz="2800" b="1" dirty="0">
                <a:solidFill>
                  <a:srgbClr val="7030A0"/>
                </a:solidFill>
                <a:cs typeface="Arial" panose="020B0604020202020204" pitchFamily="34" charset="0"/>
              </a:rPr>
              <a:t>2 Elections Judges </a:t>
            </a:r>
            <a:r>
              <a:rPr lang="en-US" sz="2800" dirty="0">
                <a:cs typeface="Arial" panose="020B0604020202020204" pitchFamily="34" charset="0"/>
              </a:rPr>
              <a:t>and </a:t>
            </a:r>
            <a:r>
              <a:rPr lang="en-US" sz="2800" b="1" dirty="0">
                <a:solidFill>
                  <a:srgbClr val="7030A0"/>
                </a:solidFill>
                <a:cs typeface="Arial" panose="020B0604020202020204" pitchFamily="34" charset="0"/>
              </a:rPr>
              <a:t>2 Election Clerks</a:t>
            </a:r>
            <a:r>
              <a:rPr lang="en-US" sz="2800" dirty="0">
                <a:cs typeface="Arial" panose="020B0604020202020204" pitchFamily="34" charset="0"/>
              </a:rPr>
              <a:t> for Each Polling Place.</a:t>
            </a:r>
            <a:r>
              <a:rPr lang="en-US" sz="1200" dirty="0">
                <a:solidFill>
                  <a:srgbClr val="C00000"/>
                </a:solidFill>
                <a:cs typeface="Arial" panose="020B0604020202020204" pitchFamily="34" charset="0"/>
              </a:rPr>
              <a:t>			</a:t>
            </a:r>
            <a:endParaRPr lang="en-US" sz="2800" b="1" dirty="0">
              <a:solidFill>
                <a:srgbClr val="7030A0"/>
              </a:solidFill>
            </a:endParaRPr>
          </a:p>
          <a:p>
            <a:endParaRPr lang="en-US" dirty="0"/>
          </a:p>
        </p:txBody>
      </p:sp>
      <p:sp>
        <p:nvSpPr>
          <p:cNvPr id="4" name="TextBox 3">
            <a:extLst>
              <a:ext uri="{FF2B5EF4-FFF2-40B4-BE49-F238E27FC236}">
                <a16:creationId xmlns:a16="http://schemas.microsoft.com/office/drawing/2014/main" id="{35516921-3BED-2351-4C8C-846245B07A24}"/>
              </a:ext>
            </a:extLst>
          </p:cNvPr>
          <p:cNvSpPr txBox="1"/>
          <p:nvPr/>
        </p:nvSpPr>
        <p:spPr>
          <a:xfrm>
            <a:off x="1103087" y="4370243"/>
            <a:ext cx="6429828" cy="1846659"/>
          </a:xfrm>
          <a:prstGeom prst="rect">
            <a:avLst/>
          </a:prstGeom>
          <a:solidFill>
            <a:srgbClr val="FFFFCC"/>
          </a:solidFill>
        </p:spPr>
        <p:txBody>
          <a:bodyPr wrap="square" rtlCol="0">
            <a:spAutoFit/>
          </a:bodyPr>
          <a:lstStyle/>
          <a:p>
            <a:r>
              <a:rPr lang="en-US" sz="2400" dirty="0">
                <a:latin typeface="Arial" panose="020B0604020202020204" pitchFamily="34" charset="0"/>
                <a:cs typeface="Arial" panose="020B0604020202020204" pitchFamily="34" charset="0"/>
              </a:rPr>
              <a:t>There is an Exception for </a:t>
            </a:r>
            <a:r>
              <a:rPr lang="en-US" sz="2400" b="1" dirty="0">
                <a:solidFill>
                  <a:srgbClr val="C00000"/>
                </a:solidFill>
                <a:latin typeface="Arial" panose="020B0604020202020204" pitchFamily="34" charset="0"/>
                <a:cs typeface="Arial" panose="020B0604020202020204" pitchFamily="34" charset="0"/>
              </a:rPr>
              <a:t>Bond Elections </a:t>
            </a:r>
            <a:r>
              <a:rPr lang="en-US" sz="2400" dirty="0">
                <a:latin typeface="Arial" panose="020B0604020202020204" pitchFamily="34" charset="0"/>
                <a:cs typeface="Arial" panose="020B0604020202020204" pitchFamily="34" charset="0"/>
              </a:rPr>
              <a:t>on the Number to Election Officials.  Bond Elections Require an </a:t>
            </a:r>
            <a:r>
              <a:rPr lang="en-US" sz="2400" b="1" u="sng" dirty="0">
                <a:solidFill>
                  <a:srgbClr val="7030A0"/>
                </a:solidFill>
                <a:latin typeface="Arial" panose="020B0604020202020204" pitchFamily="34" charset="0"/>
                <a:cs typeface="Arial" panose="020B0604020202020204" pitchFamily="34" charset="0"/>
              </a:rPr>
              <a:t>Inspector</a:t>
            </a:r>
            <a:r>
              <a:rPr lang="en-US" sz="2400" dirty="0">
                <a:latin typeface="Arial" panose="020B0604020202020204" pitchFamily="34" charset="0"/>
                <a:cs typeface="Arial" panose="020B0604020202020204" pitchFamily="34" charset="0"/>
              </a:rPr>
              <a:t>, 2 Judges, and 2 Clerks for each Polling Place.</a:t>
            </a:r>
          </a:p>
          <a:p>
            <a:endParaRPr lang="en-US" dirty="0"/>
          </a:p>
        </p:txBody>
      </p:sp>
      <p:pic>
        <p:nvPicPr>
          <p:cNvPr id="5" name="Picture 4">
            <a:extLst>
              <a:ext uri="{FF2B5EF4-FFF2-40B4-BE49-F238E27FC236}">
                <a16:creationId xmlns:a16="http://schemas.microsoft.com/office/drawing/2014/main" id="{0E02DE20-8F2E-7D0F-2954-AB71B567F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1657" y="4124710"/>
            <a:ext cx="3103167" cy="1782959"/>
          </a:xfrm>
          <a:prstGeom prst="rect">
            <a:avLst/>
          </a:prstGeom>
        </p:spPr>
      </p:pic>
      <p:sp>
        <p:nvSpPr>
          <p:cNvPr id="6" name="TextBox 5">
            <a:extLst>
              <a:ext uri="{FF2B5EF4-FFF2-40B4-BE49-F238E27FC236}">
                <a16:creationId xmlns:a16="http://schemas.microsoft.com/office/drawing/2014/main" id="{7E378DF0-45DC-E567-CA80-42896CC3A8FE}"/>
              </a:ext>
            </a:extLst>
          </p:cNvPr>
          <p:cNvSpPr txBox="1"/>
          <p:nvPr/>
        </p:nvSpPr>
        <p:spPr>
          <a:xfrm>
            <a:off x="8911772" y="6031468"/>
            <a:ext cx="2394857" cy="369332"/>
          </a:xfrm>
          <a:prstGeom prst="rect">
            <a:avLst/>
          </a:prstGeom>
          <a:solidFill>
            <a:srgbClr val="FFFF00"/>
          </a:solidFill>
        </p:spPr>
        <p:txBody>
          <a:bodyPr wrap="square" rtlCol="0">
            <a:spAutoFit/>
          </a:bodyPr>
          <a:lstStyle/>
          <a:p>
            <a:r>
              <a:rPr lang="en-US" dirty="0"/>
              <a:t>NDCC 15.1-09-13 (2)</a:t>
            </a:r>
          </a:p>
        </p:txBody>
      </p:sp>
    </p:spTree>
    <p:extLst>
      <p:ext uri="{BB962C8B-B14F-4D97-AF65-F5344CB8AC3E}">
        <p14:creationId xmlns:p14="http://schemas.microsoft.com/office/powerpoint/2010/main" val="9473764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DD3399-5279-62BA-9D51-7C3DC29F9D6B}"/>
              </a:ext>
            </a:extLst>
          </p:cNvPr>
          <p:cNvSpPr>
            <a:spLocks noGrp="1"/>
          </p:cNvSpPr>
          <p:nvPr>
            <p:ph type="sldNum" sz="quarter" idx="12"/>
          </p:nvPr>
        </p:nvSpPr>
        <p:spPr/>
        <p:txBody>
          <a:bodyPr/>
          <a:lstStyle/>
          <a:p>
            <a:fld id="{CB1E4CB7-CB13-4810-BF18-BE31AFC64F93}" type="slidenum">
              <a:rPr lang="en-US" smtClean="0"/>
              <a:t>109</a:t>
            </a:fld>
            <a:endParaRPr lang="en-US" dirty="0"/>
          </a:p>
        </p:txBody>
      </p:sp>
      <p:sp>
        <p:nvSpPr>
          <p:cNvPr id="3" name="TextBox 2">
            <a:extLst>
              <a:ext uri="{FF2B5EF4-FFF2-40B4-BE49-F238E27FC236}">
                <a16:creationId xmlns:a16="http://schemas.microsoft.com/office/drawing/2014/main" id="{51B322A9-0328-89AF-2CFE-A766742D9C95}"/>
              </a:ext>
            </a:extLst>
          </p:cNvPr>
          <p:cNvSpPr txBox="1"/>
          <p:nvPr/>
        </p:nvSpPr>
        <p:spPr>
          <a:xfrm>
            <a:off x="812800" y="827314"/>
            <a:ext cx="10617200" cy="5463034"/>
          </a:xfrm>
          <a:prstGeom prst="rect">
            <a:avLst/>
          </a:prstGeom>
          <a:noFill/>
        </p:spPr>
        <p:txBody>
          <a:bodyPr wrap="square" rtlCol="0">
            <a:spAutoFit/>
          </a:bodyPr>
          <a:lstStyle/>
          <a:p>
            <a:pPr marL="0" indent="0" algn="just">
              <a:buNone/>
            </a:pPr>
            <a:r>
              <a:rPr lang="en-US" sz="2400" dirty="0">
                <a:cs typeface="Arial" panose="020B0604020202020204" pitchFamily="34" charset="0"/>
              </a:rPr>
              <a:t>At Least </a:t>
            </a:r>
            <a:r>
              <a:rPr lang="en-US" sz="2400" b="1" dirty="0">
                <a:solidFill>
                  <a:srgbClr val="7030A0"/>
                </a:solidFill>
                <a:cs typeface="Arial" panose="020B0604020202020204" pitchFamily="34" charset="0"/>
              </a:rPr>
              <a:t>14 Days </a:t>
            </a:r>
            <a:r>
              <a:rPr lang="en-US" sz="2400" dirty="0">
                <a:cs typeface="Arial" panose="020B0604020202020204" pitchFamily="34" charset="0"/>
              </a:rPr>
              <a:t>Before the Date of an Annual or Special School Board Election, the Board Shall </a:t>
            </a:r>
            <a:r>
              <a:rPr lang="en-US" sz="2400" dirty="0">
                <a:solidFill>
                  <a:srgbClr val="7030A0"/>
                </a:solidFill>
                <a:cs typeface="Arial" panose="020B0604020202020204" pitchFamily="34" charset="0"/>
              </a:rPr>
              <a:t>Publish a Notice in the Official Newspaper </a:t>
            </a:r>
            <a:r>
              <a:rPr lang="en-US" sz="2400" dirty="0">
                <a:cs typeface="Arial" panose="020B0604020202020204" pitchFamily="34" charset="0"/>
              </a:rPr>
              <a:t>of the District </a:t>
            </a:r>
            <a:r>
              <a:rPr lang="en-US" sz="2400" dirty="0">
                <a:solidFill>
                  <a:srgbClr val="7030A0"/>
                </a:solidFill>
                <a:cs typeface="Arial" panose="020B0604020202020204" pitchFamily="34" charset="0"/>
              </a:rPr>
              <a:t>Stating the Time, Place of the Election, and the Purpose of the Vote.</a:t>
            </a:r>
          </a:p>
          <a:p>
            <a:pPr marL="0" indent="0" algn="just">
              <a:buNone/>
            </a:pPr>
            <a:endParaRPr lang="en-US" sz="1400" dirty="0">
              <a:solidFill>
                <a:srgbClr val="7030A0"/>
              </a:solidFill>
              <a:cs typeface="Arial" panose="020B0604020202020204" pitchFamily="34" charset="0"/>
            </a:endParaRPr>
          </a:p>
          <a:p>
            <a:pPr marL="461963" indent="-461963">
              <a:spcAft>
                <a:spcPts val="600"/>
              </a:spcAft>
              <a:buFont typeface="Arial" panose="020B0604020202020204" pitchFamily="34" charset="0"/>
              <a:buChar char="•"/>
            </a:pPr>
            <a:r>
              <a:rPr lang="en-US" sz="2000" b="1" i="1" dirty="0">
                <a:solidFill>
                  <a:srgbClr val="C00000"/>
                </a:solidFill>
                <a:cs typeface="Arial" panose="020B0604020202020204" pitchFamily="34" charset="0"/>
              </a:rPr>
              <a:t>NOTE:</a:t>
            </a:r>
            <a:r>
              <a:rPr lang="en-US" sz="2000" i="1" dirty="0">
                <a:solidFill>
                  <a:srgbClr val="C00000"/>
                </a:solidFill>
                <a:cs typeface="Arial" panose="020B0604020202020204" pitchFamily="34" charset="0"/>
              </a:rPr>
              <a:t>  </a:t>
            </a:r>
            <a:r>
              <a:rPr lang="en-US" sz="2000" i="1" u="sng" dirty="0">
                <a:solidFill>
                  <a:srgbClr val="C00000"/>
                </a:solidFill>
                <a:cs typeface="Arial" panose="020B0604020202020204" pitchFamily="34" charset="0"/>
              </a:rPr>
              <a:t>Polls may be Open at any Time After 7:00AM and must be Open by 11:00AM and Remain Open Until 7:00PM.</a:t>
            </a:r>
            <a:endParaRPr lang="en-US" sz="2000" u="sng" dirty="0">
              <a:solidFill>
                <a:srgbClr val="C00000"/>
              </a:solidFill>
              <a:cs typeface="Arial" panose="020B0604020202020204" pitchFamily="34" charset="0"/>
            </a:endParaRPr>
          </a:p>
          <a:p>
            <a:pPr marL="919163" lvl="2" indent="-461963">
              <a:buFont typeface="Courier New" panose="02070309020205020404" pitchFamily="49" charset="0"/>
              <a:buChar char="o"/>
            </a:pPr>
            <a:r>
              <a:rPr lang="en-US" sz="2000" dirty="0">
                <a:solidFill>
                  <a:srgbClr val="C00000"/>
                </a:solidFill>
                <a:cs typeface="Arial" panose="020B0604020202020204" pitchFamily="34" charset="0"/>
              </a:rPr>
              <a:t>I Published this Notice of Election 2 Times before the Election Along with a Sample Ballot.</a:t>
            </a:r>
          </a:p>
          <a:p>
            <a:pPr marL="457200" lvl="2"/>
            <a:endParaRPr lang="en-US" sz="2000" dirty="0">
              <a:solidFill>
                <a:srgbClr val="C00000"/>
              </a:solidFill>
              <a:cs typeface="Arial" panose="020B0604020202020204" pitchFamily="34" charset="0"/>
            </a:endParaRPr>
          </a:p>
          <a:p>
            <a:pPr marL="919163" lvl="2" indent="-461963"/>
            <a:r>
              <a:rPr lang="en-US" sz="2000" b="1" i="1" dirty="0">
                <a:solidFill>
                  <a:srgbClr val="008E40"/>
                </a:solidFill>
                <a:cs typeface="Arial" panose="020B0604020202020204" pitchFamily="34" charset="0"/>
              </a:rPr>
              <a:t>NOTE:</a:t>
            </a:r>
            <a:r>
              <a:rPr lang="en-US" sz="2000" i="1" dirty="0">
                <a:solidFill>
                  <a:srgbClr val="008E40"/>
                </a:solidFill>
                <a:cs typeface="Arial" panose="020B0604020202020204" pitchFamily="34" charset="0"/>
              </a:rPr>
              <a:t>  Publishing a Sample Ballot is </a:t>
            </a:r>
            <a:r>
              <a:rPr lang="en-US" sz="2000" b="1" i="1" dirty="0">
                <a:solidFill>
                  <a:srgbClr val="008E40"/>
                </a:solidFill>
                <a:cs typeface="Arial" panose="020B0604020202020204" pitchFamily="34" charset="0"/>
              </a:rPr>
              <a:t>NOT</a:t>
            </a:r>
            <a:r>
              <a:rPr lang="en-US" sz="2000" i="1" dirty="0">
                <a:solidFill>
                  <a:srgbClr val="008E40"/>
                </a:solidFill>
                <a:cs typeface="Arial" panose="020B0604020202020204" pitchFamily="34" charset="0"/>
              </a:rPr>
              <a:t> Required by Law</a:t>
            </a:r>
            <a:r>
              <a:rPr lang="en-US" sz="2000" dirty="0">
                <a:solidFill>
                  <a:srgbClr val="C00000"/>
                </a:solidFill>
                <a:cs typeface="Arial" panose="020B0604020202020204" pitchFamily="34" charset="0"/>
              </a:rPr>
              <a:t>.</a:t>
            </a:r>
          </a:p>
          <a:p>
            <a:pPr marL="919163" lvl="2" indent="-461963"/>
            <a:endParaRPr lang="en-US" sz="2000" dirty="0">
              <a:solidFill>
                <a:srgbClr val="C00000"/>
              </a:solidFill>
              <a:cs typeface="Arial" panose="020B0604020202020204" pitchFamily="34" charset="0"/>
            </a:endParaRPr>
          </a:p>
          <a:p>
            <a:pPr marL="461963" indent="-461963">
              <a:buFont typeface="Arial" panose="020B0604020202020204" pitchFamily="34" charset="0"/>
              <a:buChar char="•"/>
            </a:pPr>
            <a:r>
              <a:rPr lang="en-US" sz="2000" dirty="0">
                <a:cs typeface="Arial" panose="020B0604020202020204" pitchFamily="34" charset="0"/>
              </a:rPr>
              <a:t>Election Returns are to be Filed with the Business Manager Within </a:t>
            </a:r>
            <a:r>
              <a:rPr lang="en-US" sz="2000" b="1" dirty="0">
                <a:solidFill>
                  <a:srgbClr val="7030A0"/>
                </a:solidFill>
                <a:cs typeface="Arial" panose="020B0604020202020204" pitchFamily="34" charset="0"/>
              </a:rPr>
              <a:t>24 Hours </a:t>
            </a:r>
            <a:r>
              <a:rPr lang="en-US" sz="2000" dirty="0">
                <a:cs typeface="Arial" panose="020B0604020202020204" pitchFamily="34" charset="0"/>
              </a:rPr>
              <a:t>of the Closing of the Polls.</a:t>
            </a:r>
          </a:p>
          <a:p>
            <a:pPr marL="461963" indent="-461963">
              <a:buFont typeface="Arial" panose="020B0604020202020204" pitchFamily="34" charset="0"/>
              <a:buChar char="•"/>
            </a:pPr>
            <a:endParaRPr lang="en-US" sz="2000" dirty="0">
              <a:cs typeface="Arial" panose="020B0604020202020204" pitchFamily="34" charset="0"/>
            </a:endParaRPr>
          </a:p>
          <a:p>
            <a:pPr marL="461963" indent="-461963">
              <a:buFont typeface="Arial" panose="020B0604020202020204" pitchFamily="34" charset="0"/>
              <a:buChar char="•"/>
            </a:pPr>
            <a:r>
              <a:rPr lang="en-US" sz="2000" dirty="0">
                <a:cs typeface="Arial" panose="020B0604020202020204" pitchFamily="34" charset="0"/>
              </a:rPr>
              <a:t>Breaking a Tie Vote Has to Take Place Within </a:t>
            </a:r>
            <a:r>
              <a:rPr lang="en-US" sz="2000" b="1" dirty="0">
                <a:solidFill>
                  <a:srgbClr val="7030A0"/>
                </a:solidFill>
                <a:cs typeface="Arial" panose="020B0604020202020204" pitchFamily="34" charset="0"/>
              </a:rPr>
              <a:t>3 Days </a:t>
            </a:r>
            <a:r>
              <a:rPr lang="en-US" sz="2000" dirty="0">
                <a:cs typeface="Arial" panose="020B0604020202020204" pitchFamily="34" charset="0"/>
              </a:rPr>
              <a:t>of the Election. (NDCC 15.1-09-16)</a:t>
            </a:r>
          </a:p>
          <a:p>
            <a:endParaRPr lang="en-US" dirty="0"/>
          </a:p>
        </p:txBody>
      </p:sp>
      <p:sp>
        <p:nvSpPr>
          <p:cNvPr id="4" name="TextBox 3">
            <a:extLst>
              <a:ext uri="{FF2B5EF4-FFF2-40B4-BE49-F238E27FC236}">
                <a16:creationId xmlns:a16="http://schemas.microsoft.com/office/drawing/2014/main" id="{1334602E-2680-337E-277B-8E59367B7D30}"/>
              </a:ext>
            </a:extLst>
          </p:cNvPr>
          <p:cNvSpPr txBox="1"/>
          <p:nvPr/>
        </p:nvSpPr>
        <p:spPr>
          <a:xfrm>
            <a:off x="9325428" y="6031468"/>
            <a:ext cx="2104572" cy="369332"/>
          </a:xfrm>
          <a:prstGeom prst="rect">
            <a:avLst/>
          </a:prstGeom>
          <a:solidFill>
            <a:srgbClr val="FFFF00"/>
          </a:solidFill>
        </p:spPr>
        <p:txBody>
          <a:bodyPr wrap="square" rtlCol="0">
            <a:spAutoFit/>
          </a:bodyPr>
          <a:lstStyle/>
          <a:p>
            <a:r>
              <a:rPr lang="en-US" dirty="0"/>
              <a:t>NDCC 15.1-09-09</a:t>
            </a:r>
          </a:p>
        </p:txBody>
      </p:sp>
    </p:spTree>
    <p:extLst>
      <p:ext uri="{BB962C8B-B14F-4D97-AF65-F5344CB8AC3E}">
        <p14:creationId xmlns:p14="http://schemas.microsoft.com/office/powerpoint/2010/main" val="316929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8E9F3B-034B-4E53-9FB0-0E2E3751F180}"/>
              </a:ext>
            </a:extLst>
          </p:cNvPr>
          <p:cNvSpPr>
            <a:spLocks noGrp="1"/>
          </p:cNvSpPr>
          <p:nvPr>
            <p:ph type="sldNum" sz="quarter" idx="12"/>
          </p:nvPr>
        </p:nvSpPr>
        <p:spPr/>
        <p:txBody>
          <a:bodyPr/>
          <a:lstStyle/>
          <a:p>
            <a:fld id="{CB1E4CB7-CB13-4810-BF18-BE31AFC64F93}" type="slidenum">
              <a:rPr lang="en-US" smtClean="0"/>
              <a:t>11</a:t>
            </a:fld>
            <a:endParaRPr lang="en-US" dirty="0"/>
          </a:p>
        </p:txBody>
      </p:sp>
      <p:sp>
        <p:nvSpPr>
          <p:cNvPr id="3" name="TextBox 2">
            <a:extLst>
              <a:ext uri="{FF2B5EF4-FFF2-40B4-BE49-F238E27FC236}">
                <a16:creationId xmlns:a16="http://schemas.microsoft.com/office/drawing/2014/main" id="{4EA3F18A-35E2-7570-A893-C628FD050509}"/>
              </a:ext>
            </a:extLst>
          </p:cNvPr>
          <p:cNvSpPr txBox="1"/>
          <p:nvPr/>
        </p:nvSpPr>
        <p:spPr>
          <a:xfrm>
            <a:off x="1233713" y="1204686"/>
            <a:ext cx="10000343" cy="4431983"/>
          </a:xfrm>
          <a:prstGeom prst="rect">
            <a:avLst/>
          </a:prstGeom>
          <a:noFill/>
        </p:spPr>
        <p:txBody>
          <a:bodyPr wrap="square" rtlCol="0">
            <a:spAutoFit/>
          </a:bodyPr>
          <a:lstStyle/>
          <a:p>
            <a:r>
              <a:rPr lang="en-US" sz="4400" b="1" u="sng" dirty="0">
                <a:solidFill>
                  <a:srgbClr val="7030A0"/>
                </a:solidFill>
                <a:latin typeface="Arial" panose="020B0604020202020204" pitchFamily="34" charset="0"/>
                <a:cs typeface="Arial" panose="020B0604020202020204" pitchFamily="34" charset="0"/>
              </a:rPr>
              <a:t>All Financial Reports</a:t>
            </a:r>
            <a:r>
              <a:rPr lang="en-US" sz="4400" dirty="0">
                <a:latin typeface="Arial" panose="020B0604020202020204" pitchFamily="34" charset="0"/>
                <a:cs typeface="Arial" panose="020B0604020202020204" pitchFamily="34" charset="0"/>
              </a:rPr>
              <a:t>, Whether Statutorily Mandated or Request by the Board, and Whether Written or Oral, </a:t>
            </a:r>
            <a:r>
              <a:rPr lang="en-US" sz="4400" b="1" u="sng" dirty="0">
                <a:solidFill>
                  <a:srgbClr val="C00000"/>
                </a:solidFill>
                <a:latin typeface="Arial" panose="020B0604020202020204" pitchFamily="34" charset="0"/>
                <a:cs typeface="Arial" panose="020B0604020202020204" pitchFamily="34" charset="0"/>
              </a:rPr>
              <a:t>MUST</a:t>
            </a:r>
            <a:r>
              <a:rPr lang="en-US" sz="4400" u="sng" dirty="0">
                <a:latin typeface="Arial" panose="020B0604020202020204" pitchFamily="34" charset="0"/>
                <a:cs typeface="Arial" panose="020B0604020202020204" pitchFamily="34" charset="0"/>
              </a:rPr>
              <a:t> </a:t>
            </a:r>
            <a:r>
              <a:rPr lang="en-US" sz="4400" u="sng" dirty="0">
                <a:solidFill>
                  <a:srgbClr val="7030A0"/>
                </a:solidFill>
                <a:latin typeface="Arial" panose="020B0604020202020204" pitchFamily="34" charset="0"/>
                <a:cs typeface="Arial" panose="020B0604020202020204" pitchFamily="34" charset="0"/>
              </a:rPr>
              <a:t>be</a:t>
            </a:r>
            <a:r>
              <a:rPr lang="en-US" sz="4400" u="sng" dirty="0">
                <a:solidFill>
                  <a:schemeClr val="accent6">
                    <a:lumMod val="75000"/>
                  </a:schemeClr>
                </a:solidFill>
                <a:latin typeface="Arial" panose="020B0604020202020204" pitchFamily="34" charset="0"/>
                <a:cs typeface="Arial" panose="020B0604020202020204" pitchFamily="34" charset="0"/>
              </a:rPr>
              <a:t> </a:t>
            </a:r>
            <a:r>
              <a:rPr lang="en-US" sz="4400" b="1" u="sng" dirty="0">
                <a:solidFill>
                  <a:srgbClr val="C00000"/>
                </a:solidFill>
                <a:latin typeface="Arial" panose="020B0604020202020204" pitchFamily="34" charset="0"/>
                <a:cs typeface="Arial" panose="020B0604020202020204" pitchFamily="34" charset="0"/>
              </a:rPr>
              <a:t>PERSONALLY</a:t>
            </a:r>
            <a:r>
              <a:rPr lang="en-US" sz="4400" u="sng" dirty="0">
                <a:latin typeface="Arial" panose="020B0604020202020204" pitchFamily="34" charset="0"/>
                <a:cs typeface="Arial" panose="020B0604020202020204" pitchFamily="34" charset="0"/>
              </a:rPr>
              <a:t> </a:t>
            </a:r>
            <a:r>
              <a:rPr lang="en-US" sz="4400" u="sng" dirty="0">
                <a:solidFill>
                  <a:srgbClr val="7030A0"/>
                </a:solidFill>
                <a:latin typeface="Arial" panose="020B0604020202020204" pitchFamily="34" charset="0"/>
                <a:cs typeface="Arial" panose="020B0604020202020204" pitchFamily="34" charset="0"/>
              </a:rPr>
              <a:t>Presented to the Board by the </a:t>
            </a:r>
            <a:r>
              <a:rPr lang="en-US" sz="4400" b="1" u="sng" dirty="0">
                <a:solidFill>
                  <a:srgbClr val="C00000"/>
                </a:solidFill>
                <a:latin typeface="Arial" panose="020B0604020202020204" pitchFamily="34" charset="0"/>
                <a:cs typeface="Arial" panose="020B0604020202020204" pitchFamily="34" charset="0"/>
              </a:rPr>
              <a:t>School Business Manager</a:t>
            </a:r>
            <a:r>
              <a:rPr lang="en-US" sz="4400" dirty="0">
                <a:solidFill>
                  <a:srgbClr val="7030A0"/>
                </a:solidFill>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925AFC-F72D-ABBA-77C2-D0D86EE35A61}"/>
              </a:ext>
            </a:extLst>
          </p:cNvPr>
          <p:cNvSpPr txBox="1"/>
          <p:nvPr/>
        </p:nvSpPr>
        <p:spPr>
          <a:xfrm>
            <a:off x="8476342" y="5834068"/>
            <a:ext cx="2757714" cy="369332"/>
          </a:xfrm>
          <a:prstGeom prst="rect">
            <a:avLst/>
          </a:prstGeom>
          <a:noFill/>
        </p:spPr>
        <p:txBody>
          <a:bodyPr wrap="square">
            <a:spAutoFit/>
          </a:bodyPr>
          <a:lstStyle/>
          <a:p>
            <a:pPr algn="ctr"/>
            <a:r>
              <a:rPr lang="en-US" dirty="0">
                <a:highlight>
                  <a:srgbClr val="FFFF00"/>
                </a:highlight>
              </a:rPr>
              <a:t>NDCC 15.1-07-20.1(3)</a:t>
            </a:r>
          </a:p>
        </p:txBody>
      </p:sp>
      <p:pic>
        <p:nvPicPr>
          <p:cNvPr id="7" name="Picture 6" descr="A picture containing graphical user interface&#10;&#10;Description automatically generated">
            <a:extLst>
              <a:ext uri="{FF2B5EF4-FFF2-40B4-BE49-F238E27FC236}">
                <a16:creationId xmlns:a16="http://schemas.microsoft.com/office/drawing/2014/main" id="{978B0E90-3DA7-70F9-D490-C18A787C27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00270" y="4967905"/>
            <a:ext cx="4467227" cy="1050829"/>
          </a:xfrm>
          <a:prstGeom prst="rect">
            <a:avLst/>
          </a:prstGeom>
        </p:spPr>
      </p:pic>
    </p:spTree>
    <p:extLst>
      <p:ext uri="{BB962C8B-B14F-4D97-AF65-F5344CB8AC3E}">
        <p14:creationId xmlns:p14="http://schemas.microsoft.com/office/powerpoint/2010/main" val="1365957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648467-75B4-D1BC-D11E-51BE34BC4B5A}"/>
              </a:ext>
            </a:extLst>
          </p:cNvPr>
          <p:cNvSpPr>
            <a:spLocks noGrp="1"/>
          </p:cNvSpPr>
          <p:nvPr>
            <p:ph type="sldNum" sz="quarter" idx="12"/>
          </p:nvPr>
        </p:nvSpPr>
        <p:spPr/>
        <p:txBody>
          <a:bodyPr/>
          <a:lstStyle/>
          <a:p>
            <a:fld id="{CB1E4CB7-CB13-4810-BF18-BE31AFC64F93}" type="slidenum">
              <a:rPr lang="en-US" smtClean="0"/>
              <a:t>110</a:t>
            </a:fld>
            <a:endParaRPr lang="en-US" dirty="0"/>
          </a:p>
        </p:txBody>
      </p:sp>
      <p:sp>
        <p:nvSpPr>
          <p:cNvPr id="3" name="TextBox 2">
            <a:extLst>
              <a:ext uri="{FF2B5EF4-FFF2-40B4-BE49-F238E27FC236}">
                <a16:creationId xmlns:a16="http://schemas.microsoft.com/office/drawing/2014/main" id="{9617AB5E-DAF7-E5F7-E07D-29CB389758AA}"/>
              </a:ext>
            </a:extLst>
          </p:cNvPr>
          <p:cNvSpPr txBox="1"/>
          <p:nvPr/>
        </p:nvSpPr>
        <p:spPr>
          <a:xfrm>
            <a:off x="899886" y="986971"/>
            <a:ext cx="10530114" cy="3693319"/>
          </a:xfrm>
          <a:prstGeom prst="rect">
            <a:avLst/>
          </a:prstGeom>
          <a:noFill/>
        </p:spPr>
        <p:txBody>
          <a:bodyPr wrap="square" rtlCol="0">
            <a:spAutoFit/>
          </a:bodyPr>
          <a:lstStyle/>
          <a:p>
            <a:pPr marL="461963" indent="-461963">
              <a:buFont typeface="Arial" panose="020B0604020202020204" pitchFamily="34" charset="0"/>
              <a:buChar char="•"/>
            </a:pPr>
            <a:r>
              <a:rPr lang="en-US" sz="2400" b="1" dirty="0">
                <a:solidFill>
                  <a:srgbClr val="7030A0"/>
                </a:solidFill>
                <a:latin typeface="Arial" panose="020B0604020202020204" pitchFamily="34" charset="0"/>
                <a:cs typeface="Arial" panose="020B0604020202020204" pitchFamily="34" charset="0"/>
              </a:rPr>
              <a:t>Upon the Closing of the Polls, the Judges Shall Count and Canvass the Votes for each Office.  At the Conclusion of the Canvass of Votes on Election Night, the Judges and Clerks of the Election Shall Sign the Return and File them with the Business Manager of the School District.</a:t>
            </a:r>
          </a:p>
          <a:p>
            <a:endParaRPr lang="en-US" sz="2400" b="1" dirty="0">
              <a:solidFill>
                <a:srgbClr val="7030A0"/>
              </a:solidFill>
              <a:latin typeface="Arial" panose="020B0604020202020204" pitchFamily="34" charset="0"/>
              <a:cs typeface="Arial" panose="020B0604020202020204" pitchFamily="34" charset="0"/>
            </a:endParaRPr>
          </a:p>
          <a:p>
            <a:pPr marL="0" indent="0">
              <a:buNone/>
            </a:pPr>
            <a:r>
              <a:rPr lang="en-US" sz="2400" b="1" i="1" dirty="0">
                <a:solidFill>
                  <a:srgbClr val="00B050"/>
                </a:solidFill>
                <a:latin typeface="Arial" panose="020B0604020202020204" pitchFamily="34" charset="0"/>
                <a:cs typeface="Arial" panose="020B0604020202020204" pitchFamily="34" charset="0"/>
              </a:rPr>
              <a:t>Note: If the Election is Held Under an Agreement with a City or County Pursuant to Sections 15.1-09-22 and 15.1-09-24, the Returns Must be Canvassed and the Winners Declared as Set Out in the Agreement.</a:t>
            </a:r>
          </a:p>
          <a:p>
            <a:endParaRPr lang="en-US" dirty="0"/>
          </a:p>
        </p:txBody>
      </p:sp>
      <p:sp>
        <p:nvSpPr>
          <p:cNvPr id="4" name="TextBox 3">
            <a:extLst>
              <a:ext uri="{FF2B5EF4-FFF2-40B4-BE49-F238E27FC236}">
                <a16:creationId xmlns:a16="http://schemas.microsoft.com/office/drawing/2014/main" id="{B9397DE2-BA86-C111-8D63-B3B19FEEC375}"/>
              </a:ext>
            </a:extLst>
          </p:cNvPr>
          <p:cNvSpPr txBox="1"/>
          <p:nvPr/>
        </p:nvSpPr>
        <p:spPr>
          <a:xfrm>
            <a:off x="9310914" y="6031468"/>
            <a:ext cx="2119086" cy="369332"/>
          </a:xfrm>
          <a:prstGeom prst="rect">
            <a:avLst/>
          </a:prstGeom>
          <a:solidFill>
            <a:srgbClr val="FFFF00"/>
          </a:solidFill>
        </p:spPr>
        <p:txBody>
          <a:bodyPr wrap="square" rtlCol="0">
            <a:spAutoFit/>
          </a:bodyPr>
          <a:lstStyle/>
          <a:p>
            <a:r>
              <a:rPr lang="en-US" dirty="0"/>
              <a:t>NDCC 15.1-09-14</a:t>
            </a:r>
          </a:p>
        </p:txBody>
      </p:sp>
      <p:pic>
        <p:nvPicPr>
          <p:cNvPr id="5" name="Picture 4" descr="A red and white sign&#10;&#10;Description automatically generated with low confidence">
            <a:extLst>
              <a:ext uri="{FF2B5EF4-FFF2-40B4-BE49-F238E27FC236}">
                <a16:creationId xmlns:a16="http://schemas.microsoft.com/office/drawing/2014/main" id="{D646D402-2733-6494-462A-B91B8B3390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33597" y="4337050"/>
            <a:ext cx="3190875" cy="2428875"/>
          </a:xfrm>
          <a:prstGeom prst="rect">
            <a:avLst/>
          </a:prstGeom>
        </p:spPr>
      </p:pic>
    </p:spTree>
    <p:extLst>
      <p:ext uri="{BB962C8B-B14F-4D97-AF65-F5344CB8AC3E}">
        <p14:creationId xmlns:p14="http://schemas.microsoft.com/office/powerpoint/2010/main" val="29203717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A155F2-F2F8-785B-7CB6-AA77B330F3E2}"/>
              </a:ext>
            </a:extLst>
          </p:cNvPr>
          <p:cNvSpPr>
            <a:spLocks noGrp="1"/>
          </p:cNvSpPr>
          <p:nvPr>
            <p:ph type="sldNum" sz="quarter" idx="12"/>
          </p:nvPr>
        </p:nvSpPr>
        <p:spPr/>
        <p:txBody>
          <a:bodyPr/>
          <a:lstStyle/>
          <a:p>
            <a:fld id="{CB1E4CB7-CB13-4810-BF18-BE31AFC64F93}" type="slidenum">
              <a:rPr lang="en-US" smtClean="0"/>
              <a:t>111</a:t>
            </a:fld>
            <a:endParaRPr lang="en-US" dirty="0"/>
          </a:p>
        </p:txBody>
      </p:sp>
      <p:sp>
        <p:nvSpPr>
          <p:cNvPr id="3" name="TextBox 2">
            <a:extLst>
              <a:ext uri="{FF2B5EF4-FFF2-40B4-BE49-F238E27FC236}">
                <a16:creationId xmlns:a16="http://schemas.microsoft.com/office/drawing/2014/main" id="{788EB6D3-E738-21B9-87C3-EFFD142A0FAB}"/>
              </a:ext>
            </a:extLst>
          </p:cNvPr>
          <p:cNvSpPr txBox="1"/>
          <p:nvPr/>
        </p:nvSpPr>
        <p:spPr>
          <a:xfrm>
            <a:off x="921367" y="797163"/>
            <a:ext cx="10428224" cy="5232202"/>
          </a:xfrm>
          <a:prstGeom prst="rect">
            <a:avLst/>
          </a:prstGeom>
          <a:noFill/>
        </p:spPr>
        <p:txBody>
          <a:bodyPr wrap="square" rtlCol="0">
            <a:spAutoFit/>
          </a:bodyPr>
          <a:lstStyle/>
          <a:p>
            <a:pPr marL="0" indent="0">
              <a:buNone/>
            </a:pPr>
            <a:r>
              <a:rPr lang="en-US" sz="3200" b="1" dirty="0">
                <a:solidFill>
                  <a:srgbClr val="7030A0"/>
                </a:solidFill>
                <a:latin typeface="Arial" panose="020B0604020202020204" pitchFamily="34" charset="0"/>
                <a:cs typeface="Arial" panose="020B0604020202020204" pitchFamily="34" charset="0"/>
              </a:rPr>
              <a:t>Declaration of Winner</a:t>
            </a:r>
          </a:p>
          <a:p>
            <a:pPr marL="0" indent="0">
              <a:buNone/>
            </a:pPr>
            <a:endParaRPr lang="en-US" sz="1400" b="1" dirty="0">
              <a:solidFill>
                <a:srgbClr val="7030A0"/>
              </a:solidFill>
              <a:latin typeface="Arial" panose="020B0604020202020204" pitchFamily="34" charset="0"/>
              <a:cs typeface="Arial" panose="020B0604020202020204" pitchFamily="34" charset="0"/>
            </a:endParaRPr>
          </a:p>
          <a:p>
            <a:pPr marL="0" indent="0">
              <a:buNone/>
            </a:pPr>
            <a:r>
              <a:rPr lang="en-US" sz="3200" b="1" dirty="0">
                <a:solidFill>
                  <a:srgbClr val="C00000"/>
                </a:solidFill>
                <a:latin typeface="Arial" panose="020B0604020202020204" pitchFamily="34" charset="0"/>
                <a:cs typeface="Arial" panose="020B0604020202020204" pitchFamily="34" charset="0"/>
              </a:rPr>
              <a:t>On the </a:t>
            </a:r>
            <a:r>
              <a:rPr lang="en-US" sz="3200" b="1" u="sng" dirty="0">
                <a:solidFill>
                  <a:srgbClr val="C00000"/>
                </a:solidFill>
                <a:highlight>
                  <a:srgbClr val="FFFF00"/>
                </a:highlight>
                <a:latin typeface="Arial" panose="020B0604020202020204" pitchFamily="34" charset="0"/>
                <a:cs typeface="Arial" panose="020B0604020202020204" pitchFamily="34" charset="0"/>
              </a:rPr>
              <a:t>13</a:t>
            </a:r>
            <a:r>
              <a:rPr lang="en-US" sz="3200" b="1" u="sng" baseline="30000" dirty="0">
                <a:solidFill>
                  <a:srgbClr val="C00000"/>
                </a:solidFill>
                <a:highlight>
                  <a:srgbClr val="FFFF00"/>
                </a:highlight>
                <a:latin typeface="Arial" panose="020B0604020202020204" pitchFamily="34" charset="0"/>
                <a:cs typeface="Arial" panose="020B0604020202020204" pitchFamily="34" charset="0"/>
              </a:rPr>
              <a:t>th</a:t>
            </a:r>
            <a:r>
              <a:rPr lang="en-US" sz="3200" b="1" u="sng" dirty="0">
                <a:solidFill>
                  <a:srgbClr val="C00000"/>
                </a:solidFill>
                <a:highlight>
                  <a:srgbClr val="FFFF00"/>
                </a:highlight>
                <a:latin typeface="Arial" panose="020B0604020202020204" pitchFamily="34" charset="0"/>
                <a:cs typeface="Arial" panose="020B0604020202020204" pitchFamily="34" charset="0"/>
              </a:rPr>
              <a:t> Day </a:t>
            </a:r>
            <a:r>
              <a:rPr lang="en-US" sz="3200" b="1" dirty="0">
                <a:solidFill>
                  <a:srgbClr val="C00000"/>
                </a:solidFill>
                <a:latin typeface="Arial" panose="020B0604020202020204" pitchFamily="34" charset="0"/>
                <a:cs typeface="Arial" panose="020B0604020202020204" pitchFamily="34" charset="0"/>
              </a:rPr>
              <a:t>after the Election, the School Board Shall Meet to Canvass all Election Returns and Shall Declare the Result of an Election.  In the Case of the Tie, Within </a:t>
            </a:r>
            <a:r>
              <a:rPr lang="en-US" sz="3200" b="1" dirty="0">
                <a:solidFill>
                  <a:srgbClr val="7030A0"/>
                </a:solidFill>
                <a:latin typeface="Arial" panose="020B0604020202020204" pitchFamily="34" charset="0"/>
                <a:cs typeface="Arial" panose="020B0604020202020204" pitchFamily="34" charset="0"/>
              </a:rPr>
              <a:t>Three Days </a:t>
            </a:r>
            <a:r>
              <a:rPr lang="en-US" sz="3200" b="1" dirty="0">
                <a:solidFill>
                  <a:srgbClr val="C00000"/>
                </a:solidFill>
                <a:latin typeface="Arial" panose="020B0604020202020204" pitchFamily="34" charset="0"/>
                <a:cs typeface="Arial" panose="020B0604020202020204" pitchFamily="34" charset="0"/>
              </a:rPr>
              <a:t>from the Determination of a Winner.</a:t>
            </a:r>
          </a:p>
          <a:p>
            <a:pPr marL="0" indent="0">
              <a:buNone/>
            </a:pPr>
            <a:endParaRPr lang="en-US" sz="1400" b="1" dirty="0">
              <a:solidFill>
                <a:srgbClr val="C00000"/>
              </a:solidFill>
              <a:latin typeface="Arial" panose="020B0604020202020204" pitchFamily="34" charset="0"/>
              <a:cs typeface="Arial" panose="020B0604020202020204" pitchFamily="34" charset="0"/>
            </a:endParaRPr>
          </a:p>
          <a:p>
            <a:pPr marL="0" indent="0">
              <a:buNone/>
            </a:pPr>
            <a:r>
              <a:rPr lang="en-US" sz="3200" b="1" dirty="0">
                <a:solidFill>
                  <a:srgbClr val="C00000"/>
                </a:solidFill>
                <a:latin typeface="Arial" panose="020B0604020202020204" pitchFamily="34" charset="0"/>
                <a:cs typeface="Arial" panose="020B0604020202020204" pitchFamily="34" charset="0"/>
              </a:rPr>
              <a:t>The Individual Receiving the Highest Number of Votes Must be Declared Elected.  The Board Shall Record the Result of the Election.</a:t>
            </a:r>
          </a:p>
          <a:p>
            <a:endParaRPr lang="en-US" dirty="0"/>
          </a:p>
        </p:txBody>
      </p:sp>
      <p:sp>
        <p:nvSpPr>
          <p:cNvPr id="4" name="TextBox 3">
            <a:extLst>
              <a:ext uri="{FF2B5EF4-FFF2-40B4-BE49-F238E27FC236}">
                <a16:creationId xmlns:a16="http://schemas.microsoft.com/office/drawing/2014/main" id="{B486D99E-B275-A7B1-5F11-0B57CAF2E7D1}"/>
              </a:ext>
            </a:extLst>
          </p:cNvPr>
          <p:cNvSpPr txBox="1"/>
          <p:nvPr/>
        </p:nvSpPr>
        <p:spPr>
          <a:xfrm>
            <a:off x="9186962" y="6031468"/>
            <a:ext cx="2162629" cy="369332"/>
          </a:xfrm>
          <a:prstGeom prst="rect">
            <a:avLst/>
          </a:prstGeom>
          <a:solidFill>
            <a:srgbClr val="FFFF00"/>
          </a:solidFill>
        </p:spPr>
        <p:txBody>
          <a:bodyPr wrap="square" rtlCol="0">
            <a:spAutoFit/>
          </a:bodyPr>
          <a:lstStyle/>
          <a:p>
            <a:r>
              <a:rPr lang="en-US" dirty="0"/>
              <a:t>NDCC 15.1-09-15</a:t>
            </a:r>
          </a:p>
        </p:txBody>
      </p:sp>
    </p:spTree>
    <p:extLst>
      <p:ext uri="{BB962C8B-B14F-4D97-AF65-F5344CB8AC3E}">
        <p14:creationId xmlns:p14="http://schemas.microsoft.com/office/powerpoint/2010/main" val="28479020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00A4C7-85EA-FB59-3D44-B5156DAB7F93}"/>
              </a:ext>
            </a:extLst>
          </p:cNvPr>
          <p:cNvSpPr>
            <a:spLocks noGrp="1"/>
          </p:cNvSpPr>
          <p:nvPr>
            <p:ph type="sldNum" sz="quarter" idx="12"/>
          </p:nvPr>
        </p:nvSpPr>
        <p:spPr/>
        <p:txBody>
          <a:bodyPr/>
          <a:lstStyle/>
          <a:p>
            <a:fld id="{CB1E4CB7-CB13-4810-BF18-BE31AFC64F93}" type="slidenum">
              <a:rPr lang="en-US" smtClean="0"/>
              <a:t>112</a:t>
            </a:fld>
            <a:endParaRPr lang="en-US" dirty="0"/>
          </a:p>
        </p:txBody>
      </p:sp>
      <p:sp>
        <p:nvSpPr>
          <p:cNvPr id="3" name="TextBox 2">
            <a:extLst>
              <a:ext uri="{FF2B5EF4-FFF2-40B4-BE49-F238E27FC236}">
                <a16:creationId xmlns:a16="http://schemas.microsoft.com/office/drawing/2014/main" id="{417B758C-28B9-687B-73E8-FC5012A1C603}"/>
              </a:ext>
            </a:extLst>
          </p:cNvPr>
          <p:cNvSpPr txBox="1"/>
          <p:nvPr/>
        </p:nvSpPr>
        <p:spPr>
          <a:xfrm>
            <a:off x="1001486" y="1088571"/>
            <a:ext cx="10428514" cy="3908762"/>
          </a:xfrm>
          <a:prstGeom prst="rect">
            <a:avLst/>
          </a:prstGeom>
          <a:noFill/>
        </p:spPr>
        <p:txBody>
          <a:bodyPr wrap="square" rtlCol="0">
            <a:spAutoFit/>
          </a:bodyPr>
          <a:lstStyle/>
          <a:p>
            <a:pPr marL="461963" indent="-461963">
              <a:buFont typeface="Arial" panose="020B0604020202020204" pitchFamily="34" charset="0"/>
              <a:buChar char="•"/>
            </a:pPr>
            <a:r>
              <a:rPr lang="en-US" sz="3600" dirty="0">
                <a:latin typeface="Arial" panose="020B0604020202020204" pitchFamily="34" charset="0"/>
                <a:cs typeface="Arial" panose="020B0604020202020204" pitchFamily="34" charset="0"/>
              </a:rPr>
              <a:t>Within </a:t>
            </a:r>
            <a:r>
              <a:rPr lang="en-US" sz="3600" b="1" dirty="0">
                <a:solidFill>
                  <a:srgbClr val="7030A0"/>
                </a:solidFill>
                <a:latin typeface="Arial" panose="020B0604020202020204" pitchFamily="34" charset="0"/>
                <a:cs typeface="Arial" panose="020B0604020202020204" pitchFamily="34" charset="0"/>
              </a:rPr>
              <a:t>3 Days After the Canvass of the Votes</a:t>
            </a:r>
            <a:r>
              <a:rPr lang="en-US" sz="3600" dirty="0">
                <a:latin typeface="Arial" panose="020B0604020202020204" pitchFamily="34" charset="0"/>
                <a:cs typeface="Arial" panose="020B0604020202020204" pitchFamily="34" charset="0"/>
              </a:rPr>
              <a:t>, The Business Manager Shall Provide to Each Elected Individual a </a:t>
            </a:r>
            <a:r>
              <a:rPr lang="en-US" sz="3600" dirty="0">
                <a:solidFill>
                  <a:srgbClr val="7030A0"/>
                </a:solidFill>
                <a:latin typeface="Arial" panose="020B0604020202020204" pitchFamily="34" charset="0"/>
                <a:cs typeface="Arial" panose="020B0604020202020204" pitchFamily="34" charset="0"/>
              </a:rPr>
              <a:t>Written Notice </a:t>
            </a:r>
            <a:r>
              <a:rPr lang="en-US" sz="3600" dirty="0">
                <a:latin typeface="Arial" panose="020B0604020202020204" pitchFamily="34" charset="0"/>
                <a:cs typeface="Arial" panose="020B0604020202020204" pitchFamily="34" charset="0"/>
              </a:rPr>
              <a:t>of Their Election and of the </a:t>
            </a:r>
            <a:r>
              <a:rPr lang="en-US" sz="3600" dirty="0">
                <a:solidFill>
                  <a:srgbClr val="7030A0"/>
                </a:solidFill>
                <a:latin typeface="Arial" panose="020B0604020202020204" pitchFamily="34" charset="0"/>
                <a:cs typeface="Arial" panose="020B0604020202020204" pitchFamily="34" charset="0"/>
              </a:rPr>
              <a:t>Duty to Take an Affirmation or Oath of Office.</a:t>
            </a:r>
          </a:p>
          <a:p>
            <a:pPr marL="461963" indent="-461963">
              <a:buFont typeface="Arial" panose="020B0604020202020204" pitchFamily="34" charset="0"/>
              <a:buChar char="•"/>
            </a:pPr>
            <a:endParaRPr lang="en-US" sz="2800" dirty="0">
              <a:solidFill>
                <a:srgbClr val="7030A0"/>
              </a:solidFill>
              <a:latin typeface="Arial" panose="020B0604020202020204" pitchFamily="34" charset="0"/>
              <a:cs typeface="Arial" panose="020B0604020202020204" pitchFamily="34" charset="0"/>
            </a:endParaRPr>
          </a:p>
          <a:p>
            <a:pPr marL="914400" indent="-452438">
              <a:buFont typeface="Wingdings" panose="05000000000000000000" pitchFamily="2" charset="2"/>
              <a:buChar char="v"/>
            </a:pPr>
            <a:r>
              <a:rPr lang="en-US" sz="3200" dirty="0">
                <a:solidFill>
                  <a:srgbClr val="C00000"/>
                </a:solidFill>
                <a:latin typeface="Arial" panose="020B0604020202020204" pitchFamily="34" charset="0"/>
                <a:cs typeface="Arial" panose="020B0604020202020204" pitchFamily="34" charset="0"/>
              </a:rPr>
              <a:t>I Sent this Notice by Certified Mail, Email and Text.</a:t>
            </a:r>
          </a:p>
        </p:txBody>
      </p:sp>
      <p:pic>
        <p:nvPicPr>
          <p:cNvPr id="4" name="Picture 3">
            <a:extLst>
              <a:ext uri="{FF2B5EF4-FFF2-40B4-BE49-F238E27FC236}">
                <a16:creationId xmlns:a16="http://schemas.microsoft.com/office/drawing/2014/main" id="{9C7567CD-DAB0-6F91-5DE9-EC297EE9C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671" y="4896825"/>
            <a:ext cx="2539825" cy="1503975"/>
          </a:xfrm>
          <a:prstGeom prst="rect">
            <a:avLst/>
          </a:prstGeom>
        </p:spPr>
      </p:pic>
      <p:sp>
        <p:nvSpPr>
          <p:cNvPr id="5" name="TextBox 4">
            <a:extLst>
              <a:ext uri="{FF2B5EF4-FFF2-40B4-BE49-F238E27FC236}">
                <a16:creationId xmlns:a16="http://schemas.microsoft.com/office/drawing/2014/main" id="{145FC207-AB72-E80A-B79C-E76EE84B3AFE}"/>
              </a:ext>
            </a:extLst>
          </p:cNvPr>
          <p:cNvSpPr txBox="1"/>
          <p:nvPr/>
        </p:nvSpPr>
        <p:spPr>
          <a:xfrm>
            <a:off x="9296400" y="6031468"/>
            <a:ext cx="2133600" cy="369332"/>
          </a:xfrm>
          <a:prstGeom prst="rect">
            <a:avLst/>
          </a:prstGeom>
          <a:solidFill>
            <a:srgbClr val="FFFF00"/>
          </a:solidFill>
        </p:spPr>
        <p:txBody>
          <a:bodyPr wrap="square" rtlCol="0">
            <a:spAutoFit/>
          </a:bodyPr>
          <a:lstStyle/>
          <a:p>
            <a:r>
              <a:rPr lang="en-US" dirty="0"/>
              <a:t>NDCC 15.1-09-17</a:t>
            </a:r>
          </a:p>
        </p:txBody>
      </p:sp>
    </p:spTree>
    <p:extLst>
      <p:ext uri="{BB962C8B-B14F-4D97-AF65-F5344CB8AC3E}">
        <p14:creationId xmlns:p14="http://schemas.microsoft.com/office/powerpoint/2010/main" val="3372436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5829-CE95-9198-D73C-AE56008D9518}"/>
              </a:ext>
            </a:extLst>
          </p:cNvPr>
          <p:cNvSpPr>
            <a:spLocks noGrp="1"/>
          </p:cNvSpPr>
          <p:nvPr>
            <p:ph type="sldNum" sz="quarter" idx="12"/>
          </p:nvPr>
        </p:nvSpPr>
        <p:spPr/>
        <p:txBody>
          <a:bodyPr/>
          <a:lstStyle/>
          <a:p>
            <a:fld id="{CB1E4CB7-CB13-4810-BF18-BE31AFC64F93}" type="slidenum">
              <a:rPr lang="en-US" smtClean="0"/>
              <a:t>113</a:t>
            </a:fld>
            <a:endParaRPr lang="en-US" dirty="0"/>
          </a:p>
        </p:txBody>
      </p:sp>
      <p:sp>
        <p:nvSpPr>
          <p:cNvPr id="3" name="TextBox 2">
            <a:extLst>
              <a:ext uri="{FF2B5EF4-FFF2-40B4-BE49-F238E27FC236}">
                <a16:creationId xmlns:a16="http://schemas.microsoft.com/office/drawing/2014/main" id="{0849EA10-7B78-92A6-3046-3154AF90F79F}"/>
              </a:ext>
            </a:extLst>
          </p:cNvPr>
          <p:cNvSpPr txBox="1"/>
          <p:nvPr/>
        </p:nvSpPr>
        <p:spPr>
          <a:xfrm>
            <a:off x="823685" y="812899"/>
            <a:ext cx="10544629" cy="5232202"/>
          </a:xfrm>
          <a:prstGeom prst="rect">
            <a:avLst/>
          </a:prstGeom>
          <a:noFill/>
        </p:spPr>
        <p:txBody>
          <a:bodyPr wrap="square" rtlCol="0">
            <a:spAutoFit/>
          </a:bodyPr>
          <a:lstStyle/>
          <a:p>
            <a:pPr marL="0" indent="0">
              <a:buNone/>
            </a:pPr>
            <a:r>
              <a:rPr lang="en-US" sz="2400" dirty="0">
                <a:latin typeface="Arial" panose="020B0604020202020204" pitchFamily="34" charset="0"/>
                <a:cs typeface="Arial" panose="020B0604020202020204" pitchFamily="34" charset="0"/>
              </a:rPr>
              <a:t>Within </a:t>
            </a:r>
            <a:r>
              <a:rPr lang="en-US" sz="2400" b="1" dirty="0">
                <a:solidFill>
                  <a:srgbClr val="7030A0"/>
                </a:solidFill>
                <a:latin typeface="Arial" panose="020B0604020202020204" pitchFamily="34" charset="0"/>
                <a:cs typeface="Arial" panose="020B0604020202020204" pitchFamily="34" charset="0"/>
              </a:rPr>
              <a:t>10 Days After the Canvass </a:t>
            </a:r>
            <a:r>
              <a:rPr lang="en-US" sz="2400" dirty="0">
                <a:latin typeface="Arial" panose="020B0604020202020204" pitchFamily="34" charset="0"/>
                <a:cs typeface="Arial" panose="020B0604020202020204" pitchFamily="34" charset="0"/>
              </a:rPr>
              <a:t>by the Board, The Business Manager Shall Certify the Individuals Elected and Their Terms to the County Superintendent of Schools </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2400" i="1" dirty="0">
                <a:solidFill>
                  <a:srgbClr val="7030A0"/>
                </a:solidFill>
                <a:latin typeface="Arial" panose="020B0604020202020204" pitchFamily="34" charset="0"/>
                <a:cs typeface="Arial" panose="020B0604020202020204" pitchFamily="34" charset="0"/>
              </a:rPr>
              <a:t>If you don’t have a County Superintendent of Schools, notify your County Auditor</a:t>
            </a:r>
          </a:p>
          <a:p>
            <a:pPr marL="0" indent="0">
              <a:buNone/>
            </a:pPr>
            <a:endParaRPr lang="en-US" sz="1400" i="1" dirty="0">
              <a:solidFill>
                <a:srgbClr val="7030A0"/>
              </a:solidFill>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An Elected or Appointed Member of the Board Shall Take and File with the Business Manager an </a:t>
            </a:r>
            <a:r>
              <a:rPr lang="en-US" sz="2400" b="1" dirty="0">
                <a:solidFill>
                  <a:srgbClr val="7030A0"/>
                </a:solidFill>
                <a:latin typeface="Arial" panose="020B0604020202020204" pitchFamily="34" charset="0"/>
                <a:cs typeface="Arial" panose="020B0604020202020204" pitchFamily="34" charset="0"/>
              </a:rPr>
              <a:t>Affirmation or Oath of Office</a:t>
            </a:r>
            <a:r>
              <a:rPr lang="en-US" sz="2400" dirty="0">
                <a:latin typeface="Arial" panose="020B0604020202020204" pitchFamily="34" charset="0"/>
                <a:cs typeface="Arial" panose="020B0604020202020204" pitchFamily="34" charset="0"/>
              </a:rPr>
              <a:t> within </a:t>
            </a:r>
            <a:r>
              <a:rPr lang="en-US" sz="2400" b="1" dirty="0">
                <a:solidFill>
                  <a:srgbClr val="7030A0"/>
                </a:solidFill>
                <a:latin typeface="Arial" panose="020B0604020202020204" pitchFamily="34" charset="0"/>
                <a:cs typeface="Arial" panose="020B0604020202020204" pitchFamily="34" charset="0"/>
              </a:rPr>
              <a:t>10 Days </a:t>
            </a:r>
            <a:r>
              <a:rPr lang="en-US" sz="2400" dirty="0">
                <a:latin typeface="Arial" panose="020B0604020202020204" pitchFamily="34" charset="0"/>
                <a:cs typeface="Arial" panose="020B0604020202020204" pitchFamily="34" charset="0"/>
              </a:rPr>
              <a:t>After Receiving Notice of the Election or Appointment and </a:t>
            </a:r>
            <a:r>
              <a:rPr lang="en-US" sz="2400" b="1" dirty="0">
                <a:solidFill>
                  <a:srgbClr val="7030A0"/>
                </a:solidFill>
                <a:latin typeface="Arial" panose="020B0604020202020204" pitchFamily="34" charset="0"/>
                <a:cs typeface="Arial" panose="020B0604020202020204" pitchFamily="34" charset="0"/>
              </a:rPr>
              <a:t>Before </a:t>
            </a:r>
            <a:r>
              <a:rPr lang="en-US" sz="2400" dirty="0">
                <a:latin typeface="Arial" panose="020B0604020202020204" pitchFamily="34" charset="0"/>
                <a:cs typeface="Arial" panose="020B0604020202020204" pitchFamily="34" charset="0"/>
              </a:rPr>
              <a:t>Commencing Duties (NDCC 15.1-09-25)</a:t>
            </a:r>
          </a:p>
          <a:p>
            <a:pPr marL="0" indent="0">
              <a:buNone/>
            </a:pPr>
            <a:endParaRPr lang="en-US" sz="1400" dirty="0">
              <a:latin typeface="Arial" panose="020B0604020202020204" pitchFamily="34" charset="0"/>
              <a:cs typeface="Arial" panose="020B0604020202020204" pitchFamily="34" charset="0"/>
            </a:endParaRPr>
          </a:p>
          <a:p>
            <a:r>
              <a:rPr lang="en-US" sz="2400" b="1" dirty="0">
                <a:solidFill>
                  <a:srgbClr val="C00000"/>
                </a:solidFill>
                <a:latin typeface="Arial" panose="020B0604020202020204" pitchFamily="34" charset="0"/>
                <a:cs typeface="Arial" panose="020B0604020202020204" pitchFamily="34" charset="0"/>
              </a:rPr>
              <a:t>NOTE</a:t>
            </a:r>
            <a:r>
              <a:rPr lang="en-US" sz="2400" i="1" dirty="0">
                <a:solidFill>
                  <a:srgbClr val="C00000"/>
                </a:solidFill>
                <a:latin typeface="Arial" panose="020B0604020202020204" pitchFamily="34" charset="0"/>
                <a:cs typeface="Arial" panose="020B0604020202020204" pitchFamily="34" charset="0"/>
              </a:rPr>
              <a:t>:  New Board Members Officially Become Members of the School Board at the </a:t>
            </a:r>
            <a:r>
              <a:rPr lang="en-US" sz="2400" b="1" i="1" dirty="0">
                <a:solidFill>
                  <a:srgbClr val="C00000"/>
                </a:solidFill>
                <a:highlight>
                  <a:srgbClr val="FFFF00"/>
                </a:highlight>
                <a:latin typeface="Arial" panose="020B0604020202020204" pitchFamily="34" charset="0"/>
                <a:cs typeface="Arial" panose="020B0604020202020204" pitchFamily="34" charset="0"/>
              </a:rPr>
              <a:t>Board’s Annual Meeting In July – Not Before Then.</a:t>
            </a:r>
          </a:p>
          <a:p>
            <a:endParaRPr lang="en-US" dirty="0"/>
          </a:p>
        </p:txBody>
      </p:sp>
      <p:sp>
        <p:nvSpPr>
          <p:cNvPr id="4" name="TextBox 3">
            <a:extLst>
              <a:ext uri="{FF2B5EF4-FFF2-40B4-BE49-F238E27FC236}">
                <a16:creationId xmlns:a16="http://schemas.microsoft.com/office/drawing/2014/main" id="{9CE9CD9D-3EC9-71EF-951C-43B464856445}"/>
              </a:ext>
            </a:extLst>
          </p:cNvPr>
          <p:cNvSpPr txBox="1"/>
          <p:nvPr/>
        </p:nvSpPr>
        <p:spPr>
          <a:xfrm>
            <a:off x="9238343" y="6031468"/>
            <a:ext cx="2191657" cy="369332"/>
          </a:xfrm>
          <a:prstGeom prst="rect">
            <a:avLst/>
          </a:prstGeom>
          <a:solidFill>
            <a:srgbClr val="FFFF00"/>
          </a:solidFill>
        </p:spPr>
        <p:txBody>
          <a:bodyPr wrap="square" rtlCol="0">
            <a:spAutoFit/>
          </a:bodyPr>
          <a:lstStyle/>
          <a:p>
            <a:r>
              <a:rPr lang="en-US" dirty="0"/>
              <a:t>NDCC 15.1-09-17</a:t>
            </a:r>
          </a:p>
        </p:txBody>
      </p:sp>
    </p:spTree>
    <p:extLst>
      <p:ext uri="{BB962C8B-B14F-4D97-AF65-F5344CB8AC3E}">
        <p14:creationId xmlns:p14="http://schemas.microsoft.com/office/powerpoint/2010/main" val="201995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114</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7823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PAYROLL</a:t>
            </a:r>
          </a:p>
        </p:txBody>
      </p:sp>
    </p:spTree>
    <p:extLst>
      <p:ext uri="{BB962C8B-B14F-4D97-AF65-F5344CB8AC3E}">
        <p14:creationId xmlns:p14="http://schemas.microsoft.com/office/powerpoint/2010/main" val="8281483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9DC4D-23C3-F72D-82D2-AF3A7474608D}"/>
              </a:ext>
            </a:extLst>
          </p:cNvPr>
          <p:cNvSpPr>
            <a:spLocks noGrp="1"/>
          </p:cNvSpPr>
          <p:nvPr>
            <p:ph type="sldNum" sz="quarter" idx="12"/>
          </p:nvPr>
        </p:nvSpPr>
        <p:spPr/>
        <p:txBody>
          <a:bodyPr/>
          <a:lstStyle/>
          <a:p>
            <a:fld id="{CB1E4CB7-CB13-4810-BF18-BE31AFC64F93}" type="slidenum">
              <a:rPr lang="en-US" smtClean="0"/>
              <a:t>115</a:t>
            </a:fld>
            <a:endParaRPr lang="en-US" dirty="0"/>
          </a:p>
        </p:txBody>
      </p:sp>
      <p:sp>
        <p:nvSpPr>
          <p:cNvPr id="3" name="TextBox 2">
            <a:extLst>
              <a:ext uri="{FF2B5EF4-FFF2-40B4-BE49-F238E27FC236}">
                <a16:creationId xmlns:a16="http://schemas.microsoft.com/office/drawing/2014/main" id="{0A439045-C32B-1FBE-58D8-994FC0B981DC}"/>
              </a:ext>
            </a:extLst>
          </p:cNvPr>
          <p:cNvSpPr txBox="1"/>
          <p:nvPr/>
        </p:nvSpPr>
        <p:spPr>
          <a:xfrm>
            <a:off x="827314" y="720717"/>
            <a:ext cx="10602686" cy="5570756"/>
          </a:xfrm>
          <a:prstGeom prst="rect">
            <a:avLst/>
          </a:prstGeom>
          <a:noFill/>
        </p:spPr>
        <p:txBody>
          <a:bodyPr wrap="square" rtlCol="0">
            <a:spAutoFit/>
          </a:bodyPr>
          <a:lstStyle/>
          <a:p>
            <a:pPr marL="0" indent="0">
              <a:buClr>
                <a:schemeClr val="tx1"/>
              </a:buClr>
              <a:buNone/>
            </a:pPr>
            <a:r>
              <a:rPr lang="en-US" sz="2800" b="1" dirty="0">
                <a:cs typeface="Arial" panose="020B0604020202020204" pitchFamily="34" charset="0"/>
              </a:rPr>
              <a:t>Create a File Folder &amp; Record:</a:t>
            </a:r>
          </a:p>
          <a:p>
            <a:pPr marL="461963" lvl="1" indent="-461963">
              <a:buClr>
                <a:schemeClr val="tx1"/>
              </a:buClr>
              <a:buFont typeface="Arial" panose="020B0604020202020204" pitchFamily="34" charset="0"/>
              <a:buChar char="•"/>
            </a:pPr>
            <a:r>
              <a:rPr lang="en-US" sz="2400" dirty="0">
                <a:cs typeface="Arial" panose="020B0604020202020204" pitchFamily="34" charset="0"/>
              </a:rPr>
              <a:t>Employment Date</a:t>
            </a:r>
          </a:p>
          <a:p>
            <a:pPr marL="461963" lvl="1" indent="-461963">
              <a:buClr>
                <a:schemeClr val="tx1"/>
              </a:buClr>
              <a:buFont typeface="Arial" panose="020B0604020202020204" pitchFamily="34" charset="0"/>
              <a:buChar char="•"/>
            </a:pPr>
            <a:r>
              <a:rPr lang="en-US" sz="2400" dirty="0">
                <a:cs typeface="Arial" panose="020B0604020202020204" pitchFamily="34" charset="0"/>
              </a:rPr>
              <a:t>Wages</a:t>
            </a:r>
          </a:p>
          <a:p>
            <a:pPr marL="461963" lvl="1" indent="-461963">
              <a:buClr>
                <a:schemeClr val="tx1"/>
              </a:buClr>
              <a:buFont typeface="Arial" panose="020B0604020202020204" pitchFamily="34" charset="0"/>
              <a:buChar char="•"/>
            </a:pPr>
            <a:r>
              <a:rPr lang="en-US" sz="2400" dirty="0">
                <a:cs typeface="Arial" panose="020B0604020202020204" pitchFamily="34" charset="0"/>
              </a:rPr>
              <a:t>Position Held</a:t>
            </a:r>
          </a:p>
          <a:p>
            <a:pPr marL="461963" lvl="1" indent="-461963">
              <a:buClr>
                <a:schemeClr val="tx1"/>
              </a:buClr>
              <a:buFont typeface="Arial" panose="020B0604020202020204" pitchFamily="34" charset="0"/>
              <a:buChar char="•"/>
            </a:pPr>
            <a:r>
              <a:rPr lang="en-US" sz="2400" dirty="0">
                <a:cs typeface="Arial" panose="020B0604020202020204" pitchFamily="34" charset="0"/>
              </a:rPr>
              <a:t>Benefits</a:t>
            </a:r>
          </a:p>
          <a:p>
            <a:pPr marL="0" indent="0">
              <a:spcBef>
                <a:spcPts val="600"/>
              </a:spcBef>
              <a:buClr>
                <a:schemeClr val="tx1"/>
              </a:buClr>
              <a:buNone/>
            </a:pPr>
            <a:r>
              <a:rPr lang="en-US" sz="2800" b="1" dirty="0">
                <a:cs typeface="Arial" panose="020B0604020202020204" pitchFamily="34" charset="0"/>
              </a:rPr>
              <a:t>W-4 Completed – for Taxes</a:t>
            </a:r>
          </a:p>
          <a:p>
            <a:pPr marL="0" indent="0">
              <a:spcBef>
                <a:spcPts val="600"/>
              </a:spcBef>
              <a:buClr>
                <a:schemeClr val="tx1"/>
              </a:buClr>
              <a:buNone/>
            </a:pPr>
            <a:r>
              <a:rPr lang="en-US" sz="2800" dirty="0">
                <a:hlinkClick r:id="rId2"/>
              </a:rPr>
              <a:t>https://www.irs.gov/pub/irs-pdf/fw4.pdf</a:t>
            </a:r>
            <a:endParaRPr lang="en-US" sz="2800" b="1" dirty="0">
              <a:cs typeface="Arial" panose="020B0604020202020204" pitchFamily="34" charset="0"/>
            </a:endParaRPr>
          </a:p>
          <a:p>
            <a:pPr marL="0" indent="0">
              <a:spcBef>
                <a:spcPts val="600"/>
              </a:spcBef>
              <a:buClr>
                <a:schemeClr val="tx1"/>
              </a:buClr>
              <a:buNone/>
            </a:pPr>
            <a:r>
              <a:rPr lang="en-US" sz="2800" b="1" dirty="0">
                <a:cs typeface="Arial" panose="020B0604020202020204" pitchFamily="34" charset="0"/>
              </a:rPr>
              <a:t>I-9 Employment Eligibility Verification - for Homeland Security</a:t>
            </a:r>
          </a:p>
          <a:p>
            <a:pPr marL="0" indent="0">
              <a:spcBef>
                <a:spcPts val="600"/>
              </a:spcBef>
              <a:buClr>
                <a:schemeClr val="tx1"/>
              </a:buClr>
              <a:buNone/>
            </a:pPr>
            <a:r>
              <a:rPr lang="en-US" sz="2800" dirty="0">
                <a:hlinkClick r:id="rId3"/>
              </a:rPr>
              <a:t>https://www.uscis.gov/i-9</a:t>
            </a:r>
            <a:endParaRPr lang="en-US" sz="2800" dirty="0"/>
          </a:p>
          <a:p>
            <a:pPr marL="457200" lvl="1" indent="-457200">
              <a:buClr>
                <a:schemeClr val="tx1"/>
              </a:buClr>
              <a:buFont typeface="Arial" panose="020B0604020202020204" pitchFamily="34" charset="0"/>
              <a:buChar char="•"/>
            </a:pPr>
            <a:r>
              <a:rPr lang="en-US" sz="2400" dirty="0">
                <a:cs typeface="Arial" panose="020B0604020202020204" pitchFamily="34" charset="0"/>
              </a:rPr>
              <a:t>Verifies Citizenship</a:t>
            </a:r>
          </a:p>
          <a:p>
            <a:pPr marL="457200" lvl="1" indent="-457200">
              <a:buClr>
                <a:schemeClr val="tx1"/>
              </a:buClr>
              <a:buFont typeface="Arial" panose="020B0604020202020204" pitchFamily="34" charset="0"/>
              <a:buChar char="•"/>
            </a:pPr>
            <a:r>
              <a:rPr lang="en-US" sz="2400" dirty="0">
                <a:cs typeface="Arial" panose="020B0604020202020204" pitchFamily="34" charset="0"/>
              </a:rPr>
              <a:t>Make sure you Have the Verification Documentation to Accompany Form I-9</a:t>
            </a:r>
            <a:endParaRPr lang="en-US" dirty="0"/>
          </a:p>
        </p:txBody>
      </p:sp>
      <p:pic>
        <p:nvPicPr>
          <p:cNvPr id="4" name="Picture 3">
            <a:extLst>
              <a:ext uri="{FF2B5EF4-FFF2-40B4-BE49-F238E27FC236}">
                <a16:creationId xmlns:a16="http://schemas.microsoft.com/office/drawing/2014/main" id="{2FAC1688-2EE7-6E20-F79E-807C6A408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2984" y="1088499"/>
            <a:ext cx="2347234" cy="1752600"/>
          </a:xfrm>
          <a:prstGeom prst="rect">
            <a:avLst/>
          </a:prstGeom>
        </p:spPr>
      </p:pic>
    </p:spTree>
    <p:extLst>
      <p:ext uri="{BB962C8B-B14F-4D97-AF65-F5344CB8AC3E}">
        <p14:creationId xmlns:p14="http://schemas.microsoft.com/office/powerpoint/2010/main" val="19816310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168987-A382-FC92-7BA8-E3C54FC837C4}"/>
              </a:ext>
            </a:extLst>
          </p:cNvPr>
          <p:cNvSpPr>
            <a:spLocks noGrp="1"/>
          </p:cNvSpPr>
          <p:nvPr>
            <p:ph type="sldNum" sz="quarter" idx="12"/>
          </p:nvPr>
        </p:nvSpPr>
        <p:spPr/>
        <p:txBody>
          <a:bodyPr/>
          <a:lstStyle/>
          <a:p>
            <a:fld id="{CB1E4CB7-CB13-4810-BF18-BE31AFC64F93}" type="slidenum">
              <a:rPr lang="en-US" smtClean="0"/>
              <a:t>116</a:t>
            </a:fld>
            <a:endParaRPr lang="en-US" dirty="0"/>
          </a:p>
        </p:txBody>
      </p:sp>
      <p:sp>
        <p:nvSpPr>
          <p:cNvPr id="3" name="TextBox 2">
            <a:extLst>
              <a:ext uri="{FF2B5EF4-FFF2-40B4-BE49-F238E27FC236}">
                <a16:creationId xmlns:a16="http://schemas.microsoft.com/office/drawing/2014/main" id="{E7731565-6093-2FB3-7103-4B8F5F80512C}"/>
              </a:ext>
            </a:extLst>
          </p:cNvPr>
          <p:cNvSpPr txBox="1"/>
          <p:nvPr/>
        </p:nvSpPr>
        <p:spPr>
          <a:xfrm>
            <a:off x="899886" y="986971"/>
            <a:ext cx="10530114" cy="3893374"/>
          </a:xfrm>
          <a:prstGeom prst="rect">
            <a:avLst/>
          </a:prstGeom>
          <a:noFill/>
        </p:spPr>
        <p:txBody>
          <a:bodyPr wrap="square" rtlCol="0">
            <a:spAutoFit/>
          </a:bodyPr>
          <a:lstStyle/>
          <a:p>
            <a:pPr marL="0" indent="0">
              <a:buClr>
                <a:schemeClr val="tx1"/>
              </a:buClr>
              <a:buNone/>
            </a:pPr>
            <a:r>
              <a:rPr lang="en-US" sz="3200" b="1" dirty="0">
                <a:solidFill>
                  <a:schemeClr val="accent2">
                    <a:lumMod val="50000"/>
                  </a:schemeClr>
                </a:solidFill>
                <a:latin typeface="Arial" panose="020B0604020202020204" pitchFamily="34" charset="0"/>
                <a:cs typeface="Arial" panose="020B0604020202020204" pitchFamily="34" charset="0"/>
              </a:rPr>
              <a:t>Get a Copy of:</a:t>
            </a:r>
          </a:p>
          <a:p>
            <a:pPr marL="0" indent="0">
              <a:buClr>
                <a:schemeClr val="tx1"/>
              </a:buClr>
              <a:buNone/>
            </a:pPr>
            <a:r>
              <a:rPr lang="en-US" sz="2200" b="1" dirty="0">
                <a:latin typeface="Arial" panose="020B0604020202020204" pitchFamily="34" charset="0"/>
                <a:cs typeface="Arial" panose="020B0604020202020204" pitchFamily="34" charset="0"/>
              </a:rPr>
              <a:t> The Employee’s Social Security Card</a:t>
            </a:r>
          </a:p>
          <a:p>
            <a:pPr marL="461963" lvl="1" indent="-461963">
              <a:buClr>
                <a:srgbClr val="C00000"/>
              </a:buClr>
              <a:buFont typeface="Courier New" panose="02070309020205020404" pitchFamily="49" charset="0"/>
              <a:buChar char="o"/>
            </a:pPr>
            <a:r>
              <a:rPr lang="en-US" sz="2200" u="sng" dirty="0">
                <a:solidFill>
                  <a:srgbClr val="C00000"/>
                </a:solidFill>
                <a:latin typeface="Arial" panose="020B0604020202020204" pitchFamily="34" charset="0"/>
                <a:cs typeface="Arial" panose="020B0604020202020204" pitchFamily="34" charset="0"/>
              </a:rPr>
              <a:t>All Employee Paperwork Should Reflect the </a:t>
            </a:r>
            <a:r>
              <a:rPr lang="en-US" sz="2200" b="1" u="sng" dirty="0">
                <a:solidFill>
                  <a:srgbClr val="0000FF"/>
                </a:solidFill>
                <a:latin typeface="Arial" panose="020B0604020202020204" pitchFamily="34" charset="0"/>
                <a:cs typeface="Arial" panose="020B0604020202020204" pitchFamily="34" charset="0"/>
              </a:rPr>
              <a:t>EXACT </a:t>
            </a:r>
            <a:r>
              <a:rPr lang="en-US" sz="2200" u="sng" dirty="0">
                <a:solidFill>
                  <a:srgbClr val="C00000"/>
                </a:solidFill>
                <a:latin typeface="Arial" panose="020B0604020202020204" pitchFamily="34" charset="0"/>
                <a:cs typeface="Arial" panose="020B0604020202020204" pitchFamily="34" charset="0"/>
              </a:rPr>
              <a:t>Spelling of the Employee Name</a:t>
            </a:r>
          </a:p>
          <a:p>
            <a:pPr marL="0" lvl="1">
              <a:buClr>
                <a:schemeClr val="tx1"/>
              </a:buClr>
            </a:pPr>
            <a:endParaRPr lang="en-US" sz="1050" dirty="0">
              <a:latin typeface="Arial" panose="020B0604020202020204" pitchFamily="34" charset="0"/>
              <a:cs typeface="Arial" panose="020B0604020202020204" pitchFamily="34" charset="0"/>
            </a:endParaRPr>
          </a:p>
          <a:p>
            <a:pPr marL="0" lvl="1" indent="0">
              <a:buClr>
                <a:schemeClr val="tx1"/>
              </a:buClr>
              <a:buNone/>
            </a:pPr>
            <a:r>
              <a:rPr lang="en-US" sz="2200" b="1" dirty="0">
                <a:latin typeface="Arial" panose="020B0604020202020204" pitchFamily="34" charset="0"/>
                <a:cs typeface="Arial" panose="020B0604020202020204" pitchFamily="34" charset="0"/>
              </a:rPr>
              <a:t>The Employee’s Driver’s License</a:t>
            </a:r>
          </a:p>
          <a:p>
            <a:pPr marL="461963" lvl="1" indent="-461963">
              <a:buClr>
                <a:schemeClr val="tx1"/>
              </a:buClr>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0" lvl="1" indent="0">
              <a:buClr>
                <a:schemeClr val="tx1"/>
              </a:buClr>
              <a:buNone/>
            </a:pPr>
            <a:r>
              <a:rPr lang="en-US" sz="2200" b="1" dirty="0">
                <a:latin typeface="Arial" panose="020B0604020202020204" pitchFamily="34" charset="0"/>
                <a:cs typeface="Arial" panose="020B0604020202020204" pitchFamily="34" charset="0"/>
              </a:rPr>
              <a:t>The Teaching/Sub License</a:t>
            </a:r>
          </a:p>
          <a:p>
            <a:pPr marL="461963" lvl="2" indent="-461963">
              <a:buClr>
                <a:srgbClr val="C00000"/>
              </a:buClr>
              <a:buFont typeface="Courier New" panose="02070309020205020404" pitchFamily="49" charset="0"/>
              <a:buChar char="o"/>
            </a:pPr>
            <a:r>
              <a:rPr lang="en-US" sz="2200" dirty="0">
                <a:solidFill>
                  <a:srgbClr val="C00000"/>
                </a:solidFill>
                <a:latin typeface="Arial" panose="020B0604020202020204" pitchFamily="34" charset="0"/>
                <a:cs typeface="Arial" panose="020B0604020202020204" pitchFamily="34" charset="0"/>
              </a:rPr>
              <a:t>Before Being Employed to Teach by a School District, an Individual Shall Present to the School Business Manager a Teaching License or Other Evidence of Approval to Teach Issued by the Board. </a:t>
            </a:r>
            <a:endParaRPr lang="en-US" sz="22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0C893B7-3AFF-E3B9-FFA6-3843A43B00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200" y="5745259"/>
            <a:ext cx="838200" cy="629013"/>
          </a:xfrm>
          <a:prstGeom prst="rect">
            <a:avLst/>
          </a:prstGeom>
          <a:effectLst>
            <a:glow rad="127000">
              <a:srgbClr val="FFFF99">
                <a:lumMod val="75000"/>
              </a:srgbClr>
            </a:glow>
          </a:effectLst>
        </p:spPr>
      </p:pic>
      <p:sp>
        <p:nvSpPr>
          <p:cNvPr id="5" name="TextBox 4">
            <a:extLst>
              <a:ext uri="{FF2B5EF4-FFF2-40B4-BE49-F238E27FC236}">
                <a16:creationId xmlns:a16="http://schemas.microsoft.com/office/drawing/2014/main" id="{C3B90442-85A8-98DB-1D15-6B5385325833}"/>
              </a:ext>
            </a:extLst>
          </p:cNvPr>
          <p:cNvSpPr txBox="1"/>
          <p:nvPr/>
        </p:nvSpPr>
        <p:spPr>
          <a:xfrm>
            <a:off x="9252857" y="6004940"/>
            <a:ext cx="2177143" cy="369332"/>
          </a:xfrm>
          <a:prstGeom prst="rect">
            <a:avLst/>
          </a:prstGeom>
          <a:solidFill>
            <a:srgbClr val="FFFF00"/>
          </a:solidFill>
        </p:spPr>
        <p:txBody>
          <a:bodyPr wrap="square" rtlCol="0">
            <a:spAutoFit/>
          </a:bodyPr>
          <a:lstStyle/>
          <a:p>
            <a:r>
              <a:rPr lang="en-US" dirty="0"/>
              <a:t>NDCC 15.1-13-18</a:t>
            </a:r>
          </a:p>
        </p:txBody>
      </p:sp>
      <p:pic>
        <p:nvPicPr>
          <p:cNvPr id="6" name="Picture 5">
            <a:extLst>
              <a:ext uri="{FF2B5EF4-FFF2-40B4-BE49-F238E27FC236}">
                <a16:creationId xmlns:a16="http://schemas.microsoft.com/office/drawing/2014/main" id="{3446F887-B521-FBA8-521A-9CF6ADE5C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1" y="4611262"/>
            <a:ext cx="4472391" cy="1697462"/>
          </a:xfrm>
          <a:prstGeom prst="rect">
            <a:avLst/>
          </a:prstGeom>
        </p:spPr>
      </p:pic>
    </p:spTree>
    <p:extLst>
      <p:ext uri="{BB962C8B-B14F-4D97-AF65-F5344CB8AC3E}">
        <p14:creationId xmlns:p14="http://schemas.microsoft.com/office/powerpoint/2010/main" val="3831796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CB9013-469B-8BFF-8517-B525C1DDFA86}"/>
              </a:ext>
            </a:extLst>
          </p:cNvPr>
          <p:cNvSpPr>
            <a:spLocks noGrp="1"/>
          </p:cNvSpPr>
          <p:nvPr>
            <p:ph type="sldNum" sz="quarter" idx="12"/>
          </p:nvPr>
        </p:nvSpPr>
        <p:spPr/>
        <p:txBody>
          <a:bodyPr/>
          <a:lstStyle/>
          <a:p>
            <a:fld id="{CB1E4CB7-CB13-4810-BF18-BE31AFC64F93}" type="slidenum">
              <a:rPr lang="en-US" smtClean="0"/>
              <a:t>117</a:t>
            </a:fld>
            <a:endParaRPr lang="en-US" dirty="0"/>
          </a:p>
        </p:txBody>
      </p:sp>
      <p:sp>
        <p:nvSpPr>
          <p:cNvPr id="3" name="TextBox 2">
            <a:extLst>
              <a:ext uri="{FF2B5EF4-FFF2-40B4-BE49-F238E27FC236}">
                <a16:creationId xmlns:a16="http://schemas.microsoft.com/office/drawing/2014/main" id="{E4C3492F-D28A-D5B4-3A59-3753ECCD35CC}"/>
              </a:ext>
            </a:extLst>
          </p:cNvPr>
          <p:cNvSpPr txBox="1"/>
          <p:nvPr/>
        </p:nvSpPr>
        <p:spPr>
          <a:xfrm>
            <a:off x="762000" y="750335"/>
            <a:ext cx="10486571" cy="4708981"/>
          </a:xfrm>
          <a:prstGeom prst="rect">
            <a:avLst/>
          </a:prstGeom>
          <a:noFill/>
        </p:spPr>
        <p:txBody>
          <a:bodyPr wrap="square" rtlCol="0">
            <a:spAutoFit/>
          </a:bodyPr>
          <a:lstStyle/>
          <a:p>
            <a:pPr marL="0" indent="0">
              <a:spcBef>
                <a:spcPts val="600"/>
              </a:spcBef>
              <a:buClr>
                <a:srgbClr val="C00000"/>
              </a:buClr>
              <a:buNone/>
            </a:pPr>
            <a:r>
              <a:rPr lang="en-US" sz="2200" b="1" dirty="0">
                <a:solidFill>
                  <a:srgbClr val="C00000"/>
                </a:solidFill>
                <a:cs typeface="Arial" panose="020B0604020202020204" pitchFamily="34" charset="0"/>
              </a:rPr>
              <a:t>TFFR/PERS Forms Completed</a:t>
            </a:r>
          </a:p>
          <a:p>
            <a:pPr marL="0" indent="0">
              <a:spcBef>
                <a:spcPts val="600"/>
              </a:spcBef>
              <a:buClr>
                <a:srgbClr val="C00000"/>
              </a:buClr>
              <a:buNone/>
            </a:pPr>
            <a:r>
              <a:rPr lang="en-US" sz="2200" b="1" dirty="0">
                <a:solidFill>
                  <a:srgbClr val="C00000"/>
                </a:solidFill>
                <a:cs typeface="Arial" panose="020B0604020202020204" pitchFamily="34" charset="0"/>
              </a:rPr>
              <a:t>Direct Deposit Form Completed</a:t>
            </a:r>
          </a:p>
          <a:p>
            <a:pPr marL="514350" indent="-514350">
              <a:spcBef>
                <a:spcPts val="600"/>
              </a:spcBef>
              <a:buFont typeface="Arial" panose="020B0604020202020204" pitchFamily="34" charset="0"/>
              <a:buChar char="•"/>
            </a:pPr>
            <a:r>
              <a:rPr lang="en-US" sz="2200" dirty="0">
                <a:cs typeface="Arial" panose="020B0604020202020204" pitchFamily="34" charset="0"/>
              </a:rPr>
              <a:t>Copy of Voided Check</a:t>
            </a:r>
          </a:p>
          <a:p>
            <a:pPr marL="0" indent="0">
              <a:spcBef>
                <a:spcPts val="600"/>
              </a:spcBef>
              <a:buClr>
                <a:srgbClr val="C00000"/>
              </a:buClr>
              <a:buNone/>
            </a:pPr>
            <a:r>
              <a:rPr lang="en-US" sz="2200" b="1" dirty="0">
                <a:solidFill>
                  <a:srgbClr val="C00000"/>
                </a:solidFill>
                <a:cs typeface="Arial" panose="020B0604020202020204" pitchFamily="34" charset="0"/>
              </a:rPr>
              <a:t>Medical, Life, &amp; Disability Insurance Forms Completed</a:t>
            </a:r>
          </a:p>
          <a:p>
            <a:pPr marL="0" indent="0">
              <a:spcBef>
                <a:spcPts val="600"/>
              </a:spcBef>
              <a:buClr>
                <a:srgbClr val="C00000"/>
              </a:buClr>
              <a:buNone/>
            </a:pPr>
            <a:r>
              <a:rPr lang="en-US" sz="2200" b="1" dirty="0">
                <a:solidFill>
                  <a:srgbClr val="C00000"/>
                </a:solidFill>
                <a:cs typeface="Arial" panose="020B0604020202020204" pitchFamily="34" charset="0"/>
              </a:rPr>
              <a:t>Notice of Cafeteria/Flex Spending Sign Up Form/Waiver Eligibility</a:t>
            </a:r>
          </a:p>
          <a:p>
            <a:pPr marL="514350" lvl="1" indent="-514350">
              <a:spcBef>
                <a:spcPts val="600"/>
              </a:spcBef>
              <a:buFont typeface="Arial" panose="020B0604020202020204" pitchFamily="34" charset="0"/>
              <a:buChar char="•"/>
            </a:pPr>
            <a:r>
              <a:rPr lang="en-US" sz="2200" dirty="0">
                <a:cs typeface="Arial" panose="020B0604020202020204" pitchFamily="34" charset="0"/>
              </a:rPr>
              <a:t>Eligibility Notice of Cafeteria Plan/Flex Spending Explained &amp; Given to Employee</a:t>
            </a:r>
          </a:p>
          <a:p>
            <a:pPr marL="0" indent="0">
              <a:spcBef>
                <a:spcPts val="600"/>
              </a:spcBef>
              <a:buClr>
                <a:srgbClr val="C00000"/>
              </a:buClr>
              <a:buNone/>
            </a:pPr>
            <a:r>
              <a:rPr lang="en-US" sz="2200" b="1" dirty="0">
                <a:solidFill>
                  <a:srgbClr val="C00000"/>
                </a:solidFill>
                <a:cs typeface="Arial" panose="020B0604020202020204" pitchFamily="34" charset="0"/>
              </a:rPr>
              <a:t>Cafeteria/Flex Spending Forms Completed and Filed</a:t>
            </a:r>
          </a:p>
          <a:p>
            <a:pPr marL="514350" indent="-514350">
              <a:spcBef>
                <a:spcPts val="600"/>
              </a:spcBef>
              <a:buFont typeface="Arial" panose="020B0604020202020204" pitchFamily="34" charset="0"/>
              <a:buChar char="•"/>
            </a:pPr>
            <a:r>
              <a:rPr lang="en-US" sz="2200" dirty="0">
                <a:cs typeface="Arial" panose="020B0604020202020204" pitchFamily="34" charset="0"/>
              </a:rPr>
              <a:t>If the Employee’s Spouse Carries Medical Insurance for Both of Them – </a:t>
            </a:r>
            <a:r>
              <a:rPr lang="en-US" sz="2200" b="1" dirty="0">
                <a:solidFill>
                  <a:srgbClr val="7030A0"/>
                </a:solidFill>
                <a:cs typeface="Arial" panose="020B0604020202020204" pitchFamily="34" charset="0"/>
              </a:rPr>
              <a:t>Get a Waiver Signed </a:t>
            </a:r>
            <a:r>
              <a:rPr lang="en-US" sz="2200" dirty="0">
                <a:cs typeface="Arial" panose="020B0604020202020204" pitchFamily="34" charset="0"/>
              </a:rPr>
              <a:t>– In Case the Spouse Insurance Benefits are Lost.</a:t>
            </a:r>
          </a:p>
          <a:p>
            <a:pPr marL="0" indent="0">
              <a:spcBef>
                <a:spcPts val="600"/>
              </a:spcBef>
              <a:buClr>
                <a:srgbClr val="C00000"/>
              </a:buClr>
              <a:buNone/>
            </a:pPr>
            <a:r>
              <a:rPr lang="en-US" sz="2200" b="1" dirty="0">
                <a:solidFill>
                  <a:srgbClr val="C00000"/>
                </a:solidFill>
                <a:cs typeface="Arial" panose="020B0604020202020204" pitchFamily="34" charset="0"/>
              </a:rPr>
              <a:t>Leave Balance Established and Recorded</a:t>
            </a:r>
          </a:p>
          <a:p>
            <a:endParaRPr lang="en-US" dirty="0"/>
          </a:p>
        </p:txBody>
      </p:sp>
      <p:pic>
        <p:nvPicPr>
          <p:cNvPr id="4" name="Picture 3">
            <a:extLst>
              <a:ext uri="{FF2B5EF4-FFF2-40B4-BE49-F238E27FC236}">
                <a16:creationId xmlns:a16="http://schemas.microsoft.com/office/drawing/2014/main" id="{45AB7ACC-8217-4815-CC7E-5EDABD656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355" y="5793158"/>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1387360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5D1FAD-DCCF-68B2-2E57-AF68C71459A9}"/>
              </a:ext>
            </a:extLst>
          </p:cNvPr>
          <p:cNvSpPr>
            <a:spLocks noGrp="1"/>
          </p:cNvSpPr>
          <p:nvPr>
            <p:ph type="sldNum" sz="quarter" idx="12"/>
          </p:nvPr>
        </p:nvSpPr>
        <p:spPr/>
        <p:txBody>
          <a:bodyPr/>
          <a:lstStyle/>
          <a:p>
            <a:fld id="{CB1E4CB7-CB13-4810-BF18-BE31AFC64F93}" type="slidenum">
              <a:rPr lang="en-US" smtClean="0"/>
              <a:t>118</a:t>
            </a:fld>
            <a:endParaRPr lang="en-US" dirty="0"/>
          </a:p>
        </p:txBody>
      </p:sp>
      <p:sp>
        <p:nvSpPr>
          <p:cNvPr id="3" name="TextBox 2">
            <a:extLst>
              <a:ext uri="{FF2B5EF4-FFF2-40B4-BE49-F238E27FC236}">
                <a16:creationId xmlns:a16="http://schemas.microsoft.com/office/drawing/2014/main" id="{CD77E847-92A3-E11E-45EF-F6529481A878}"/>
              </a:ext>
            </a:extLst>
          </p:cNvPr>
          <p:cNvSpPr txBox="1"/>
          <p:nvPr/>
        </p:nvSpPr>
        <p:spPr>
          <a:xfrm>
            <a:off x="783771" y="870857"/>
            <a:ext cx="10646229" cy="5413790"/>
          </a:xfrm>
          <a:prstGeom prst="rect">
            <a:avLst/>
          </a:prstGeom>
          <a:noFill/>
        </p:spPr>
        <p:txBody>
          <a:bodyPr wrap="square" rtlCol="0">
            <a:spAutoFit/>
          </a:bodyPr>
          <a:lstStyle/>
          <a:p>
            <a:pPr marL="0" indent="0">
              <a:lnSpc>
                <a:spcPct val="90000"/>
              </a:lnSpc>
              <a:spcBef>
                <a:spcPts val="600"/>
              </a:spcBef>
              <a:spcAft>
                <a:spcPts val="600"/>
              </a:spcAft>
              <a:buNone/>
            </a:pPr>
            <a:r>
              <a:rPr lang="en-US" sz="2200" b="1" dirty="0">
                <a:cs typeface="Arial" panose="020B0604020202020204" pitchFamily="34" charset="0"/>
              </a:rPr>
              <a:t>Copy of Staff Handbook</a:t>
            </a:r>
          </a:p>
          <a:p>
            <a:pPr marL="461963" indent="-461963">
              <a:lnSpc>
                <a:spcPct val="90000"/>
              </a:lnSpc>
              <a:spcBef>
                <a:spcPts val="600"/>
              </a:spcBef>
              <a:spcAft>
                <a:spcPts val="600"/>
              </a:spcAft>
              <a:buFont typeface="Arial" panose="020B0604020202020204" pitchFamily="34" charset="0"/>
              <a:buChar char="•"/>
            </a:pPr>
            <a:r>
              <a:rPr lang="en-US" dirty="0">
                <a:solidFill>
                  <a:srgbClr val="C00000"/>
                </a:solidFill>
                <a:cs typeface="Arial" panose="020B0604020202020204" pitchFamily="34" charset="0"/>
              </a:rPr>
              <a:t>Have Employee Sign For the Receipt of the Handbook, </a:t>
            </a:r>
            <a:r>
              <a:rPr lang="en-US" b="1" dirty="0">
                <a:solidFill>
                  <a:srgbClr val="7030A0"/>
                </a:solidFill>
                <a:cs typeface="Arial" panose="020B0604020202020204" pitchFamily="34" charset="0"/>
              </a:rPr>
              <a:t>OR</a:t>
            </a:r>
          </a:p>
          <a:p>
            <a:pPr marL="461963" indent="-461963">
              <a:lnSpc>
                <a:spcPct val="90000"/>
              </a:lnSpc>
              <a:spcBef>
                <a:spcPts val="600"/>
              </a:spcBef>
              <a:spcAft>
                <a:spcPts val="600"/>
              </a:spcAft>
              <a:buFont typeface="Arial" panose="020B0604020202020204" pitchFamily="34" charset="0"/>
              <a:buChar char="•"/>
            </a:pPr>
            <a:r>
              <a:rPr lang="en-US" dirty="0">
                <a:solidFill>
                  <a:srgbClr val="C00000"/>
                </a:solidFill>
                <a:cs typeface="Arial" panose="020B0604020202020204" pitchFamily="34" charset="0"/>
              </a:rPr>
              <a:t>That the Employee Has Copies of the School Policies that Pertain to Staff &amp; Students</a:t>
            </a:r>
          </a:p>
          <a:p>
            <a:pPr marL="0" indent="0">
              <a:lnSpc>
                <a:spcPct val="90000"/>
              </a:lnSpc>
              <a:spcAft>
                <a:spcPts val="600"/>
              </a:spcAft>
              <a:buNone/>
            </a:pPr>
            <a:r>
              <a:rPr lang="en-US" sz="2200" b="1" dirty="0">
                <a:cs typeface="Arial" panose="020B0604020202020204" pitchFamily="34" charset="0"/>
              </a:rPr>
              <a:t>Copy of the Children’s Health Insurance Program Reauthorization Act of 2009 (CHIPRA)</a:t>
            </a:r>
          </a:p>
          <a:p>
            <a:pPr marL="461963" lvl="1" indent="-461963">
              <a:lnSpc>
                <a:spcPct val="90000"/>
              </a:lnSpc>
              <a:spcBef>
                <a:spcPts val="600"/>
              </a:spcBef>
              <a:spcAft>
                <a:spcPts val="600"/>
              </a:spcAft>
              <a:buFont typeface="Arial" panose="020B0604020202020204" pitchFamily="34" charset="0"/>
              <a:buChar char="•"/>
            </a:pPr>
            <a:r>
              <a:rPr lang="en-US" dirty="0">
                <a:solidFill>
                  <a:srgbClr val="C00000"/>
                </a:solidFill>
                <a:cs typeface="Arial" panose="020B0604020202020204" pitchFamily="34" charset="0"/>
              </a:rPr>
              <a:t>CHIPRA Requires Employers to Provide a Disclosure Notice to Employees Regarding Group Health Plans.  </a:t>
            </a:r>
          </a:p>
          <a:p>
            <a:pPr lvl="2" indent="-452438">
              <a:lnSpc>
                <a:spcPct val="90000"/>
              </a:lnSpc>
              <a:spcAft>
                <a:spcPts val="600"/>
              </a:spcAft>
              <a:buFont typeface="Courier New" panose="02070309020205020404" pitchFamily="49" charset="0"/>
              <a:buChar char="o"/>
            </a:pPr>
            <a:r>
              <a:rPr lang="en-US" sz="1600" dirty="0">
                <a:solidFill>
                  <a:srgbClr val="7030A0"/>
                </a:solidFill>
                <a:cs typeface="Arial" panose="020B0604020202020204" pitchFamily="34" charset="0"/>
              </a:rPr>
              <a:t>Under CHIPRA, an Employer who Maintains a Group Health Plan in a State that Provides Group Health Plan Premium Assistance Under Medicaid or the Children’s Health Insurance Program (CHIP) Must Provide Certain Notification of Such Premium Assistance Opportunities to Each Employee Residing in Those States</a:t>
            </a:r>
            <a:r>
              <a:rPr lang="en-US" sz="1600" dirty="0">
                <a:cs typeface="Arial" panose="020B0604020202020204" pitchFamily="34" charset="0"/>
              </a:rPr>
              <a:t>.</a:t>
            </a:r>
          </a:p>
          <a:p>
            <a:pPr marL="461963" lvl="1" indent="-461963">
              <a:lnSpc>
                <a:spcPct val="90000"/>
              </a:lnSpc>
              <a:spcBef>
                <a:spcPts val="600"/>
              </a:spcBef>
              <a:spcAft>
                <a:spcPts val="600"/>
              </a:spcAft>
              <a:buFont typeface="Arial" panose="020B0604020202020204" pitchFamily="34" charset="0"/>
              <a:buChar char="•"/>
            </a:pPr>
            <a:r>
              <a:rPr lang="en-US" dirty="0">
                <a:solidFill>
                  <a:srgbClr val="C00000"/>
                </a:solidFill>
                <a:cs typeface="Arial" panose="020B0604020202020204" pitchFamily="34" charset="0"/>
              </a:rPr>
              <a:t>Give to </a:t>
            </a:r>
            <a:r>
              <a:rPr lang="en-US" b="1" dirty="0">
                <a:solidFill>
                  <a:srgbClr val="7030A0"/>
                </a:solidFill>
                <a:cs typeface="Arial" panose="020B0604020202020204" pitchFamily="34" charset="0"/>
              </a:rPr>
              <a:t>ALL</a:t>
            </a:r>
            <a:r>
              <a:rPr lang="en-US" dirty="0">
                <a:solidFill>
                  <a:srgbClr val="C00000"/>
                </a:solidFill>
                <a:cs typeface="Arial" panose="020B0604020202020204" pitchFamily="34" charset="0"/>
              </a:rPr>
              <a:t> Employees Regardless of Whether the Employee is Enrolling in the Group Health Plan</a:t>
            </a:r>
          </a:p>
          <a:p>
            <a:pPr lvl="2" indent="-452438">
              <a:lnSpc>
                <a:spcPct val="90000"/>
              </a:lnSpc>
              <a:spcAft>
                <a:spcPts val="600"/>
              </a:spcAft>
              <a:buFont typeface="Courier New" panose="02070309020205020404" pitchFamily="49" charset="0"/>
              <a:buChar char="o"/>
            </a:pPr>
            <a:r>
              <a:rPr lang="en-US" dirty="0">
                <a:solidFill>
                  <a:srgbClr val="C00000"/>
                </a:solidFill>
                <a:cs typeface="Arial" panose="020B0604020202020204" pitchFamily="34" charset="0"/>
              </a:rPr>
              <a:t>It Notifies the Employee of Potential Premium Assistance Subsidies Currently Available </a:t>
            </a:r>
          </a:p>
          <a:p>
            <a:pPr lvl="2" indent="-452438">
              <a:lnSpc>
                <a:spcPct val="90000"/>
              </a:lnSpc>
              <a:spcAft>
                <a:spcPts val="600"/>
              </a:spcAft>
              <a:buFont typeface="Courier New" panose="02070309020205020404" pitchFamily="49" charset="0"/>
              <a:buChar char="o"/>
            </a:pPr>
            <a:r>
              <a:rPr lang="en-US" dirty="0">
                <a:solidFill>
                  <a:srgbClr val="C00000"/>
                </a:solidFill>
                <a:cs typeface="Arial" panose="020B0604020202020204" pitchFamily="34" charset="0"/>
              </a:rPr>
              <a:t>See </a:t>
            </a:r>
            <a:r>
              <a:rPr lang="en-US" b="1" dirty="0">
                <a:hlinkClick r:id="rId2"/>
              </a:rPr>
              <a:t>Children's Health Insurance Program | Health and Human Services North Dakota</a:t>
            </a:r>
            <a:r>
              <a:rPr lang="en-US" b="1" dirty="0"/>
              <a:t> </a:t>
            </a:r>
            <a:r>
              <a:rPr lang="en-US" dirty="0">
                <a:solidFill>
                  <a:srgbClr val="C00000"/>
                </a:solidFill>
                <a:cs typeface="Arial" panose="020B0604020202020204" pitchFamily="34" charset="0"/>
              </a:rPr>
              <a:t>or Call 844-854-4825 for more information</a:t>
            </a:r>
          </a:p>
          <a:p>
            <a:endParaRPr lang="en-US" dirty="0"/>
          </a:p>
        </p:txBody>
      </p:sp>
      <p:pic>
        <p:nvPicPr>
          <p:cNvPr id="4" name="Picture 3">
            <a:extLst>
              <a:ext uri="{FF2B5EF4-FFF2-40B4-BE49-F238E27FC236}">
                <a16:creationId xmlns:a16="http://schemas.microsoft.com/office/drawing/2014/main" id="{B9C42D74-207C-CCA6-C3CD-DC50E9FE5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12" y="5771787"/>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9059893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7C4568-3EA8-C2A5-1A60-71D7C97C06BD}"/>
              </a:ext>
            </a:extLst>
          </p:cNvPr>
          <p:cNvSpPr>
            <a:spLocks noGrp="1"/>
          </p:cNvSpPr>
          <p:nvPr>
            <p:ph type="sldNum" sz="quarter" idx="12"/>
          </p:nvPr>
        </p:nvSpPr>
        <p:spPr/>
        <p:txBody>
          <a:bodyPr/>
          <a:lstStyle/>
          <a:p>
            <a:fld id="{CB1E4CB7-CB13-4810-BF18-BE31AFC64F93}" type="slidenum">
              <a:rPr lang="en-US" smtClean="0"/>
              <a:t>119</a:t>
            </a:fld>
            <a:endParaRPr lang="en-US" dirty="0"/>
          </a:p>
        </p:txBody>
      </p:sp>
      <p:sp>
        <p:nvSpPr>
          <p:cNvPr id="4" name="TextBox 3">
            <a:extLst>
              <a:ext uri="{FF2B5EF4-FFF2-40B4-BE49-F238E27FC236}">
                <a16:creationId xmlns:a16="http://schemas.microsoft.com/office/drawing/2014/main" id="{92C1D8F9-BD6A-BFAD-E6AB-D23C0BB005B5}"/>
              </a:ext>
            </a:extLst>
          </p:cNvPr>
          <p:cNvSpPr txBox="1"/>
          <p:nvPr/>
        </p:nvSpPr>
        <p:spPr>
          <a:xfrm>
            <a:off x="823685" y="759256"/>
            <a:ext cx="10544629" cy="5641544"/>
          </a:xfrm>
          <a:prstGeom prst="rect">
            <a:avLst/>
          </a:prstGeom>
          <a:noFill/>
        </p:spPr>
        <p:txBody>
          <a:bodyPr wrap="square" rtlCol="0">
            <a:spAutoFit/>
          </a:bodyPr>
          <a:lstStyle/>
          <a:p>
            <a:pPr marL="0" indent="0">
              <a:lnSpc>
                <a:spcPct val="90000"/>
              </a:lnSpc>
              <a:spcBef>
                <a:spcPts val="600"/>
              </a:spcBef>
              <a:spcAft>
                <a:spcPts val="600"/>
              </a:spcAft>
              <a:buNone/>
            </a:pPr>
            <a:r>
              <a:rPr lang="en-US" sz="2200" b="1" dirty="0">
                <a:cs typeface="Arial" panose="020B0604020202020204" pitchFamily="34" charset="0"/>
              </a:rPr>
              <a:t>Give Teaching Staff a Copy of The Negotiated Agreement</a:t>
            </a:r>
          </a:p>
          <a:p>
            <a:pPr marL="0" indent="0">
              <a:lnSpc>
                <a:spcPct val="90000"/>
              </a:lnSpc>
              <a:spcBef>
                <a:spcPts val="600"/>
              </a:spcBef>
              <a:spcAft>
                <a:spcPts val="600"/>
              </a:spcAft>
              <a:buNone/>
            </a:pPr>
            <a:r>
              <a:rPr lang="en-US" sz="2200" b="1" dirty="0">
                <a:cs typeface="Arial" panose="020B0604020202020204" pitchFamily="34" charset="0"/>
              </a:rPr>
              <a:t>Give all a Payroll Schedule </a:t>
            </a:r>
          </a:p>
          <a:p>
            <a:pPr marL="461963" lvl="1" indent="-461963">
              <a:lnSpc>
                <a:spcPct val="90000"/>
              </a:lnSpc>
              <a:spcBef>
                <a:spcPts val="600"/>
              </a:spcBef>
              <a:spcAft>
                <a:spcPts val="600"/>
              </a:spcAft>
              <a:buFont typeface="Courier New" panose="02070309020205020404" pitchFamily="49" charset="0"/>
              <a:buChar char="o"/>
            </a:pPr>
            <a:r>
              <a:rPr lang="en-US" sz="2200" dirty="0">
                <a:solidFill>
                  <a:srgbClr val="C00000"/>
                </a:solidFill>
                <a:cs typeface="Arial" panose="020B0604020202020204" pitchFamily="34" charset="0"/>
              </a:rPr>
              <a:t>Note Pay Days</a:t>
            </a:r>
          </a:p>
          <a:p>
            <a:pPr marL="461963" lvl="1" indent="-461963">
              <a:lnSpc>
                <a:spcPct val="90000"/>
              </a:lnSpc>
              <a:spcBef>
                <a:spcPts val="600"/>
              </a:spcBef>
              <a:spcAft>
                <a:spcPts val="600"/>
              </a:spcAft>
              <a:buFont typeface="Courier New" panose="02070309020205020404" pitchFamily="49" charset="0"/>
              <a:buChar char="o"/>
            </a:pPr>
            <a:r>
              <a:rPr lang="en-US" sz="2200" dirty="0">
                <a:solidFill>
                  <a:srgbClr val="C00000"/>
                </a:solidFill>
                <a:cs typeface="Arial" panose="020B0604020202020204" pitchFamily="34" charset="0"/>
              </a:rPr>
              <a:t>Note When Timecards Are Due</a:t>
            </a:r>
          </a:p>
          <a:p>
            <a:pPr marL="461963" lvl="1" indent="-461963">
              <a:lnSpc>
                <a:spcPct val="90000"/>
              </a:lnSpc>
              <a:spcBef>
                <a:spcPts val="600"/>
              </a:spcBef>
              <a:spcAft>
                <a:spcPts val="600"/>
              </a:spcAft>
              <a:buFont typeface="Courier New" panose="02070309020205020404" pitchFamily="49" charset="0"/>
              <a:buChar char="o"/>
            </a:pPr>
            <a:r>
              <a:rPr lang="en-US" sz="2200" dirty="0">
                <a:solidFill>
                  <a:srgbClr val="C00000"/>
                </a:solidFill>
                <a:cs typeface="Arial" panose="020B0604020202020204" pitchFamily="34" charset="0"/>
              </a:rPr>
              <a:t>Note When, How and to Whom to Report Sick Days, Request Time Off, etc.</a:t>
            </a:r>
          </a:p>
          <a:p>
            <a:pPr marL="0" indent="0">
              <a:lnSpc>
                <a:spcPct val="90000"/>
              </a:lnSpc>
              <a:spcBef>
                <a:spcPts val="600"/>
              </a:spcBef>
              <a:spcAft>
                <a:spcPts val="600"/>
              </a:spcAft>
              <a:buNone/>
            </a:pPr>
            <a:r>
              <a:rPr lang="en-US" sz="2200" b="1" dirty="0">
                <a:cs typeface="Arial" panose="020B0604020202020204" pitchFamily="34" charset="0"/>
              </a:rPr>
              <a:t>Define Pay Periods</a:t>
            </a:r>
          </a:p>
          <a:p>
            <a:pPr marL="461963" lvl="1" indent="-461963">
              <a:lnSpc>
                <a:spcPct val="90000"/>
              </a:lnSpc>
              <a:spcBef>
                <a:spcPts val="600"/>
              </a:spcBef>
              <a:spcAft>
                <a:spcPts val="600"/>
              </a:spcAft>
              <a:buFont typeface="Courier New" panose="02070309020205020404" pitchFamily="49" charset="0"/>
              <a:buChar char="o"/>
            </a:pPr>
            <a:r>
              <a:rPr lang="en-US" sz="2200" dirty="0">
                <a:solidFill>
                  <a:srgbClr val="C00000"/>
                </a:solidFill>
                <a:cs typeface="Arial" panose="020B0604020202020204" pitchFamily="34" charset="0"/>
              </a:rPr>
              <a:t>Define Work Week </a:t>
            </a:r>
            <a:r>
              <a:rPr lang="en-US" sz="2200" dirty="0">
                <a:solidFill>
                  <a:srgbClr val="7030A0"/>
                </a:solidFill>
                <a:cs typeface="Arial" panose="020B0604020202020204" pitchFamily="34" charset="0"/>
              </a:rPr>
              <a:t>(i.e., 12:00 AM Sunday Morning to 11:59 PM Saturday Night)</a:t>
            </a:r>
          </a:p>
          <a:p>
            <a:pPr marL="461963" lvl="1" indent="-461963">
              <a:lnSpc>
                <a:spcPct val="90000"/>
              </a:lnSpc>
              <a:spcBef>
                <a:spcPts val="600"/>
              </a:spcBef>
              <a:spcAft>
                <a:spcPts val="600"/>
              </a:spcAft>
              <a:buFont typeface="Courier New" panose="02070309020205020404" pitchFamily="49" charset="0"/>
              <a:buChar char="o"/>
            </a:pPr>
            <a:r>
              <a:rPr lang="en-US" sz="2200" dirty="0">
                <a:solidFill>
                  <a:srgbClr val="C00000"/>
                </a:solidFill>
                <a:cs typeface="Arial" panose="020B0604020202020204" pitchFamily="34" charset="0"/>
              </a:rPr>
              <a:t>Effect on Overtime </a:t>
            </a:r>
            <a:r>
              <a:rPr lang="en-US" sz="2200" dirty="0">
                <a:solidFill>
                  <a:srgbClr val="7030A0"/>
                </a:solidFill>
                <a:cs typeface="Arial" panose="020B0604020202020204" pitchFamily="34" charset="0"/>
              </a:rPr>
              <a:t>(</a:t>
            </a:r>
            <a:r>
              <a:rPr lang="en-US" sz="2200" dirty="0">
                <a:solidFill>
                  <a:srgbClr val="7030A0"/>
                </a:solidFill>
                <a:highlight>
                  <a:srgbClr val="FFFF00"/>
                </a:highlight>
                <a:cs typeface="Arial" panose="020B0604020202020204" pitchFamily="34" charset="0"/>
              </a:rPr>
              <a:t>Each Week Stands Alone for Overtime Calculation</a:t>
            </a:r>
            <a:r>
              <a:rPr lang="en-US" sz="2200" dirty="0">
                <a:solidFill>
                  <a:srgbClr val="7030A0"/>
                </a:solidFill>
                <a:cs typeface="Arial" panose="020B0604020202020204" pitchFamily="34" charset="0"/>
              </a:rPr>
              <a:t>)</a:t>
            </a:r>
          </a:p>
          <a:p>
            <a:pPr marL="0" indent="0">
              <a:lnSpc>
                <a:spcPct val="90000"/>
              </a:lnSpc>
              <a:spcBef>
                <a:spcPts val="600"/>
              </a:spcBef>
              <a:spcAft>
                <a:spcPts val="600"/>
              </a:spcAft>
              <a:buNone/>
            </a:pPr>
            <a:r>
              <a:rPr lang="en-US" sz="2200" b="1" dirty="0">
                <a:cs typeface="Arial" panose="020B0604020202020204" pitchFamily="34" charset="0"/>
              </a:rPr>
              <a:t>Give a Class Schedule for Elementary and High School to Staff</a:t>
            </a:r>
          </a:p>
          <a:p>
            <a:pPr marL="0" indent="0">
              <a:lnSpc>
                <a:spcPct val="90000"/>
              </a:lnSpc>
              <a:spcBef>
                <a:spcPts val="600"/>
              </a:spcBef>
              <a:spcAft>
                <a:spcPts val="600"/>
              </a:spcAft>
              <a:buNone/>
            </a:pPr>
            <a:r>
              <a:rPr lang="en-US" sz="2200" b="1" dirty="0">
                <a:cs typeface="Arial" panose="020B0604020202020204" pitchFamily="34" charset="0"/>
              </a:rPr>
              <a:t>If a Bus Driver, </a:t>
            </a:r>
            <a:r>
              <a:rPr lang="en-US" sz="2200" b="1" dirty="0">
                <a:solidFill>
                  <a:srgbClr val="7030A0"/>
                </a:solidFill>
                <a:cs typeface="Arial" panose="020B0604020202020204" pitchFamily="34" charset="0"/>
              </a:rPr>
              <a:t>Get Copy of the DOT Medical Certification Card</a:t>
            </a:r>
          </a:p>
          <a:p>
            <a:pPr marL="514350" indent="-514350">
              <a:lnSpc>
                <a:spcPct val="90000"/>
              </a:lnSpc>
              <a:spcBef>
                <a:spcPts val="600"/>
              </a:spcBef>
              <a:spcAft>
                <a:spcPts val="600"/>
              </a:spcAft>
            </a:pPr>
            <a:r>
              <a:rPr lang="en-US" sz="2200" b="1" dirty="0">
                <a:cs typeface="Arial" panose="020B0604020202020204" pitchFamily="34" charset="0"/>
              </a:rPr>
              <a:t>Make Sure the Background Check is Completed and Submitted</a:t>
            </a:r>
          </a:p>
          <a:p>
            <a:endParaRPr lang="en-US" dirty="0"/>
          </a:p>
        </p:txBody>
      </p:sp>
      <p:pic>
        <p:nvPicPr>
          <p:cNvPr id="5" name="Picture 4">
            <a:extLst>
              <a:ext uri="{FF2B5EF4-FFF2-40B4-BE49-F238E27FC236}">
                <a16:creationId xmlns:a16="http://schemas.microsoft.com/office/drawing/2014/main" id="{80B880E2-D4EF-6F34-793D-2D4BA32C2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71" y="5994217"/>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206566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B055D-F606-6FD3-BD70-B91A34436F12}"/>
              </a:ext>
            </a:extLst>
          </p:cNvPr>
          <p:cNvSpPr>
            <a:spLocks noGrp="1"/>
          </p:cNvSpPr>
          <p:nvPr>
            <p:ph type="sldNum" sz="quarter" idx="12"/>
          </p:nvPr>
        </p:nvSpPr>
        <p:spPr/>
        <p:txBody>
          <a:bodyPr/>
          <a:lstStyle/>
          <a:p>
            <a:fld id="{CB1E4CB7-CB13-4810-BF18-BE31AFC64F93}" type="slidenum">
              <a:rPr lang="en-US" smtClean="0"/>
              <a:t>12</a:t>
            </a:fld>
            <a:endParaRPr lang="en-US" dirty="0"/>
          </a:p>
        </p:txBody>
      </p:sp>
      <p:sp>
        <p:nvSpPr>
          <p:cNvPr id="3" name="TextBox 2">
            <a:extLst>
              <a:ext uri="{FF2B5EF4-FFF2-40B4-BE49-F238E27FC236}">
                <a16:creationId xmlns:a16="http://schemas.microsoft.com/office/drawing/2014/main" id="{4079B451-0477-9ED2-8676-CF7FB7F0EAF4}"/>
              </a:ext>
            </a:extLst>
          </p:cNvPr>
          <p:cNvSpPr txBox="1"/>
          <p:nvPr/>
        </p:nvSpPr>
        <p:spPr>
          <a:xfrm>
            <a:off x="838200" y="1190171"/>
            <a:ext cx="10515600" cy="2585323"/>
          </a:xfrm>
          <a:prstGeom prst="rect">
            <a:avLst/>
          </a:prstGeom>
          <a:noFill/>
        </p:spPr>
        <p:txBody>
          <a:bodyPr wrap="square" rtlCol="0">
            <a:spAutoFit/>
          </a:bodyPr>
          <a:lstStyle/>
          <a:p>
            <a:pPr marL="0" indent="0" algn="ctr">
              <a:buNone/>
            </a:pPr>
            <a:r>
              <a:rPr lang="en-US" sz="3600" b="1" dirty="0">
                <a:solidFill>
                  <a:srgbClr val="0000FF"/>
                </a:solidFill>
                <a:latin typeface="Arial" panose="020B0604020202020204" pitchFamily="34" charset="0"/>
                <a:cs typeface="Arial" panose="020B0604020202020204" pitchFamily="34" charset="0"/>
              </a:rPr>
              <a:t>How Much Education is Require to be a </a:t>
            </a:r>
          </a:p>
          <a:p>
            <a:pPr marL="0" indent="0" algn="ctr">
              <a:buNone/>
            </a:pPr>
            <a:r>
              <a:rPr lang="en-US" sz="3600" b="1" dirty="0">
                <a:solidFill>
                  <a:srgbClr val="0000FF"/>
                </a:solidFill>
                <a:latin typeface="Arial" panose="020B0604020202020204" pitchFamily="34" charset="0"/>
                <a:cs typeface="Arial" panose="020B0604020202020204" pitchFamily="34" charset="0"/>
              </a:rPr>
              <a:t>Business Manager</a:t>
            </a:r>
          </a:p>
          <a:p>
            <a:pPr marL="0" indent="0">
              <a:buNone/>
            </a:pPr>
            <a:endParaRPr lang="en-US" sz="3600" dirty="0">
              <a:solidFill>
                <a:srgbClr val="0000FF"/>
              </a:solidFill>
              <a:latin typeface="Arial" panose="020B0604020202020204" pitchFamily="34" charset="0"/>
              <a:cs typeface="Arial" panose="020B0604020202020204" pitchFamily="34" charset="0"/>
            </a:endParaRPr>
          </a:p>
          <a:p>
            <a:pPr marL="0" indent="0">
              <a:buNone/>
            </a:pPr>
            <a:r>
              <a:rPr lang="en-US" sz="3600" b="1" dirty="0">
                <a:latin typeface="Arial" panose="020B0604020202020204" pitchFamily="34" charset="0"/>
                <a:cs typeface="Arial" panose="020B0604020202020204" pitchFamily="34" charset="0"/>
              </a:rPr>
              <a:t>Prudently, a High School Diploma is a Minimum</a:t>
            </a:r>
          </a:p>
          <a:p>
            <a:endParaRPr lang="en-US" dirty="0"/>
          </a:p>
        </p:txBody>
      </p:sp>
      <p:pic>
        <p:nvPicPr>
          <p:cNvPr id="4" name="Picture 3">
            <a:extLst>
              <a:ext uri="{FF2B5EF4-FFF2-40B4-BE49-F238E27FC236}">
                <a16:creationId xmlns:a16="http://schemas.microsoft.com/office/drawing/2014/main" id="{3E641A02-0316-1E5C-85FE-C4D70C660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815" y="4016738"/>
            <a:ext cx="2778369" cy="2142817"/>
          </a:xfrm>
          <a:prstGeom prst="rect">
            <a:avLst/>
          </a:prstGeom>
        </p:spPr>
      </p:pic>
    </p:spTree>
    <p:extLst>
      <p:ext uri="{BB962C8B-B14F-4D97-AF65-F5344CB8AC3E}">
        <p14:creationId xmlns:p14="http://schemas.microsoft.com/office/powerpoint/2010/main" val="11062130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2D1F68-4EAC-C83E-52FB-249DE08C4C86}"/>
              </a:ext>
            </a:extLst>
          </p:cNvPr>
          <p:cNvSpPr>
            <a:spLocks noGrp="1"/>
          </p:cNvSpPr>
          <p:nvPr>
            <p:ph type="sldNum" sz="quarter" idx="12"/>
          </p:nvPr>
        </p:nvSpPr>
        <p:spPr/>
        <p:txBody>
          <a:bodyPr/>
          <a:lstStyle/>
          <a:p>
            <a:fld id="{CB1E4CB7-CB13-4810-BF18-BE31AFC64F93}" type="slidenum">
              <a:rPr lang="en-US" smtClean="0"/>
              <a:t>120</a:t>
            </a:fld>
            <a:endParaRPr lang="en-US" dirty="0"/>
          </a:p>
        </p:txBody>
      </p:sp>
      <p:sp>
        <p:nvSpPr>
          <p:cNvPr id="3" name="TextBox 2">
            <a:extLst>
              <a:ext uri="{FF2B5EF4-FFF2-40B4-BE49-F238E27FC236}">
                <a16:creationId xmlns:a16="http://schemas.microsoft.com/office/drawing/2014/main" id="{6A662B59-387B-2901-076B-72007856E85F}"/>
              </a:ext>
            </a:extLst>
          </p:cNvPr>
          <p:cNvSpPr txBox="1"/>
          <p:nvPr/>
        </p:nvSpPr>
        <p:spPr>
          <a:xfrm>
            <a:off x="816138" y="827940"/>
            <a:ext cx="10613862" cy="5539978"/>
          </a:xfrm>
          <a:prstGeom prst="rect">
            <a:avLst/>
          </a:prstGeom>
          <a:noFill/>
        </p:spPr>
        <p:txBody>
          <a:bodyPr wrap="square" rtlCol="0">
            <a:spAutoFit/>
          </a:bodyPr>
          <a:lstStyle/>
          <a:p>
            <a:pPr marL="0" indent="0">
              <a:buClr>
                <a:srgbClr val="C00000"/>
              </a:buClr>
              <a:buNone/>
            </a:pPr>
            <a:r>
              <a:rPr lang="en-US" sz="2800" b="1" dirty="0">
                <a:latin typeface="Arial" panose="020B0604020202020204" pitchFamily="34" charset="0"/>
                <a:cs typeface="Arial" panose="020B0604020202020204" pitchFamily="34" charset="0"/>
              </a:rPr>
              <a:t>New Hire Report Filed With The State</a:t>
            </a:r>
          </a:p>
          <a:p>
            <a:pPr marL="0" indent="0">
              <a:buClr>
                <a:srgbClr val="C00000"/>
              </a:buClr>
              <a:buNone/>
            </a:pPr>
            <a:r>
              <a:rPr lang="en-US" sz="2800" dirty="0">
                <a:solidFill>
                  <a:srgbClr val="000099"/>
                </a:solidFill>
                <a:latin typeface="Arial" panose="020B0604020202020204" pitchFamily="34" charset="0"/>
                <a:cs typeface="Arial" panose="020B0604020202020204" pitchFamily="34" charset="0"/>
              </a:rPr>
              <a:t>	</a:t>
            </a:r>
            <a:r>
              <a:rPr lang="en-US" sz="2800" u="sng" dirty="0">
                <a:solidFill>
                  <a:srgbClr val="000099"/>
                </a:solidFill>
                <a:latin typeface="Arial" panose="020B0604020202020204" pitchFamily="34" charset="0"/>
                <a:cs typeface="Arial" panose="020B0604020202020204" pitchFamily="34" charset="0"/>
                <a:hlinkClick r:id="rId2"/>
              </a:rPr>
              <a:t>https://apps.nd.gov/dhs/cs/newhire/employer/login.htm</a:t>
            </a:r>
            <a:endParaRPr lang="en-US" sz="2800" u="sng" dirty="0">
              <a:solidFill>
                <a:srgbClr val="000099"/>
              </a:solidFill>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The New Hire Reporting Requirements Changed October 1, 2013.</a:t>
            </a:r>
          </a:p>
          <a:p>
            <a:pPr marL="0" indent="0">
              <a:buNone/>
            </a:pPr>
            <a:endParaRPr lang="en-US" sz="1400" dirty="0">
              <a:latin typeface="Arial" panose="020B0604020202020204" pitchFamily="34" charset="0"/>
              <a:cs typeface="Arial" panose="020B0604020202020204" pitchFamily="34" charset="0"/>
            </a:endParaRPr>
          </a:p>
          <a:p>
            <a:r>
              <a:rPr lang="en-US" sz="2800" dirty="0">
                <a:solidFill>
                  <a:srgbClr val="C00000"/>
                </a:solidFill>
                <a:latin typeface="Arial" panose="020B0604020202020204" pitchFamily="34" charset="0"/>
                <a:cs typeface="Arial" panose="020B0604020202020204" pitchFamily="34" charset="0"/>
              </a:rPr>
              <a:t>“A New Hire is an Employee Who was Not Previously Employed by You or was Previously Employed by You but has Been Separated from that Previous Employment for at Least </a:t>
            </a:r>
            <a:r>
              <a:rPr lang="en-US" sz="2800" b="1" dirty="0">
                <a:solidFill>
                  <a:srgbClr val="7030A0"/>
                </a:solidFill>
                <a:latin typeface="Arial" panose="020B0604020202020204" pitchFamily="34" charset="0"/>
                <a:cs typeface="Arial" panose="020B0604020202020204" pitchFamily="34" charset="0"/>
              </a:rPr>
              <a:t>60 Days in a Row </a:t>
            </a:r>
            <a:r>
              <a:rPr lang="en-US" sz="2800" dirty="0">
                <a:solidFill>
                  <a:srgbClr val="C00000"/>
                </a:solidFill>
                <a:latin typeface="Arial" panose="020B0604020202020204" pitchFamily="34" charset="0"/>
                <a:cs typeface="Arial" panose="020B0604020202020204" pitchFamily="34" charset="0"/>
              </a:rPr>
              <a:t>and has Now Returned to Work for You.”</a:t>
            </a:r>
          </a:p>
          <a:p>
            <a:pPr marL="0" indent="0">
              <a:buNone/>
            </a:pPr>
            <a:endParaRPr lang="en-US" sz="2800" b="1" dirty="0">
              <a:solidFill>
                <a:srgbClr val="7030A0"/>
              </a:solidFill>
              <a:latin typeface="Arial" panose="020B0604020202020204" pitchFamily="34" charset="0"/>
              <a:cs typeface="Arial" panose="020B0604020202020204" pitchFamily="34" charset="0"/>
            </a:endParaRPr>
          </a:p>
          <a:p>
            <a:pPr marL="0" indent="0">
              <a:buNone/>
            </a:pPr>
            <a:r>
              <a:rPr lang="en-US" sz="2800" b="1" dirty="0">
                <a:solidFill>
                  <a:srgbClr val="7030A0"/>
                </a:solidFill>
                <a:latin typeface="Arial" panose="020B0604020202020204" pitchFamily="34" charset="0"/>
                <a:cs typeface="Arial" panose="020B0604020202020204" pitchFamily="34" charset="0"/>
              </a:rPr>
              <a:t>Who Would This Affect?  </a:t>
            </a:r>
          </a:p>
          <a:p>
            <a:pPr marL="457200" indent="-457200">
              <a:buFont typeface="Arial" panose="020B0604020202020204" pitchFamily="34" charset="0"/>
              <a:buChar char="•"/>
            </a:pPr>
            <a:r>
              <a:rPr lang="en-US" sz="2800" b="1" dirty="0">
                <a:solidFill>
                  <a:srgbClr val="0000FF"/>
                </a:solidFill>
                <a:latin typeface="Arial" panose="020B0604020202020204" pitchFamily="34" charset="0"/>
                <a:cs typeface="Arial" panose="020B0604020202020204" pitchFamily="34" charset="0"/>
              </a:rPr>
              <a:t>Substitute Teachers &amp; Coaches</a:t>
            </a:r>
          </a:p>
          <a:p>
            <a:endParaRPr lang="en-US" dirty="0"/>
          </a:p>
        </p:txBody>
      </p:sp>
      <p:pic>
        <p:nvPicPr>
          <p:cNvPr id="4" name="Picture 3">
            <a:extLst>
              <a:ext uri="{FF2B5EF4-FFF2-40B4-BE49-F238E27FC236}">
                <a16:creationId xmlns:a16="http://schemas.microsoft.com/office/drawing/2014/main" id="{56AE92AD-15C4-D53D-8992-78D7D5C3C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71" y="5994217"/>
            <a:ext cx="838200" cy="629013"/>
          </a:xfrm>
          <a:prstGeom prst="rect">
            <a:avLst/>
          </a:prstGeom>
          <a:effectLst>
            <a:glow rad="127000">
              <a:srgbClr val="FFFF99">
                <a:lumMod val="75000"/>
              </a:srgbClr>
            </a:glow>
          </a:effectLst>
        </p:spPr>
      </p:pic>
      <p:pic>
        <p:nvPicPr>
          <p:cNvPr id="5" name="Picture 4">
            <a:extLst>
              <a:ext uri="{FF2B5EF4-FFF2-40B4-BE49-F238E27FC236}">
                <a16:creationId xmlns:a16="http://schemas.microsoft.com/office/drawing/2014/main" id="{62EC63A8-19C9-12FF-B2E9-A3224C181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5314" y="4376989"/>
            <a:ext cx="2420548" cy="2051703"/>
          </a:xfrm>
          <a:prstGeom prst="rect">
            <a:avLst/>
          </a:prstGeom>
        </p:spPr>
      </p:pic>
    </p:spTree>
    <p:extLst>
      <p:ext uri="{BB962C8B-B14F-4D97-AF65-F5344CB8AC3E}">
        <p14:creationId xmlns:p14="http://schemas.microsoft.com/office/powerpoint/2010/main" val="23741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ircle(in)">
                                      <p:cBhvr>
                                        <p:cTn id="3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AA2880-4F4E-8B5B-9ECE-26503618B846}"/>
              </a:ext>
            </a:extLst>
          </p:cNvPr>
          <p:cNvSpPr>
            <a:spLocks noGrp="1"/>
          </p:cNvSpPr>
          <p:nvPr>
            <p:ph type="sldNum" sz="quarter" idx="12"/>
          </p:nvPr>
        </p:nvSpPr>
        <p:spPr/>
        <p:txBody>
          <a:bodyPr/>
          <a:lstStyle/>
          <a:p>
            <a:fld id="{CB1E4CB7-CB13-4810-BF18-BE31AFC64F93}" type="slidenum">
              <a:rPr lang="en-US" smtClean="0"/>
              <a:t>121</a:t>
            </a:fld>
            <a:endParaRPr lang="en-US" dirty="0"/>
          </a:p>
        </p:txBody>
      </p:sp>
      <p:sp>
        <p:nvSpPr>
          <p:cNvPr id="5" name="TextBox 4">
            <a:extLst>
              <a:ext uri="{FF2B5EF4-FFF2-40B4-BE49-F238E27FC236}">
                <a16:creationId xmlns:a16="http://schemas.microsoft.com/office/drawing/2014/main" id="{5405BF32-FCFA-1DD0-9945-A7D3A5664788}"/>
              </a:ext>
            </a:extLst>
          </p:cNvPr>
          <p:cNvSpPr txBox="1"/>
          <p:nvPr/>
        </p:nvSpPr>
        <p:spPr>
          <a:xfrm>
            <a:off x="754743" y="737961"/>
            <a:ext cx="10675257" cy="4478149"/>
          </a:xfrm>
          <a:prstGeom prst="rect">
            <a:avLst/>
          </a:prstGeom>
          <a:noFill/>
        </p:spPr>
        <p:txBody>
          <a:bodyPr wrap="square" rtlCol="0">
            <a:spAutoFit/>
          </a:bodyPr>
          <a:lstStyle/>
          <a:p>
            <a:pPr marL="0" indent="0">
              <a:spcAft>
                <a:spcPts val="600"/>
              </a:spcAft>
              <a:buClr>
                <a:srgbClr val="C00000"/>
              </a:buClr>
              <a:buNone/>
            </a:pPr>
            <a:r>
              <a:rPr lang="en-US" sz="2400" b="1" dirty="0">
                <a:latin typeface="Arial" panose="020B0604020202020204" pitchFamily="34" charset="0"/>
                <a:cs typeface="Arial" panose="020B0604020202020204" pitchFamily="34" charset="0"/>
              </a:rPr>
              <a:t>All Employees </a:t>
            </a:r>
            <a:r>
              <a:rPr lang="en-US" sz="2400" b="1" dirty="0">
                <a:solidFill>
                  <a:srgbClr val="C00000"/>
                </a:solidFill>
                <a:latin typeface="Arial" panose="020B0604020202020204" pitchFamily="34" charset="0"/>
                <a:cs typeface="Arial" panose="020B0604020202020204" pitchFamily="34" charset="0"/>
              </a:rPr>
              <a:t>Sign</a:t>
            </a:r>
            <a:r>
              <a:rPr lang="en-US" sz="2400" b="1"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Verification of Employment </a:t>
            </a:r>
            <a:r>
              <a:rPr lang="en-US" sz="2400" dirty="0">
                <a:solidFill>
                  <a:srgbClr val="7030A0"/>
                </a:solidFill>
                <a:latin typeface="Arial" panose="020B0604020202020204" pitchFamily="34" charset="0"/>
                <a:cs typeface="Arial" panose="020B0604020202020204" pitchFamily="34" charset="0"/>
              </a:rPr>
              <a:t>(the Employee Detail Listing with SUI)</a:t>
            </a:r>
            <a:r>
              <a:rPr lang="en-US" sz="2400" b="1" dirty="0">
                <a:solidFill>
                  <a:srgbClr val="7030A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Prior to Receiving 1</a:t>
            </a:r>
            <a:r>
              <a:rPr lang="en-US" sz="2400" b="1" baseline="30000" dirty="0">
                <a:latin typeface="Arial" panose="020B0604020202020204" pitchFamily="34" charset="0"/>
                <a:cs typeface="Arial" panose="020B0604020202020204" pitchFamily="34" charset="0"/>
              </a:rPr>
              <a:t>st</a:t>
            </a:r>
            <a:r>
              <a:rPr lang="en-US" sz="2400" b="1" dirty="0">
                <a:latin typeface="Arial" panose="020B0604020202020204" pitchFamily="34" charset="0"/>
                <a:cs typeface="Arial" panose="020B0604020202020204" pitchFamily="34" charset="0"/>
              </a:rPr>
              <a:t> Check</a:t>
            </a:r>
          </a:p>
          <a:p>
            <a:pPr lvl="1" indent="-457200">
              <a:buClr>
                <a:srgbClr val="C00000"/>
              </a:buClr>
              <a:buFont typeface="Arial" panose="020B0604020202020204" pitchFamily="34" charset="0"/>
              <a:buChar char="•"/>
              <a:tabLst>
                <a:tab pos="457200" algn="l"/>
              </a:tabLst>
            </a:pPr>
            <a:r>
              <a:rPr lang="en-US" sz="2400" b="1" dirty="0">
                <a:solidFill>
                  <a:srgbClr val="C00000"/>
                </a:solidFill>
                <a:latin typeface="Arial" panose="020B0604020202020204" pitchFamily="34" charset="0"/>
                <a:cs typeface="Arial" panose="020B0604020202020204" pitchFamily="34" charset="0"/>
              </a:rPr>
              <a:t>Verifies Notice of Eligibility for Cafeteria Plan</a:t>
            </a:r>
          </a:p>
          <a:p>
            <a:pPr lvl="1" indent="-457200">
              <a:buClr>
                <a:srgbClr val="C00000"/>
              </a:buClr>
              <a:buFont typeface="Arial" panose="020B0604020202020204" pitchFamily="34" charset="0"/>
              <a:buChar char="•"/>
            </a:pPr>
            <a:r>
              <a:rPr lang="en-US" sz="2400" b="1" dirty="0">
                <a:solidFill>
                  <a:srgbClr val="C00000"/>
                </a:solidFill>
                <a:latin typeface="Arial" panose="020B0604020202020204" pitchFamily="34" charset="0"/>
                <a:cs typeface="Arial" panose="020B0604020202020204" pitchFamily="34" charset="0"/>
              </a:rPr>
              <a:t>Notice States that:</a:t>
            </a:r>
          </a:p>
          <a:p>
            <a:pPr lvl="1">
              <a:buClr>
                <a:srgbClr val="C00000"/>
              </a:buClr>
            </a:pPr>
            <a:endParaRPr lang="en-US" sz="1400" dirty="0">
              <a:cs typeface="Arial" panose="020B0604020202020204" pitchFamily="34" charset="0"/>
            </a:endParaRPr>
          </a:p>
          <a:p>
            <a:pPr marL="0" lvl="2" algn="ctr">
              <a:buClr>
                <a:srgbClr val="C00000"/>
              </a:buClr>
              <a:buNone/>
            </a:pPr>
            <a:r>
              <a:rPr lang="en-US" sz="2400" b="1" u="sng" dirty="0">
                <a:solidFill>
                  <a:srgbClr val="7030A0"/>
                </a:solidFill>
                <a:cs typeface="Arial" panose="020B0604020202020204" pitchFamily="34" charset="0"/>
              </a:rPr>
              <a:t>WAGES WILL BE DEDUCTED FOR ACTUAL TIME ABSENT IN EXCESS OF ALLOTTED LEAVE BALANCES</a:t>
            </a:r>
          </a:p>
          <a:p>
            <a:pPr lvl="2">
              <a:buClr>
                <a:srgbClr val="C00000"/>
              </a:buClr>
            </a:pPr>
            <a:endParaRPr lang="en-US" sz="2200" b="1" u="sng" dirty="0">
              <a:solidFill>
                <a:srgbClr val="7030A0"/>
              </a:solidFill>
              <a:cs typeface="Arial" panose="020B0604020202020204" pitchFamily="34" charset="0"/>
            </a:endParaRPr>
          </a:p>
          <a:p>
            <a:pPr marL="279082" lvl="1" indent="0">
              <a:buClr>
                <a:srgbClr val="C00000"/>
              </a:buClr>
              <a:buNone/>
            </a:pPr>
            <a:r>
              <a:rPr lang="en-US" sz="3200" b="1" i="1" dirty="0">
                <a:solidFill>
                  <a:srgbClr val="0000FF"/>
                </a:solidFill>
                <a:cs typeface="Arial" panose="020B0604020202020204" pitchFamily="34" charset="0"/>
              </a:rPr>
              <a:t>Note:</a:t>
            </a:r>
            <a:r>
              <a:rPr lang="en-US" sz="3200" i="1" dirty="0">
                <a:solidFill>
                  <a:srgbClr val="0000FF"/>
                </a:solidFill>
                <a:cs typeface="Arial" panose="020B0604020202020204" pitchFamily="34" charset="0"/>
              </a:rPr>
              <a:t>  This Statement Affects What Type of Employee?</a:t>
            </a:r>
          </a:p>
          <a:p>
            <a:pPr lvl="1">
              <a:buClr>
                <a:srgbClr val="C00000"/>
              </a:buClr>
            </a:pPr>
            <a:endParaRPr lang="en-US" i="1" dirty="0">
              <a:solidFill>
                <a:srgbClr val="0000FF"/>
              </a:solidFill>
              <a:cs typeface="Arial" panose="020B0604020202020204" pitchFamily="34" charset="0"/>
            </a:endParaRPr>
          </a:p>
          <a:p>
            <a:pPr marL="279082" lvl="1" indent="0">
              <a:buClr>
                <a:srgbClr val="C00000"/>
              </a:buClr>
              <a:buNone/>
            </a:pPr>
            <a:r>
              <a:rPr lang="en-US" sz="3200" i="1" dirty="0">
                <a:solidFill>
                  <a:srgbClr val="0000FF"/>
                </a:solidFill>
                <a:cs typeface="Arial" panose="020B0604020202020204" pitchFamily="34" charset="0"/>
              </a:rPr>
              <a:t>A Contracted Employee (Teacher)</a:t>
            </a:r>
          </a:p>
          <a:p>
            <a:endParaRPr lang="en-US" dirty="0"/>
          </a:p>
        </p:txBody>
      </p:sp>
      <p:pic>
        <p:nvPicPr>
          <p:cNvPr id="6" name="Picture 5">
            <a:extLst>
              <a:ext uri="{FF2B5EF4-FFF2-40B4-BE49-F238E27FC236}">
                <a16:creationId xmlns:a16="http://schemas.microsoft.com/office/drawing/2014/main" id="{41025645-6EC7-AC90-4CAF-746249AD2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71" y="5994217"/>
            <a:ext cx="838200" cy="629013"/>
          </a:xfrm>
          <a:prstGeom prst="rect">
            <a:avLst/>
          </a:prstGeom>
          <a:effectLst>
            <a:glow rad="127000">
              <a:srgbClr val="FFFF99">
                <a:lumMod val="75000"/>
              </a:srgbClr>
            </a:glow>
          </a:effectLst>
        </p:spPr>
      </p:pic>
      <p:pic>
        <p:nvPicPr>
          <p:cNvPr id="7" name="Picture 6">
            <a:extLst>
              <a:ext uri="{FF2B5EF4-FFF2-40B4-BE49-F238E27FC236}">
                <a16:creationId xmlns:a16="http://schemas.microsoft.com/office/drawing/2014/main" id="{DF43409A-1D16-663D-7440-47CD9AA8E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1334" y="4776654"/>
            <a:ext cx="2434481" cy="1624146"/>
          </a:xfrm>
          <a:prstGeom prst="rect">
            <a:avLst/>
          </a:prstGeom>
        </p:spPr>
      </p:pic>
    </p:spTree>
    <p:extLst>
      <p:ext uri="{BB962C8B-B14F-4D97-AF65-F5344CB8AC3E}">
        <p14:creationId xmlns:p14="http://schemas.microsoft.com/office/powerpoint/2010/main" val="29994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arn(inVertical)">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500"/>
                                        <p:tgtEl>
                                          <p:spTgt spid="5">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C3F629-50B6-E6F0-0DE6-E7CC4696C9F4}"/>
              </a:ext>
            </a:extLst>
          </p:cNvPr>
          <p:cNvSpPr>
            <a:spLocks noGrp="1"/>
          </p:cNvSpPr>
          <p:nvPr>
            <p:ph type="sldNum" sz="quarter" idx="12"/>
          </p:nvPr>
        </p:nvSpPr>
        <p:spPr/>
        <p:txBody>
          <a:bodyPr/>
          <a:lstStyle/>
          <a:p>
            <a:fld id="{CB1E4CB7-CB13-4810-BF18-BE31AFC64F93}" type="slidenum">
              <a:rPr lang="en-US" smtClean="0"/>
              <a:t>122</a:t>
            </a:fld>
            <a:endParaRPr lang="en-US" dirty="0"/>
          </a:p>
        </p:txBody>
      </p:sp>
      <p:sp>
        <p:nvSpPr>
          <p:cNvPr id="3" name="TextBox 2">
            <a:extLst>
              <a:ext uri="{FF2B5EF4-FFF2-40B4-BE49-F238E27FC236}">
                <a16:creationId xmlns:a16="http://schemas.microsoft.com/office/drawing/2014/main" id="{59A53006-2340-7551-5348-B0914E8E4F12}"/>
              </a:ext>
            </a:extLst>
          </p:cNvPr>
          <p:cNvSpPr txBox="1"/>
          <p:nvPr/>
        </p:nvSpPr>
        <p:spPr>
          <a:xfrm>
            <a:off x="928914" y="1117600"/>
            <a:ext cx="10501086" cy="4139595"/>
          </a:xfrm>
          <a:prstGeom prst="rect">
            <a:avLst/>
          </a:prstGeom>
          <a:noFill/>
        </p:spPr>
        <p:txBody>
          <a:bodyPr wrap="square" rtlCol="0">
            <a:spAutoFit/>
          </a:bodyPr>
          <a:lstStyle/>
          <a:p>
            <a:pPr marL="0" indent="0" algn="ctr">
              <a:buNone/>
            </a:pPr>
            <a:r>
              <a:rPr lang="en-US" sz="2800" b="1" dirty="0">
                <a:solidFill>
                  <a:srgbClr val="C00000"/>
                </a:solidFill>
                <a:cs typeface="Arial" panose="020B0604020202020204" pitchFamily="34" charset="0"/>
              </a:rPr>
              <a:t>REMEMBER</a:t>
            </a:r>
          </a:p>
          <a:p>
            <a:pPr marL="0" indent="0">
              <a:spcAft>
                <a:spcPts val="600"/>
              </a:spcAft>
              <a:buNone/>
            </a:pPr>
            <a:r>
              <a:rPr lang="en-US" sz="3200" dirty="0">
                <a:solidFill>
                  <a:srgbClr val="C00000"/>
                </a:solidFill>
                <a:latin typeface="Arial" panose="020B0604020202020204" pitchFamily="34" charset="0"/>
                <a:cs typeface="Arial" panose="020B0604020202020204" pitchFamily="34" charset="0"/>
              </a:rPr>
              <a:t>It is </a:t>
            </a:r>
            <a:r>
              <a:rPr lang="en-US" sz="3200" b="1" u="sng" dirty="0">
                <a:solidFill>
                  <a:srgbClr val="7030A0"/>
                </a:solidFill>
                <a:latin typeface="Arial" panose="020B0604020202020204" pitchFamily="34" charset="0"/>
                <a:cs typeface="Arial" panose="020B0604020202020204" pitchFamily="34" charset="0"/>
              </a:rPr>
              <a:t>Unlawful</a:t>
            </a:r>
            <a:r>
              <a:rPr lang="en-US" sz="3200" dirty="0">
                <a:solidFill>
                  <a:srgbClr val="C00000"/>
                </a:solidFill>
                <a:latin typeface="Arial" panose="020B0604020202020204" pitchFamily="34" charset="0"/>
                <a:cs typeface="Arial" panose="020B0604020202020204" pitchFamily="34" charset="0"/>
              </a:rPr>
              <a:t> to Collect Information Regarding:</a:t>
            </a:r>
          </a:p>
          <a:p>
            <a:pPr marL="571500"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Gender</a:t>
            </a:r>
          </a:p>
          <a:p>
            <a:pPr marL="571500"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Date of Birth</a:t>
            </a:r>
          </a:p>
          <a:p>
            <a:pPr marL="571500"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Marital Status</a:t>
            </a:r>
          </a:p>
          <a:p>
            <a:pPr marL="571500"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Citizenship of Applicant </a:t>
            </a:r>
          </a:p>
          <a:p>
            <a:pPr marL="0" indent="0">
              <a:buNone/>
            </a:pPr>
            <a:r>
              <a:rPr lang="en-US" sz="3200" dirty="0">
                <a:solidFill>
                  <a:srgbClr val="C00000"/>
                </a:solidFill>
                <a:latin typeface="Arial" panose="020B0604020202020204" pitchFamily="34" charset="0"/>
                <a:cs typeface="Arial" panose="020B0604020202020204" pitchFamily="34" charset="0"/>
              </a:rPr>
              <a:t>Until </a:t>
            </a:r>
            <a:r>
              <a:rPr lang="en-US" sz="3200" b="1" i="1" u="sng" dirty="0">
                <a:solidFill>
                  <a:srgbClr val="7030A0"/>
                </a:solidFill>
                <a:latin typeface="Arial" panose="020B0604020202020204" pitchFamily="34" charset="0"/>
                <a:cs typeface="Arial" panose="020B0604020202020204" pitchFamily="34" charset="0"/>
              </a:rPr>
              <a:t>AFTER</a:t>
            </a:r>
            <a:r>
              <a:rPr lang="en-US" sz="3200" dirty="0">
                <a:solidFill>
                  <a:srgbClr val="C00000"/>
                </a:solidFill>
                <a:latin typeface="Arial" panose="020B0604020202020204" pitchFamily="34" charset="0"/>
                <a:cs typeface="Arial" panose="020B0604020202020204" pitchFamily="34" charset="0"/>
              </a:rPr>
              <a:t> the Applicant is Hired as an Employee</a:t>
            </a:r>
          </a:p>
          <a:p>
            <a:endParaRPr lang="en-US" dirty="0"/>
          </a:p>
        </p:txBody>
      </p:sp>
    </p:spTree>
    <p:extLst>
      <p:ext uri="{BB962C8B-B14F-4D97-AF65-F5344CB8AC3E}">
        <p14:creationId xmlns:p14="http://schemas.microsoft.com/office/powerpoint/2010/main" val="11061844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3216B0-8992-6524-8044-EE214A932935}"/>
              </a:ext>
            </a:extLst>
          </p:cNvPr>
          <p:cNvSpPr>
            <a:spLocks noGrp="1"/>
          </p:cNvSpPr>
          <p:nvPr>
            <p:ph type="sldNum" sz="quarter" idx="12"/>
          </p:nvPr>
        </p:nvSpPr>
        <p:spPr/>
        <p:txBody>
          <a:bodyPr/>
          <a:lstStyle/>
          <a:p>
            <a:fld id="{CB1E4CB7-CB13-4810-BF18-BE31AFC64F93}" type="slidenum">
              <a:rPr lang="en-US" smtClean="0"/>
              <a:t>123</a:t>
            </a:fld>
            <a:endParaRPr lang="en-US" dirty="0"/>
          </a:p>
        </p:txBody>
      </p:sp>
      <p:sp>
        <p:nvSpPr>
          <p:cNvPr id="3" name="TextBox 2">
            <a:extLst>
              <a:ext uri="{FF2B5EF4-FFF2-40B4-BE49-F238E27FC236}">
                <a16:creationId xmlns:a16="http://schemas.microsoft.com/office/drawing/2014/main" id="{26B51FD1-D67B-0FD7-C75E-A8C78AE1DA84}"/>
              </a:ext>
            </a:extLst>
          </p:cNvPr>
          <p:cNvSpPr txBox="1"/>
          <p:nvPr/>
        </p:nvSpPr>
        <p:spPr>
          <a:xfrm>
            <a:off x="762000" y="735962"/>
            <a:ext cx="10668000" cy="5693866"/>
          </a:xfrm>
          <a:prstGeom prst="rect">
            <a:avLst/>
          </a:prstGeom>
          <a:noFill/>
        </p:spPr>
        <p:txBody>
          <a:bodyPr wrap="square" rtlCol="0">
            <a:spAutoFit/>
          </a:bodyPr>
          <a:lstStyle/>
          <a:p>
            <a:pPr marL="0" indent="0">
              <a:spcBef>
                <a:spcPts val="600"/>
              </a:spcBef>
              <a:buNone/>
            </a:pPr>
            <a:r>
              <a:rPr lang="en-US" sz="2200" b="1" dirty="0">
                <a:cs typeface="Arial" panose="020B0604020202020204" pitchFamily="34" charset="0"/>
              </a:rPr>
              <a:t>Athletics – How Should Referees, Line Judges, Clock, Ticket Takers, Etc., be Handled?</a:t>
            </a:r>
          </a:p>
          <a:p>
            <a:pPr marL="0" indent="0">
              <a:spcBef>
                <a:spcPts val="600"/>
              </a:spcBef>
              <a:buNone/>
            </a:pPr>
            <a:r>
              <a:rPr lang="en-US" sz="1400" dirty="0">
                <a:cs typeface="Arial" panose="020B0604020202020204" pitchFamily="34" charset="0"/>
              </a:rPr>
              <a:t> </a:t>
            </a:r>
          </a:p>
          <a:p>
            <a:pPr marL="0" indent="0">
              <a:spcBef>
                <a:spcPts val="600"/>
              </a:spcBef>
              <a:buNone/>
            </a:pPr>
            <a:r>
              <a:rPr lang="en-US" sz="2000" b="1" dirty="0">
                <a:solidFill>
                  <a:schemeClr val="accent6">
                    <a:lumMod val="50000"/>
                  </a:schemeClr>
                </a:solidFill>
                <a:effectLst>
                  <a:glow rad="165100">
                    <a:srgbClr val="FFFF00"/>
                  </a:glow>
                </a:effectLst>
                <a:cs typeface="Arial" panose="020B0604020202020204" pitchFamily="34" charset="0"/>
              </a:rPr>
              <a:t>See the Toolbox for </a:t>
            </a:r>
            <a:r>
              <a:rPr lang="en-US" sz="2000" b="1" dirty="0">
                <a:solidFill>
                  <a:srgbClr val="C00000"/>
                </a:solidFill>
                <a:effectLst>
                  <a:glow rad="165100">
                    <a:srgbClr val="FFFF00"/>
                  </a:glow>
                </a:effectLst>
                <a:cs typeface="Arial" panose="020B0604020202020204" pitchFamily="34" charset="0"/>
              </a:rPr>
              <a:t>“School Athletic Coaches:  Exempt or Nonexempt?” </a:t>
            </a:r>
            <a:r>
              <a:rPr lang="en-US" sz="2000" b="1" dirty="0">
                <a:solidFill>
                  <a:schemeClr val="accent6">
                    <a:lumMod val="50000"/>
                  </a:schemeClr>
                </a:solidFill>
                <a:effectLst>
                  <a:glow rad="165100">
                    <a:srgbClr val="FFFF00"/>
                  </a:glow>
                </a:effectLst>
                <a:cs typeface="Arial" panose="020B0604020202020204" pitchFamily="34" charset="0"/>
              </a:rPr>
              <a:t>for the Latest Information from the Wage and Hour Division of the Department of Labor on this Subject!</a:t>
            </a:r>
          </a:p>
          <a:p>
            <a:pPr marL="0" indent="0">
              <a:spcBef>
                <a:spcPts val="600"/>
              </a:spcBef>
              <a:buNone/>
            </a:pPr>
            <a:endParaRPr lang="en-US" sz="1050" dirty="0">
              <a:solidFill>
                <a:schemeClr val="accent6">
                  <a:lumMod val="50000"/>
                </a:schemeClr>
              </a:solidFill>
              <a:cs typeface="Arial" panose="020B0604020202020204" pitchFamily="34" charset="0"/>
            </a:endParaRPr>
          </a:p>
          <a:p>
            <a:pPr marL="0" indent="0">
              <a:spcBef>
                <a:spcPts val="600"/>
              </a:spcBef>
              <a:buNone/>
            </a:pPr>
            <a:r>
              <a:rPr lang="en-US" b="1" dirty="0">
                <a:solidFill>
                  <a:srgbClr val="C00000"/>
                </a:solidFill>
                <a:cs typeface="Arial" panose="020B0604020202020204" pitchFamily="34" charset="0"/>
              </a:rPr>
              <a:t>Are They Staff or Students of the District? </a:t>
            </a:r>
          </a:p>
          <a:p>
            <a:pPr marL="631825" lvl="2" indent="-631825">
              <a:buFont typeface="Arial" panose="020B0604020202020204" pitchFamily="34" charset="0"/>
              <a:buChar char="•"/>
            </a:pPr>
            <a:r>
              <a:rPr lang="en-US" sz="2000" dirty="0">
                <a:cs typeface="Arial" panose="020B0604020202020204" pitchFamily="34" charset="0"/>
              </a:rPr>
              <a:t>Treat Staff as Employees and Pay Through Payroll</a:t>
            </a:r>
          </a:p>
          <a:p>
            <a:pPr marL="569913" lvl="2" indent="0">
              <a:buNone/>
            </a:pPr>
            <a:endParaRPr lang="en-US" sz="1050" dirty="0">
              <a:cs typeface="Arial" panose="020B0604020202020204" pitchFamily="34" charset="0"/>
            </a:endParaRPr>
          </a:p>
          <a:p>
            <a:pPr marL="0" indent="0">
              <a:spcBef>
                <a:spcPts val="600"/>
              </a:spcBef>
              <a:buNone/>
            </a:pPr>
            <a:r>
              <a:rPr lang="en-US" b="1" i="1" dirty="0">
                <a:solidFill>
                  <a:srgbClr val="0000FF"/>
                </a:solidFill>
                <a:cs typeface="Arial" panose="020B0604020202020204" pitchFamily="34" charset="0"/>
              </a:rPr>
              <a:t>Note:</a:t>
            </a:r>
            <a:r>
              <a:rPr lang="en-US" i="1" dirty="0">
                <a:solidFill>
                  <a:srgbClr val="0000FF"/>
                </a:solidFill>
                <a:cs typeface="Arial" panose="020B0604020202020204" pitchFamily="34" charset="0"/>
              </a:rPr>
              <a:t>  If Extracurricular Duties Appear on a Contract, the Contract Should Contain Language That States, </a:t>
            </a:r>
            <a:r>
              <a:rPr lang="en-US" b="1" i="1" dirty="0">
                <a:solidFill>
                  <a:srgbClr val="C00000"/>
                </a:solidFill>
                <a:cs typeface="Arial" panose="020B0604020202020204" pitchFamily="34" charset="0"/>
              </a:rPr>
              <a:t>“Extracurricular Assignments Are Not Subject to the Continuing Contract Law.”</a:t>
            </a:r>
          </a:p>
          <a:p>
            <a:pPr marL="800100" lvl="2" indent="-342900">
              <a:buFont typeface="Arial" panose="020B0604020202020204" pitchFamily="34" charset="0"/>
              <a:buChar char="•"/>
            </a:pPr>
            <a:r>
              <a:rPr lang="en-US" sz="2000" dirty="0">
                <a:cs typeface="Arial" panose="020B0604020202020204" pitchFamily="34" charset="0"/>
              </a:rPr>
              <a:t>Contractor with a 1099 MISC Pay Through Accounts Payable -  Get W-9</a:t>
            </a:r>
            <a:endParaRPr lang="en-US" sz="2000" i="1" dirty="0">
              <a:solidFill>
                <a:srgbClr val="0000FF"/>
              </a:solidFill>
              <a:cs typeface="Arial" panose="020B0604020202020204" pitchFamily="34" charset="0"/>
            </a:endParaRPr>
          </a:p>
          <a:p>
            <a:pPr marL="800100" lvl="2" indent="-342900">
              <a:spcAft>
                <a:spcPts val="600"/>
              </a:spcAft>
              <a:buFont typeface="Arial" panose="020B0604020202020204" pitchFamily="34" charset="0"/>
              <a:buChar char="•"/>
            </a:pPr>
            <a:r>
              <a:rPr lang="en-US" sz="2000" dirty="0">
                <a:cs typeface="Arial" panose="020B0604020202020204" pitchFamily="34" charset="0"/>
              </a:rPr>
              <a:t>Students Can be Paid Through Accounts Payable (Infrequent) – Still get W-9</a:t>
            </a:r>
          </a:p>
          <a:p>
            <a:pPr marL="0" indent="0">
              <a:spcBef>
                <a:spcPts val="600"/>
              </a:spcBef>
              <a:buNone/>
            </a:pPr>
            <a:r>
              <a:rPr lang="en-US" b="1" dirty="0">
                <a:solidFill>
                  <a:srgbClr val="C00000"/>
                </a:solidFill>
                <a:cs typeface="Arial" panose="020B0604020202020204" pitchFamily="34" charset="0"/>
              </a:rPr>
              <a:t>Are They Hired Through NDHSAA? </a:t>
            </a:r>
          </a:p>
          <a:p>
            <a:pPr marL="631825" lvl="2" indent="-342900">
              <a:buFont typeface="Arial" panose="020B0604020202020204" pitchFamily="34" charset="0"/>
              <a:buChar char="•"/>
            </a:pPr>
            <a:r>
              <a:rPr lang="en-US" sz="2000" dirty="0">
                <a:cs typeface="Arial" panose="020B0604020202020204" pitchFamily="34" charset="0"/>
              </a:rPr>
              <a:t>Need W-9</a:t>
            </a:r>
          </a:p>
          <a:p>
            <a:pPr marL="971550" lvl="3" indent="-400050">
              <a:buFont typeface="Courier New" panose="02070309020205020404" pitchFamily="49" charset="0"/>
              <a:buChar char="o"/>
            </a:pPr>
            <a:r>
              <a:rPr lang="en-US" sz="2000" dirty="0">
                <a:solidFill>
                  <a:srgbClr val="7030A0"/>
                </a:solidFill>
                <a:cs typeface="Arial" panose="020B0604020202020204" pitchFamily="34" charset="0"/>
              </a:rPr>
              <a:t>Pay Referee Fee and Transportation </a:t>
            </a:r>
            <a:r>
              <a:rPr lang="en-US" sz="2000" b="1" dirty="0">
                <a:cs typeface="Arial" panose="020B0604020202020204" pitchFamily="34" charset="0"/>
              </a:rPr>
              <a:t>As Separate Line Items on Check</a:t>
            </a:r>
          </a:p>
          <a:p>
            <a:endParaRPr lang="en-US" dirty="0"/>
          </a:p>
        </p:txBody>
      </p:sp>
      <p:pic>
        <p:nvPicPr>
          <p:cNvPr id="4" name="Picture 3">
            <a:extLst>
              <a:ext uri="{FF2B5EF4-FFF2-40B4-BE49-F238E27FC236}">
                <a16:creationId xmlns:a16="http://schemas.microsoft.com/office/drawing/2014/main" id="{83ED5C6E-7CD3-3B98-9989-99B2959F6C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12" y="5970071"/>
            <a:ext cx="838200" cy="629013"/>
          </a:xfrm>
          <a:prstGeom prst="rect">
            <a:avLst/>
          </a:prstGeom>
          <a:effectLst>
            <a:glow rad="127000">
              <a:srgbClr val="FFFF99">
                <a:lumMod val="75000"/>
              </a:srgbClr>
            </a:glow>
          </a:effectLst>
        </p:spPr>
      </p:pic>
      <p:pic>
        <p:nvPicPr>
          <p:cNvPr id="5" name="Picture 4">
            <a:extLst>
              <a:ext uri="{FF2B5EF4-FFF2-40B4-BE49-F238E27FC236}">
                <a16:creationId xmlns:a16="http://schemas.microsoft.com/office/drawing/2014/main" id="{7AB4996E-F2B7-E5BC-8AB4-6708B02C8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13208">
            <a:off x="10010886" y="4944489"/>
            <a:ext cx="1318737" cy="1318737"/>
          </a:xfrm>
          <a:prstGeom prst="rect">
            <a:avLst/>
          </a:prstGeom>
        </p:spPr>
      </p:pic>
    </p:spTree>
    <p:extLst>
      <p:ext uri="{BB962C8B-B14F-4D97-AF65-F5344CB8AC3E}">
        <p14:creationId xmlns:p14="http://schemas.microsoft.com/office/powerpoint/2010/main" val="1594566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38CEC0-87E5-08AA-9580-04C16AB869F9}"/>
              </a:ext>
            </a:extLst>
          </p:cNvPr>
          <p:cNvSpPr>
            <a:spLocks noGrp="1"/>
          </p:cNvSpPr>
          <p:nvPr>
            <p:ph type="sldNum" sz="quarter" idx="12"/>
          </p:nvPr>
        </p:nvSpPr>
        <p:spPr/>
        <p:txBody>
          <a:bodyPr/>
          <a:lstStyle/>
          <a:p>
            <a:fld id="{CB1E4CB7-CB13-4810-BF18-BE31AFC64F93}" type="slidenum">
              <a:rPr lang="en-US" smtClean="0"/>
              <a:t>124</a:t>
            </a:fld>
            <a:endParaRPr lang="en-US" dirty="0"/>
          </a:p>
        </p:txBody>
      </p:sp>
      <p:sp>
        <p:nvSpPr>
          <p:cNvPr id="3" name="TextBox 2">
            <a:extLst>
              <a:ext uri="{FF2B5EF4-FFF2-40B4-BE49-F238E27FC236}">
                <a16:creationId xmlns:a16="http://schemas.microsoft.com/office/drawing/2014/main" id="{704DD4B6-42AB-45C0-307F-883EB76D950F}"/>
              </a:ext>
            </a:extLst>
          </p:cNvPr>
          <p:cNvSpPr txBox="1"/>
          <p:nvPr/>
        </p:nvSpPr>
        <p:spPr>
          <a:xfrm>
            <a:off x="783771" y="754743"/>
            <a:ext cx="10646229" cy="4493538"/>
          </a:xfrm>
          <a:prstGeom prst="rect">
            <a:avLst/>
          </a:prstGeom>
          <a:noFill/>
        </p:spPr>
        <p:txBody>
          <a:bodyPr wrap="square" rtlCol="0">
            <a:spAutoFit/>
          </a:bodyPr>
          <a:lstStyle/>
          <a:p>
            <a:pPr marL="0" indent="0">
              <a:buNone/>
            </a:pPr>
            <a:r>
              <a:rPr lang="en-US" sz="2800" b="1" dirty="0">
                <a:solidFill>
                  <a:srgbClr val="C00000"/>
                </a:solidFill>
                <a:latin typeface="Arial" panose="020B0604020202020204" pitchFamily="34" charset="0"/>
                <a:cs typeface="Arial" panose="020B0604020202020204" pitchFamily="34" charset="0"/>
              </a:rPr>
              <a:t>Notify All Employees </a:t>
            </a:r>
            <a:r>
              <a:rPr lang="en-US" sz="2800" b="1" u="sng" dirty="0">
                <a:solidFill>
                  <a:srgbClr val="C00000"/>
                </a:solidFill>
                <a:latin typeface="Arial" panose="020B0604020202020204" pitchFamily="34" charset="0"/>
                <a:cs typeface="Arial" panose="020B0604020202020204" pitchFamily="34" charset="0"/>
              </a:rPr>
              <a:t>Annually</a:t>
            </a:r>
            <a:r>
              <a:rPr lang="en-US" sz="2800" b="1" dirty="0">
                <a:solidFill>
                  <a:srgbClr val="C00000"/>
                </a:solidFill>
                <a:latin typeface="Arial" panose="020B0604020202020204" pitchFamily="34" charset="0"/>
                <a:cs typeface="Arial" panose="020B0604020202020204" pitchFamily="34" charset="0"/>
              </a:rPr>
              <a:t> of Eligibility &amp; Plan Options</a:t>
            </a:r>
          </a:p>
          <a:p>
            <a:pPr marL="628650" lvl="1" indent="-628650">
              <a:buFont typeface="Arial" panose="020B0604020202020204" pitchFamily="34" charset="0"/>
              <a:buChar char="•"/>
            </a:pPr>
            <a:r>
              <a:rPr lang="en-US" sz="2400" dirty="0">
                <a:latin typeface="Arial" panose="020B0604020202020204" pitchFamily="34" charset="0"/>
                <a:cs typeface="Arial" panose="020B0604020202020204" pitchFamily="34" charset="0"/>
              </a:rPr>
              <a:t>At Beginning of Fiscal Year</a:t>
            </a:r>
          </a:p>
          <a:p>
            <a:pPr marL="628650" lvl="1" indent="-628650">
              <a:buFont typeface="Arial" panose="020B0604020202020204" pitchFamily="34" charset="0"/>
              <a:buChar char="•"/>
            </a:pPr>
            <a:r>
              <a:rPr lang="en-US" sz="2400" dirty="0">
                <a:latin typeface="Arial" panose="020B0604020202020204" pitchFamily="34" charset="0"/>
                <a:cs typeface="Arial" panose="020B0604020202020204" pitchFamily="34" charset="0"/>
              </a:rPr>
              <a:t>At Welcome Back to School Inservice</a:t>
            </a:r>
          </a:p>
          <a:p>
            <a:pPr marL="628650" lvl="1" indent="-628650">
              <a:buFont typeface="Arial" panose="020B0604020202020204" pitchFamily="34" charset="0"/>
              <a:buChar char="•"/>
            </a:pPr>
            <a:r>
              <a:rPr lang="en-US" sz="2400" dirty="0">
                <a:latin typeface="Arial" panose="020B0604020202020204" pitchFamily="34" charset="0"/>
                <a:cs typeface="Arial" panose="020B0604020202020204" pitchFamily="34" charset="0"/>
              </a:rPr>
              <a:t>With W-2’s</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Notify all Employees of District’s Contribution</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Give Employees Verification of the Options They’ve Chosen</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Have Supply of Reimbursement Forms for Medical Spending &amp; </a:t>
            </a:r>
          </a:p>
          <a:p>
            <a:pPr marL="0" indent="0">
              <a:buNone/>
            </a:pPr>
            <a:r>
              <a:rPr lang="en-US" sz="2400" b="1" dirty="0">
                <a:latin typeface="Arial" panose="020B0604020202020204" pitchFamily="34" charset="0"/>
                <a:cs typeface="Arial" panose="020B0604020202020204" pitchFamily="34" charset="0"/>
              </a:rPr>
              <a:t>Dependent Care Available</a:t>
            </a:r>
          </a:p>
          <a:p>
            <a:endParaRPr lang="en-US" dirty="0"/>
          </a:p>
        </p:txBody>
      </p:sp>
      <p:pic>
        <p:nvPicPr>
          <p:cNvPr id="4" name="Picture 3">
            <a:extLst>
              <a:ext uri="{FF2B5EF4-FFF2-40B4-BE49-F238E27FC236}">
                <a16:creationId xmlns:a16="http://schemas.microsoft.com/office/drawing/2014/main" id="{71128AFD-28A0-FEA6-F47C-A2CDCA97C0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12" y="5970071"/>
            <a:ext cx="838200" cy="629013"/>
          </a:xfrm>
          <a:prstGeom prst="rect">
            <a:avLst/>
          </a:prstGeom>
          <a:effectLst>
            <a:glow rad="127000">
              <a:srgbClr val="FFFF99">
                <a:lumMod val="75000"/>
              </a:srgbClr>
            </a:glow>
          </a:effectLst>
        </p:spPr>
      </p:pic>
      <p:pic>
        <p:nvPicPr>
          <p:cNvPr id="6" name="Picture 5" descr="A picture containing text, clipart&#10;&#10;Description automatically generated">
            <a:extLst>
              <a:ext uri="{FF2B5EF4-FFF2-40B4-BE49-F238E27FC236}">
                <a16:creationId xmlns:a16="http://schemas.microsoft.com/office/drawing/2014/main" id="{69C355B0-1DBF-3853-2D55-27FBB9D23A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48085" y="4638737"/>
            <a:ext cx="4263571" cy="1940879"/>
          </a:xfrm>
          <a:prstGeom prst="rect">
            <a:avLst/>
          </a:prstGeom>
          <a:solidFill>
            <a:srgbClr val="FFFFCC"/>
          </a:solidFill>
        </p:spPr>
      </p:pic>
    </p:spTree>
    <p:extLst>
      <p:ext uri="{BB962C8B-B14F-4D97-AF65-F5344CB8AC3E}">
        <p14:creationId xmlns:p14="http://schemas.microsoft.com/office/powerpoint/2010/main" val="1559081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4990C-2472-341B-2BFD-4B71926E6177}"/>
              </a:ext>
            </a:extLst>
          </p:cNvPr>
          <p:cNvSpPr>
            <a:spLocks noGrp="1"/>
          </p:cNvSpPr>
          <p:nvPr>
            <p:ph type="sldNum" sz="quarter" idx="12"/>
          </p:nvPr>
        </p:nvSpPr>
        <p:spPr/>
        <p:txBody>
          <a:bodyPr/>
          <a:lstStyle/>
          <a:p>
            <a:fld id="{CB1E4CB7-CB13-4810-BF18-BE31AFC64F93}" type="slidenum">
              <a:rPr lang="en-US" smtClean="0"/>
              <a:t>125</a:t>
            </a:fld>
            <a:endParaRPr lang="en-US" dirty="0"/>
          </a:p>
        </p:txBody>
      </p:sp>
      <p:sp>
        <p:nvSpPr>
          <p:cNvPr id="3" name="TextBox 2">
            <a:extLst>
              <a:ext uri="{FF2B5EF4-FFF2-40B4-BE49-F238E27FC236}">
                <a16:creationId xmlns:a16="http://schemas.microsoft.com/office/drawing/2014/main" id="{51179102-A54E-3FF8-9198-E3936B51DC0B}"/>
              </a:ext>
            </a:extLst>
          </p:cNvPr>
          <p:cNvSpPr txBox="1"/>
          <p:nvPr/>
        </p:nvSpPr>
        <p:spPr>
          <a:xfrm>
            <a:off x="870856" y="782122"/>
            <a:ext cx="10559143" cy="4739759"/>
          </a:xfrm>
          <a:prstGeom prst="rect">
            <a:avLst/>
          </a:prstGeom>
          <a:noFill/>
        </p:spPr>
        <p:txBody>
          <a:bodyPr wrap="square" rtlCol="0">
            <a:spAutoFit/>
          </a:bodyPr>
          <a:lstStyle/>
          <a:p>
            <a:pPr marL="0" indent="0">
              <a:spcBef>
                <a:spcPts val="600"/>
              </a:spcBef>
              <a:buNone/>
            </a:pPr>
            <a:r>
              <a:rPr lang="en-US" sz="2800" b="1" dirty="0">
                <a:latin typeface="Arial" panose="020B0604020202020204" pitchFamily="34" charset="0"/>
                <a:cs typeface="Arial" panose="020B0604020202020204" pitchFamily="34" charset="0"/>
              </a:rPr>
              <a:t>Enter Reimbursements and Any Deduction Adjustments </a:t>
            </a:r>
            <a:endParaRPr lang="en-US" sz="2800" dirty="0">
              <a:solidFill>
                <a:srgbClr val="7030A0"/>
              </a:solidFill>
              <a:latin typeface="Arial" panose="020B0604020202020204" pitchFamily="34" charset="0"/>
              <a:cs typeface="Arial" panose="020B0604020202020204" pitchFamily="34" charset="0"/>
            </a:endParaRPr>
          </a:p>
          <a:p>
            <a:pPr>
              <a:spcBef>
                <a:spcPts val="600"/>
              </a:spcBef>
            </a:pPr>
            <a:endParaRPr lang="en-US" sz="1000" b="1" dirty="0">
              <a:solidFill>
                <a:srgbClr val="C00000"/>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If Mileage is Reimbursed to Board Members for Traveling to and From Their </a:t>
            </a:r>
            <a:r>
              <a:rPr lang="en-US" sz="2800" b="1" u="sng" dirty="0">
                <a:solidFill>
                  <a:srgbClr val="7030A0"/>
                </a:solidFill>
                <a:latin typeface="Arial" panose="020B0604020202020204" pitchFamily="34" charset="0"/>
                <a:cs typeface="Arial" panose="020B0604020202020204" pitchFamily="34" charset="0"/>
              </a:rPr>
              <a:t>Home for a Board Meeting</a:t>
            </a:r>
            <a:r>
              <a:rPr lang="en-US" sz="2800" b="1" dirty="0">
                <a:solidFill>
                  <a:srgbClr val="C00000"/>
                </a:solidFill>
                <a:latin typeface="Arial" panose="020B0604020202020204" pitchFamily="34" charset="0"/>
                <a:cs typeface="Arial" panose="020B0604020202020204" pitchFamily="34" charset="0"/>
              </a:rPr>
              <a:t>, it is </a:t>
            </a:r>
            <a:r>
              <a:rPr lang="en-US" sz="2800" b="1" u="sng" dirty="0">
                <a:ln>
                  <a:solidFill>
                    <a:srgbClr val="FFFF00"/>
                  </a:solidFill>
                </a:ln>
                <a:solidFill>
                  <a:srgbClr val="7030A0"/>
                </a:solidFill>
                <a:latin typeface="Arial" panose="020B0604020202020204" pitchFamily="34" charset="0"/>
                <a:cs typeface="Arial" panose="020B0604020202020204" pitchFamily="34" charset="0"/>
              </a:rPr>
              <a:t>COMMUTING</a:t>
            </a:r>
            <a:r>
              <a:rPr lang="en-US" sz="2800" b="1" dirty="0">
                <a:solidFill>
                  <a:srgbClr val="C00000"/>
                </a:solidFill>
                <a:latin typeface="Arial" panose="020B0604020202020204" pitchFamily="34" charset="0"/>
                <a:cs typeface="Arial" panose="020B0604020202020204" pitchFamily="34" charset="0"/>
              </a:rPr>
              <a:t> and is Subject to Payroll Taxes.</a:t>
            </a:r>
          </a:p>
          <a:p>
            <a:pPr>
              <a:spcBef>
                <a:spcPts val="600"/>
              </a:spcBef>
            </a:pPr>
            <a:endParaRPr lang="en-US" sz="1000" b="1" dirty="0">
              <a:solidFill>
                <a:srgbClr val="C00000"/>
              </a:solidFill>
              <a:latin typeface="Arial" panose="020B0604020202020204" pitchFamily="34" charset="0"/>
              <a:cs typeface="Arial" panose="020B0604020202020204" pitchFamily="34" charset="0"/>
            </a:endParaRPr>
          </a:p>
          <a:p>
            <a:pPr marL="0" indent="0">
              <a:spcBef>
                <a:spcPts val="600"/>
              </a:spcBef>
              <a:buNone/>
            </a:pPr>
            <a:r>
              <a:rPr lang="en-US" sz="2800" b="1" dirty="0">
                <a:solidFill>
                  <a:srgbClr val="7030A0"/>
                </a:solidFill>
                <a:latin typeface="Arial" panose="020B0604020202020204" pitchFamily="34" charset="0"/>
                <a:cs typeface="Arial" panose="020B0604020202020204" pitchFamily="34" charset="0"/>
              </a:rPr>
              <a:t>All other Mileage Reimbursements can be Paid Out of Accounts Payable</a:t>
            </a:r>
          </a:p>
          <a:p>
            <a:pPr>
              <a:spcBef>
                <a:spcPts val="600"/>
              </a:spcBef>
            </a:pPr>
            <a:endParaRPr lang="en-US" sz="1000" b="1" dirty="0">
              <a:solidFill>
                <a:srgbClr val="C00000"/>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Meal Reimbursements </a:t>
            </a:r>
            <a:r>
              <a:rPr lang="en-US" sz="2800" b="1" u="sng" dirty="0">
                <a:solidFill>
                  <a:srgbClr val="7030A0"/>
                </a:solidFill>
                <a:latin typeface="Arial" panose="020B0604020202020204" pitchFamily="34" charset="0"/>
                <a:cs typeface="Arial" panose="020B0604020202020204" pitchFamily="34" charset="0"/>
              </a:rPr>
              <a:t>With NO Overnight Stay </a:t>
            </a:r>
            <a:r>
              <a:rPr lang="en-US" sz="2800" b="1" dirty="0">
                <a:solidFill>
                  <a:srgbClr val="C00000"/>
                </a:solidFill>
                <a:latin typeface="Arial" panose="020B0604020202020204" pitchFamily="34" charset="0"/>
                <a:cs typeface="Arial" panose="020B0604020202020204" pitchFamily="34" charset="0"/>
              </a:rPr>
              <a:t>= </a:t>
            </a:r>
            <a:r>
              <a:rPr lang="en-US" sz="2800" b="1" u="sng" dirty="0">
                <a:ln>
                  <a:solidFill>
                    <a:srgbClr val="FFFF00"/>
                  </a:solidFill>
                </a:ln>
                <a:solidFill>
                  <a:srgbClr val="7030A0"/>
                </a:solidFill>
                <a:latin typeface="Arial" panose="020B0604020202020204" pitchFamily="34" charset="0"/>
                <a:cs typeface="Arial" panose="020B0604020202020204" pitchFamily="34" charset="0"/>
              </a:rPr>
              <a:t>TAXABLE PAYROLL INCOME</a:t>
            </a:r>
          </a:p>
          <a:p>
            <a:endParaRPr lang="en-US" dirty="0"/>
          </a:p>
        </p:txBody>
      </p:sp>
      <p:pic>
        <p:nvPicPr>
          <p:cNvPr id="4" name="Picture 3">
            <a:extLst>
              <a:ext uri="{FF2B5EF4-FFF2-40B4-BE49-F238E27FC236}">
                <a16:creationId xmlns:a16="http://schemas.microsoft.com/office/drawing/2014/main" id="{3E340D9E-799C-2660-713D-6041FF1385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12" y="5970071"/>
            <a:ext cx="838200" cy="629013"/>
          </a:xfrm>
          <a:prstGeom prst="rect">
            <a:avLst/>
          </a:prstGeom>
          <a:effectLst>
            <a:glow rad="127000">
              <a:srgbClr val="FFFF99">
                <a:lumMod val="75000"/>
              </a:srgbClr>
            </a:glow>
          </a:effectLst>
        </p:spPr>
      </p:pic>
      <p:pic>
        <p:nvPicPr>
          <p:cNvPr id="5" name="Picture 4">
            <a:extLst>
              <a:ext uri="{FF2B5EF4-FFF2-40B4-BE49-F238E27FC236}">
                <a16:creationId xmlns:a16="http://schemas.microsoft.com/office/drawing/2014/main" id="{0891246A-CEE2-0AF0-D223-3678B043F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5421" y="2916669"/>
            <a:ext cx="1024661" cy="1024661"/>
          </a:xfrm>
          <a:prstGeom prst="rect">
            <a:avLst/>
          </a:prstGeom>
        </p:spPr>
      </p:pic>
      <p:pic>
        <p:nvPicPr>
          <p:cNvPr id="6" name="Picture 5">
            <a:extLst>
              <a:ext uri="{FF2B5EF4-FFF2-40B4-BE49-F238E27FC236}">
                <a16:creationId xmlns:a16="http://schemas.microsoft.com/office/drawing/2014/main" id="{F3A98BCD-AD2F-8C51-F63E-E8EDF3E45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7972" y="4859355"/>
            <a:ext cx="2036055" cy="1325052"/>
          </a:xfrm>
          <a:prstGeom prst="rect">
            <a:avLst/>
          </a:prstGeom>
        </p:spPr>
      </p:pic>
      <p:pic>
        <p:nvPicPr>
          <p:cNvPr id="7" name="Picture 6">
            <a:extLst>
              <a:ext uri="{FF2B5EF4-FFF2-40B4-BE49-F238E27FC236}">
                <a16:creationId xmlns:a16="http://schemas.microsoft.com/office/drawing/2014/main" id="{88DA6C56-A6C0-22C1-D8C1-1D0590D1F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256" y="5043391"/>
            <a:ext cx="910239" cy="1444823"/>
          </a:xfrm>
          <a:prstGeom prst="rect">
            <a:avLst/>
          </a:prstGeom>
        </p:spPr>
      </p:pic>
    </p:spTree>
    <p:extLst>
      <p:ext uri="{BB962C8B-B14F-4D97-AF65-F5344CB8AC3E}">
        <p14:creationId xmlns:p14="http://schemas.microsoft.com/office/powerpoint/2010/main" val="374115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1000"/>
                                        <p:tgtEl>
                                          <p:spTgt spid="3">
                                            <p:txEl>
                                              <p:pRg st="6" end="6"/>
                                            </p:txEl>
                                          </p:spTgt>
                                        </p:tgtEl>
                                      </p:cBhvr>
                                    </p:animEffect>
                                    <p:anim calcmode="lin" valueType="num">
                                      <p:cBhvr>
                                        <p:cTn id="1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85A5E0-37AF-FFFC-8FEA-DF6B476E1E2E}"/>
              </a:ext>
            </a:extLst>
          </p:cNvPr>
          <p:cNvSpPr>
            <a:spLocks noGrp="1"/>
          </p:cNvSpPr>
          <p:nvPr>
            <p:ph type="sldNum" sz="quarter" idx="12"/>
          </p:nvPr>
        </p:nvSpPr>
        <p:spPr/>
        <p:txBody>
          <a:bodyPr/>
          <a:lstStyle/>
          <a:p>
            <a:fld id="{CB1E4CB7-CB13-4810-BF18-BE31AFC64F93}" type="slidenum">
              <a:rPr lang="en-US" smtClean="0"/>
              <a:t>126</a:t>
            </a:fld>
            <a:endParaRPr lang="en-US" dirty="0"/>
          </a:p>
        </p:txBody>
      </p:sp>
      <p:sp>
        <p:nvSpPr>
          <p:cNvPr id="3" name="TextBox 2">
            <a:extLst>
              <a:ext uri="{FF2B5EF4-FFF2-40B4-BE49-F238E27FC236}">
                <a16:creationId xmlns:a16="http://schemas.microsoft.com/office/drawing/2014/main" id="{00792E59-17B9-33BA-52A3-EA2DC1CCC3D7}"/>
              </a:ext>
            </a:extLst>
          </p:cNvPr>
          <p:cNvSpPr txBox="1"/>
          <p:nvPr/>
        </p:nvSpPr>
        <p:spPr>
          <a:xfrm>
            <a:off x="762000" y="676156"/>
            <a:ext cx="10668000" cy="5724644"/>
          </a:xfrm>
          <a:prstGeom prst="rect">
            <a:avLst/>
          </a:prstGeom>
          <a:noFill/>
        </p:spPr>
        <p:txBody>
          <a:bodyPr wrap="square" rtlCol="0">
            <a:spAutoFit/>
          </a:bodyPr>
          <a:lstStyle/>
          <a:p>
            <a:pPr marL="0" indent="0">
              <a:buNone/>
            </a:pPr>
            <a:r>
              <a:rPr lang="en-US" sz="3200" b="1" dirty="0">
                <a:latin typeface="Arial" panose="020B0604020202020204" pitchFamily="34" charset="0"/>
                <a:cs typeface="Arial" panose="020B0604020202020204" pitchFamily="34" charset="0"/>
              </a:rPr>
              <a:t>Notify TFFR/PERS of Any of the Following:</a:t>
            </a:r>
          </a:p>
          <a:p>
            <a:pPr marL="461963" lvl="1" indent="-461963">
              <a:buFont typeface="Arial" panose="020B0604020202020204" pitchFamily="34" charset="0"/>
              <a:buChar char="•"/>
            </a:pPr>
            <a:r>
              <a:rPr lang="en-US" sz="2200" b="1" dirty="0">
                <a:latin typeface="Arial" panose="020B0604020202020204" pitchFamily="34" charset="0"/>
                <a:cs typeface="Arial" panose="020B0604020202020204" pitchFamily="34" charset="0"/>
              </a:rPr>
              <a:t>Membership Enrollment</a:t>
            </a:r>
            <a:endParaRPr lang="en-US" sz="2200" b="1" dirty="0">
              <a:solidFill>
                <a:srgbClr val="7030A0"/>
              </a:solidFill>
              <a:latin typeface="Arial" panose="020B0604020202020204" pitchFamily="34" charset="0"/>
              <a:cs typeface="Arial" panose="020B0604020202020204" pitchFamily="34" charset="0"/>
            </a:endParaRPr>
          </a:p>
          <a:p>
            <a:pPr marL="461963" lvl="1" indent="-461963">
              <a:buFont typeface="Arial" panose="020B0604020202020204" pitchFamily="34" charset="0"/>
              <a:buChar char="•"/>
            </a:pPr>
            <a:r>
              <a:rPr lang="en-US" sz="2200" b="1" dirty="0">
                <a:latin typeface="Arial" panose="020B0604020202020204" pitchFamily="34" charset="0"/>
                <a:cs typeface="Arial" panose="020B0604020202020204" pitchFamily="34" charset="0"/>
              </a:rPr>
              <a:t>Marital Status Change</a:t>
            </a:r>
          </a:p>
          <a:p>
            <a:pPr marL="461963" lvl="1" indent="-461963">
              <a:buFont typeface="Arial" panose="020B0604020202020204" pitchFamily="34" charset="0"/>
              <a:buChar char="•"/>
            </a:pPr>
            <a:r>
              <a:rPr lang="en-US" sz="2200" b="1" dirty="0">
                <a:latin typeface="Arial" panose="020B0604020202020204" pitchFamily="34" charset="0"/>
                <a:cs typeface="Arial" panose="020B0604020202020204" pitchFamily="34" charset="0"/>
              </a:rPr>
              <a:t>Change of Notice of Disability</a:t>
            </a:r>
          </a:p>
          <a:p>
            <a:pPr marL="461963" lvl="1" indent="-461963">
              <a:buFont typeface="Arial" panose="020B0604020202020204" pitchFamily="34" charset="0"/>
              <a:buChar char="•"/>
            </a:pPr>
            <a:r>
              <a:rPr lang="en-US" sz="2200" b="1" dirty="0">
                <a:latin typeface="Arial" panose="020B0604020202020204" pitchFamily="34" charset="0"/>
                <a:cs typeface="Arial" panose="020B0604020202020204" pitchFamily="34" charset="0"/>
              </a:rPr>
              <a:t>Change of Address</a:t>
            </a:r>
          </a:p>
          <a:p>
            <a:pPr marL="461963" lvl="1" indent="-461963">
              <a:buFont typeface="Arial" panose="020B0604020202020204" pitchFamily="34" charset="0"/>
              <a:buChar char="•"/>
            </a:pPr>
            <a:r>
              <a:rPr lang="en-US" sz="2200" b="1" dirty="0">
                <a:latin typeface="Arial" panose="020B0604020202020204" pitchFamily="34" charset="0"/>
                <a:cs typeface="Arial" panose="020B0604020202020204" pitchFamily="34" charset="0"/>
              </a:rPr>
              <a:t>Change of Employment Status </a:t>
            </a:r>
          </a:p>
          <a:p>
            <a:pPr marL="461963" lvl="1" indent="-461963">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0" lvl="1" indent="0">
              <a:buNone/>
            </a:pPr>
            <a:r>
              <a:rPr lang="en-US" sz="2400" b="1" i="1" dirty="0">
                <a:solidFill>
                  <a:srgbClr val="C00000"/>
                </a:solidFill>
                <a:latin typeface="Arial" panose="020B0604020202020204" pitchFamily="34" charset="0"/>
                <a:cs typeface="Arial" panose="020B0604020202020204" pitchFamily="34" charset="0"/>
              </a:rPr>
              <a:t>NOTE:  TFFR MUST be Reported </a:t>
            </a:r>
            <a:r>
              <a:rPr lang="en-US" sz="2400" b="1" i="1" u="sng" dirty="0">
                <a:ln>
                  <a:solidFill>
                    <a:srgbClr val="FFFF00"/>
                  </a:solidFill>
                </a:ln>
                <a:solidFill>
                  <a:srgbClr val="C00000"/>
                </a:solidFill>
                <a:latin typeface="Arial" panose="020B0604020202020204" pitchFamily="34" charset="0"/>
                <a:cs typeface="Arial" panose="020B0604020202020204" pitchFamily="34" charset="0"/>
              </a:rPr>
              <a:t>in the Month the Work Took Place</a:t>
            </a:r>
            <a:r>
              <a:rPr lang="en-US" sz="2400" b="1" i="1" dirty="0">
                <a:solidFill>
                  <a:srgbClr val="C00000"/>
                </a:solidFill>
                <a:latin typeface="Arial" panose="020B0604020202020204" pitchFamily="34" charset="0"/>
                <a:cs typeface="Arial" panose="020B0604020202020204" pitchFamily="34" charset="0"/>
              </a:rPr>
              <a:t>. </a:t>
            </a:r>
          </a:p>
          <a:p>
            <a:pPr marL="461963" lvl="2" indent="-461963">
              <a:buFont typeface="Arial" panose="020B0604020202020204" pitchFamily="34" charset="0"/>
              <a:buChar char="•"/>
            </a:pPr>
            <a:r>
              <a:rPr lang="en-US" sz="2200" b="1" dirty="0">
                <a:solidFill>
                  <a:srgbClr val="7030A0"/>
                </a:solidFill>
                <a:latin typeface="Arial" panose="020B0604020202020204" pitchFamily="34" charset="0"/>
                <a:cs typeface="Arial" panose="020B0604020202020204" pitchFamily="34" charset="0"/>
              </a:rPr>
              <a:t>Driver’s Ed and Summer School are Examples.  </a:t>
            </a:r>
          </a:p>
          <a:p>
            <a:pPr marL="914400" lvl="3" indent="-395288">
              <a:buFont typeface="Wingdings" panose="05000000000000000000" pitchFamily="2" charset="2"/>
              <a:buChar char="ü"/>
            </a:pPr>
            <a:r>
              <a:rPr lang="en-US" sz="2200" b="1" dirty="0">
                <a:solidFill>
                  <a:srgbClr val="0000FF"/>
                </a:solidFill>
                <a:latin typeface="Arial" panose="020B0604020202020204" pitchFamily="34" charset="0"/>
                <a:cs typeface="Arial" panose="020B0604020202020204" pitchFamily="34" charset="0"/>
              </a:rPr>
              <a:t>Make Sure you have Issued Contracts for these Employees.</a:t>
            </a:r>
          </a:p>
          <a:p>
            <a:pPr marL="914400" lvl="3" indent="-395288">
              <a:buFont typeface="Wingdings" panose="05000000000000000000" pitchFamily="2" charset="2"/>
              <a:buChar char="ü"/>
            </a:pPr>
            <a:endParaRPr lang="en-US" sz="2200" b="1" dirty="0">
              <a:solidFill>
                <a:srgbClr val="0000FF"/>
              </a:solidFill>
              <a:latin typeface="Arial" panose="020B0604020202020204" pitchFamily="34" charset="0"/>
              <a:cs typeface="Arial" panose="020B0604020202020204" pitchFamily="34" charset="0"/>
            </a:endParaRPr>
          </a:p>
          <a:p>
            <a:pPr marL="0" lvl="3"/>
            <a:r>
              <a:rPr lang="en-US" sz="3200" b="1" i="1" dirty="0">
                <a:solidFill>
                  <a:srgbClr val="00B050"/>
                </a:solidFill>
                <a:latin typeface="Arial" panose="020B0604020202020204" pitchFamily="34" charset="0"/>
                <a:cs typeface="Arial" panose="020B0604020202020204" pitchFamily="34" charset="0"/>
              </a:rPr>
              <a:t>For Example:</a:t>
            </a:r>
          </a:p>
          <a:p>
            <a:pPr marL="0" lvl="3"/>
            <a:r>
              <a:rPr lang="en-US" sz="3200" b="1" i="1" dirty="0">
                <a:solidFill>
                  <a:srgbClr val="00B050"/>
                </a:solidFill>
                <a:latin typeface="Arial" panose="020B0604020202020204" pitchFamily="34" charset="0"/>
                <a:cs typeface="Arial" panose="020B0604020202020204" pitchFamily="34" charset="0"/>
              </a:rPr>
              <a:t>Don’t Report Substitute Teachers or Teachers Employed as Janitors during the Summer to TFFR</a:t>
            </a:r>
          </a:p>
          <a:p>
            <a:pPr marL="914400" lvl="3" indent="-395288">
              <a:buFont typeface="Wingdings" panose="05000000000000000000" pitchFamily="2" charset="2"/>
              <a:buChar char="ü"/>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124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5B74B-1955-B7A4-F4AE-78BA11E547C7}"/>
              </a:ext>
            </a:extLst>
          </p:cNvPr>
          <p:cNvSpPr>
            <a:spLocks noGrp="1"/>
          </p:cNvSpPr>
          <p:nvPr>
            <p:ph type="sldNum" sz="quarter" idx="12"/>
          </p:nvPr>
        </p:nvSpPr>
        <p:spPr/>
        <p:txBody>
          <a:bodyPr/>
          <a:lstStyle/>
          <a:p>
            <a:fld id="{CB1E4CB7-CB13-4810-BF18-BE31AFC64F93}" type="slidenum">
              <a:rPr lang="en-US" smtClean="0"/>
              <a:t>127</a:t>
            </a:fld>
            <a:endParaRPr lang="en-US" dirty="0"/>
          </a:p>
        </p:txBody>
      </p:sp>
      <p:sp>
        <p:nvSpPr>
          <p:cNvPr id="3" name="TextBox 2">
            <a:extLst>
              <a:ext uri="{FF2B5EF4-FFF2-40B4-BE49-F238E27FC236}">
                <a16:creationId xmlns:a16="http://schemas.microsoft.com/office/drawing/2014/main" id="{04EF9805-991D-BA9D-B5C4-1FAB0F3E17B7}"/>
              </a:ext>
            </a:extLst>
          </p:cNvPr>
          <p:cNvSpPr txBox="1"/>
          <p:nvPr/>
        </p:nvSpPr>
        <p:spPr>
          <a:xfrm>
            <a:off x="762000" y="696686"/>
            <a:ext cx="10305143" cy="6032421"/>
          </a:xfrm>
          <a:prstGeom prst="rect">
            <a:avLst/>
          </a:prstGeom>
          <a:noFill/>
        </p:spPr>
        <p:txBody>
          <a:bodyPr wrap="square" rtlCol="0">
            <a:spAutoFit/>
          </a:bodyPr>
          <a:lstStyle/>
          <a:p>
            <a:pPr marL="0" indent="0">
              <a:spcBef>
                <a:spcPts val="0"/>
              </a:spcBef>
              <a:buNone/>
            </a:pPr>
            <a:r>
              <a:rPr lang="en-US" sz="3200" b="1" dirty="0">
                <a:solidFill>
                  <a:schemeClr val="accent2">
                    <a:lumMod val="50000"/>
                  </a:schemeClr>
                </a:solidFill>
                <a:cs typeface="Arial" panose="020B0604020202020204" pitchFamily="34" charset="0"/>
              </a:rPr>
              <a:t>Retiring Teacher or Employee Leaving District</a:t>
            </a:r>
          </a:p>
          <a:p>
            <a:pPr marL="0" indent="0">
              <a:spcBef>
                <a:spcPts val="0"/>
              </a:spcBef>
              <a:buNone/>
            </a:pPr>
            <a:r>
              <a:rPr lang="en-US" sz="2800" b="1" dirty="0">
                <a:cs typeface="Arial" panose="020B0604020202020204" pitchFamily="34" charset="0"/>
              </a:rPr>
              <a:t>If Employee has District Medical Insurance:</a:t>
            </a:r>
          </a:p>
          <a:p>
            <a:pPr marL="461963" indent="-461963">
              <a:spcBef>
                <a:spcPts val="0"/>
              </a:spcBef>
              <a:buFont typeface="Arial" panose="020B0604020202020204" pitchFamily="34" charset="0"/>
              <a:buChar char="•"/>
            </a:pPr>
            <a:r>
              <a:rPr lang="en-US" sz="2800" b="1" dirty="0">
                <a:solidFill>
                  <a:srgbClr val="C00000"/>
                </a:solidFill>
                <a:cs typeface="Arial" panose="020B0604020202020204" pitchFamily="34" charset="0"/>
              </a:rPr>
              <a:t>Notify them </a:t>
            </a:r>
            <a:r>
              <a:rPr lang="en-US" sz="2800" b="1" u="sng" dirty="0">
                <a:solidFill>
                  <a:srgbClr val="7030A0"/>
                </a:solidFill>
                <a:cs typeface="Arial" panose="020B0604020202020204" pitchFamily="34" charset="0"/>
              </a:rPr>
              <a:t>VERBALLY</a:t>
            </a:r>
            <a:r>
              <a:rPr lang="en-US" sz="2800" b="1" dirty="0">
                <a:solidFill>
                  <a:srgbClr val="C00000"/>
                </a:solidFill>
                <a:cs typeface="Arial" panose="020B0604020202020204" pitchFamily="34" charset="0"/>
              </a:rPr>
              <a:t> </a:t>
            </a:r>
            <a:r>
              <a:rPr lang="en-US" sz="2800" b="1" u="sng" dirty="0">
                <a:ln>
                  <a:solidFill>
                    <a:srgbClr val="FFFF00"/>
                  </a:solidFill>
                </a:ln>
                <a:solidFill>
                  <a:srgbClr val="C00000"/>
                </a:solidFill>
                <a:cs typeface="Arial" panose="020B0604020202020204" pitchFamily="34" charset="0"/>
              </a:rPr>
              <a:t>AND</a:t>
            </a:r>
            <a:r>
              <a:rPr lang="en-US" sz="2800" b="1" dirty="0">
                <a:solidFill>
                  <a:srgbClr val="C00000"/>
                </a:solidFill>
                <a:cs typeface="Arial" panose="020B0604020202020204" pitchFamily="34" charset="0"/>
              </a:rPr>
              <a:t> </a:t>
            </a:r>
            <a:r>
              <a:rPr lang="en-US" sz="2800" b="1" u="sng" dirty="0">
                <a:solidFill>
                  <a:srgbClr val="7030A0"/>
                </a:solidFill>
                <a:cs typeface="Arial" panose="020B0604020202020204" pitchFamily="34" charset="0"/>
              </a:rPr>
              <a:t>IN WRITING by Certified Mail</a:t>
            </a:r>
            <a:r>
              <a:rPr lang="en-US" sz="2800" b="1" dirty="0">
                <a:solidFill>
                  <a:srgbClr val="C00000"/>
                </a:solidFill>
                <a:cs typeface="Arial" panose="020B0604020202020204" pitchFamily="34" charset="0"/>
              </a:rPr>
              <a:t> of COBRA  (Consolidated Omnibus Budget Reconciliation Act) Eligibility</a:t>
            </a:r>
          </a:p>
          <a:p>
            <a:pPr marL="914400" lvl="1" indent="-457200">
              <a:spcBef>
                <a:spcPts val="0"/>
              </a:spcBef>
              <a:buFont typeface="Courier New" panose="02070309020205020404" pitchFamily="49" charset="0"/>
              <a:buChar char="o"/>
            </a:pPr>
            <a:r>
              <a:rPr lang="en-US" sz="2200" dirty="0">
                <a:cs typeface="Arial" panose="020B0604020202020204" pitchFamily="34" charset="0"/>
              </a:rPr>
              <a:t>Number of Months Available</a:t>
            </a:r>
          </a:p>
          <a:p>
            <a:pPr marL="914400" lvl="1" indent="-457200">
              <a:spcBef>
                <a:spcPts val="0"/>
              </a:spcBef>
              <a:buFont typeface="Courier New" panose="02070309020205020404" pitchFamily="49" charset="0"/>
              <a:buChar char="o"/>
            </a:pPr>
            <a:endParaRPr lang="en-US" sz="1200" dirty="0">
              <a:cs typeface="Arial" panose="020B0604020202020204" pitchFamily="34" charset="0"/>
            </a:endParaRPr>
          </a:p>
          <a:p>
            <a:pPr marL="914400" lvl="1" indent="-457200">
              <a:spcBef>
                <a:spcPts val="0"/>
              </a:spcBef>
              <a:buFont typeface="Courier New" panose="02070309020205020404" pitchFamily="49" charset="0"/>
              <a:buChar char="o"/>
            </a:pPr>
            <a:r>
              <a:rPr lang="en-US" sz="2200" dirty="0">
                <a:cs typeface="Arial" panose="020B0604020202020204" pitchFamily="34" charset="0"/>
              </a:rPr>
              <a:t>How Payment of Premium Should be Handled</a:t>
            </a:r>
          </a:p>
          <a:p>
            <a:pPr marL="914400" lvl="1" indent="-457200">
              <a:spcBef>
                <a:spcPts val="0"/>
              </a:spcBef>
              <a:buFont typeface="Courier New" panose="02070309020205020404" pitchFamily="49" charset="0"/>
              <a:buChar char="o"/>
            </a:pPr>
            <a:endParaRPr lang="en-US" sz="1200" dirty="0">
              <a:cs typeface="Arial" panose="020B0604020202020204" pitchFamily="34" charset="0"/>
            </a:endParaRPr>
          </a:p>
          <a:p>
            <a:pPr marL="914400" lvl="1" indent="-457200">
              <a:spcBef>
                <a:spcPts val="0"/>
              </a:spcBef>
              <a:buFont typeface="Courier New" panose="02070309020205020404" pitchFamily="49" charset="0"/>
              <a:buChar char="o"/>
            </a:pPr>
            <a:r>
              <a:rPr lang="en-US" sz="2200" dirty="0">
                <a:cs typeface="Arial" panose="020B0604020202020204" pitchFamily="34" charset="0"/>
              </a:rPr>
              <a:t>When Premiums are Due</a:t>
            </a:r>
          </a:p>
          <a:p>
            <a:pPr marL="914400" lvl="1" indent="-457200">
              <a:spcBef>
                <a:spcPts val="0"/>
              </a:spcBef>
              <a:buFont typeface="Courier New" panose="02070309020205020404" pitchFamily="49" charset="0"/>
              <a:buChar char="o"/>
            </a:pPr>
            <a:endParaRPr lang="en-US" sz="1200" dirty="0">
              <a:cs typeface="Arial" panose="020B0604020202020204" pitchFamily="34" charset="0"/>
            </a:endParaRPr>
          </a:p>
          <a:p>
            <a:pPr marL="914400" lvl="1" indent="-457200">
              <a:spcBef>
                <a:spcPts val="0"/>
              </a:spcBef>
              <a:buFont typeface="Courier New" panose="02070309020205020404" pitchFamily="49" charset="0"/>
              <a:buChar char="o"/>
            </a:pPr>
            <a:r>
              <a:rPr lang="en-US" sz="2200" dirty="0">
                <a:cs typeface="Arial" panose="020B0604020202020204" pitchFamily="34" charset="0"/>
              </a:rPr>
              <a:t>How Failure to Pay Premiums Will Result in Cancellation of Coverage</a:t>
            </a:r>
          </a:p>
          <a:p>
            <a:pPr marL="914400" lvl="1" indent="-457200">
              <a:spcBef>
                <a:spcPts val="0"/>
              </a:spcBef>
              <a:buFont typeface="Courier New" panose="02070309020205020404" pitchFamily="49" charset="0"/>
              <a:buChar char="o"/>
            </a:pPr>
            <a:endParaRPr lang="en-US" sz="1200" dirty="0">
              <a:cs typeface="Arial" panose="020B0604020202020204" pitchFamily="34" charset="0"/>
            </a:endParaRPr>
          </a:p>
          <a:p>
            <a:pPr marL="914400" lvl="1" indent="-457200">
              <a:spcBef>
                <a:spcPts val="0"/>
              </a:spcBef>
              <a:buFont typeface="Courier New" panose="02070309020205020404" pitchFamily="49" charset="0"/>
              <a:buChar char="o"/>
            </a:pPr>
            <a:r>
              <a:rPr lang="en-US" sz="2200" dirty="0">
                <a:cs typeface="Arial" panose="020B0604020202020204" pitchFamily="34" charset="0"/>
              </a:rPr>
              <a:t>How Change in Status Can Affect COBRA Coverage</a:t>
            </a:r>
          </a:p>
          <a:p>
            <a:pPr marL="1425575" lvl="2" indent="-511175">
              <a:spcBef>
                <a:spcPts val="0"/>
              </a:spcBef>
              <a:buFont typeface="Wingdings" panose="05000000000000000000" pitchFamily="2" charset="2"/>
              <a:buChar char="§"/>
            </a:pPr>
            <a:r>
              <a:rPr lang="en-US" sz="2200" dirty="0">
                <a:cs typeface="Arial" panose="020B0604020202020204" pitchFamily="34" charset="0"/>
              </a:rPr>
              <a:t>Births</a:t>
            </a:r>
          </a:p>
          <a:p>
            <a:pPr marL="1425575" lvl="2" indent="-511175">
              <a:spcBef>
                <a:spcPts val="0"/>
              </a:spcBef>
              <a:buFont typeface="Wingdings" panose="05000000000000000000" pitchFamily="2" charset="2"/>
              <a:buChar char="§"/>
            </a:pPr>
            <a:r>
              <a:rPr lang="en-US" sz="2200" dirty="0">
                <a:cs typeface="Arial" panose="020B0604020202020204" pitchFamily="34" charset="0"/>
              </a:rPr>
              <a:t>Deaths</a:t>
            </a:r>
          </a:p>
          <a:p>
            <a:pPr marL="1425575" lvl="2" indent="-511175">
              <a:spcBef>
                <a:spcPts val="0"/>
              </a:spcBef>
              <a:buFont typeface="Wingdings" panose="05000000000000000000" pitchFamily="2" charset="2"/>
              <a:buChar char="§"/>
            </a:pPr>
            <a:r>
              <a:rPr lang="en-US" sz="2200" dirty="0">
                <a:cs typeface="Arial" panose="020B0604020202020204" pitchFamily="34" charset="0"/>
              </a:rPr>
              <a:t>Marriage, Etc.</a:t>
            </a:r>
          </a:p>
          <a:p>
            <a:endParaRPr lang="en-US" dirty="0"/>
          </a:p>
        </p:txBody>
      </p:sp>
      <p:pic>
        <p:nvPicPr>
          <p:cNvPr id="4" name="Picture 3">
            <a:extLst>
              <a:ext uri="{FF2B5EF4-FFF2-40B4-BE49-F238E27FC236}">
                <a16:creationId xmlns:a16="http://schemas.microsoft.com/office/drawing/2014/main" id="{1906EF8C-B50B-E3E5-0836-555158D58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324" y="5876041"/>
            <a:ext cx="838200" cy="629013"/>
          </a:xfrm>
          <a:prstGeom prst="rect">
            <a:avLst/>
          </a:prstGeom>
          <a:effectLst>
            <a:glow rad="127000">
              <a:srgbClr val="FFFF99">
                <a:lumMod val="75000"/>
              </a:srgbClr>
            </a:glow>
          </a:effectLst>
        </p:spPr>
      </p:pic>
      <p:pic>
        <p:nvPicPr>
          <p:cNvPr id="5" name="Picture 4">
            <a:extLst>
              <a:ext uri="{FF2B5EF4-FFF2-40B4-BE49-F238E27FC236}">
                <a16:creationId xmlns:a16="http://schemas.microsoft.com/office/drawing/2014/main" id="{E8BCA81A-17C6-5231-626B-714DB9A15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033" y="2677998"/>
            <a:ext cx="2269615" cy="1502004"/>
          </a:xfrm>
          <a:prstGeom prst="rect">
            <a:avLst/>
          </a:prstGeom>
        </p:spPr>
      </p:pic>
    </p:spTree>
    <p:extLst>
      <p:ext uri="{BB962C8B-B14F-4D97-AF65-F5344CB8AC3E}">
        <p14:creationId xmlns:p14="http://schemas.microsoft.com/office/powerpoint/2010/main" val="41858953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128</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8519886"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ACCOUNTS PAYABLE</a:t>
            </a:r>
          </a:p>
        </p:txBody>
      </p:sp>
    </p:spTree>
    <p:extLst>
      <p:ext uri="{BB962C8B-B14F-4D97-AF65-F5344CB8AC3E}">
        <p14:creationId xmlns:p14="http://schemas.microsoft.com/office/powerpoint/2010/main" val="9090028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519489-1485-1EB7-AA6C-1D34AAFDC85F}"/>
              </a:ext>
            </a:extLst>
          </p:cNvPr>
          <p:cNvSpPr>
            <a:spLocks noGrp="1"/>
          </p:cNvSpPr>
          <p:nvPr>
            <p:ph type="sldNum" sz="quarter" idx="12"/>
          </p:nvPr>
        </p:nvSpPr>
        <p:spPr/>
        <p:txBody>
          <a:bodyPr/>
          <a:lstStyle/>
          <a:p>
            <a:fld id="{CB1E4CB7-CB13-4810-BF18-BE31AFC64F93}" type="slidenum">
              <a:rPr lang="en-US" smtClean="0"/>
              <a:t>129</a:t>
            </a:fld>
            <a:endParaRPr lang="en-US" dirty="0"/>
          </a:p>
        </p:txBody>
      </p:sp>
      <p:sp>
        <p:nvSpPr>
          <p:cNvPr id="3" name="TextBox 2">
            <a:extLst>
              <a:ext uri="{FF2B5EF4-FFF2-40B4-BE49-F238E27FC236}">
                <a16:creationId xmlns:a16="http://schemas.microsoft.com/office/drawing/2014/main" id="{25BCCE2F-B1E1-0279-E0BE-15428C98F066}"/>
              </a:ext>
            </a:extLst>
          </p:cNvPr>
          <p:cNvSpPr txBox="1"/>
          <p:nvPr/>
        </p:nvSpPr>
        <p:spPr>
          <a:xfrm>
            <a:off x="978424" y="810556"/>
            <a:ext cx="10501086" cy="5065485"/>
          </a:xfrm>
          <a:prstGeom prst="rect">
            <a:avLst/>
          </a:prstGeom>
          <a:noFill/>
        </p:spPr>
        <p:txBody>
          <a:bodyPr wrap="square" rtlCol="0">
            <a:spAutoFit/>
          </a:bodyPr>
          <a:lstStyle/>
          <a:p>
            <a:pPr marL="0" indent="0" algn="ctr">
              <a:spcBef>
                <a:spcPts val="600"/>
              </a:spcBef>
              <a:buNone/>
            </a:pPr>
            <a:r>
              <a:rPr lang="en-US" sz="2800" b="1" dirty="0">
                <a:solidFill>
                  <a:srgbClr val="C00000"/>
                </a:solidFill>
                <a:cs typeface="Arial" panose="020B0604020202020204" pitchFamily="34" charset="0"/>
              </a:rPr>
              <a:t>Negotiable Instruments</a:t>
            </a:r>
          </a:p>
          <a:p>
            <a:pPr marL="0" indent="0">
              <a:buNone/>
            </a:pPr>
            <a:r>
              <a:rPr lang="en-US" sz="2200" b="1" dirty="0">
                <a:cs typeface="Arial" panose="020B0604020202020204" pitchFamily="34" charset="0"/>
              </a:rPr>
              <a:t>The Board May Adopt Policies Governing the Disbursement of School District Moneys by the Business Manager.  Policies May Include:</a:t>
            </a:r>
          </a:p>
          <a:p>
            <a:pPr lvl="1" indent="-457200">
              <a:spcBef>
                <a:spcPts val="600"/>
              </a:spcBef>
              <a:spcAft>
                <a:spcPts val="600"/>
              </a:spcAft>
              <a:buClr>
                <a:schemeClr val="tx1"/>
              </a:buClr>
              <a:buFont typeface="Arial" panose="020B0604020202020204" pitchFamily="34" charset="0"/>
              <a:buChar char="•"/>
            </a:pPr>
            <a:r>
              <a:rPr lang="en-US" sz="2000" dirty="0">
                <a:cs typeface="Arial" panose="020B0604020202020204" pitchFamily="34" charset="0"/>
              </a:rPr>
              <a:t>Authorization, Creation, and Approval of Negotiable Instruments</a:t>
            </a:r>
          </a:p>
          <a:p>
            <a:pPr lvl="1" indent="-457200">
              <a:spcBef>
                <a:spcPts val="600"/>
              </a:spcBef>
              <a:spcAft>
                <a:spcPts val="600"/>
              </a:spcAft>
              <a:buClr>
                <a:schemeClr val="tx1"/>
              </a:buClr>
              <a:buFont typeface="Arial" panose="020B0604020202020204" pitchFamily="34" charset="0"/>
              <a:buChar char="•"/>
            </a:pPr>
            <a:r>
              <a:rPr lang="en-US" sz="2000" dirty="0">
                <a:cs typeface="Arial" panose="020B0604020202020204" pitchFamily="34" charset="0"/>
              </a:rPr>
              <a:t>The Use of Credit or Debit Cards</a:t>
            </a:r>
          </a:p>
          <a:p>
            <a:pPr lvl="1" indent="-457200">
              <a:spcBef>
                <a:spcPts val="600"/>
              </a:spcBef>
              <a:spcAft>
                <a:spcPts val="600"/>
              </a:spcAft>
              <a:buClr>
                <a:schemeClr val="tx1"/>
              </a:buClr>
              <a:buFont typeface="Arial" panose="020B0604020202020204" pitchFamily="34" charset="0"/>
              <a:buChar char="•"/>
            </a:pPr>
            <a:r>
              <a:rPr lang="en-US" sz="2000" dirty="0">
                <a:cs typeface="Arial" panose="020B0604020202020204" pitchFamily="34" charset="0"/>
              </a:rPr>
              <a:t>The Payment of Invoices</a:t>
            </a:r>
          </a:p>
          <a:p>
            <a:pPr lvl="1" indent="-457200">
              <a:spcBef>
                <a:spcPts val="600"/>
              </a:spcBef>
              <a:spcAft>
                <a:spcPts val="600"/>
              </a:spcAft>
              <a:buClr>
                <a:schemeClr val="tx1"/>
              </a:buClr>
              <a:buFont typeface="Arial" panose="020B0604020202020204" pitchFamily="34" charset="0"/>
              <a:buChar char="•"/>
            </a:pPr>
            <a:r>
              <a:rPr lang="en-US" sz="2000" dirty="0">
                <a:cs typeface="Arial" panose="020B0604020202020204" pitchFamily="34" charset="0"/>
              </a:rPr>
              <a:t>The Use of Petty Cash</a:t>
            </a:r>
          </a:p>
          <a:p>
            <a:pPr lvl="1" indent="-457200">
              <a:spcBef>
                <a:spcPts val="600"/>
              </a:spcBef>
              <a:spcAft>
                <a:spcPts val="600"/>
              </a:spcAft>
              <a:buClr>
                <a:schemeClr val="tx1"/>
              </a:buClr>
              <a:buFont typeface="Arial" panose="020B0604020202020204" pitchFamily="34" charset="0"/>
              <a:buChar char="•"/>
            </a:pPr>
            <a:r>
              <a:rPr lang="en-US" sz="2000" dirty="0">
                <a:cs typeface="Arial" panose="020B0604020202020204" pitchFamily="34" charset="0"/>
              </a:rPr>
              <a:t>The Use of Electronic Payments</a:t>
            </a:r>
          </a:p>
          <a:p>
            <a:pPr lvl="1" indent="-457200">
              <a:spcBef>
                <a:spcPts val="600"/>
              </a:spcBef>
              <a:spcAft>
                <a:spcPts val="600"/>
              </a:spcAft>
              <a:buClr>
                <a:schemeClr val="tx1"/>
              </a:buClr>
              <a:buFont typeface="Arial" panose="020B0604020202020204" pitchFamily="34" charset="0"/>
              <a:buChar char="•"/>
            </a:pPr>
            <a:r>
              <a:rPr lang="en-US" sz="2000" dirty="0">
                <a:cs typeface="Arial" panose="020B0604020202020204" pitchFamily="34" charset="0"/>
              </a:rPr>
              <a:t>The Use of Facsimile Signatures</a:t>
            </a:r>
          </a:p>
          <a:p>
            <a:pPr marL="0" lvl="1" indent="0">
              <a:buClr>
                <a:srgbClr val="C00000"/>
              </a:buClr>
              <a:buNone/>
            </a:pPr>
            <a:r>
              <a:rPr lang="en-US" sz="2800" b="1" dirty="0">
                <a:solidFill>
                  <a:srgbClr val="C00000"/>
                </a:solidFill>
                <a:effectLst>
                  <a:glow rad="127000">
                    <a:srgbClr val="FFFF00"/>
                  </a:glow>
                </a:effectLst>
                <a:latin typeface="Arial" panose="020B0604020202020204" pitchFamily="34" charset="0"/>
                <a:cs typeface="Arial" panose="020B0604020202020204" pitchFamily="34" charset="0"/>
              </a:rPr>
              <a:t>The Policies Adopted Under This Subdivision </a:t>
            </a:r>
            <a:r>
              <a:rPr lang="en-US" sz="2800" b="1" u="sng" dirty="0">
                <a:solidFill>
                  <a:srgbClr val="7030A0"/>
                </a:solidFill>
                <a:effectLst>
                  <a:glow rad="127000">
                    <a:srgbClr val="FFFF00"/>
                  </a:glow>
                </a:effectLst>
                <a:latin typeface="Arial" panose="020B0604020202020204" pitchFamily="34" charset="0"/>
                <a:cs typeface="Arial" panose="020B0604020202020204" pitchFamily="34" charset="0"/>
              </a:rPr>
              <a:t>MUST</a:t>
            </a:r>
            <a:r>
              <a:rPr lang="en-US" sz="2800" b="1" dirty="0">
                <a:solidFill>
                  <a:srgbClr val="C00000"/>
                </a:solidFill>
                <a:effectLst>
                  <a:glow rad="127000">
                    <a:srgbClr val="FFFF00"/>
                  </a:glow>
                </a:effectLst>
                <a:latin typeface="Arial" panose="020B0604020202020204" pitchFamily="34" charset="0"/>
                <a:cs typeface="Arial" panose="020B0604020202020204" pitchFamily="34" charset="0"/>
              </a:rPr>
              <a:t> Include Internal Controls to Safeguard School District Moneys</a:t>
            </a:r>
            <a:endParaRPr lang="en-US" sz="2800" b="1" dirty="0">
              <a:effectLst>
                <a:glow rad="127000">
                  <a:srgbClr val="FFFF00"/>
                </a:glow>
              </a:effectLst>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F82616FD-8A5C-263C-AA0E-DBC1EF314C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324" y="5876041"/>
            <a:ext cx="838200" cy="629013"/>
          </a:xfrm>
          <a:prstGeom prst="rect">
            <a:avLst/>
          </a:prstGeom>
          <a:effectLst>
            <a:glow rad="127000">
              <a:srgbClr val="FFFF99">
                <a:lumMod val="75000"/>
              </a:srgbClr>
            </a:glow>
          </a:effectLst>
        </p:spPr>
      </p:pic>
      <p:sp>
        <p:nvSpPr>
          <p:cNvPr id="5" name="TextBox 4">
            <a:extLst>
              <a:ext uri="{FF2B5EF4-FFF2-40B4-BE49-F238E27FC236}">
                <a16:creationId xmlns:a16="http://schemas.microsoft.com/office/drawing/2014/main" id="{42746467-3B0A-3298-9E01-D33F48E8C92D}"/>
              </a:ext>
            </a:extLst>
          </p:cNvPr>
          <p:cNvSpPr txBox="1"/>
          <p:nvPr/>
        </p:nvSpPr>
        <p:spPr>
          <a:xfrm>
            <a:off x="9002196" y="5916680"/>
            <a:ext cx="2162628" cy="369332"/>
          </a:xfrm>
          <a:prstGeom prst="rect">
            <a:avLst/>
          </a:prstGeom>
          <a:solidFill>
            <a:srgbClr val="FFFF00"/>
          </a:solidFill>
        </p:spPr>
        <p:txBody>
          <a:bodyPr wrap="square" rtlCol="0">
            <a:spAutoFit/>
          </a:bodyPr>
          <a:lstStyle/>
          <a:p>
            <a:r>
              <a:rPr lang="en-US" dirty="0"/>
              <a:t>NDCC 15.1-07-12</a:t>
            </a:r>
          </a:p>
        </p:txBody>
      </p:sp>
    </p:spTree>
    <p:extLst>
      <p:ext uri="{BB962C8B-B14F-4D97-AF65-F5344CB8AC3E}">
        <p14:creationId xmlns:p14="http://schemas.microsoft.com/office/powerpoint/2010/main" val="1040015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B055D-F606-6FD3-BD70-B91A34436F12}"/>
              </a:ext>
            </a:extLst>
          </p:cNvPr>
          <p:cNvSpPr>
            <a:spLocks noGrp="1"/>
          </p:cNvSpPr>
          <p:nvPr>
            <p:ph type="sldNum" sz="quarter" idx="12"/>
          </p:nvPr>
        </p:nvSpPr>
        <p:spPr/>
        <p:txBody>
          <a:bodyPr/>
          <a:lstStyle/>
          <a:p>
            <a:fld id="{CB1E4CB7-CB13-4810-BF18-BE31AFC64F93}" type="slidenum">
              <a:rPr lang="en-US" smtClean="0"/>
              <a:t>13</a:t>
            </a:fld>
            <a:endParaRPr lang="en-US" dirty="0"/>
          </a:p>
        </p:txBody>
      </p:sp>
      <p:sp>
        <p:nvSpPr>
          <p:cNvPr id="3" name="TextBox 2">
            <a:extLst>
              <a:ext uri="{FF2B5EF4-FFF2-40B4-BE49-F238E27FC236}">
                <a16:creationId xmlns:a16="http://schemas.microsoft.com/office/drawing/2014/main" id="{4079B451-0477-9ED2-8676-CF7FB7F0EAF4}"/>
              </a:ext>
            </a:extLst>
          </p:cNvPr>
          <p:cNvSpPr txBox="1"/>
          <p:nvPr/>
        </p:nvSpPr>
        <p:spPr>
          <a:xfrm>
            <a:off x="914400" y="899885"/>
            <a:ext cx="10515600" cy="5386090"/>
          </a:xfrm>
          <a:prstGeom prst="rect">
            <a:avLst/>
          </a:prstGeom>
          <a:noFill/>
        </p:spPr>
        <p:txBody>
          <a:bodyPr wrap="square" rtlCol="0">
            <a:spAutoFit/>
          </a:bodyPr>
          <a:lstStyle/>
          <a:p>
            <a:pPr marL="0" indent="0" algn="ctr">
              <a:buNone/>
            </a:pPr>
            <a:r>
              <a:rPr lang="en-US" sz="3600" b="1" dirty="0">
                <a:solidFill>
                  <a:srgbClr val="0000FF"/>
                </a:solidFill>
                <a:latin typeface="Arial" panose="020B0604020202020204" pitchFamily="34" charset="0"/>
                <a:cs typeface="Arial" panose="020B0604020202020204" pitchFamily="34" charset="0"/>
              </a:rPr>
              <a:t>Job Goals of a Business Manager</a:t>
            </a:r>
          </a:p>
          <a:p>
            <a:pPr marL="0" indent="0">
              <a:buNone/>
            </a:pPr>
            <a:endParaRPr lang="en-US" sz="2400" b="1" dirty="0">
              <a:solidFill>
                <a:srgbClr val="0000FF"/>
              </a:solidFill>
            </a:endParaRPr>
          </a:p>
          <a:p>
            <a:pPr marL="0" indent="0">
              <a:buNone/>
            </a:pPr>
            <a:r>
              <a:rPr lang="en-US" sz="2400" b="1" dirty="0">
                <a:solidFill>
                  <a:srgbClr val="0000FF"/>
                </a:solidFill>
              </a:rPr>
              <a:t>Works to Ensure that the District has the Money and Resources Needed to Operate Effectively.</a:t>
            </a:r>
          </a:p>
          <a:p>
            <a:pPr marL="0" indent="0">
              <a:buNone/>
            </a:pPr>
            <a:endParaRPr lang="en-US" sz="2400" b="1" dirty="0">
              <a:solidFill>
                <a:srgbClr val="0000FF"/>
              </a:solidFill>
            </a:endParaRPr>
          </a:p>
          <a:p>
            <a:pPr marL="0" indent="0">
              <a:buNone/>
            </a:pPr>
            <a:r>
              <a:rPr lang="en-US" sz="2400" b="1" dirty="0">
                <a:solidFill>
                  <a:srgbClr val="C00000"/>
                </a:solidFill>
              </a:rPr>
              <a:t>Oversees School Operating Finances</a:t>
            </a:r>
          </a:p>
          <a:p>
            <a:pPr marL="457200" indent="-457200">
              <a:spcBef>
                <a:spcPts val="1200"/>
              </a:spcBef>
              <a:buFont typeface="Arial" panose="020B0604020202020204" pitchFamily="34" charset="0"/>
              <a:buChar char="•"/>
            </a:pPr>
            <a:r>
              <a:rPr lang="en-US" sz="2400" b="1" dirty="0">
                <a:solidFill>
                  <a:schemeClr val="accent4">
                    <a:lumMod val="75000"/>
                  </a:schemeClr>
                </a:solidFill>
              </a:rPr>
              <a:t>Develop a Budget for the District</a:t>
            </a:r>
          </a:p>
          <a:p>
            <a:pPr marL="457200" indent="-457200">
              <a:spcBef>
                <a:spcPts val="1200"/>
              </a:spcBef>
              <a:buFont typeface="Arial" panose="020B0604020202020204" pitchFamily="34" charset="0"/>
              <a:buChar char="•"/>
            </a:pPr>
            <a:r>
              <a:rPr lang="en-US" sz="2400" b="1" dirty="0">
                <a:solidFill>
                  <a:schemeClr val="accent4">
                    <a:lumMod val="75000"/>
                  </a:schemeClr>
                </a:solidFill>
              </a:rPr>
              <a:t>Ensures Existing Finances are Used Efficiently</a:t>
            </a:r>
          </a:p>
          <a:p>
            <a:pPr marL="457200" indent="-457200">
              <a:spcBef>
                <a:spcPts val="1200"/>
              </a:spcBef>
              <a:buFont typeface="Arial" panose="020B0604020202020204" pitchFamily="34" charset="0"/>
              <a:buChar char="•"/>
            </a:pPr>
            <a:r>
              <a:rPr lang="en-US" sz="2400" b="1" dirty="0">
                <a:solidFill>
                  <a:schemeClr val="accent4">
                    <a:lumMod val="75000"/>
                  </a:schemeClr>
                </a:solidFill>
              </a:rPr>
              <a:t>Identifies Resources that are Needed</a:t>
            </a:r>
          </a:p>
          <a:p>
            <a:pPr marL="457200" indent="-457200">
              <a:spcBef>
                <a:spcPts val="1200"/>
              </a:spcBef>
              <a:buFont typeface="Arial" panose="020B0604020202020204" pitchFamily="34" charset="0"/>
              <a:buChar char="•"/>
            </a:pPr>
            <a:r>
              <a:rPr lang="en-US" sz="2400" b="1" dirty="0">
                <a:solidFill>
                  <a:schemeClr val="accent4">
                    <a:lumMod val="75000"/>
                  </a:schemeClr>
                </a:solidFill>
              </a:rPr>
              <a:t>Prioritizing Expenses</a:t>
            </a:r>
          </a:p>
          <a:p>
            <a:pPr marL="457200" indent="-457200">
              <a:spcBef>
                <a:spcPts val="1200"/>
              </a:spcBef>
              <a:buFont typeface="Arial" panose="020B0604020202020204" pitchFamily="34" charset="0"/>
              <a:buChar char="•"/>
            </a:pPr>
            <a:r>
              <a:rPr lang="en-US" sz="2400" b="1" dirty="0">
                <a:solidFill>
                  <a:schemeClr val="accent4">
                    <a:lumMod val="75000"/>
                  </a:schemeClr>
                </a:solidFill>
              </a:rPr>
              <a:t>Reducing Operating Expenses</a:t>
            </a:r>
            <a:endParaRPr lang="en-US" sz="2400" dirty="0">
              <a:solidFill>
                <a:srgbClr val="0000FF"/>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820898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C32A7D-9151-8562-D463-C70061829C30}"/>
              </a:ext>
            </a:extLst>
          </p:cNvPr>
          <p:cNvSpPr>
            <a:spLocks noGrp="1"/>
          </p:cNvSpPr>
          <p:nvPr>
            <p:ph type="sldNum" sz="quarter" idx="12"/>
          </p:nvPr>
        </p:nvSpPr>
        <p:spPr/>
        <p:txBody>
          <a:bodyPr/>
          <a:lstStyle/>
          <a:p>
            <a:fld id="{CB1E4CB7-CB13-4810-BF18-BE31AFC64F93}" type="slidenum">
              <a:rPr lang="en-US" smtClean="0"/>
              <a:t>130</a:t>
            </a:fld>
            <a:endParaRPr lang="en-US" dirty="0"/>
          </a:p>
        </p:txBody>
      </p:sp>
      <p:sp>
        <p:nvSpPr>
          <p:cNvPr id="4" name="TextBox 3">
            <a:extLst>
              <a:ext uri="{FF2B5EF4-FFF2-40B4-BE49-F238E27FC236}">
                <a16:creationId xmlns:a16="http://schemas.microsoft.com/office/drawing/2014/main" id="{A26BCF9A-F49F-27E4-A603-88CE8CD4656A}"/>
              </a:ext>
            </a:extLst>
          </p:cNvPr>
          <p:cNvSpPr txBox="1"/>
          <p:nvPr/>
        </p:nvSpPr>
        <p:spPr>
          <a:xfrm>
            <a:off x="856343" y="770361"/>
            <a:ext cx="10573657" cy="4616648"/>
          </a:xfrm>
          <a:prstGeom prst="rect">
            <a:avLst/>
          </a:prstGeom>
          <a:noFill/>
        </p:spPr>
        <p:txBody>
          <a:bodyPr wrap="square">
            <a:spAutoFit/>
          </a:bodyPr>
          <a:lstStyle/>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Enter Invoices</a:t>
            </a:r>
          </a:p>
          <a:p>
            <a:pPr marL="914400" lvl="1" indent="-457200">
              <a:spcBef>
                <a:spcPts val="600"/>
              </a:spcBef>
              <a:spcAft>
                <a:spcPts val="600"/>
              </a:spcAft>
              <a:buFont typeface="Courier New" panose="02070309020205020404" pitchFamily="49" charset="0"/>
              <a:buChar char="o"/>
            </a:pPr>
            <a:r>
              <a:rPr lang="en-US" sz="2200" dirty="0">
                <a:solidFill>
                  <a:srgbClr val="0070C0"/>
                </a:solidFill>
                <a:cs typeface="Arial" panose="020B0604020202020204" pitchFamily="34" charset="0"/>
              </a:rPr>
              <a:t>Enter Fixed Asset Information and Tag Number if Appropriate</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Review Invoices Entered for Accuracy</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Post the Batch</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Select Invoices to be Paid</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Print the Board Report</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Print Checks</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Sign Checks and a get 2</a:t>
            </a:r>
            <a:r>
              <a:rPr lang="en-US" sz="2400" baseline="30000" dirty="0">
                <a:cs typeface="Arial" panose="020B0604020202020204" pitchFamily="34" charset="0"/>
              </a:rPr>
              <a:t>nd</a:t>
            </a:r>
            <a:r>
              <a:rPr lang="en-US" sz="2400" dirty="0">
                <a:cs typeface="Arial" panose="020B0604020202020204" pitchFamily="34" charset="0"/>
              </a:rPr>
              <a:t> Signature</a:t>
            </a:r>
          </a:p>
          <a:p>
            <a:pPr marL="457200" indent="-457200">
              <a:spcBef>
                <a:spcPts val="600"/>
              </a:spcBef>
              <a:spcAft>
                <a:spcPts val="600"/>
              </a:spcAft>
              <a:buFont typeface="Arial" panose="020B0604020202020204" pitchFamily="34" charset="0"/>
              <a:buChar char="•"/>
            </a:pPr>
            <a:r>
              <a:rPr lang="en-US" sz="2400" dirty="0">
                <a:cs typeface="Arial" panose="020B0604020202020204" pitchFamily="34" charset="0"/>
              </a:rPr>
              <a:t>Mail, Distribute Checks or Direct Deposit</a:t>
            </a:r>
            <a:endParaRPr lang="en-US" dirty="0"/>
          </a:p>
        </p:txBody>
      </p:sp>
      <p:sp>
        <p:nvSpPr>
          <p:cNvPr id="5" name="TextBox 4">
            <a:extLst>
              <a:ext uri="{FF2B5EF4-FFF2-40B4-BE49-F238E27FC236}">
                <a16:creationId xmlns:a16="http://schemas.microsoft.com/office/drawing/2014/main" id="{119B45B9-8DBA-15AD-5809-A7651C2C701F}"/>
              </a:ext>
            </a:extLst>
          </p:cNvPr>
          <p:cNvSpPr txBox="1"/>
          <p:nvPr/>
        </p:nvSpPr>
        <p:spPr>
          <a:xfrm>
            <a:off x="5050971" y="2307771"/>
            <a:ext cx="6284686" cy="1754326"/>
          </a:xfrm>
          <a:prstGeom prst="rect">
            <a:avLst/>
          </a:prstGeom>
          <a:solidFill>
            <a:srgbClr val="FFFF00"/>
          </a:solidFill>
        </p:spPr>
        <p:txBody>
          <a:bodyPr wrap="square" rtlCol="0">
            <a:spAutoFit/>
          </a:bodyPr>
          <a:lstStyle/>
          <a:p>
            <a:pPr algn="ctr"/>
            <a:r>
              <a:rPr lang="en-US" b="1" dirty="0">
                <a:solidFill>
                  <a:srgbClr val="C00000"/>
                </a:solidFill>
              </a:rPr>
              <a:t>Facsimile Signatures (Signature Stamps)</a:t>
            </a:r>
          </a:p>
          <a:p>
            <a:endParaRPr lang="en-US" sz="900" dirty="0"/>
          </a:p>
          <a:p>
            <a:r>
              <a:rPr lang="en-US" b="1" dirty="0">
                <a:solidFill>
                  <a:srgbClr val="C00000"/>
                </a:solidFill>
              </a:rPr>
              <a:t>**One Signature may be a Facsimile </a:t>
            </a:r>
            <a:r>
              <a:rPr lang="en-US" dirty="0"/>
              <a:t>and the </a:t>
            </a:r>
            <a:r>
              <a:rPr lang="en-US" b="1" dirty="0">
                <a:solidFill>
                  <a:srgbClr val="7030A0"/>
                </a:solidFill>
              </a:rPr>
              <a:t>Other Signature must be Manually Written </a:t>
            </a:r>
            <a:r>
              <a:rPr lang="en-US" dirty="0"/>
              <a:t>(NDCC 44-08-13).</a:t>
            </a:r>
          </a:p>
          <a:p>
            <a:endParaRPr lang="en-US" sz="900" dirty="0"/>
          </a:p>
          <a:p>
            <a:pPr algn="ctr"/>
            <a:r>
              <a:rPr lang="en-US" b="1" dirty="0">
                <a:solidFill>
                  <a:srgbClr val="C00000"/>
                </a:solidFill>
              </a:rPr>
              <a:t>**Your Signature </a:t>
            </a:r>
            <a:r>
              <a:rPr lang="en-US" b="1" dirty="0">
                <a:solidFill>
                  <a:srgbClr val="7030A0"/>
                </a:solidFill>
              </a:rPr>
              <a:t>Should </a:t>
            </a:r>
            <a:r>
              <a:rPr lang="en-US" b="1" u="sng" dirty="0">
                <a:solidFill>
                  <a:srgbClr val="C00000"/>
                </a:solidFill>
              </a:rPr>
              <a:t>ALWAYS</a:t>
            </a:r>
            <a:r>
              <a:rPr lang="en-US" b="1" dirty="0">
                <a:solidFill>
                  <a:srgbClr val="7030A0"/>
                </a:solidFill>
              </a:rPr>
              <a:t> be Manually Written!</a:t>
            </a:r>
            <a:endParaRPr lang="en-US" dirty="0"/>
          </a:p>
          <a:p>
            <a:endParaRPr lang="en-US" dirty="0"/>
          </a:p>
        </p:txBody>
      </p:sp>
    </p:spTree>
    <p:extLst>
      <p:ext uri="{BB962C8B-B14F-4D97-AF65-F5344CB8AC3E}">
        <p14:creationId xmlns:p14="http://schemas.microsoft.com/office/powerpoint/2010/main" val="11481042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EE6604-31D5-A277-AD37-E59487C6D696}"/>
              </a:ext>
            </a:extLst>
          </p:cNvPr>
          <p:cNvSpPr>
            <a:spLocks noGrp="1"/>
          </p:cNvSpPr>
          <p:nvPr>
            <p:ph type="sldNum" sz="quarter" idx="12"/>
          </p:nvPr>
        </p:nvSpPr>
        <p:spPr/>
        <p:txBody>
          <a:bodyPr/>
          <a:lstStyle/>
          <a:p>
            <a:fld id="{CB1E4CB7-CB13-4810-BF18-BE31AFC64F93}" type="slidenum">
              <a:rPr lang="en-US" smtClean="0"/>
              <a:t>131</a:t>
            </a:fld>
            <a:endParaRPr lang="en-US" dirty="0"/>
          </a:p>
        </p:txBody>
      </p:sp>
      <p:sp>
        <p:nvSpPr>
          <p:cNvPr id="3" name="TextBox 2">
            <a:extLst>
              <a:ext uri="{FF2B5EF4-FFF2-40B4-BE49-F238E27FC236}">
                <a16:creationId xmlns:a16="http://schemas.microsoft.com/office/drawing/2014/main" id="{010CD8F3-6B81-C241-F52C-2E756F7964EB}"/>
              </a:ext>
            </a:extLst>
          </p:cNvPr>
          <p:cNvSpPr txBox="1"/>
          <p:nvPr/>
        </p:nvSpPr>
        <p:spPr>
          <a:xfrm>
            <a:off x="856343" y="1001486"/>
            <a:ext cx="10573657" cy="4324261"/>
          </a:xfrm>
          <a:prstGeom prst="rect">
            <a:avLst/>
          </a:prstGeom>
          <a:noFill/>
        </p:spPr>
        <p:txBody>
          <a:bodyPr wrap="square" rtlCol="0">
            <a:spAutoFit/>
          </a:bodyPr>
          <a:lstStyle/>
          <a:p>
            <a:pPr marL="0" indent="0">
              <a:spcBef>
                <a:spcPts val="600"/>
              </a:spcBef>
              <a:buNone/>
            </a:pPr>
            <a:r>
              <a:rPr lang="en-US" sz="2800" b="1" u="sng" dirty="0">
                <a:solidFill>
                  <a:srgbClr val="C00000"/>
                </a:solidFill>
                <a:latin typeface="Arial" panose="020B0604020202020204" pitchFamily="34" charset="0"/>
                <a:cs typeface="Arial" panose="020B0604020202020204" pitchFamily="34" charset="0"/>
              </a:rPr>
              <a:t>EVERY TIME </a:t>
            </a:r>
            <a:r>
              <a:rPr lang="en-US" sz="2800" b="1" dirty="0">
                <a:solidFill>
                  <a:srgbClr val="C00000"/>
                </a:solidFill>
                <a:latin typeface="Arial" panose="020B0604020202020204" pitchFamily="34" charset="0"/>
                <a:cs typeface="Arial" panose="020B0604020202020204" pitchFamily="34" charset="0"/>
              </a:rPr>
              <a:t>YOU POST CHECKS, RUN A BALANCE SHEET!</a:t>
            </a:r>
          </a:p>
          <a:p>
            <a:pPr marL="0" indent="0">
              <a:spcBef>
                <a:spcPts val="600"/>
              </a:spcBef>
              <a:buNone/>
            </a:pPr>
            <a:endParaRPr lang="en-US" sz="1800" b="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2800" b="1" dirty="0">
                <a:solidFill>
                  <a:srgbClr val="0070C0"/>
                </a:solidFill>
                <a:latin typeface="Arial" panose="020B0604020202020204" pitchFamily="34" charset="0"/>
                <a:cs typeface="Arial" panose="020B0604020202020204" pitchFamily="34" charset="0"/>
              </a:rPr>
              <a:t>Be sure you have Enough Funds to Cover the Checks!</a:t>
            </a:r>
          </a:p>
          <a:p>
            <a:pPr marL="0" indent="0">
              <a:spcBef>
                <a:spcPts val="600"/>
              </a:spcBef>
              <a:buNone/>
            </a:pPr>
            <a:endParaRPr lang="en-US" sz="1800" b="1" dirty="0">
              <a:solidFill>
                <a:srgbClr val="0070C0"/>
              </a:solidFill>
              <a:latin typeface="Arial" panose="020B0604020202020204" pitchFamily="34" charset="0"/>
              <a:cs typeface="Arial" panose="020B0604020202020204" pitchFamily="34" charset="0"/>
            </a:endParaRPr>
          </a:p>
          <a:p>
            <a:pPr marL="0" indent="0">
              <a:spcBef>
                <a:spcPts val="600"/>
              </a:spcBef>
              <a:buNone/>
            </a:pPr>
            <a:endParaRPr lang="en-US" sz="1600" b="1" dirty="0">
              <a:solidFill>
                <a:srgbClr val="0070C0"/>
              </a:solidFill>
              <a:latin typeface="Arial" panose="020B0604020202020204" pitchFamily="34" charset="0"/>
              <a:cs typeface="Arial" panose="020B0604020202020204" pitchFamily="34" charset="0"/>
            </a:endParaRPr>
          </a:p>
          <a:p>
            <a:pPr marL="0" indent="0">
              <a:spcBef>
                <a:spcPts val="600"/>
              </a:spcBef>
              <a:buNone/>
            </a:pPr>
            <a:endParaRPr lang="en-US" sz="1600" b="1" dirty="0">
              <a:solidFill>
                <a:srgbClr val="0070C0"/>
              </a:solidFill>
              <a:latin typeface="Arial" panose="020B0604020202020204" pitchFamily="34" charset="0"/>
              <a:cs typeface="Arial" panose="020B0604020202020204" pitchFamily="34" charset="0"/>
            </a:endParaRPr>
          </a:p>
          <a:p>
            <a:pPr marL="0" indent="0">
              <a:spcBef>
                <a:spcPts val="600"/>
              </a:spcBef>
              <a:buNone/>
            </a:pPr>
            <a:endParaRPr lang="en-US" sz="1600" b="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6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NO, NO, NO!</a:t>
            </a:r>
          </a:p>
          <a:p>
            <a:pPr marL="0" indent="0">
              <a:spcBef>
                <a:spcPts val="600"/>
              </a:spcBef>
              <a:buNone/>
            </a:pPr>
            <a:endParaRPr lang="en-US" sz="1600" b="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2800" b="1" dirty="0">
                <a:latin typeface="Arial" panose="020B0604020202020204" pitchFamily="34" charset="0"/>
                <a:cs typeface="Arial" panose="020B0604020202020204" pitchFamily="34" charset="0"/>
              </a:rPr>
              <a:t>Transfer Funds or Make a Deposit if Needed</a:t>
            </a:r>
          </a:p>
          <a:p>
            <a:endParaRPr lang="en-US" dirty="0"/>
          </a:p>
        </p:txBody>
      </p:sp>
      <p:pic>
        <p:nvPicPr>
          <p:cNvPr id="4" name="Picture 3">
            <a:extLst>
              <a:ext uri="{FF2B5EF4-FFF2-40B4-BE49-F238E27FC236}">
                <a16:creationId xmlns:a16="http://schemas.microsoft.com/office/drawing/2014/main" id="{5AE172A2-D00E-9154-D78D-90F9C1597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44597">
            <a:off x="1170660" y="2860166"/>
            <a:ext cx="2100169" cy="1246975"/>
          </a:xfrm>
          <a:prstGeom prst="rect">
            <a:avLst/>
          </a:prstGeom>
        </p:spPr>
      </p:pic>
      <p:pic>
        <p:nvPicPr>
          <p:cNvPr id="5" name="Picture 4">
            <a:extLst>
              <a:ext uri="{FF2B5EF4-FFF2-40B4-BE49-F238E27FC236}">
                <a16:creationId xmlns:a16="http://schemas.microsoft.com/office/drawing/2014/main" id="{6C86DD3A-744B-40EE-0762-0746B5754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087" y="2426497"/>
            <a:ext cx="1730579" cy="1245370"/>
          </a:xfrm>
          <a:prstGeom prst="rect">
            <a:avLst/>
          </a:prstGeom>
        </p:spPr>
      </p:pic>
      <p:pic>
        <p:nvPicPr>
          <p:cNvPr id="6" name="Picture 5">
            <a:extLst>
              <a:ext uri="{FF2B5EF4-FFF2-40B4-BE49-F238E27FC236}">
                <a16:creationId xmlns:a16="http://schemas.microsoft.com/office/drawing/2014/main" id="{70FF910F-2517-6A87-7E04-667DE3E6E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4042">
            <a:off x="8539451" y="2737721"/>
            <a:ext cx="1340493" cy="1491865"/>
          </a:xfrm>
          <a:prstGeom prst="rect">
            <a:avLst/>
          </a:prstGeom>
        </p:spPr>
      </p:pic>
    </p:spTree>
    <p:extLst>
      <p:ext uri="{BB962C8B-B14F-4D97-AF65-F5344CB8AC3E}">
        <p14:creationId xmlns:p14="http://schemas.microsoft.com/office/powerpoint/2010/main" val="159233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wipe(down)">
                                      <p:cBhvr>
                                        <p:cTn id="15" dur="5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132</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4031873"/>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4000" b="1" dirty="0">
                <a:latin typeface="+mn-lt"/>
                <a:cs typeface="Arial" panose="020B0604020202020204" pitchFamily="34" charset="0"/>
              </a:rPr>
              <a:t>A Teacher, Superintendent, Board Member Submits a Request for Reimbursement for a Meeting that You </a:t>
            </a:r>
            <a:r>
              <a:rPr lang="en-US" sz="4000" b="1" i="1" u="sng" dirty="0">
                <a:solidFill>
                  <a:srgbClr val="7030A0"/>
                </a:solidFill>
                <a:latin typeface="+mn-lt"/>
                <a:cs typeface="Arial" panose="020B0604020202020204" pitchFamily="34" charset="0"/>
              </a:rPr>
              <a:t>KNOW</a:t>
            </a:r>
            <a:r>
              <a:rPr lang="en-US" sz="4000" b="1" dirty="0">
                <a:latin typeface="+mn-lt"/>
                <a:cs typeface="Arial" panose="020B0604020202020204" pitchFamily="34" charset="0"/>
              </a:rPr>
              <a:t> They Didn’t Attend.</a:t>
            </a:r>
            <a:endParaRPr lang="en-US" sz="4000" dirty="0"/>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spTree>
    <p:extLst>
      <p:ext uri="{BB962C8B-B14F-4D97-AF65-F5344CB8AC3E}">
        <p14:creationId xmlns:p14="http://schemas.microsoft.com/office/powerpoint/2010/main" val="588850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133</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8519886"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GENERAL LEDGER</a:t>
            </a:r>
          </a:p>
        </p:txBody>
      </p:sp>
    </p:spTree>
    <p:extLst>
      <p:ext uri="{BB962C8B-B14F-4D97-AF65-F5344CB8AC3E}">
        <p14:creationId xmlns:p14="http://schemas.microsoft.com/office/powerpoint/2010/main" val="2394125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ED181B-AC85-4AB1-EA5A-C22AEC9918A0}"/>
              </a:ext>
            </a:extLst>
          </p:cNvPr>
          <p:cNvSpPr>
            <a:spLocks noGrp="1"/>
          </p:cNvSpPr>
          <p:nvPr>
            <p:ph type="sldNum" sz="quarter" idx="12"/>
          </p:nvPr>
        </p:nvSpPr>
        <p:spPr/>
        <p:txBody>
          <a:bodyPr/>
          <a:lstStyle/>
          <a:p>
            <a:fld id="{CB1E4CB7-CB13-4810-BF18-BE31AFC64F93}" type="slidenum">
              <a:rPr lang="en-US" smtClean="0"/>
              <a:t>134</a:t>
            </a:fld>
            <a:endParaRPr lang="en-US" dirty="0"/>
          </a:p>
        </p:txBody>
      </p:sp>
      <p:sp>
        <p:nvSpPr>
          <p:cNvPr id="4" name="TextBox 3">
            <a:extLst>
              <a:ext uri="{FF2B5EF4-FFF2-40B4-BE49-F238E27FC236}">
                <a16:creationId xmlns:a16="http://schemas.microsoft.com/office/drawing/2014/main" id="{E9A76523-1217-96F8-E946-C7F85971FCB8}"/>
              </a:ext>
            </a:extLst>
          </p:cNvPr>
          <p:cNvSpPr txBox="1"/>
          <p:nvPr/>
        </p:nvSpPr>
        <p:spPr>
          <a:xfrm>
            <a:off x="870857" y="972457"/>
            <a:ext cx="10406743" cy="3077766"/>
          </a:xfrm>
          <a:prstGeom prst="rect">
            <a:avLst/>
          </a:prstGeom>
          <a:noFill/>
        </p:spPr>
        <p:txBody>
          <a:bodyPr wrap="square" rtlCol="0">
            <a:spAutoFit/>
          </a:bodyPr>
          <a:lstStyle/>
          <a:p>
            <a:pPr marL="0" indent="0">
              <a:buNone/>
            </a:pPr>
            <a:r>
              <a:rPr lang="en-US" sz="4400" b="1" dirty="0">
                <a:solidFill>
                  <a:srgbClr val="C00000"/>
                </a:solidFill>
                <a:latin typeface="Arial" panose="020B0604020202020204" pitchFamily="34" charset="0"/>
                <a:cs typeface="Arial" panose="020B0604020202020204" pitchFamily="34" charset="0"/>
              </a:rPr>
              <a:t>Manual Journal Entries</a:t>
            </a:r>
          </a:p>
          <a:p>
            <a:pPr marL="0" indent="0">
              <a:buNone/>
            </a:pPr>
            <a:endParaRPr lang="en-US" sz="4400" b="1" dirty="0">
              <a:solidFill>
                <a:srgbClr val="0070C0"/>
              </a:solidFill>
              <a:latin typeface="Arial" panose="020B0604020202020204" pitchFamily="34" charset="0"/>
              <a:cs typeface="Arial" panose="020B0604020202020204" pitchFamily="34" charset="0"/>
            </a:endParaRPr>
          </a:p>
          <a:p>
            <a:pPr marL="0" indent="0">
              <a:buNone/>
            </a:pPr>
            <a:r>
              <a:rPr lang="en-US" sz="4400" b="1" dirty="0">
                <a:solidFill>
                  <a:srgbClr val="0070C0"/>
                </a:solidFill>
                <a:latin typeface="Arial" panose="020B0604020202020204" pitchFamily="34" charset="0"/>
                <a:cs typeface="Arial" panose="020B0604020202020204" pitchFamily="34" charset="0"/>
              </a:rPr>
              <a:t>If This </a:t>
            </a:r>
            <a:r>
              <a:rPr lang="en-US" sz="4400" b="1" dirty="0">
                <a:solidFill>
                  <a:srgbClr val="FF0000"/>
                </a:solidFill>
                <a:latin typeface="Arial" panose="020B0604020202020204" pitchFamily="34" charset="0"/>
                <a:cs typeface="Arial" panose="020B0604020202020204" pitchFamily="34" charset="0"/>
              </a:rPr>
              <a:t>Panics </a:t>
            </a:r>
            <a:r>
              <a:rPr lang="en-US" sz="4400" b="1" dirty="0">
                <a:solidFill>
                  <a:srgbClr val="0070C0"/>
                </a:solidFill>
                <a:latin typeface="Arial" panose="020B0604020202020204" pitchFamily="34" charset="0"/>
                <a:cs typeface="Arial" panose="020B0604020202020204" pitchFamily="34" charset="0"/>
              </a:rPr>
              <a:t>You</a:t>
            </a:r>
            <a:r>
              <a:rPr lang="en-US" sz="4400" b="1" dirty="0">
                <a:solidFill>
                  <a:srgbClr val="FF0000"/>
                </a:solidFill>
                <a:latin typeface="Arial" panose="020B0604020202020204" pitchFamily="34" charset="0"/>
                <a:cs typeface="Arial" panose="020B0604020202020204" pitchFamily="34" charset="0"/>
              </a:rPr>
              <a:t> </a:t>
            </a:r>
            <a:r>
              <a:rPr lang="en-US" sz="4400" b="1" dirty="0">
                <a:solidFill>
                  <a:srgbClr val="0070C0"/>
                </a:solidFill>
                <a:latin typeface="Arial" panose="020B0604020202020204" pitchFamily="34" charset="0"/>
                <a:cs typeface="Arial" panose="020B0604020202020204" pitchFamily="34" charset="0"/>
              </a:rPr>
              <a:t>– Look Back at Former Reports for Guidance.</a:t>
            </a:r>
          </a:p>
          <a:p>
            <a:endParaRPr lang="en-US" dirty="0"/>
          </a:p>
        </p:txBody>
      </p:sp>
      <p:pic>
        <p:nvPicPr>
          <p:cNvPr id="5" name="Picture 2" descr="C:\Users\Business-HP1\AppData\Local\Microsoft\Windows\Temporary Internet Files\Content.IE5\DZ6SKSUD\MP900446593[1].jpg">
            <a:extLst>
              <a:ext uri="{FF2B5EF4-FFF2-40B4-BE49-F238E27FC236}">
                <a16:creationId xmlns:a16="http://schemas.microsoft.com/office/drawing/2014/main" id="{05A6E655-A980-5B83-FBE0-160713F4137B}"/>
              </a:ext>
            </a:extLst>
          </p:cNvPr>
          <p:cNvPicPr>
            <a:picLocks noChangeAspect="1" noChangeArrowheads="1"/>
          </p:cNvPicPr>
          <p:nvPr/>
        </p:nvPicPr>
        <p:blipFill>
          <a:blip r:embed="rId2" cstate="print"/>
          <a:srcRect/>
          <a:stretch>
            <a:fillRect/>
          </a:stretch>
        </p:blipFill>
        <p:spPr bwMode="auto">
          <a:xfrm>
            <a:off x="5589796" y="3685800"/>
            <a:ext cx="1905000" cy="2466907"/>
          </a:xfrm>
          <a:prstGeom prst="rect">
            <a:avLst/>
          </a:prstGeom>
          <a:noFill/>
        </p:spPr>
      </p:pic>
      <p:pic>
        <p:nvPicPr>
          <p:cNvPr id="6" name="Picture 2" descr="C:\Users\Business-HP1\AppData\Local\Microsoft\Windows\Temporary Internet Files\Content.IE5\EEZM7Z35\MM900236233[1].gif">
            <a:extLst>
              <a:ext uri="{FF2B5EF4-FFF2-40B4-BE49-F238E27FC236}">
                <a16:creationId xmlns:a16="http://schemas.microsoft.com/office/drawing/2014/main" id="{1C824858-1FBB-5EB2-2C4C-38EBF852F499}"/>
              </a:ext>
            </a:extLst>
          </p:cNvPr>
          <p:cNvPicPr>
            <a:picLocks noChangeAspect="1" noChangeArrowheads="1" noCrop="1"/>
          </p:cNvPicPr>
          <p:nvPr/>
        </p:nvPicPr>
        <p:blipFill>
          <a:blip r:embed="rId3" cstate="print"/>
          <a:srcRect/>
          <a:stretch>
            <a:fillRect/>
          </a:stretch>
        </p:blipFill>
        <p:spPr bwMode="auto">
          <a:xfrm>
            <a:off x="8837612" y="3895837"/>
            <a:ext cx="1066800" cy="845389"/>
          </a:xfrm>
          <a:prstGeom prst="rect">
            <a:avLst/>
          </a:prstGeom>
          <a:noFill/>
        </p:spPr>
      </p:pic>
      <p:pic>
        <p:nvPicPr>
          <p:cNvPr id="7" name="Picture 2" descr="C:\Users\Business-HP1\AppData\Local\Microsoft\Windows\Temporary Internet Files\Content.IE5\EEZM7Z35\MM900236233[1].gif">
            <a:extLst>
              <a:ext uri="{FF2B5EF4-FFF2-40B4-BE49-F238E27FC236}">
                <a16:creationId xmlns:a16="http://schemas.microsoft.com/office/drawing/2014/main" id="{C8A8788C-D4DF-F198-1A21-8A7907E6AC32}"/>
              </a:ext>
            </a:extLst>
          </p:cNvPr>
          <p:cNvPicPr>
            <a:picLocks noChangeAspect="1" noChangeArrowheads="1" noCrop="1"/>
          </p:cNvPicPr>
          <p:nvPr/>
        </p:nvPicPr>
        <p:blipFill>
          <a:blip r:embed="rId3" cstate="print"/>
          <a:srcRect/>
          <a:stretch>
            <a:fillRect/>
          </a:stretch>
        </p:blipFill>
        <p:spPr bwMode="auto">
          <a:xfrm>
            <a:off x="3180180" y="3833381"/>
            <a:ext cx="1066800" cy="845389"/>
          </a:xfrm>
          <a:prstGeom prst="rect">
            <a:avLst/>
          </a:prstGeom>
          <a:noFill/>
        </p:spPr>
      </p:pic>
    </p:spTree>
    <p:extLst>
      <p:ext uri="{BB962C8B-B14F-4D97-AF65-F5344CB8AC3E}">
        <p14:creationId xmlns:p14="http://schemas.microsoft.com/office/powerpoint/2010/main" val="14355321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523E6-A19B-6371-E1D7-B03CC061ED83}"/>
              </a:ext>
            </a:extLst>
          </p:cNvPr>
          <p:cNvSpPr>
            <a:spLocks noGrp="1"/>
          </p:cNvSpPr>
          <p:nvPr>
            <p:ph type="sldNum" sz="quarter" idx="12"/>
          </p:nvPr>
        </p:nvSpPr>
        <p:spPr/>
        <p:txBody>
          <a:bodyPr/>
          <a:lstStyle/>
          <a:p>
            <a:fld id="{CB1E4CB7-CB13-4810-BF18-BE31AFC64F93}" type="slidenum">
              <a:rPr lang="en-US" smtClean="0"/>
              <a:t>135</a:t>
            </a:fld>
            <a:endParaRPr lang="en-US" dirty="0"/>
          </a:p>
        </p:txBody>
      </p:sp>
      <p:sp>
        <p:nvSpPr>
          <p:cNvPr id="3" name="TextBox 2">
            <a:extLst>
              <a:ext uri="{FF2B5EF4-FFF2-40B4-BE49-F238E27FC236}">
                <a16:creationId xmlns:a16="http://schemas.microsoft.com/office/drawing/2014/main" id="{166FFD3C-F02C-5B72-7BE3-FA204A487FF2}"/>
              </a:ext>
            </a:extLst>
          </p:cNvPr>
          <p:cNvSpPr txBox="1"/>
          <p:nvPr/>
        </p:nvSpPr>
        <p:spPr>
          <a:xfrm>
            <a:off x="762000" y="798285"/>
            <a:ext cx="10544629" cy="5663089"/>
          </a:xfrm>
          <a:prstGeom prst="rect">
            <a:avLst/>
          </a:prstGeom>
          <a:noFill/>
        </p:spPr>
        <p:txBody>
          <a:bodyPr wrap="square" rtlCol="0">
            <a:spAutoFit/>
          </a:bodyPr>
          <a:lstStyle/>
          <a:p>
            <a:pPr marL="0" indent="0">
              <a:buNone/>
            </a:pPr>
            <a:r>
              <a:rPr lang="en-US" sz="3600" b="1" dirty="0">
                <a:solidFill>
                  <a:srgbClr val="C00000"/>
                </a:solidFill>
                <a:cs typeface="Arial" panose="020B0604020202020204" pitchFamily="34" charset="0"/>
              </a:rPr>
              <a:t>Cash Receipts</a:t>
            </a:r>
          </a:p>
          <a:p>
            <a:pPr marL="0" indent="0">
              <a:buNone/>
            </a:pPr>
            <a:r>
              <a:rPr lang="en-US" sz="2800" b="1" dirty="0">
                <a:cs typeface="Arial" panose="020B0604020202020204" pitchFamily="34" charset="0"/>
              </a:rPr>
              <a:t>Record </a:t>
            </a:r>
            <a:r>
              <a:rPr lang="en-US" sz="2800" b="1" dirty="0">
                <a:solidFill>
                  <a:srgbClr val="7030A0"/>
                </a:solidFill>
                <a:cs typeface="Arial" panose="020B0604020202020204" pitchFamily="34" charset="0"/>
              </a:rPr>
              <a:t>EVERY </a:t>
            </a:r>
            <a:r>
              <a:rPr lang="en-US" sz="2800" b="1" dirty="0">
                <a:cs typeface="Arial" panose="020B0604020202020204" pitchFamily="34" charset="0"/>
              </a:rPr>
              <a:t>Monetary Transaction with a Receipt </a:t>
            </a:r>
          </a:p>
          <a:p>
            <a:pPr marL="508000" lvl="2" indent="-508000">
              <a:buFont typeface="Courier New" panose="02070309020205020404" pitchFamily="49" charset="0"/>
              <a:buChar char="o"/>
            </a:pPr>
            <a:r>
              <a:rPr lang="en-US" sz="2800" b="1" dirty="0">
                <a:solidFill>
                  <a:srgbClr val="C00000"/>
                </a:solidFill>
                <a:cs typeface="Arial" panose="020B0604020202020204" pitchFamily="34" charset="0"/>
              </a:rPr>
              <a:t>If Receipting Cash – Have Payer </a:t>
            </a:r>
            <a:r>
              <a:rPr lang="en-US" sz="2800" b="1" u="sng" dirty="0">
                <a:cs typeface="Arial" panose="020B0604020202020204" pitchFamily="34" charset="0"/>
              </a:rPr>
              <a:t>SIGN</a:t>
            </a:r>
            <a:r>
              <a:rPr lang="en-US" sz="2800" b="1" dirty="0">
                <a:solidFill>
                  <a:srgbClr val="C00000"/>
                </a:solidFill>
                <a:cs typeface="Arial" panose="020B0604020202020204" pitchFamily="34" charset="0"/>
              </a:rPr>
              <a:t> the Receipt</a:t>
            </a:r>
          </a:p>
          <a:p>
            <a:pPr marL="457200" lvl="2"/>
            <a:endParaRPr lang="en-US" sz="1400" b="1" dirty="0">
              <a:solidFill>
                <a:srgbClr val="C00000"/>
              </a:solidFill>
              <a:cs typeface="Arial" panose="020B0604020202020204" pitchFamily="34" charset="0"/>
            </a:endParaRPr>
          </a:p>
          <a:p>
            <a:pPr marL="0" indent="0" algn="ctr">
              <a:buClr>
                <a:srgbClr val="C00000"/>
              </a:buClr>
              <a:buNone/>
            </a:pPr>
            <a:r>
              <a:rPr lang="en-US" sz="3200" b="1" dirty="0">
                <a:solidFill>
                  <a:srgbClr val="C00000"/>
                </a:solidFill>
                <a:cs typeface="Arial" panose="020B0604020202020204" pitchFamily="34" charset="0"/>
              </a:rPr>
              <a:t>WHY – They Can’t Come Back and Say,</a:t>
            </a:r>
          </a:p>
          <a:p>
            <a:pPr marL="0" indent="0" algn="ctr">
              <a:buClr>
                <a:srgbClr val="C00000"/>
              </a:buClr>
              <a:buNone/>
            </a:pPr>
            <a:r>
              <a:rPr lang="en-US" sz="3200" b="1" dirty="0">
                <a:effectLst>
                  <a:outerShdw blurRad="50800" dist="50800" dir="5400000" algn="ctr" rotWithShape="0">
                    <a:srgbClr val="92D050"/>
                  </a:outerShdw>
                </a:effectLst>
                <a:cs typeface="Arial" panose="020B0604020202020204" pitchFamily="34" charset="0"/>
              </a:rPr>
              <a:t>“I GAVE YOU $100 NOT $10!</a:t>
            </a:r>
          </a:p>
          <a:p>
            <a:pPr marL="0" indent="0" algn="ctr">
              <a:buClr>
                <a:srgbClr val="C00000"/>
              </a:buClr>
              <a:buNone/>
            </a:pPr>
            <a:endParaRPr lang="en-US" sz="3200" b="1" dirty="0">
              <a:effectLst>
                <a:outerShdw blurRad="50800" dist="50800" dir="5400000" algn="ctr" rotWithShape="0">
                  <a:srgbClr val="92D050"/>
                </a:outerShdw>
              </a:effectLst>
              <a:cs typeface="Arial" panose="020B0604020202020204" pitchFamily="34" charset="0"/>
            </a:endParaRPr>
          </a:p>
          <a:p>
            <a:pPr marL="0" indent="0">
              <a:spcAft>
                <a:spcPts val="600"/>
              </a:spcAft>
              <a:buNone/>
            </a:pPr>
            <a:r>
              <a:rPr lang="en-US" sz="2800" b="1" dirty="0">
                <a:cs typeface="Arial" panose="020B0604020202020204" pitchFamily="34" charset="0"/>
              </a:rPr>
              <a:t>Collect All Receipts and Sort by Fund </a:t>
            </a:r>
          </a:p>
          <a:p>
            <a:pPr marL="0" indent="0">
              <a:spcAft>
                <a:spcPts val="600"/>
              </a:spcAft>
              <a:buNone/>
            </a:pPr>
            <a:r>
              <a:rPr lang="en-US" sz="2800" b="1" dirty="0">
                <a:cs typeface="Arial" panose="020B0604020202020204" pitchFamily="34" charset="0"/>
              </a:rPr>
              <a:t>Enter Cash Receipts by Fund and Verify Totals</a:t>
            </a:r>
          </a:p>
          <a:p>
            <a:pPr marL="914400" lvl="2" indent="-914400"/>
            <a:r>
              <a:rPr lang="en-US" sz="2800" b="1" dirty="0">
                <a:cs typeface="Arial" panose="020B0604020202020204" pitchFamily="34" charset="0"/>
              </a:rPr>
              <a:t>Make an Adding Machine Tape by Fund</a:t>
            </a:r>
          </a:p>
          <a:p>
            <a:pPr marL="623888" lvl="4" indent="-623888">
              <a:buFont typeface="Wingdings" panose="05000000000000000000" pitchFamily="2" charset="2"/>
              <a:buChar char="§"/>
              <a:tabLst>
                <a:tab pos="973138" algn="l"/>
              </a:tabLst>
            </a:pPr>
            <a:r>
              <a:rPr lang="en-US" sz="2400" dirty="0">
                <a:solidFill>
                  <a:srgbClr val="7030A0"/>
                </a:solidFill>
                <a:cs typeface="Arial" panose="020B0604020202020204" pitchFamily="34" charset="0"/>
              </a:rPr>
              <a:t>Your Tape Totals Should ALWAYS Match Your Deposit Totals in the Accounting Software.</a:t>
            </a:r>
          </a:p>
          <a:p>
            <a:endParaRPr lang="en-US" dirty="0"/>
          </a:p>
        </p:txBody>
      </p:sp>
      <p:pic>
        <p:nvPicPr>
          <p:cNvPr id="5" name="Picture 4" descr="Chart, line chart&#10;&#10;Description automatically generated">
            <a:extLst>
              <a:ext uri="{FF2B5EF4-FFF2-40B4-BE49-F238E27FC236}">
                <a16:creationId xmlns:a16="http://schemas.microsoft.com/office/drawing/2014/main" id="{B5CBE824-E512-9C39-F69D-D3551CCEF58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74057" y="2964465"/>
            <a:ext cx="1524000" cy="929070"/>
          </a:xfrm>
          <a:prstGeom prst="rect">
            <a:avLst/>
          </a:prstGeom>
        </p:spPr>
      </p:pic>
      <p:pic>
        <p:nvPicPr>
          <p:cNvPr id="7" name="Picture 6" descr="Chart, line chart&#10;&#10;Description automatically generated">
            <a:extLst>
              <a:ext uri="{FF2B5EF4-FFF2-40B4-BE49-F238E27FC236}">
                <a16:creationId xmlns:a16="http://schemas.microsoft.com/office/drawing/2014/main" id="{92AFE3EF-5D55-140D-CED2-56836E4427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40824" y="2964465"/>
            <a:ext cx="1524000" cy="929070"/>
          </a:xfrm>
          <a:prstGeom prst="rect">
            <a:avLst/>
          </a:prstGeom>
        </p:spPr>
      </p:pic>
    </p:spTree>
    <p:extLst>
      <p:ext uri="{BB962C8B-B14F-4D97-AF65-F5344CB8AC3E}">
        <p14:creationId xmlns:p14="http://schemas.microsoft.com/office/powerpoint/2010/main" val="35307213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60DCF-60DC-4A49-2EA4-8C4BE0A08D8D}"/>
              </a:ext>
            </a:extLst>
          </p:cNvPr>
          <p:cNvSpPr>
            <a:spLocks noGrp="1"/>
          </p:cNvSpPr>
          <p:nvPr>
            <p:ph type="sldNum" sz="quarter" idx="12"/>
          </p:nvPr>
        </p:nvSpPr>
        <p:spPr/>
        <p:txBody>
          <a:bodyPr/>
          <a:lstStyle/>
          <a:p>
            <a:fld id="{CB1E4CB7-CB13-4810-BF18-BE31AFC64F93}" type="slidenum">
              <a:rPr lang="en-US" smtClean="0"/>
              <a:t>136</a:t>
            </a:fld>
            <a:endParaRPr lang="en-US" dirty="0"/>
          </a:p>
        </p:txBody>
      </p:sp>
      <p:sp>
        <p:nvSpPr>
          <p:cNvPr id="3" name="TextBox 2">
            <a:extLst>
              <a:ext uri="{FF2B5EF4-FFF2-40B4-BE49-F238E27FC236}">
                <a16:creationId xmlns:a16="http://schemas.microsoft.com/office/drawing/2014/main" id="{2506A3EE-9957-8F8F-C891-558CBCEA8F0B}"/>
              </a:ext>
            </a:extLst>
          </p:cNvPr>
          <p:cNvSpPr txBox="1"/>
          <p:nvPr/>
        </p:nvSpPr>
        <p:spPr>
          <a:xfrm>
            <a:off x="830943" y="951398"/>
            <a:ext cx="10530114" cy="4955203"/>
          </a:xfrm>
          <a:prstGeom prst="rect">
            <a:avLst/>
          </a:prstGeom>
          <a:noFill/>
        </p:spPr>
        <p:txBody>
          <a:bodyPr wrap="square" rtlCol="0">
            <a:spAutoFit/>
          </a:bodyPr>
          <a:lstStyle/>
          <a:p>
            <a:pPr marL="0" indent="0">
              <a:buNone/>
            </a:pPr>
            <a:r>
              <a:rPr lang="en-US" sz="3200" b="1" dirty="0">
                <a:latin typeface="Arial" panose="020B0604020202020204" pitchFamily="34" charset="0"/>
                <a:cs typeface="Arial" panose="020B0604020202020204" pitchFamily="34" charset="0"/>
              </a:rPr>
              <a:t>Organize the Till</a:t>
            </a:r>
          </a:p>
          <a:p>
            <a:pPr marL="919163" lvl="1" indent="-461963">
              <a:buFont typeface="Courier New" panose="02070309020205020404" pitchFamily="49" charset="0"/>
              <a:buChar char="o"/>
            </a:pPr>
            <a:r>
              <a:rPr lang="en-US" sz="3200" dirty="0">
                <a:solidFill>
                  <a:srgbClr val="7030A0"/>
                </a:solidFill>
                <a:latin typeface="Arial" panose="020B0604020202020204" pitchFamily="34" charset="0"/>
                <a:cs typeface="Arial" panose="020B0604020202020204" pitchFamily="34" charset="0"/>
              </a:rPr>
              <a:t>Clip Denominations in Batches</a:t>
            </a:r>
          </a:p>
          <a:p>
            <a:pPr marL="919163" lvl="1" indent="-461963">
              <a:spcAft>
                <a:spcPts val="1200"/>
              </a:spcAft>
              <a:buFont typeface="Courier New" panose="02070309020205020404" pitchFamily="49" charset="0"/>
              <a:buChar char="o"/>
            </a:pPr>
            <a:r>
              <a:rPr lang="en-US" sz="3200" dirty="0">
                <a:solidFill>
                  <a:srgbClr val="7030A0"/>
                </a:solidFill>
                <a:latin typeface="Arial" panose="020B0604020202020204" pitchFamily="34" charset="0"/>
                <a:cs typeface="Arial" panose="020B0604020202020204" pitchFamily="34" charset="0"/>
              </a:rPr>
              <a:t>Roll Coins</a:t>
            </a:r>
          </a:p>
          <a:p>
            <a:pPr marL="0" indent="0">
              <a:buNone/>
            </a:pPr>
            <a:r>
              <a:rPr lang="en-US" sz="3200" b="1" dirty="0">
                <a:latin typeface="Arial" panose="020B0604020202020204" pitchFamily="34" charset="0"/>
                <a:cs typeface="Arial" panose="020B0604020202020204" pitchFamily="34" charset="0"/>
              </a:rPr>
              <a:t>Using Your Cash Receipt Report, Assemble Checks by Fund and Endorse</a:t>
            </a:r>
          </a:p>
          <a:p>
            <a:pPr marL="919163" lvl="1" indent="-461963">
              <a:buFont typeface="Courier New" panose="02070309020205020404" pitchFamily="49" charset="0"/>
              <a:buChar char="o"/>
            </a:pPr>
            <a:r>
              <a:rPr lang="en-US" sz="3200" dirty="0">
                <a:solidFill>
                  <a:srgbClr val="7030A0"/>
                </a:solidFill>
                <a:latin typeface="Arial" panose="020B0604020202020204" pitchFamily="34" charset="0"/>
                <a:cs typeface="Arial" panose="020B0604020202020204" pitchFamily="34" charset="0"/>
              </a:rPr>
              <a:t>Review Checks for Errors</a:t>
            </a:r>
          </a:p>
          <a:p>
            <a:pPr marL="1376363" lvl="2" indent="-461963">
              <a:buFont typeface="Wingdings" panose="05000000000000000000" pitchFamily="2" charset="2"/>
              <a:buChar char="§"/>
            </a:pPr>
            <a:r>
              <a:rPr lang="en-US" sz="3200" dirty="0">
                <a:solidFill>
                  <a:srgbClr val="0070C0"/>
                </a:solidFill>
                <a:latin typeface="Arial" panose="020B0604020202020204" pitchFamily="34" charset="0"/>
                <a:cs typeface="Arial" panose="020B0604020202020204" pitchFamily="34" charset="0"/>
              </a:rPr>
              <a:t>Signatures Missing</a:t>
            </a:r>
          </a:p>
          <a:p>
            <a:pPr marL="1376363" lvl="2" indent="-461963">
              <a:buFont typeface="Wingdings" panose="05000000000000000000" pitchFamily="2" charset="2"/>
              <a:buChar char="§"/>
            </a:pPr>
            <a:r>
              <a:rPr lang="en-US" sz="3200" dirty="0">
                <a:solidFill>
                  <a:srgbClr val="0070C0"/>
                </a:solidFill>
                <a:latin typeface="Arial" panose="020B0604020202020204" pitchFamily="34" charset="0"/>
                <a:cs typeface="Arial" panose="020B0604020202020204" pitchFamily="34" charset="0"/>
              </a:rPr>
              <a:t>Mismatched Amounts</a:t>
            </a:r>
          </a:p>
          <a:p>
            <a:pPr marL="1376363" lvl="2" indent="-461963">
              <a:buFont typeface="Wingdings" panose="05000000000000000000" pitchFamily="2" charset="2"/>
              <a:buChar char="§"/>
            </a:pPr>
            <a:r>
              <a:rPr lang="en-US" sz="3200" dirty="0">
                <a:solidFill>
                  <a:srgbClr val="0070C0"/>
                </a:solidFill>
                <a:latin typeface="Arial" panose="020B0604020202020204" pitchFamily="34" charset="0"/>
                <a:cs typeface="Arial" panose="020B0604020202020204" pitchFamily="34" charset="0"/>
              </a:rPr>
              <a:t>Incorrect Payee</a:t>
            </a:r>
          </a:p>
          <a:p>
            <a:endParaRPr lang="en-US" dirty="0"/>
          </a:p>
        </p:txBody>
      </p:sp>
      <p:pic>
        <p:nvPicPr>
          <p:cNvPr id="4" name="Picture 3">
            <a:extLst>
              <a:ext uri="{FF2B5EF4-FFF2-40B4-BE49-F238E27FC236}">
                <a16:creationId xmlns:a16="http://schemas.microsoft.com/office/drawing/2014/main" id="{12B79D3B-B12B-290B-114E-405555B2C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948" y="3493601"/>
            <a:ext cx="4048876" cy="2279828"/>
          </a:xfrm>
          <a:prstGeom prst="rect">
            <a:avLst/>
          </a:prstGeom>
        </p:spPr>
      </p:pic>
    </p:spTree>
    <p:extLst>
      <p:ext uri="{BB962C8B-B14F-4D97-AF65-F5344CB8AC3E}">
        <p14:creationId xmlns:p14="http://schemas.microsoft.com/office/powerpoint/2010/main" val="36700323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1A31A9-260F-E62F-A89B-BC890FE349B0}"/>
              </a:ext>
            </a:extLst>
          </p:cNvPr>
          <p:cNvSpPr>
            <a:spLocks noGrp="1"/>
          </p:cNvSpPr>
          <p:nvPr>
            <p:ph type="sldNum" sz="quarter" idx="12"/>
          </p:nvPr>
        </p:nvSpPr>
        <p:spPr/>
        <p:txBody>
          <a:bodyPr/>
          <a:lstStyle/>
          <a:p>
            <a:fld id="{CB1E4CB7-CB13-4810-BF18-BE31AFC64F93}" type="slidenum">
              <a:rPr lang="en-US" smtClean="0"/>
              <a:t>137</a:t>
            </a:fld>
            <a:endParaRPr lang="en-US" dirty="0"/>
          </a:p>
        </p:txBody>
      </p:sp>
      <p:sp>
        <p:nvSpPr>
          <p:cNvPr id="3" name="TextBox 2">
            <a:extLst>
              <a:ext uri="{FF2B5EF4-FFF2-40B4-BE49-F238E27FC236}">
                <a16:creationId xmlns:a16="http://schemas.microsoft.com/office/drawing/2014/main" id="{0DA26C3D-AED6-9B5C-695C-E3BB32E1650E}"/>
              </a:ext>
            </a:extLst>
          </p:cNvPr>
          <p:cNvSpPr txBox="1"/>
          <p:nvPr/>
        </p:nvSpPr>
        <p:spPr>
          <a:xfrm>
            <a:off x="827314" y="1001486"/>
            <a:ext cx="10602686" cy="575542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Go through the Safe and Each Cash Box at Least Once a Month.</a:t>
            </a:r>
          </a:p>
          <a:p>
            <a:endParaRPr lang="en-US" sz="1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Look for Envelopes Where Advisors have Squirreled Away Money.</a:t>
            </a:r>
          </a:p>
          <a:p>
            <a:endParaRPr lang="en-US" sz="1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Things I Discovered:</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IOU’s?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Checks from Two Years Ago?</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Gold Coins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Checks Set Aside from Cash Box?</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13" name="Picture 12" descr="A picture containing squirrel, mammal, cat, close&#10;&#10;Description automatically generated">
            <a:extLst>
              <a:ext uri="{FF2B5EF4-FFF2-40B4-BE49-F238E27FC236}">
                <a16:creationId xmlns:a16="http://schemas.microsoft.com/office/drawing/2014/main" id="{E67C9712-9318-5354-2800-06399FDA85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53944" y="2938542"/>
            <a:ext cx="2947885" cy="3299054"/>
          </a:xfrm>
          <a:prstGeom prst="rect">
            <a:avLst/>
          </a:prstGeom>
        </p:spPr>
      </p:pic>
    </p:spTree>
    <p:extLst>
      <p:ext uri="{BB962C8B-B14F-4D97-AF65-F5344CB8AC3E}">
        <p14:creationId xmlns:p14="http://schemas.microsoft.com/office/powerpoint/2010/main" val="13328930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B2EEE-F70C-D15B-A8B9-8DF07FF56136}"/>
              </a:ext>
            </a:extLst>
          </p:cNvPr>
          <p:cNvSpPr>
            <a:spLocks noGrp="1"/>
          </p:cNvSpPr>
          <p:nvPr>
            <p:ph type="sldNum" sz="quarter" idx="12"/>
          </p:nvPr>
        </p:nvSpPr>
        <p:spPr/>
        <p:txBody>
          <a:bodyPr/>
          <a:lstStyle/>
          <a:p>
            <a:fld id="{CB1E4CB7-CB13-4810-BF18-BE31AFC64F93}" type="slidenum">
              <a:rPr lang="en-US" smtClean="0"/>
              <a:t>138</a:t>
            </a:fld>
            <a:endParaRPr lang="en-US" dirty="0"/>
          </a:p>
        </p:txBody>
      </p:sp>
      <p:sp>
        <p:nvSpPr>
          <p:cNvPr id="3" name="TextBox 2">
            <a:extLst>
              <a:ext uri="{FF2B5EF4-FFF2-40B4-BE49-F238E27FC236}">
                <a16:creationId xmlns:a16="http://schemas.microsoft.com/office/drawing/2014/main" id="{24F4C6CF-CC9D-E408-ED8C-572FFA207022}"/>
              </a:ext>
            </a:extLst>
          </p:cNvPr>
          <p:cNvSpPr txBox="1"/>
          <p:nvPr/>
        </p:nvSpPr>
        <p:spPr>
          <a:xfrm>
            <a:off x="856343" y="986971"/>
            <a:ext cx="10573657" cy="3347840"/>
          </a:xfrm>
          <a:prstGeom prst="rect">
            <a:avLst/>
          </a:prstGeom>
          <a:noFill/>
        </p:spPr>
        <p:txBody>
          <a:bodyPr wrap="square" rtlCol="0">
            <a:spAutoFit/>
          </a:bodyPr>
          <a:lstStyle/>
          <a:p>
            <a:pPr marL="0" indent="0">
              <a:spcBef>
                <a:spcPts val="600"/>
              </a:spcBef>
              <a:spcAft>
                <a:spcPts val="600"/>
              </a:spcAft>
              <a:buNone/>
            </a:pPr>
            <a:r>
              <a:rPr lang="en-US" sz="3200" b="1" dirty="0">
                <a:solidFill>
                  <a:srgbClr val="C00000"/>
                </a:solidFill>
                <a:latin typeface="Arial" panose="020B0604020202020204" pitchFamily="34" charset="0"/>
                <a:cs typeface="Arial" panose="020B0604020202020204" pitchFamily="34" charset="0"/>
              </a:rPr>
              <a:t>Cash Receipts</a:t>
            </a:r>
          </a:p>
          <a:p>
            <a:pPr marL="461963" indent="-461963">
              <a:lnSpc>
                <a:spcPct val="150000"/>
              </a:lnSpc>
              <a:spcAft>
                <a:spcPts val="1200"/>
              </a:spcAft>
              <a:buFont typeface="Arial" pitchFamily="34" charset="0"/>
              <a:buChar char="•"/>
            </a:pPr>
            <a:r>
              <a:rPr lang="en-US" sz="2400" b="1" dirty="0">
                <a:latin typeface="Arial" panose="020B0604020202020204" pitchFamily="34" charset="0"/>
                <a:cs typeface="Arial" panose="020B0604020202020204" pitchFamily="34" charset="0"/>
              </a:rPr>
              <a:t>Complete the Bank/Credit Union Deposit Slips by Fund</a:t>
            </a:r>
          </a:p>
          <a:p>
            <a:pPr marL="461963" indent="-461963">
              <a:lnSpc>
                <a:spcPct val="150000"/>
              </a:lnSpc>
              <a:spcAft>
                <a:spcPts val="1200"/>
              </a:spcAft>
              <a:buFont typeface="Arial" pitchFamily="34" charset="0"/>
              <a:buChar char="•"/>
            </a:pPr>
            <a:r>
              <a:rPr lang="en-US" sz="2400" b="1" dirty="0">
                <a:latin typeface="Arial" panose="020B0604020202020204" pitchFamily="34" charset="0"/>
                <a:cs typeface="Arial" panose="020B0604020202020204" pitchFamily="34" charset="0"/>
              </a:rPr>
              <a:t>Make an Adding Machine Tape of Checks to Deposit by Fund</a:t>
            </a:r>
          </a:p>
          <a:p>
            <a:pPr marL="461963" indent="-461963">
              <a:lnSpc>
                <a:spcPct val="150000"/>
              </a:lnSpc>
              <a:spcAft>
                <a:spcPts val="1200"/>
              </a:spcAft>
              <a:buFont typeface="Arial" pitchFamily="34" charset="0"/>
              <a:buChar char="•"/>
            </a:pPr>
            <a:r>
              <a:rPr lang="en-US" sz="2400" b="1" dirty="0">
                <a:latin typeface="Arial" panose="020B0604020202020204" pitchFamily="34" charset="0"/>
                <a:cs typeface="Arial" panose="020B0604020202020204" pitchFamily="34" charset="0"/>
              </a:rPr>
              <a:t>Clip the Adding Machine Tape to the Checks/Cash by Fund</a:t>
            </a:r>
          </a:p>
          <a:p>
            <a:pPr marL="461963" indent="-461963">
              <a:lnSpc>
                <a:spcPct val="150000"/>
              </a:lnSpc>
              <a:spcAft>
                <a:spcPts val="1200"/>
              </a:spcAft>
              <a:buFont typeface="Arial" pitchFamily="34" charset="0"/>
              <a:buChar char="•"/>
            </a:pPr>
            <a:r>
              <a:rPr lang="en-US" sz="2400" b="1" dirty="0">
                <a:latin typeface="Arial" panose="020B0604020202020204" pitchFamily="34" charset="0"/>
                <a:cs typeface="Arial" panose="020B0604020202020204" pitchFamily="34" charset="0"/>
              </a:rPr>
              <a:t>Make the Deposit at the Bank or Credit Union</a:t>
            </a: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2E2BAEA-469F-4834-C93B-739C7FEBE8CB}"/>
              </a:ext>
            </a:extLst>
          </p:cNvPr>
          <p:cNvSpPr txBox="1"/>
          <p:nvPr/>
        </p:nvSpPr>
        <p:spPr>
          <a:xfrm>
            <a:off x="972457" y="4659086"/>
            <a:ext cx="10203543" cy="1477328"/>
          </a:xfrm>
          <a:prstGeom prst="rect">
            <a:avLst/>
          </a:prstGeom>
          <a:solidFill>
            <a:schemeClr val="accent5">
              <a:lumMod val="20000"/>
              <a:lumOff val="80000"/>
            </a:schemeClr>
          </a:solid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HINT</a:t>
            </a:r>
            <a:r>
              <a:rPr lang="en-US" sz="2400" b="1" dirty="0">
                <a:solidFill>
                  <a:srgbClr val="C00000"/>
                </a:solidFill>
                <a:latin typeface="Arial" panose="020B0604020202020204" pitchFamily="34" charset="0"/>
                <a:cs typeface="Arial" panose="020B0604020202020204" pitchFamily="34" charset="0"/>
              </a:rPr>
              <a:t>:</a:t>
            </a:r>
            <a:r>
              <a:rPr lang="en-US" sz="2400" b="1" dirty="0">
                <a:solidFill>
                  <a:srgbClr val="386A69"/>
                </a:solidFill>
                <a:latin typeface="Arial" panose="020B0604020202020204" pitchFamily="34" charset="0"/>
                <a:cs typeface="Arial" panose="020B0604020202020204" pitchFamily="34" charset="0"/>
              </a:rPr>
              <a:t>  </a:t>
            </a:r>
            <a:r>
              <a:rPr lang="en-US" sz="2400" dirty="0">
                <a:solidFill>
                  <a:srgbClr val="386A69"/>
                </a:solidFill>
                <a:latin typeface="Arial" panose="020B0604020202020204" pitchFamily="34" charset="0"/>
                <a:cs typeface="Arial" panose="020B0604020202020204" pitchFamily="34" charset="0"/>
              </a:rPr>
              <a:t>It Helps to Bring a Copy of The </a:t>
            </a:r>
            <a:r>
              <a:rPr lang="en-US" sz="2400" b="1" i="1" dirty="0">
                <a:solidFill>
                  <a:srgbClr val="386A69"/>
                </a:solidFill>
                <a:latin typeface="Arial" panose="020B0604020202020204" pitchFamily="34" charset="0"/>
                <a:cs typeface="Arial" panose="020B0604020202020204" pitchFamily="34" charset="0"/>
              </a:rPr>
              <a:t>Cash Receipt Report </a:t>
            </a:r>
            <a:r>
              <a:rPr lang="en-US" sz="2400" dirty="0">
                <a:solidFill>
                  <a:srgbClr val="386A69"/>
                </a:solidFill>
                <a:latin typeface="Arial" panose="020B0604020202020204" pitchFamily="34" charset="0"/>
                <a:cs typeface="Arial" panose="020B0604020202020204" pitchFamily="34" charset="0"/>
              </a:rPr>
              <a:t>with You.  That Way, if There is a Discrepancy, You Can Check to See What was Entered Without Making Another Trip to Clarify.</a:t>
            </a:r>
            <a:endParaRPr lang="en-US"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977501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9AC5D-44D6-62A0-101B-C4EB27FC597E}"/>
              </a:ext>
            </a:extLst>
          </p:cNvPr>
          <p:cNvSpPr>
            <a:spLocks noGrp="1"/>
          </p:cNvSpPr>
          <p:nvPr>
            <p:ph type="sldNum" sz="quarter" idx="12"/>
          </p:nvPr>
        </p:nvSpPr>
        <p:spPr/>
        <p:txBody>
          <a:bodyPr/>
          <a:lstStyle/>
          <a:p>
            <a:fld id="{CB1E4CB7-CB13-4810-BF18-BE31AFC64F93}" type="slidenum">
              <a:rPr lang="en-US" smtClean="0"/>
              <a:t>139</a:t>
            </a:fld>
            <a:endParaRPr lang="en-US" dirty="0"/>
          </a:p>
        </p:txBody>
      </p:sp>
      <p:sp>
        <p:nvSpPr>
          <p:cNvPr id="3" name="TextBox 2">
            <a:extLst>
              <a:ext uri="{FF2B5EF4-FFF2-40B4-BE49-F238E27FC236}">
                <a16:creationId xmlns:a16="http://schemas.microsoft.com/office/drawing/2014/main" id="{A60763DD-2237-2181-83BA-80441ACBD6EC}"/>
              </a:ext>
            </a:extLst>
          </p:cNvPr>
          <p:cNvSpPr txBox="1"/>
          <p:nvPr/>
        </p:nvSpPr>
        <p:spPr>
          <a:xfrm>
            <a:off x="841829" y="928914"/>
            <a:ext cx="10588171" cy="4585871"/>
          </a:xfrm>
          <a:prstGeom prst="rect">
            <a:avLst/>
          </a:prstGeom>
          <a:noFill/>
        </p:spPr>
        <p:txBody>
          <a:bodyPr wrap="square" rtlCol="0">
            <a:spAutoFit/>
          </a:bodyPr>
          <a:lstStyle/>
          <a:p>
            <a:pPr marL="0" indent="0">
              <a:buNone/>
            </a:pPr>
            <a:r>
              <a:rPr lang="en-US" sz="3200" b="1" dirty="0">
                <a:solidFill>
                  <a:srgbClr val="C00000"/>
                </a:solidFill>
                <a:latin typeface="Arial" panose="020B0604020202020204" pitchFamily="34" charset="0"/>
                <a:cs typeface="Arial" panose="020B0604020202020204" pitchFamily="34" charset="0"/>
              </a:rPr>
              <a:t>Have the Teller Initial the Deposit Slip</a:t>
            </a:r>
          </a:p>
          <a:p>
            <a:pPr marL="0" indent="0" algn="ctr">
              <a:lnSpc>
                <a:spcPct val="150000"/>
              </a:lnSpc>
              <a:buNone/>
            </a:pPr>
            <a:r>
              <a:rPr lang="en-US" sz="4800" b="1" dirty="0">
                <a:ln>
                  <a:solidFill>
                    <a:srgbClr val="FFFF00"/>
                  </a:solidFill>
                </a:ln>
                <a:solidFill>
                  <a:srgbClr val="0070C0"/>
                </a:solidFill>
                <a:latin typeface="Arial" panose="020B0604020202020204" pitchFamily="34" charset="0"/>
                <a:cs typeface="Arial" panose="020B0604020202020204" pitchFamily="34" charset="0"/>
              </a:rPr>
              <a:t>WHY?</a:t>
            </a:r>
          </a:p>
          <a:p>
            <a:pPr marL="0" indent="0">
              <a:spcBef>
                <a:spcPts val="600"/>
              </a:spcBef>
              <a:spcAft>
                <a:spcPts val="600"/>
              </a:spcAft>
              <a:buNone/>
            </a:pPr>
            <a:r>
              <a:rPr lang="en-US" sz="3200" b="1" dirty="0">
                <a:solidFill>
                  <a:srgbClr val="7030A0"/>
                </a:solidFill>
                <a:latin typeface="Arial" panose="020B0604020202020204" pitchFamily="34" charset="0"/>
                <a:cs typeface="Arial" panose="020B0604020202020204" pitchFamily="34" charset="0"/>
              </a:rPr>
              <a:t>It is </a:t>
            </a:r>
            <a:r>
              <a:rPr lang="en-US" sz="3200" b="1" dirty="0">
                <a:solidFill>
                  <a:srgbClr val="C00000"/>
                </a:solidFill>
                <a:latin typeface="Arial" panose="020B0604020202020204" pitchFamily="34" charset="0"/>
                <a:cs typeface="Arial" panose="020B0604020202020204" pitchFamily="34" charset="0"/>
              </a:rPr>
              <a:t>PROOF POSITIVE </a:t>
            </a:r>
            <a:r>
              <a:rPr lang="en-US" sz="3200" b="1" dirty="0">
                <a:solidFill>
                  <a:srgbClr val="7030A0"/>
                </a:solidFill>
                <a:latin typeface="Arial" panose="020B0604020202020204" pitchFamily="34" charset="0"/>
                <a:cs typeface="Arial" panose="020B0604020202020204" pitchFamily="34" charset="0"/>
              </a:rPr>
              <a:t>the Deposit was Made and Verifies the Deposit Amounts</a:t>
            </a:r>
          </a:p>
          <a:p>
            <a:pPr marL="0" indent="0">
              <a:lnSpc>
                <a:spcPct val="100000"/>
              </a:lnSpc>
              <a:spcBef>
                <a:spcPts val="0"/>
              </a:spcBef>
              <a:buNone/>
            </a:pPr>
            <a:endParaRPr lang="en-US" sz="3200" dirty="0">
              <a:solidFill>
                <a:srgbClr val="C00000"/>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3200" dirty="0">
                <a:solidFill>
                  <a:srgbClr val="C00000"/>
                </a:solidFill>
                <a:latin typeface="Arial" panose="020B0604020202020204" pitchFamily="34" charset="0"/>
                <a:cs typeface="Arial" panose="020B0604020202020204" pitchFamily="34" charset="0"/>
              </a:rPr>
              <a:t>Auditors </a:t>
            </a:r>
            <a:r>
              <a:rPr lang="en-US" sz="3200" b="1" dirty="0">
                <a:solidFill>
                  <a:srgbClr val="7030A0"/>
                </a:solidFill>
                <a:latin typeface="Arial" panose="020B0604020202020204" pitchFamily="34" charset="0"/>
                <a:cs typeface="Arial" panose="020B0604020202020204" pitchFamily="34" charset="0"/>
              </a:rPr>
              <a:t>LOVE</a:t>
            </a:r>
            <a:r>
              <a:rPr lang="en-US" sz="3200" dirty="0">
                <a:solidFill>
                  <a:srgbClr val="C00000"/>
                </a:solidFill>
                <a:latin typeface="Arial" panose="020B0604020202020204" pitchFamily="34" charset="0"/>
                <a:cs typeface="Arial" panose="020B0604020202020204" pitchFamily="34" charset="0"/>
              </a:rPr>
              <a:t> this when Comparing Deposits to Bank Statements.</a:t>
            </a:r>
          </a:p>
          <a:p>
            <a:endParaRPr lang="en-US" dirty="0"/>
          </a:p>
        </p:txBody>
      </p:sp>
      <p:sp>
        <p:nvSpPr>
          <p:cNvPr id="4" name="TextBox 3">
            <a:extLst>
              <a:ext uri="{FF2B5EF4-FFF2-40B4-BE49-F238E27FC236}">
                <a16:creationId xmlns:a16="http://schemas.microsoft.com/office/drawing/2014/main" id="{EAFA4CC1-4D64-D363-BA6B-56FC1CA58906}"/>
              </a:ext>
            </a:extLst>
          </p:cNvPr>
          <p:cNvSpPr txBox="1"/>
          <p:nvPr/>
        </p:nvSpPr>
        <p:spPr>
          <a:xfrm rot="20283527">
            <a:off x="7957546" y="1654355"/>
            <a:ext cx="1752600" cy="861774"/>
          </a:xfrm>
          <a:prstGeom prst="rect">
            <a:avLst/>
          </a:prstGeom>
          <a:noFill/>
        </p:spPr>
        <p:txBody>
          <a:bodyPr wrap="square" rtlCol="0">
            <a:spAutoFit/>
          </a:bodyPr>
          <a:lstStyle/>
          <a:p>
            <a:r>
              <a:rPr lang="en-US" sz="3200" b="1" dirty="0">
                <a:solidFill>
                  <a:srgbClr val="C00000"/>
                </a:solidFill>
                <a:latin typeface="Kunstler Script" panose="030304020206070D0D06" pitchFamily="66" charset="0"/>
              </a:rPr>
              <a:t>PAV</a:t>
            </a:r>
          </a:p>
          <a:p>
            <a:endParaRPr lang="en-US" dirty="0"/>
          </a:p>
        </p:txBody>
      </p:sp>
      <p:pic>
        <p:nvPicPr>
          <p:cNvPr id="5" name="Picture 4">
            <a:extLst>
              <a:ext uri="{FF2B5EF4-FFF2-40B4-BE49-F238E27FC236}">
                <a16:creationId xmlns:a16="http://schemas.microsoft.com/office/drawing/2014/main" id="{FD274C69-0F01-E76A-F30E-DBDD110682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8772" y="4654453"/>
            <a:ext cx="1702257" cy="1471999"/>
          </a:xfrm>
          <a:prstGeom prst="rect">
            <a:avLst/>
          </a:prstGeom>
        </p:spPr>
      </p:pic>
    </p:spTree>
    <p:extLst>
      <p:ext uri="{BB962C8B-B14F-4D97-AF65-F5344CB8AC3E}">
        <p14:creationId xmlns:p14="http://schemas.microsoft.com/office/powerpoint/2010/main" val="214710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14</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261600" cy="5816977"/>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What Functions are Essential?</a:t>
            </a:r>
          </a:p>
          <a:p>
            <a:pPr marL="457200" indent="-457200"/>
            <a:endParaRPr lang="en-US" sz="1200" b="1" u="sng" dirty="0">
              <a:solidFill>
                <a:schemeClr val="accent4">
                  <a:lumMod val="75000"/>
                </a:schemeClr>
              </a:solidFill>
            </a:endParaRPr>
          </a:p>
          <a:p>
            <a:pPr marL="457200" indent="-457200">
              <a:spcAft>
                <a:spcPts val="600"/>
              </a:spcAft>
              <a:buFont typeface="Arial" panose="020B0604020202020204" pitchFamily="34" charset="0"/>
              <a:buChar char="•"/>
            </a:pPr>
            <a:r>
              <a:rPr lang="en-US" sz="2600" b="1" u="sng" dirty="0">
                <a:solidFill>
                  <a:schemeClr val="accent4">
                    <a:lumMod val="75000"/>
                  </a:schemeClr>
                </a:solidFill>
                <a:latin typeface="Arial" panose="020B0604020202020204" pitchFamily="34" charset="0"/>
                <a:cs typeface="Arial" panose="020B0604020202020204" pitchFamily="34" charset="0"/>
              </a:rPr>
              <a:t>YOU</a:t>
            </a:r>
            <a:r>
              <a:rPr lang="en-US" sz="2600" dirty="0">
                <a:latin typeface="Arial" panose="020B0604020202020204" pitchFamily="34" charset="0"/>
                <a:cs typeface="Arial" panose="020B0604020202020204" pitchFamily="34" charset="0"/>
              </a:rPr>
              <a:t> Advise the Board on Financial and Budgetary Matters</a:t>
            </a:r>
          </a:p>
          <a:p>
            <a:pPr marL="457200" indent="-457200">
              <a:spcAft>
                <a:spcPts val="600"/>
              </a:spcAft>
              <a:buFont typeface="Arial" panose="020B0604020202020204" pitchFamily="34" charset="0"/>
              <a:buChar char="•"/>
            </a:pPr>
            <a:r>
              <a:rPr lang="en-US" sz="2600" b="1" u="sng" dirty="0">
                <a:solidFill>
                  <a:schemeClr val="accent4">
                    <a:lumMod val="75000"/>
                  </a:schemeClr>
                </a:solidFill>
                <a:latin typeface="Arial" panose="020B0604020202020204" pitchFamily="34" charset="0"/>
                <a:cs typeface="Arial" panose="020B0604020202020204" pitchFamily="34" charset="0"/>
              </a:rPr>
              <a:t>YOU</a:t>
            </a:r>
            <a:r>
              <a:rPr lang="en-US" sz="2600" dirty="0">
                <a:latin typeface="Arial" panose="020B0604020202020204" pitchFamily="34" charset="0"/>
                <a:cs typeface="Arial" panose="020B0604020202020204" pitchFamily="34" charset="0"/>
              </a:rPr>
              <a:t> Assure that the District Claims all the County, State and Federal Money it is Entitled to</a:t>
            </a:r>
          </a:p>
          <a:p>
            <a:pPr marL="457200" indent="-457200">
              <a:spcAft>
                <a:spcPts val="600"/>
              </a:spcAft>
              <a:buFont typeface="Arial" panose="020B0604020202020204" pitchFamily="34" charset="0"/>
              <a:buChar char="•"/>
            </a:pPr>
            <a:r>
              <a:rPr lang="en-US" sz="2600" b="1" u="sng" dirty="0">
                <a:solidFill>
                  <a:schemeClr val="accent4">
                    <a:lumMod val="75000"/>
                  </a:schemeClr>
                </a:solidFill>
                <a:latin typeface="Arial" panose="020B0604020202020204" pitchFamily="34" charset="0"/>
                <a:cs typeface="Arial" panose="020B0604020202020204" pitchFamily="34" charset="0"/>
              </a:rPr>
              <a:t>YOU</a:t>
            </a:r>
            <a:r>
              <a:rPr lang="en-US" sz="2600" dirty="0">
                <a:latin typeface="Arial" panose="020B0604020202020204" pitchFamily="34" charset="0"/>
                <a:cs typeface="Arial" panose="020B0604020202020204" pitchFamily="34" charset="0"/>
              </a:rPr>
              <a:t> Assist the Board with Purchases that Require Formal Bids</a:t>
            </a:r>
          </a:p>
          <a:p>
            <a:pPr marL="457200" indent="-457200">
              <a:spcAft>
                <a:spcPts val="600"/>
              </a:spcAft>
              <a:buFont typeface="Arial" panose="020B0604020202020204" pitchFamily="34" charset="0"/>
              <a:buChar char="•"/>
            </a:pPr>
            <a:r>
              <a:rPr lang="en-US" sz="2600" b="1" u="sng" dirty="0">
                <a:solidFill>
                  <a:schemeClr val="accent4">
                    <a:lumMod val="75000"/>
                  </a:schemeClr>
                </a:solidFill>
                <a:latin typeface="Arial" panose="020B0604020202020204" pitchFamily="34" charset="0"/>
                <a:cs typeface="Arial" panose="020B0604020202020204" pitchFamily="34" charset="0"/>
              </a:rPr>
              <a:t>YOU</a:t>
            </a:r>
            <a:r>
              <a:rPr lang="en-US" sz="2600" dirty="0">
                <a:latin typeface="Arial" panose="020B0604020202020204" pitchFamily="34" charset="0"/>
                <a:cs typeface="Arial" panose="020B0604020202020204" pitchFamily="34" charset="0"/>
              </a:rPr>
              <a:t> Attend Meetings as Required by Law, Assigned by the Board, or Requested by the Superintendent</a:t>
            </a:r>
          </a:p>
          <a:p>
            <a:pPr marL="914400" lvl="2" indent="-457200">
              <a:buFont typeface="Courier New" panose="02070309020205020404" pitchFamily="49" charset="0"/>
              <a:buChar char="o"/>
            </a:pPr>
            <a:r>
              <a:rPr lang="en-US" sz="2600" dirty="0">
                <a:latin typeface="Arial" panose="020B0604020202020204" pitchFamily="34" charset="0"/>
                <a:cs typeface="Arial" panose="020B0604020202020204" pitchFamily="34" charset="0"/>
              </a:rPr>
              <a:t>Record Minutes of </a:t>
            </a:r>
            <a:r>
              <a:rPr lang="en-US" sz="2600" b="1" u="sng" dirty="0">
                <a:solidFill>
                  <a:srgbClr val="C00000"/>
                </a:solidFill>
                <a:latin typeface="Arial" panose="020B0604020202020204" pitchFamily="34" charset="0"/>
                <a:cs typeface="Arial" panose="020B0604020202020204" pitchFamily="34" charset="0"/>
              </a:rPr>
              <a:t>ALL</a:t>
            </a:r>
            <a:r>
              <a:rPr lang="en-US" sz="2600" dirty="0">
                <a:latin typeface="Arial" panose="020B0604020202020204" pitchFamily="34" charset="0"/>
                <a:cs typeface="Arial" panose="020B0604020202020204" pitchFamily="34" charset="0"/>
              </a:rPr>
              <a:t> Meetings (Committee, Negotiations, Etc.)</a:t>
            </a:r>
          </a:p>
          <a:p>
            <a:pPr marL="914400" lvl="2" indent="-457200">
              <a:buFont typeface="Courier New" panose="02070309020205020404" pitchFamily="49" charset="0"/>
              <a:buChar char="o"/>
            </a:pPr>
            <a:r>
              <a:rPr lang="en-US" sz="2600" dirty="0">
                <a:latin typeface="Arial" panose="020B0604020202020204" pitchFamily="34" charset="0"/>
                <a:cs typeface="Arial" panose="020B0604020202020204" pitchFamily="34" charset="0"/>
              </a:rPr>
              <a:t>Publish Minutes in the District’s Official Newspaper if Applicable</a:t>
            </a:r>
          </a:p>
          <a:p>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BCBF39-41CD-6ACE-398D-FB20A848C6F4}"/>
              </a:ext>
            </a:extLst>
          </p:cNvPr>
          <p:cNvSpPr txBox="1"/>
          <p:nvPr/>
        </p:nvSpPr>
        <p:spPr>
          <a:xfrm>
            <a:off x="8984342" y="5856714"/>
            <a:ext cx="2162629" cy="369332"/>
          </a:xfrm>
          <a:prstGeom prst="rect">
            <a:avLst/>
          </a:prstGeom>
          <a:solidFill>
            <a:srgbClr val="FFFF00"/>
          </a:solidFill>
        </p:spPr>
        <p:txBody>
          <a:bodyPr wrap="square">
            <a:spAutoFit/>
          </a:bodyPr>
          <a:lstStyle/>
          <a:p>
            <a:r>
              <a:rPr lang="en-US" dirty="0"/>
              <a:t>NDCC 15.1-07-21</a:t>
            </a:r>
          </a:p>
        </p:txBody>
      </p:sp>
    </p:spTree>
    <p:extLst>
      <p:ext uri="{BB962C8B-B14F-4D97-AF65-F5344CB8AC3E}">
        <p14:creationId xmlns:p14="http://schemas.microsoft.com/office/powerpoint/2010/main" val="35073381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33FF6-2F4C-2A11-B3FF-BB465C5D7F11}"/>
              </a:ext>
            </a:extLst>
          </p:cNvPr>
          <p:cNvSpPr>
            <a:spLocks noGrp="1"/>
          </p:cNvSpPr>
          <p:nvPr>
            <p:ph type="sldNum" sz="quarter" idx="12"/>
          </p:nvPr>
        </p:nvSpPr>
        <p:spPr/>
        <p:txBody>
          <a:bodyPr/>
          <a:lstStyle/>
          <a:p>
            <a:fld id="{CB1E4CB7-CB13-4810-BF18-BE31AFC64F93}" type="slidenum">
              <a:rPr lang="en-US" smtClean="0"/>
              <a:t>140</a:t>
            </a:fld>
            <a:endParaRPr lang="en-US" dirty="0"/>
          </a:p>
        </p:txBody>
      </p:sp>
      <p:sp>
        <p:nvSpPr>
          <p:cNvPr id="3" name="TextBox 2">
            <a:extLst>
              <a:ext uri="{FF2B5EF4-FFF2-40B4-BE49-F238E27FC236}">
                <a16:creationId xmlns:a16="http://schemas.microsoft.com/office/drawing/2014/main" id="{1D1B4F9F-BD97-1419-FAEB-7F321E053DAC}"/>
              </a:ext>
            </a:extLst>
          </p:cNvPr>
          <p:cNvSpPr txBox="1"/>
          <p:nvPr/>
        </p:nvSpPr>
        <p:spPr>
          <a:xfrm>
            <a:off x="812800" y="1001486"/>
            <a:ext cx="10617200" cy="3862596"/>
          </a:xfrm>
          <a:prstGeom prst="rect">
            <a:avLst/>
          </a:prstGeom>
          <a:noFill/>
        </p:spPr>
        <p:txBody>
          <a:bodyPr wrap="square" rtlCol="0">
            <a:spAutoFit/>
          </a:bodyPr>
          <a:lstStyle/>
          <a:p>
            <a:pPr marL="0" indent="0">
              <a:spcBef>
                <a:spcPts val="600"/>
              </a:spcBef>
              <a:spcAft>
                <a:spcPts val="600"/>
              </a:spcAft>
              <a:buNone/>
            </a:pPr>
            <a:r>
              <a:rPr lang="en-US" sz="3200" b="1" dirty="0">
                <a:solidFill>
                  <a:srgbClr val="C00000"/>
                </a:solidFill>
                <a:latin typeface="Arial" panose="020B0604020202020204" pitchFamily="34" charset="0"/>
                <a:cs typeface="Arial" panose="020B0604020202020204" pitchFamily="34" charset="0"/>
              </a:rPr>
              <a:t>Cash Receipts</a:t>
            </a:r>
          </a:p>
          <a:p>
            <a:pPr marL="628650" indent="-628650">
              <a:spcBef>
                <a:spcPts val="600"/>
              </a:spcBef>
              <a:spcAft>
                <a:spcPts val="600"/>
              </a:spcAft>
              <a:buFont typeface="Arial" panose="020B0604020202020204" pitchFamily="34" charset="0"/>
              <a:buChar char="•"/>
            </a:pPr>
            <a:r>
              <a:rPr lang="en-US" sz="3200" b="1" dirty="0">
                <a:latin typeface="Arial" panose="020B0604020202020204" pitchFamily="34" charset="0"/>
                <a:cs typeface="Arial" panose="020B0604020202020204" pitchFamily="34" charset="0"/>
              </a:rPr>
              <a:t>Post Cash Receipts Batch</a:t>
            </a:r>
          </a:p>
          <a:p>
            <a:pPr marL="628650" indent="-628650">
              <a:spcBef>
                <a:spcPts val="600"/>
              </a:spcBef>
              <a:spcAft>
                <a:spcPts val="600"/>
              </a:spcAft>
              <a:buFont typeface="Arial" panose="020B0604020202020204" pitchFamily="34" charset="0"/>
              <a:buChar char="•"/>
            </a:pPr>
            <a:r>
              <a:rPr lang="en-US" sz="3200" b="1" dirty="0">
                <a:latin typeface="Arial" panose="020B0604020202020204" pitchFamily="34" charset="0"/>
                <a:cs typeface="Arial" panose="020B0604020202020204" pitchFamily="34" charset="0"/>
              </a:rPr>
              <a:t>If you Made a Deposit to a Money Market Account, Enter that Amount in the Fund Pages </a:t>
            </a:r>
            <a:r>
              <a:rPr lang="en-US" sz="3200" dirty="0">
                <a:latin typeface="Arial" panose="020B0604020202020204" pitchFamily="34" charset="0"/>
                <a:cs typeface="Arial" panose="020B0604020202020204" pitchFamily="34" charset="0"/>
              </a:rPr>
              <a:t>(Clip Board)</a:t>
            </a:r>
          </a:p>
          <a:p>
            <a:pPr marL="628650" indent="-628650">
              <a:spcBef>
                <a:spcPts val="600"/>
              </a:spcBef>
              <a:spcAft>
                <a:spcPts val="600"/>
              </a:spcAft>
              <a:buFont typeface="Arial" panose="020B0604020202020204" pitchFamily="34" charset="0"/>
              <a:buChar char="•"/>
            </a:pPr>
            <a:r>
              <a:rPr lang="en-US" sz="3200" b="1" dirty="0">
                <a:latin typeface="Arial" panose="020B0604020202020204" pitchFamily="34" charset="0"/>
                <a:cs typeface="Arial" panose="020B0604020202020204" pitchFamily="34" charset="0"/>
              </a:rPr>
              <a:t>Run a Balance Sheet to Make Sure Accounts are in Balance</a:t>
            </a:r>
            <a:endParaRPr lang="en-US" sz="3200" dirty="0">
              <a:latin typeface="Arial" panose="020B0604020202020204" pitchFamily="34" charset="0"/>
              <a:cs typeface="Arial" panose="020B0604020202020204" pitchFamily="34" charset="0"/>
            </a:endParaRPr>
          </a:p>
          <a:p>
            <a:endParaRPr lang="en-US" dirty="0"/>
          </a:p>
        </p:txBody>
      </p:sp>
      <p:pic>
        <p:nvPicPr>
          <p:cNvPr id="5" name="Picture 4" descr="Text&#10;&#10;Description automatically generated with medium confidence">
            <a:extLst>
              <a:ext uri="{FF2B5EF4-FFF2-40B4-BE49-F238E27FC236}">
                <a16:creationId xmlns:a16="http://schemas.microsoft.com/office/drawing/2014/main" id="{71314C5C-C5DE-EBDA-63CB-075274B5C1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21400" y="4173408"/>
            <a:ext cx="3103128" cy="2060477"/>
          </a:xfrm>
          <a:prstGeom prst="rect">
            <a:avLst/>
          </a:prstGeom>
        </p:spPr>
      </p:pic>
    </p:spTree>
    <p:extLst>
      <p:ext uri="{BB962C8B-B14F-4D97-AF65-F5344CB8AC3E}">
        <p14:creationId xmlns:p14="http://schemas.microsoft.com/office/powerpoint/2010/main" val="42519427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D5D64-67F7-F0F9-BCC2-25B81123E756}"/>
              </a:ext>
            </a:extLst>
          </p:cNvPr>
          <p:cNvSpPr>
            <a:spLocks noGrp="1"/>
          </p:cNvSpPr>
          <p:nvPr>
            <p:ph type="sldNum" sz="quarter" idx="12"/>
          </p:nvPr>
        </p:nvSpPr>
        <p:spPr/>
        <p:txBody>
          <a:bodyPr/>
          <a:lstStyle/>
          <a:p>
            <a:fld id="{CB1E4CB7-CB13-4810-BF18-BE31AFC64F93}" type="slidenum">
              <a:rPr lang="en-US" smtClean="0"/>
              <a:t>141</a:t>
            </a:fld>
            <a:endParaRPr lang="en-US" dirty="0"/>
          </a:p>
        </p:txBody>
      </p:sp>
      <p:sp>
        <p:nvSpPr>
          <p:cNvPr id="3" name="TextBox 2">
            <a:extLst>
              <a:ext uri="{FF2B5EF4-FFF2-40B4-BE49-F238E27FC236}">
                <a16:creationId xmlns:a16="http://schemas.microsoft.com/office/drawing/2014/main" id="{9AD441D6-58BF-85B1-905E-EC192FA5FB9B}"/>
              </a:ext>
            </a:extLst>
          </p:cNvPr>
          <p:cNvSpPr txBox="1"/>
          <p:nvPr/>
        </p:nvSpPr>
        <p:spPr>
          <a:xfrm>
            <a:off x="787400" y="761659"/>
            <a:ext cx="10617200" cy="6047809"/>
          </a:xfrm>
          <a:prstGeom prst="rect">
            <a:avLst/>
          </a:prstGeom>
          <a:noFill/>
        </p:spPr>
        <p:txBody>
          <a:bodyPr wrap="square" rtlCol="0">
            <a:spAutoFit/>
          </a:bodyPr>
          <a:lstStyle/>
          <a:p>
            <a:pPr marL="0" indent="0">
              <a:spcBef>
                <a:spcPts val="600"/>
              </a:spcBef>
              <a:spcAft>
                <a:spcPts val="600"/>
              </a:spcAft>
              <a:buNone/>
            </a:pPr>
            <a:r>
              <a:rPr lang="en-US" sz="4000" b="1" dirty="0">
                <a:solidFill>
                  <a:srgbClr val="C00000"/>
                </a:solidFill>
                <a:cs typeface="Arial" panose="020B0604020202020204" pitchFamily="34" charset="0"/>
              </a:rPr>
              <a:t>Budget</a:t>
            </a:r>
          </a:p>
          <a:p>
            <a:pPr marL="461963" indent="-461963">
              <a:spcBef>
                <a:spcPts val="600"/>
              </a:spcBef>
              <a:spcAft>
                <a:spcPts val="600"/>
              </a:spcAft>
              <a:buFont typeface="Arial" pitchFamily="34" charset="0"/>
              <a:buChar char="•"/>
            </a:pPr>
            <a:r>
              <a:rPr lang="en-US" sz="2800" b="1" dirty="0">
                <a:cs typeface="Arial" panose="020B0604020202020204" pitchFamily="34" charset="0"/>
              </a:rPr>
              <a:t>Review Previous Budget</a:t>
            </a:r>
          </a:p>
          <a:p>
            <a:pPr marL="461963" indent="-461963">
              <a:spcBef>
                <a:spcPts val="600"/>
              </a:spcBef>
              <a:buFont typeface="Arial" pitchFamily="34" charset="0"/>
              <a:buChar char="•"/>
            </a:pPr>
            <a:r>
              <a:rPr lang="en-US" sz="2800" b="1" dirty="0">
                <a:cs typeface="Arial" panose="020B0604020202020204" pitchFamily="34" charset="0"/>
              </a:rPr>
              <a:t>Determine Expected Revenue</a:t>
            </a:r>
          </a:p>
          <a:p>
            <a:pPr marL="919163" lvl="1" indent="-461963">
              <a:spcBef>
                <a:spcPts val="0"/>
              </a:spcBef>
              <a:buFont typeface="Courier New" panose="02070309020205020404" pitchFamily="49" charset="0"/>
              <a:buChar char="o"/>
            </a:pPr>
            <a:r>
              <a:rPr lang="en-US" sz="2000" dirty="0">
                <a:cs typeface="Arial" panose="020B0604020202020204" pitchFamily="34" charset="0"/>
              </a:rPr>
              <a:t>Levies</a:t>
            </a:r>
          </a:p>
          <a:p>
            <a:pPr marL="919163" lvl="1" indent="-461963">
              <a:spcBef>
                <a:spcPts val="0"/>
              </a:spcBef>
              <a:buFont typeface="Courier New" panose="02070309020205020404" pitchFamily="49" charset="0"/>
              <a:buChar char="o"/>
            </a:pPr>
            <a:r>
              <a:rPr lang="en-US" sz="2000" dirty="0">
                <a:cs typeface="Arial" panose="020B0604020202020204" pitchFamily="34" charset="0"/>
              </a:rPr>
              <a:t>Federal Title Allotments</a:t>
            </a:r>
          </a:p>
          <a:p>
            <a:pPr marL="919163" lvl="1" indent="-461963">
              <a:spcBef>
                <a:spcPts val="0"/>
              </a:spcBef>
              <a:buFont typeface="Courier New" panose="02070309020205020404" pitchFamily="49" charset="0"/>
              <a:buChar char="o"/>
            </a:pPr>
            <a:r>
              <a:rPr lang="en-US" sz="2000" dirty="0">
                <a:cs typeface="Arial" panose="020B0604020202020204" pitchFamily="34" charset="0"/>
              </a:rPr>
              <a:t>Vo-Tech Allotments</a:t>
            </a:r>
          </a:p>
          <a:p>
            <a:pPr marL="919163" lvl="1" indent="-461963">
              <a:spcBef>
                <a:spcPts val="0"/>
              </a:spcBef>
              <a:buFont typeface="Courier New" panose="02070309020205020404" pitchFamily="49" charset="0"/>
              <a:buChar char="o"/>
            </a:pPr>
            <a:r>
              <a:rPr lang="en-US" sz="2000" dirty="0">
                <a:cs typeface="Arial" panose="020B0604020202020204" pitchFamily="34" charset="0"/>
              </a:rPr>
              <a:t>Fresh Fruit &amp; Vegetables Grant</a:t>
            </a:r>
          </a:p>
          <a:p>
            <a:pPr marL="919163" lvl="1" indent="-461963">
              <a:spcBef>
                <a:spcPts val="0"/>
              </a:spcBef>
              <a:buFont typeface="Courier New" panose="02070309020205020404" pitchFamily="49" charset="0"/>
              <a:buChar char="o"/>
            </a:pPr>
            <a:r>
              <a:rPr lang="en-US" sz="2000" dirty="0">
                <a:cs typeface="Arial" panose="020B0604020202020204" pitchFamily="34" charset="0"/>
              </a:rPr>
              <a:t>Hot Lunch</a:t>
            </a:r>
          </a:p>
          <a:p>
            <a:pPr marL="919163" lvl="1" indent="-461963">
              <a:spcBef>
                <a:spcPts val="0"/>
              </a:spcBef>
              <a:buFont typeface="Courier New" panose="02070309020205020404" pitchFamily="49" charset="0"/>
              <a:buChar char="o"/>
            </a:pPr>
            <a:r>
              <a:rPr lang="en-US" sz="2000" dirty="0">
                <a:cs typeface="Arial" panose="020B0604020202020204" pitchFamily="34" charset="0"/>
              </a:rPr>
              <a:t>Local Revenues</a:t>
            </a:r>
          </a:p>
          <a:p>
            <a:pPr marL="919163" lvl="1" indent="-461963">
              <a:spcBef>
                <a:spcPts val="0"/>
              </a:spcBef>
              <a:buFont typeface="Courier New" panose="02070309020205020404" pitchFamily="49" charset="0"/>
              <a:buChar char="o"/>
            </a:pPr>
            <a:r>
              <a:rPr lang="en-US" sz="2000" dirty="0">
                <a:cs typeface="Arial" panose="020B0604020202020204" pitchFamily="34" charset="0"/>
              </a:rPr>
              <a:t>Supplemental Payments, Etc.</a:t>
            </a:r>
          </a:p>
          <a:p>
            <a:pPr marL="461963" indent="-461963">
              <a:spcBef>
                <a:spcPts val="600"/>
              </a:spcBef>
              <a:spcAft>
                <a:spcPts val="600"/>
              </a:spcAft>
              <a:buFont typeface="Arial" panose="020B0604020202020204" pitchFamily="34" charset="0"/>
              <a:buChar char="•"/>
            </a:pPr>
            <a:r>
              <a:rPr lang="en-US" sz="2800" b="1" dirty="0">
                <a:cs typeface="Arial" panose="020B0604020202020204" pitchFamily="34" charset="0"/>
              </a:rPr>
              <a:t>Expenditures for New Fiscal Period</a:t>
            </a:r>
          </a:p>
          <a:p>
            <a:pPr marL="919163" lvl="1" indent="-461963">
              <a:spcBef>
                <a:spcPts val="0"/>
              </a:spcBef>
              <a:buFont typeface="Courier New" panose="02070309020205020404" pitchFamily="49" charset="0"/>
              <a:buChar char="o"/>
            </a:pPr>
            <a:r>
              <a:rPr lang="en-US" sz="2000" dirty="0">
                <a:cs typeface="Arial" panose="020B0604020202020204" pitchFamily="34" charset="0"/>
              </a:rPr>
              <a:t>Payroll &amp; Benefits – </a:t>
            </a:r>
            <a:r>
              <a:rPr lang="en-US" sz="2000" dirty="0">
                <a:solidFill>
                  <a:srgbClr val="7030A0"/>
                </a:solidFill>
                <a:cs typeface="Arial" panose="020B0604020202020204" pitchFamily="34" charset="0"/>
              </a:rPr>
              <a:t>Largest Chunk of the Budget</a:t>
            </a:r>
          </a:p>
          <a:p>
            <a:pPr marL="919163" lvl="1" indent="-461963">
              <a:spcBef>
                <a:spcPts val="0"/>
              </a:spcBef>
              <a:buFont typeface="Courier New" panose="02070309020205020404" pitchFamily="49" charset="0"/>
              <a:buChar char="o"/>
            </a:pPr>
            <a:r>
              <a:rPr lang="en-US" sz="2000" dirty="0">
                <a:cs typeface="Arial" panose="020B0604020202020204" pitchFamily="34" charset="0"/>
              </a:rPr>
              <a:t>Busing</a:t>
            </a:r>
          </a:p>
          <a:p>
            <a:pPr marL="919163" lvl="1" indent="-461963">
              <a:lnSpc>
                <a:spcPct val="100000"/>
              </a:lnSpc>
              <a:spcBef>
                <a:spcPts val="0"/>
              </a:spcBef>
              <a:buFont typeface="Courier New" panose="02070309020205020404" pitchFamily="49" charset="0"/>
              <a:buChar char="o"/>
            </a:pPr>
            <a:r>
              <a:rPr lang="en-US" sz="2000" dirty="0">
                <a:cs typeface="Arial" panose="020B0604020202020204" pitchFamily="34" charset="0"/>
              </a:rPr>
              <a:t>Heat &amp; Lights</a:t>
            </a:r>
          </a:p>
          <a:p>
            <a:pPr marL="919163" lvl="1" indent="-461963">
              <a:spcBef>
                <a:spcPts val="0"/>
              </a:spcBef>
              <a:buFont typeface="Courier New" panose="02070309020205020404" pitchFamily="49" charset="0"/>
              <a:buChar char="o"/>
            </a:pPr>
            <a:r>
              <a:rPr lang="en-US" sz="2000" dirty="0">
                <a:cs typeface="Arial" panose="020B0604020202020204" pitchFamily="34" charset="0"/>
              </a:rPr>
              <a:t>One Time Expenses, Etc.</a:t>
            </a:r>
            <a:r>
              <a:rPr lang="en-US" sz="2800" b="1" dirty="0">
                <a:solidFill>
                  <a:srgbClr val="0070C0"/>
                </a:solidFill>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endParaRPr lang="en-US" dirty="0"/>
          </a:p>
        </p:txBody>
      </p:sp>
      <p:pic>
        <p:nvPicPr>
          <p:cNvPr id="4" name="Picture 3">
            <a:extLst>
              <a:ext uri="{FF2B5EF4-FFF2-40B4-BE49-F238E27FC236}">
                <a16:creationId xmlns:a16="http://schemas.microsoft.com/office/drawing/2014/main" id="{F50A1582-EE80-DB3A-2C02-CF8C697574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2580" y="1947569"/>
            <a:ext cx="3573098" cy="2217785"/>
          </a:xfrm>
          <a:prstGeom prst="rect">
            <a:avLst/>
          </a:prstGeom>
        </p:spPr>
      </p:pic>
    </p:spTree>
    <p:extLst>
      <p:ext uri="{BB962C8B-B14F-4D97-AF65-F5344CB8AC3E}">
        <p14:creationId xmlns:p14="http://schemas.microsoft.com/office/powerpoint/2010/main" val="36043518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DA52E0-F436-3436-441B-51B97C5EC2EC}"/>
              </a:ext>
            </a:extLst>
          </p:cNvPr>
          <p:cNvSpPr>
            <a:spLocks noGrp="1"/>
          </p:cNvSpPr>
          <p:nvPr>
            <p:ph type="sldNum" sz="quarter" idx="12"/>
          </p:nvPr>
        </p:nvSpPr>
        <p:spPr/>
        <p:txBody>
          <a:bodyPr/>
          <a:lstStyle/>
          <a:p>
            <a:fld id="{CB1E4CB7-CB13-4810-BF18-BE31AFC64F93}" type="slidenum">
              <a:rPr lang="en-US" smtClean="0"/>
              <a:t>142</a:t>
            </a:fld>
            <a:endParaRPr lang="en-US" dirty="0"/>
          </a:p>
        </p:txBody>
      </p:sp>
      <p:sp>
        <p:nvSpPr>
          <p:cNvPr id="3" name="TextBox 2">
            <a:extLst>
              <a:ext uri="{FF2B5EF4-FFF2-40B4-BE49-F238E27FC236}">
                <a16:creationId xmlns:a16="http://schemas.microsoft.com/office/drawing/2014/main" id="{69BB17E5-4A52-0E6E-32AD-3FB1D9DEED1F}"/>
              </a:ext>
            </a:extLst>
          </p:cNvPr>
          <p:cNvSpPr txBox="1"/>
          <p:nvPr/>
        </p:nvSpPr>
        <p:spPr>
          <a:xfrm>
            <a:off x="823685" y="662858"/>
            <a:ext cx="10544629" cy="4978286"/>
          </a:xfrm>
          <a:prstGeom prst="rect">
            <a:avLst/>
          </a:prstGeom>
          <a:noFill/>
        </p:spPr>
        <p:txBody>
          <a:bodyPr wrap="square" rtlCol="0">
            <a:spAutoFit/>
          </a:bodyPr>
          <a:lstStyle/>
          <a:p>
            <a:pPr marL="0" indent="0">
              <a:spcBef>
                <a:spcPts val="600"/>
              </a:spcBef>
              <a:spcAft>
                <a:spcPts val="600"/>
              </a:spcAft>
              <a:buNone/>
            </a:pPr>
            <a:r>
              <a:rPr lang="en-US" sz="4000" b="1" dirty="0">
                <a:solidFill>
                  <a:srgbClr val="C00000"/>
                </a:solidFill>
                <a:cs typeface="Arial" panose="020B0604020202020204" pitchFamily="34" charset="0"/>
              </a:rPr>
              <a:t>Budget</a:t>
            </a:r>
          </a:p>
          <a:p>
            <a:pPr marL="0" indent="0">
              <a:lnSpc>
                <a:spcPct val="100000"/>
              </a:lnSpc>
              <a:spcBef>
                <a:spcPts val="600"/>
              </a:spcBef>
              <a:buNone/>
            </a:pPr>
            <a:r>
              <a:rPr lang="en-US" sz="2600" b="1" dirty="0">
                <a:latin typeface="Arial" panose="020B0604020202020204" pitchFamily="34" charset="0"/>
                <a:cs typeface="Arial" panose="020B0604020202020204" pitchFamily="34" charset="0"/>
              </a:rPr>
              <a:t>Create a </a:t>
            </a:r>
            <a:r>
              <a:rPr lang="en-US" sz="2600" b="1" dirty="0">
                <a:solidFill>
                  <a:srgbClr val="7030A0"/>
                </a:solidFill>
                <a:latin typeface="Arial" panose="020B0604020202020204" pitchFamily="34" charset="0"/>
                <a:cs typeface="Arial" panose="020B0604020202020204" pitchFamily="34" charset="0"/>
              </a:rPr>
              <a:t>Budget Comparison </a:t>
            </a:r>
            <a:r>
              <a:rPr lang="en-US" sz="2600" b="1" dirty="0">
                <a:latin typeface="Arial" panose="020B0604020202020204" pitchFamily="34" charset="0"/>
                <a:cs typeface="Arial" panose="020B0604020202020204" pitchFamily="34" charset="0"/>
              </a:rPr>
              <a:t>of the Current &amp; Next Fiscal Year for the Board</a:t>
            </a:r>
          </a:p>
          <a:p>
            <a:pPr marL="0" indent="0">
              <a:lnSpc>
                <a:spcPct val="100000"/>
              </a:lnSpc>
              <a:spcBef>
                <a:spcPts val="600"/>
              </a:spcBef>
              <a:buNone/>
            </a:pPr>
            <a:r>
              <a:rPr lang="en-US" sz="2400" b="1" dirty="0">
                <a:latin typeface="Arial" panose="020B0604020202020204" pitchFamily="34" charset="0"/>
                <a:cs typeface="Arial" panose="020B0604020202020204" pitchFamily="34" charset="0"/>
              </a:rPr>
              <a:t>Have the </a:t>
            </a:r>
            <a:r>
              <a:rPr lang="en-US" sz="2400" b="1" dirty="0">
                <a:solidFill>
                  <a:srgbClr val="7030A0"/>
                </a:solidFill>
                <a:latin typeface="Arial" panose="020B0604020202020204" pitchFamily="34" charset="0"/>
                <a:cs typeface="Arial" panose="020B0604020202020204" pitchFamily="34" charset="0"/>
              </a:rPr>
              <a:t>Certificate of Levy </a:t>
            </a:r>
            <a:r>
              <a:rPr lang="en-US" sz="2400" b="1" dirty="0">
                <a:latin typeface="Arial" panose="020B0604020202020204" pitchFamily="34" charset="0"/>
                <a:cs typeface="Arial" panose="020B0604020202020204" pitchFamily="34" charset="0"/>
              </a:rPr>
              <a:t>Approved by the Board</a:t>
            </a:r>
          </a:p>
          <a:p>
            <a:pPr marL="685800" lvl="1" indent="-685800">
              <a:lnSpc>
                <a:spcPct val="100000"/>
              </a:lnSpc>
              <a:spcBef>
                <a:spcPts val="600"/>
              </a:spcBef>
              <a:buFont typeface="Arial" panose="020B0604020202020204" pitchFamily="34" charset="0"/>
              <a:buChar char="•"/>
            </a:pPr>
            <a:r>
              <a:rPr lang="en-US" sz="2400" b="1" dirty="0">
                <a:solidFill>
                  <a:srgbClr val="C00000"/>
                </a:solidFill>
                <a:latin typeface="Arial" panose="020B0604020202020204" pitchFamily="34" charset="0"/>
                <a:cs typeface="Arial" panose="020B0604020202020204" pitchFamily="34" charset="0"/>
              </a:rPr>
              <a:t>Preliminary Certificate of Levy</a:t>
            </a:r>
            <a:r>
              <a:rPr lang="en-US" sz="2400" dirty="0">
                <a:latin typeface="Arial" panose="020B0604020202020204" pitchFamily="34" charset="0"/>
                <a:cs typeface="Arial" panose="020B0604020202020204" pitchFamily="34" charset="0"/>
              </a:rPr>
              <a:t> to be Filed by </a:t>
            </a:r>
            <a:r>
              <a:rPr lang="en-US" sz="2400" b="1" u="sng" dirty="0">
                <a:solidFill>
                  <a:srgbClr val="C00000"/>
                </a:solidFill>
                <a:latin typeface="Arial" panose="020B0604020202020204" pitchFamily="34" charset="0"/>
                <a:cs typeface="Arial" panose="020B0604020202020204" pitchFamily="34" charset="0"/>
              </a:rPr>
              <a:t>August 10</a:t>
            </a:r>
            <a:r>
              <a:rPr lang="en-US" sz="2400" b="1" u="sng" baseline="30000" dirty="0">
                <a:solidFill>
                  <a:srgbClr val="C00000"/>
                </a:solidFill>
                <a:latin typeface="Arial" panose="020B0604020202020204" pitchFamily="34" charset="0"/>
                <a:cs typeface="Arial" panose="020B0604020202020204" pitchFamily="34" charset="0"/>
              </a:rPr>
              <a:t>th</a:t>
            </a:r>
            <a:endParaRPr lang="en-US" sz="2400" b="1" u="sng" dirty="0">
              <a:solidFill>
                <a:srgbClr val="C00000"/>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US" sz="1050" b="1" dirty="0">
              <a:cs typeface="Arial" panose="020B0604020202020204" pitchFamily="34" charset="0"/>
            </a:endParaRPr>
          </a:p>
          <a:p>
            <a:pPr marL="0" indent="0">
              <a:lnSpc>
                <a:spcPct val="100000"/>
              </a:lnSpc>
              <a:spcBef>
                <a:spcPts val="600"/>
              </a:spcBef>
              <a:buNone/>
            </a:pPr>
            <a:r>
              <a:rPr lang="en-US" sz="2400" b="1" dirty="0">
                <a:latin typeface="Arial" panose="020B0604020202020204" pitchFamily="34" charset="0"/>
                <a:cs typeface="Arial" panose="020B0604020202020204" pitchFamily="34" charset="0"/>
              </a:rPr>
              <a:t>The Board may Increase or Decrease the Tax Levies &amp; Budget for the Current Fiscal Year on or </a:t>
            </a:r>
            <a:r>
              <a:rPr lang="en-US" sz="2400" b="1" dirty="0">
                <a:highlight>
                  <a:srgbClr val="FFFF00"/>
                </a:highlight>
                <a:latin typeface="Arial" panose="020B0604020202020204" pitchFamily="34" charset="0"/>
                <a:cs typeface="Arial" panose="020B0604020202020204" pitchFamily="34" charset="0"/>
              </a:rPr>
              <a:t>Before</a:t>
            </a:r>
            <a:r>
              <a:rPr lang="en-US" sz="2400" b="1" dirty="0">
                <a:latin typeface="Arial" panose="020B0604020202020204" pitchFamily="34" charset="0"/>
                <a:cs typeface="Arial" panose="020B0604020202020204" pitchFamily="34" charset="0"/>
              </a:rPr>
              <a:t> the </a:t>
            </a:r>
            <a:r>
              <a:rPr lang="en-US" sz="2400" b="1" u="sng" dirty="0">
                <a:solidFill>
                  <a:srgbClr val="C00000"/>
                </a:solidFill>
                <a:latin typeface="Arial" panose="020B0604020202020204" pitchFamily="34" charset="0"/>
                <a:cs typeface="Arial" panose="020B0604020202020204" pitchFamily="34" charset="0"/>
              </a:rPr>
              <a:t>10</a:t>
            </a:r>
            <a:r>
              <a:rPr lang="en-US" sz="2400" b="1" u="sng" baseline="30000" dirty="0">
                <a:solidFill>
                  <a:srgbClr val="C00000"/>
                </a:solidFill>
                <a:latin typeface="Arial" panose="020B0604020202020204" pitchFamily="34" charset="0"/>
                <a:cs typeface="Arial" panose="020B0604020202020204" pitchFamily="34" charset="0"/>
              </a:rPr>
              <a:t>th</a:t>
            </a:r>
            <a:r>
              <a:rPr lang="en-US" sz="2400" b="1" u="sng" dirty="0">
                <a:solidFill>
                  <a:srgbClr val="C00000"/>
                </a:solidFill>
                <a:latin typeface="Arial" panose="020B0604020202020204" pitchFamily="34" charset="0"/>
                <a:cs typeface="Arial" panose="020B0604020202020204" pitchFamily="34" charset="0"/>
              </a:rPr>
              <a:t> of October</a:t>
            </a:r>
          </a:p>
          <a:p>
            <a:pPr marL="742950" indent="-742950">
              <a:lnSpc>
                <a:spcPct val="100000"/>
              </a:lnSpc>
              <a:spcBef>
                <a:spcPts val="600"/>
              </a:spcBef>
              <a:buFont typeface="Arial" panose="020B0604020202020204" pitchFamily="34" charset="0"/>
              <a:buChar char="•"/>
            </a:pPr>
            <a:r>
              <a:rPr lang="en-US" sz="2600" b="1" dirty="0">
                <a:latin typeface="Arial" panose="020B0604020202020204" pitchFamily="34" charset="0"/>
                <a:cs typeface="Arial" panose="020B0604020202020204" pitchFamily="34" charset="0"/>
              </a:rPr>
              <a:t>Deadline for the </a:t>
            </a:r>
            <a:r>
              <a:rPr lang="en-US" sz="2600" b="1" dirty="0">
                <a:solidFill>
                  <a:srgbClr val="C00000"/>
                </a:solidFill>
                <a:latin typeface="Arial" panose="020B0604020202020204" pitchFamily="34" charset="0"/>
                <a:cs typeface="Arial" panose="020B0604020202020204" pitchFamily="34" charset="0"/>
              </a:rPr>
              <a:t>Final Budget </a:t>
            </a:r>
            <a:r>
              <a:rPr lang="en-US" sz="2600" b="1" dirty="0">
                <a:latin typeface="Arial" panose="020B0604020202020204" pitchFamily="34" charset="0"/>
                <a:cs typeface="Arial" panose="020B0604020202020204" pitchFamily="34" charset="0"/>
              </a:rPr>
              <a:t>to be Filed is </a:t>
            </a:r>
            <a:r>
              <a:rPr lang="en-US" sz="2600" b="1" dirty="0">
                <a:solidFill>
                  <a:srgbClr val="7030A0"/>
                </a:solidFill>
                <a:highlight>
                  <a:srgbClr val="FFFF00"/>
                </a:highlight>
                <a:latin typeface="Arial" panose="020B0604020202020204" pitchFamily="34" charset="0"/>
                <a:cs typeface="Arial" panose="020B0604020202020204" pitchFamily="34" charset="0"/>
              </a:rPr>
              <a:t>October 10</a:t>
            </a:r>
            <a:r>
              <a:rPr lang="en-US" sz="2600" b="1" baseline="30000" dirty="0">
                <a:solidFill>
                  <a:srgbClr val="7030A0"/>
                </a:solidFill>
                <a:highlight>
                  <a:srgbClr val="FFFF00"/>
                </a:highlight>
                <a:latin typeface="Arial" panose="020B0604020202020204" pitchFamily="34" charset="0"/>
                <a:cs typeface="Arial" panose="020B0604020202020204" pitchFamily="34" charset="0"/>
              </a:rPr>
              <a:t>th</a:t>
            </a:r>
            <a:r>
              <a:rPr lang="en-US" sz="3000" b="1" dirty="0">
                <a:solidFill>
                  <a:srgbClr val="7030A0"/>
                </a:solidFill>
                <a:latin typeface="Arial" panose="020B0604020202020204" pitchFamily="34" charset="0"/>
                <a:cs typeface="Arial" panose="020B0604020202020204" pitchFamily="34" charset="0"/>
              </a:rPr>
              <a:t>	</a:t>
            </a:r>
          </a:p>
          <a:p>
            <a:pPr marL="0" indent="0">
              <a:lnSpc>
                <a:spcPct val="100000"/>
              </a:lnSpc>
              <a:buNone/>
            </a:pPr>
            <a:r>
              <a:rPr lang="en-US" sz="3600" dirty="0">
                <a:solidFill>
                  <a:srgbClr val="006666"/>
                </a:solidFill>
                <a:cs typeface="Arial" panose="020B0604020202020204" pitchFamily="34" charset="0"/>
              </a:rPr>
              <a:t>After Board Approval, File with County Auditor</a:t>
            </a:r>
          </a:p>
          <a:p>
            <a:endParaRPr lang="en-US" dirty="0"/>
          </a:p>
        </p:txBody>
      </p:sp>
      <p:pic>
        <p:nvPicPr>
          <p:cNvPr id="4" name="Picture 3">
            <a:extLst>
              <a:ext uri="{FF2B5EF4-FFF2-40B4-BE49-F238E27FC236}">
                <a16:creationId xmlns:a16="http://schemas.microsoft.com/office/drawing/2014/main" id="{6956BE4E-F79D-9C5C-E984-4B70CE517B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15" y="5857693"/>
            <a:ext cx="754913" cy="629013"/>
          </a:xfrm>
          <a:prstGeom prst="rect">
            <a:avLst/>
          </a:prstGeom>
          <a:effectLst>
            <a:glow rad="127000">
              <a:srgbClr val="FFFF99">
                <a:lumMod val="75000"/>
              </a:srgbClr>
            </a:glow>
          </a:effectLst>
        </p:spPr>
      </p:pic>
      <p:sp>
        <p:nvSpPr>
          <p:cNvPr id="5" name="TextBox 4">
            <a:extLst>
              <a:ext uri="{FF2B5EF4-FFF2-40B4-BE49-F238E27FC236}">
                <a16:creationId xmlns:a16="http://schemas.microsoft.com/office/drawing/2014/main" id="{2A5CC460-5403-FA06-B62C-AE7A62623443}"/>
              </a:ext>
            </a:extLst>
          </p:cNvPr>
          <p:cNvSpPr txBox="1"/>
          <p:nvPr/>
        </p:nvSpPr>
        <p:spPr>
          <a:xfrm>
            <a:off x="9466773" y="6031468"/>
            <a:ext cx="1930400" cy="369332"/>
          </a:xfrm>
          <a:prstGeom prst="rect">
            <a:avLst/>
          </a:prstGeom>
          <a:solidFill>
            <a:srgbClr val="FFFF00"/>
          </a:solidFill>
        </p:spPr>
        <p:txBody>
          <a:bodyPr wrap="square" rtlCol="0">
            <a:spAutoFit/>
          </a:bodyPr>
          <a:lstStyle/>
          <a:p>
            <a:r>
              <a:rPr lang="en-US" dirty="0"/>
              <a:t>NDCC 57-15-13</a:t>
            </a:r>
          </a:p>
        </p:txBody>
      </p:sp>
    </p:spTree>
    <p:extLst>
      <p:ext uri="{BB962C8B-B14F-4D97-AF65-F5344CB8AC3E}">
        <p14:creationId xmlns:p14="http://schemas.microsoft.com/office/powerpoint/2010/main" val="3038849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143</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8519886"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INSURANCE</a:t>
            </a:r>
          </a:p>
        </p:txBody>
      </p:sp>
    </p:spTree>
    <p:extLst>
      <p:ext uri="{BB962C8B-B14F-4D97-AF65-F5344CB8AC3E}">
        <p14:creationId xmlns:p14="http://schemas.microsoft.com/office/powerpoint/2010/main" val="23935484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4826DC-A4EF-5DAB-7C07-16B64F1EB2BF}"/>
              </a:ext>
            </a:extLst>
          </p:cNvPr>
          <p:cNvSpPr>
            <a:spLocks noGrp="1"/>
          </p:cNvSpPr>
          <p:nvPr>
            <p:ph type="sldNum" sz="quarter" idx="12"/>
          </p:nvPr>
        </p:nvSpPr>
        <p:spPr/>
        <p:txBody>
          <a:bodyPr/>
          <a:lstStyle/>
          <a:p>
            <a:fld id="{CB1E4CB7-CB13-4810-BF18-BE31AFC64F93}" type="slidenum">
              <a:rPr lang="en-US" smtClean="0"/>
              <a:t>144</a:t>
            </a:fld>
            <a:endParaRPr lang="en-US" dirty="0"/>
          </a:p>
        </p:txBody>
      </p:sp>
      <p:sp>
        <p:nvSpPr>
          <p:cNvPr id="3" name="TextBox 2">
            <a:extLst>
              <a:ext uri="{FF2B5EF4-FFF2-40B4-BE49-F238E27FC236}">
                <a16:creationId xmlns:a16="http://schemas.microsoft.com/office/drawing/2014/main" id="{9F90D06D-916A-1B98-85B6-186A892409C0}"/>
              </a:ext>
            </a:extLst>
          </p:cNvPr>
          <p:cNvSpPr txBox="1"/>
          <p:nvPr/>
        </p:nvSpPr>
        <p:spPr>
          <a:xfrm>
            <a:off x="783771" y="740229"/>
            <a:ext cx="10646229" cy="5478423"/>
          </a:xfrm>
          <a:prstGeom prst="rect">
            <a:avLst/>
          </a:prstGeom>
          <a:noFill/>
        </p:spPr>
        <p:txBody>
          <a:bodyPr wrap="square" rtlCol="0">
            <a:spAutoFit/>
          </a:bodyPr>
          <a:lstStyle/>
          <a:p>
            <a:pPr marL="0" indent="0">
              <a:buNone/>
            </a:pPr>
            <a:r>
              <a:rPr lang="en-US" sz="3200" b="1" dirty="0">
                <a:solidFill>
                  <a:srgbClr val="C00000"/>
                </a:solidFill>
                <a:latin typeface="Arial" panose="020B0604020202020204" pitchFamily="34" charset="0"/>
                <a:cs typeface="Arial" panose="020B0604020202020204" pitchFamily="34" charset="0"/>
              </a:rPr>
              <a:t>Workforce Safety and Insurance (Worker’s Comp)</a:t>
            </a:r>
          </a:p>
          <a:p>
            <a:pPr marL="0" indent="0">
              <a:buNone/>
            </a:pPr>
            <a:r>
              <a:rPr lang="en-US" sz="3200" b="1" dirty="0">
                <a:latin typeface="Arial" panose="020B0604020202020204" pitchFamily="34" charset="0"/>
                <a:cs typeface="Arial" panose="020B0604020202020204" pitchFamily="34" charset="0"/>
              </a:rPr>
              <a:t>File a </a:t>
            </a:r>
            <a:r>
              <a:rPr lang="en-US" sz="3200" b="1" dirty="0">
                <a:solidFill>
                  <a:srgbClr val="7030A0"/>
                </a:solidFill>
                <a:latin typeface="Arial" panose="020B0604020202020204" pitchFamily="34" charset="0"/>
                <a:cs typeface="Arial" panose="020B0604020202020204" pitchFamily="34" charset="0"/>
              </a:rPr>
              <a:t>First Report of Injury</a:t>
            </a:r>
          </a:p>
          <a:p>
            <a:pPr marL="465138" indent="-465138">
              <a:buFont typeface="Arial" panose="020B0604020202020204" pitchFamily="34" charset="0"/>
              <a:buChar char="•"/>
            </a:pPr>
            <a:r>
              <a:rPr lang="en-US" sz="2800" b="1" dirty="0">
                <a:latin typeface="Arial" panose="020B0604020202020204" pitchFamily="34" charset="0"/>
                <a:cs typeface="Arial" panose="020B0604020202020204" pitchFamily="34" charset="0"/>
              </a:rPr>
              <a:t>If Possible, File </a:t>
            </a:r>
            <a:r>
              <a:rPr lang="en-US" sz="2800" b="1" u="sng" dirty="0">
                <a:solidFill>
                  <a:srgbClr val="C00000"/>
                </a:solidFill>
                <a:latin typeface="Arial" panose="020B0604020202020204" pitchFamily="34" charset="0"/>
                <a:cs typeface="Arial" panose="020B0604020202020204" pitchFamily="34" charset="0"/>
              </a:rPr>
              <a:t>ALL</a:t>
            </a:r>
            <a:r>
              <a:rPr lang="en-US" sz="2800" b="1" dirty="0">
                <a:latin typeface="Arial" panose="020B0604020202020204" pitchFamily="34" charset="0"/>
                <a:cs typeface="Arial" panose="020B0604020202020204" pitchFamily="34" charset="0"/>
              </a:rPr>
              <a:t> New Claims within the First 24 Hours</a:t>
            </a:r>
          </a:p>
          <a:p>
            <a:pPr marL="0" indent="0" algn="ctr">
              <a:buNone/>
            </a:pPr>
            <a:endParaRPr lang="en-US" sz="1600" b="1" dirty="0">
              <a:solidFill>
                <a:srgbClr val="7030A0"/>
              </a:solidFill>
              <a:latin typeface="Arial" panose="020B0604020202020204" pitchFamily="34" charset="0"/>
              <a:cs typeface="Arial" panose="020B0604020202020204" pitchFamily="34" charset="0"/>
            </a:endParaRPr>
          </a:p>
          <a:p>
            <a:pPr marL="0" indent="0" algn="ctr">
              <a:buNone/>
            </a:pPr>
            <a:r>
              <a:rPr lang="en-US" sz="3200" b="1" dirty="0">
                <a:solidFill>
                  <a:srgbClr val="7030A0"/>
                </a:solidFill>
                <a:latin typeface="Arial" panose="020B0604020202020204" pitchFamily="34" charset="0"/>
                <a:cs typeface="Arial" panose="020B0604020202020204" pitchFamily="34" charset="0"/>
              </a:rPr>
              <a:t>Even if the Employee Says,</a:t>
            </a:r>
          </a:p>
          <a:p>
            <a:pPr marL="0" indent="0" algn="ctr">
              <a:buNone/>
            </a:pPr>
            <a:endParaRPr lang="en-US" sz="1600" b="1" dirty="0">
              <a:solidFill>
                <a:srgbClr val="00B050"/>
              </a:solidFill>
              <a:latin typeface="Arial" panose="020B0604020202020204" pitchFamily="34" charset="0"/>
              <a:cs typeface="Arial" panose="020B0604020202020204" pitchFamily="34" charset="0"/>
            </a:endParaRPr>
          </a:p>
          <a:p>
            <a:pPr marL="0" indent="0" algn="ctr">
              <a:buNone/>
            </a:pPr>
            <a:r>
              <a:rPr lang="en-US" sz="3200" b="1" dirty="0">
                <a:solidFill>
                  <a:srgbClr val="00B050"/>
                </a:solidFill>
                <a:latin typeface="Arial" panose="020B0604020202020204" pitchFamily="34" charset="0"/>
                <a:cs typeface="Arial" panose="020B0604020202020204" pitchFamily="34" charset="0"/>
              </a:rPr>
              <a:t>“I’M FINE AND WE DON’T NEED TO FILE A REPORT”</a:t>
            </a:r>
          </a:p>
          <a:p>
            <a:pPr marL="0" indent="0">
              <a:buNone/>
            </a:pPr>
            <a:endParaRPr lang="en-US" sz="1600" b="1" u="sng" dirty="0">
              <a:solidFill>
                <a:srgbClr val="C00000"/>
              </a:solidFill>
              <a:latin typeface="Arial" panose="020B0604020202020204" pitchFamily="34" charset="0"/>
              <a:cs typeface="Arial" panose="020B0604020202020204" pitchFamily="34" charset="0"/>
            </a:endParaRPr>
          </a:p>
          <a:p>
            <a:pPr marL="0" indent="0">
              <a:buNone/>
            </a:pPr>
            <a:r>
              <a:rPr lang="en-US" sz="3200" b="1" u="sng" dirty="0">
                <a:solidFill>
                  <a:srgbClr val="C00000"/>
                </a:solidFill>
                <a:latin typeface="Arial" panose="020B0604020202020204" pitchFamily="34" charset="0"/>
                <a:cs typeface="Arial" panose="020B0604020202020204" pitchFamily="34" charset="0"/>
              </a:rPr>
              <a:t>If No Claim is Filed and the Employee Decides to make a Worker’s Comp Claim Weeks or Months Later</a:t>
            </a:r>
          </a:p>
          <a:p>
            <a:pPr marL="0" indent="0">
              <a:buNone/>
            </a:pPr>
            <a:r>
              <a:rPr lang="en-US" sz="3200" b="1" dirty="0">
                <a:solidFill>
                  <a:srgbClr val="7030A0"/>
                </a:solidFill>
                <a:latin typeface="Arial" panose="020B0604020202020204" pitchFamily="34" charset="0"/>
                <a:cs typeface="Arial" panose="020B0604020202020204" pitchFamily="34" charset="0"/>
              </a:rPr>
              <a:t>	</a:t>
            </a:r>
          </a:p>
          <a:p>
            <a:pPr marL="0" indent="0">
              <a:buNone/>
            </a:pPr>
            <a:r>
              <a:rPr lang="en-US" sz="3200" b="1" u="sng" dirty="0">
                <a:solidFill>
                  <a:srgbClr val="7030A0"/>
                </a:solidFill>
                <a:latin typeface="Arial" panose="020B0604020202020204" pitchFamily="34" charset="0"/>
                <a:cs typeface="Arial" panose="020B0604020202020204" pitchFamily="34" charset="0"/>
              </a:rPr>
              <a:t>The District is Assumed to be Liable!</a:t>
            </a:r>
          </a:p>
          <a:p>
            <a:endParaRPr lang="en-US" dirty="0"/>
          </a:p>
        </p:txBody>
      </p:sp>
      <p:pic>
        <p:nvPicPr>
          <p:cNvPr id="4" name="Picture 1" descr="C:\Users\Business-HP1\AppData\Local\Microsoft\Windows\Temporary Internet Files\Content.IE5\X1NWP0ZO\MM900283654[1].gif">
            <a:extLst>
              <a:ext uri="{FF2B5EF4-FFF2-40B4-BE49-F238E27FC236}">
                <a16:creationId xmlns:a16="http://schemas.microsoft.com/office/drawing/2014/main" id="{7F6FF94D-6130-FCC4-48D6-B9B28D10560A}"/>
              </a:ext>
            </a:extLst>
          </p:cNvPr>
          <p:cNvPicPr>
            <a:picLocks noChangeAspect="1" noChangeArrowheads="1" noCrop="1"/>
          </p:cNvPicPr>
          <p:nvPr/>
        </p:nvPicPr>
        <p:blipFill>
          <a:blip r:embed="rId2" cstate="print"/>
          <a:srcRect/>
          <a:stretch>
            <a:fillRect/>
          </a:stretch>
        </p:blipFill>
        <p:spPr bwMode="auto">
          <a:xfrm>
            <a:off x="9194673" y="4734594"/>
            <a:ext cx="1704975" cy="1848768"/>
          </a:xfrm>
          <a:prstGeom prst="rect">
            <a:avLst/>
          </a:prstGeom>
          <a:noFill/>
        </p:spPr>
      </p:pic>
    </p:spTree>
    <p:extLst>
      <p:ext uri="{BB962C8B-B14F-4D97-AF65-F5344CB8AC3E}">
        <p14:creationId xmlns:p14="http://schemas.microsoft.com/office/powerpoint/2010/main" val="38116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additive="base">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arn(inVertical)">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circle(in)">
                                      <p:cBhvr>
                                        <p:cTn id="3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A029F2-9959-43A4-F40B-2C94DC2B97A5}"/>
              </a:ext>
            </a:extLst>
          </p:cNvPr>
          <p:cNvSpPr>
            <a:spLocks noGrp="1"/>
          </p:cNvSpPr>
          <p:nvPr>
            <p:ph type="sldNum" sz="quarter" idx="12"/>
          </p:nvPr>
        </p:nvSpPr>
        <p:spPr/>
        <p:txBody>
          <a:bodyPr/>
          <a:lstStyle/>
          <a:p>
            <a:fld id="{CB1E4CB7-CB13-4810-BF18-BE31AFC64F93}" type="slidenum">
              <a:rPr lang="en-US" smtClean="0"/>
              <a:t>145</a:t>
            </a:fld>
            <a:endParaRPr lang="en-US" dirty="0"/>
          </a:p>
        </p:txBody>
      </p:sp>
      <p:sp>
        <p:nvSpPr>
          <p:cNvPr id="3" name="TextBox 2">
            <a:extLst>
              <a:ext uri="{FF2B5EF4-FFF2-40B4-BE49-F238E27FC236}">
                <a16:creationId xmlns:a16="http://schemas.microsoft.com/office/drawing/2014/main" id="{148F52C8-E050-1A4B-E8A8-4F9AE17C440E}"/>
              </a:ext>
            </a:extLst>
          </p:cNvPr>
          <p:cNvSpPr txBox="1"/>
          <p:nvPr/>
        </p:nvSpPr>
        <p:spPr>
          <a:xfrm>
            <a:off x="841829" y="812800"/>
            <a:ext cx="10588171" cy="4062651"/>
          </a:xfrm>
          <a:prstGeom prst="rect">
            <a:avLst/>
          </a:prstGeom>
          <a:noFill/>
        </p:spPr>
        <p:txBody>
          <a:bodyPr wrap="square" rtlCol="0">
            <a:spAutoFit/>
          </a:bodyPr>
          <a:lstStyle/>
          <a:p>
            <a:pPr marL="0" indent="0">
              <a:buNone/>
            </a:pPr>
            <a:r>
              <a:rPr lang="en-US" sz="3200" b="1" dirty="0">
                <a:solidFill>
                  <a:srgbClr val="C00000"/>
                </a:solidFill>
                <a:latin typeface="Arial" panose="020B0604020202020204" pitchFamily="34" charset="0"/>
                <a:cs typeface="Arial" panose="020B0604020202020204" pitchFamily="34" charset="0"/>
              </a:rPr>
              <a:t>Workforce Safety and Insurance (Worker’s Comp)</a:t>
            </a:r>
          </a:p>
          <a:p>
            <a:pPr marL="461963" indent="-461963">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File Annual Report via the Internet</a:t>
            </a:r>
          </a:p>
          <a:p>
            <a:pPr marL="461963" indent="-461963">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Payment of Premium is Due by </a:t>
            </a:r>
            <a:r>
              <a:rPr lang="en-US" sz="2800" b="1" dirty="0">
                <a:solidFill>
                  <a:srgbClr val="C00000"/>
                </a:solidFill>
                <a:latin typeface="Arial" panose="020B0604020202020204" pitchFamily="34" charset="0"/>
                <a:cs typeface="Arial" panose="020B0604020202020204" pitchFamily="34" charset="0"/>
              </a:rPr>
              <a:t>August 31</a:t>
            </a:r>
            <a:r>
              <a:rPr lang="en-US" sz="2800" b="1" baseline="30000" dirty="0">
                <a:solidFill>
                  <a:srgbClr val="C00000"/>
                </a:solidFill>
                <a:latin typeface="Arial" panose="020B0604020202020204" pitchFamily="34" charset="0"/>
                <a:cs typeface="Arial" panose="020B0604020202020204" pitchFamily="34" charset="0"/>
              </a:rPr>
              <a:t>st</a:t>
            </a:r>
            <a:endParaRPr lang="en-US" sz="2800" b="1" dirty="0">
              <a:solidFill>
                <a:srgbClr val="C00000"/>
              </a:solidFill>
              <a:latin typeface="Arial" panose="020B0604020202020204" pitchFamily="34" charset="0"/>
              <a:cs typeface="Arial" panose="020B0604020202020204" pitchFamily="34" charset="0"/>
            </a:endParaRPr>
          </a:p>
          <a:p>
            <a:pPr marL="461963" indent="-461963">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Annual Training can Reduce Premiums by up to 30%</a:t>
            </a:r>
          </a:p>
          <a:p>
            <a:pPr marL="461963" indent="-461963">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Post all Required Employee Notices</a:t>
            </a:r>
          </a:p>
          <a:p>
            <a:pPr marL="461963" indent="-461963"/>
            <a:endParaRPr lang="en-US" sz="2800" b="1"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More Information at:  </a:t>
            </a:r>
            <a:r>
              <a:rPr lang="en-US" sz="2800" dirty="0">
                <a:latin typeface="Arial" panose="020B0604020202020204" pitchFamily="34" charset="0"/>
                <a:cs typeface="Arial" panose="020B0604020202020204" pitchFamily="34" charset="0"/>
                <a:hlinkClick r:id="rId2"/>
              </a:rPr>
              <a:t>https://www.workforcesafety.com/</a:t>
            </a:r>
            <a:endParaRPr lang="en-US" sz="2800" b="1"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56DEF5B2-93DB-E606-68DC-CA6042AB4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612" y="4875451"/>
            <a:ext cx="2390775" cy="1615389"/>
          </a:xfrm>
          <a:prstGeom prst="rect">
            <a:avLst/>
          </a:prstGeom>
        </p:spPr>
      </p:pic>
    </p:spTree>
    <p:extLst>
      <p:ext uri="{BB962C8B-B14F-4D97-AF65-F5344CB8AC3E}">
        <p14:creationId xmlns:p14="http://schemas.microsoft.com/office/powerpoint/2010/main" val="9530994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146</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4832092"/>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2800" b="1" dirty="0">
                <a:latin typeface="+mn-lt"/>
                <a:cs typeface="Arial" panose="020B0604020202020204" pitchFamily="34" charset="0"/>
              </a:rPr>
              <a:t>An Employee has Filed a Claim fo</a:t>
            </a:r>
            <a:r>
              <a:rPr lang="en-US" sz="2800" b="1" dirty="0">
                <a:cs typeface="Arial" panose="020B0604020202020204" pitchFamily="34" charset="0"/>
              </a:rPr>
              <a:t>r a Back Injury Through Worker’s Compensation.  When at Work, The Employee Appears to be in Pain and Weak.</a:t>
            </a:r>
          </a:p>
          <a:p>
            <a:pPr marL="3149600"/>
            <a:endParaRPr lang="en-US" sz="2800" b="1" dirty="0">
              <a:cs typeface="Arial" panose="020B0604020202020204" pitchFamily="34" charset="0"/>
            </a:endParaRPr>
          </a:p>
          <a:p>
            <a:pPr marL="3149600"/>
            <a:r>
              <a:rPr lang="en-US" sz="2800" b="1" dirty="0">
                <a:cs typeface="Arial" panose="020B0604020202020204" pitchFamily="34" charset="0"/>
              </a:rPr>
              <a:t>You See a Video on Social Media that Shows Them Waterskiing that Evening (Apparently – Pain Free!).</a:t>
            </a:r>
            <a:endParaRPr lang="en-US" sz="2800" dirty="0"/>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spTree>
    <p:extLst>
      <p:ext uri="{BB962C8B-B14F-4D97-AF65-F5344CB8AC3E}">
        <p14:creationId xmlns:p14="http://schemas.microsoft.com/office/powerpoint/2010/main" val="41033811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6A0C8B-219D-0B6C-AA5C-305F9651B8E3}"/>
              </a:ext>
            </a:extLst>
          </p:cNvPr>
          <p:cNvSpPr>
            <a:spLocks noGrp="1"/>
          </p:cNvSpPr>
          <p:nvPr>
            <p:ph type="sldNum" sz="quarter" idx="12"/>
          </p:nvPr>
        </p:nvSpPr>
        <p:spPr/>
        <p:txBody>
          <a:bodyPr/>
          <a:lstStyle/>
          <a:p>
            <a:fld id="{CB1E4CB7-CB13-4810-BF18-BE31AFC64F93}" type="slidenum">
              <a:rPr lang="en-US" smtClean="0"/>
              <a:t>147</a:t>
            </a:fld>
            <a:endParaRPr lang="en-US" dirty="0"/>
          </a:p>
        </p:txBody>
      </p:sp>
      <p:sp>
        <p:nvSpPr>
          <p:cNvPr id="3" name="TextBox 2">
            <a:extLst>
              <a:ext uri="{FF2B5EF4-FFF2-40B4-BE49-F238E27FC236}">
                <a16:creationId xmlns:a16="http://schemas.microsoft.com/office/drawing/2014/main" id="{46A259F9-6610-0577-612A-646320981921}"/>
              </a:ext>
            </a:extLst>
          </p:cNvPr>
          <p:cNvSpPr txBox="1"/>
          <p:nvPr/>
        </p:nvSpPr>
        <p:spPr>
          <a:xfrm>
            <a:off x="885371" y="1001486"/>
            <a:ext cx="10544629" cy="3939540"/>
          </a:xfrm>
          <a:prstGeom prst="rect">
            <a:avLst/>
          </a:prstGeom>
          <a:noFill/>
        </p:spPr>
        <p:txBody>
          <a:bodyPr wrap="square" rtlCol="0">
            <a:spAutoFit/>
          </a:bodyPr>
          <a:lstStyle/>
          <a:p>
            <a:pPr marL="0" indent="0">
              <a:buNone/>
            </a:pPr>
            <a:r>
              <a:rPr lang="en-US" sz="3600" b="1" dirty="0">
                <a:solidFill>
                  <a:srgbClr val="C00000"/>
                </a:solidFill>
                <a:cs typeface="Arial" panose="020B0604020202020204" pitchFamily="34" charset="0"/>
              </a:rPr>
              <a:t>A Blanket Bond </a:t>
            </a:r>
            <a:r>
              <a:rPr lang="en-US" sz="3600" dirty="0">
                <a:cs typeface="Arial" panose="020B0604020202020204" pitchFamily="34" charset="0"/>
              </a:rPr>
              <a:t>is an Insurance Document that Collectively Covers </a:t>
            </a:r>
            <a:r>
              <a:rPr lang="en-US" sz="3600" b="1" dirty="0">
                <a:solidFill>
                  <a:srgbClr val="C00000"/>
                </a:solidFill>
                <a:cs typeface="Arial" panose="020B0604020202020204" pitchFamily="34" charset="0"/>
              </a:rPr>
              <a:t>ALL</a:t>
            </a:r>
            <a:r>
              <a:rPr lang="en-US" sz="3600" dirty="0">
                <a:cs typeface="Arial" panose="020B0604020202020204" pitchFamily="34" charset="0"/>
              </a:rPr>
              <a:t> Public Employees and Officials Without Listing their Names or Positions.</a:t>
            </a:r>
          </a:p>
          <a:p>
            <a:pPr marL="0" indent="0">
              <a:buNone/>
            </a:pPr>
            <a:endParaRPr lang="en-US" sz="1600" dirty="0">
              <a:cs typeface="Arial" panose="020B0604020202020204" pitchFamily="34" charset="0"/>
            </a:endParaRPr>
          </a:p>
          <a:p>
            <a:pPr marL="0" indent="0">
              <a:buNone/>
            </a:pPr>
            <a:r>
              <a:rPr lang="en-US" sz="3600" dirty="0">
                <a:cs typeface="Arial" panose="020B0604020202020204" pitchFamily="34" charset="0"/>
              </a:rPr>
              <a:t>Therefore, any New Employees or Officials are Automatically Included in the Coverage Without Notice to ND Insurance Department.</a:t>
            </a:r>
          </a:p>
          <a:p>
            <a:endParaRPr lang="en-US" dirty="0"/>
          </a:p>
        </p:txBody>
      </p:sp>
      <p:pic>
        <p:nvPicPr>
          <p:cNvPr id="4" name="Picture 3">
            <a:extLst>
              <a:ext uri="{FF2B5EF4-FFF2-40B4-BE49-F238E27FC236}">
                <a16:creationId xmlns:a16="http://schemas.microsoft.com/office/drawing/2014/main" id="{5A51B14B-B336-110F-04A1-344E1D4165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168" y="4782537"/>
            <a:ext cx="2957146" cy="1776752"/>
          </a:xfrm>
          <a:prstGeom prst="rect">
            <a:avLst/>
          </a:prstGeom>
        </p:spPr>
      </p:pic>
      <p:sp>
        <p:nvSpPr>
          <p:cNvPr id="6" name="TextBox 5">
            <a:extLst>
              <a:ext uri="{FF2B5EF4-FFF2-40B4-BE49-F238E27FC236}">
                <a16:creationId xmlns:a16="http://schemas.microsoft.com/office/drawing/2014/main" id="{DB159855-2A25-CDC9-B3B9-499D02BDD9F4}"/>
              </a:ext>
            </a:extLst>
          </p:cNvPr>
          <p:cNvSpPr txBox="1"/>
          <p:nvPr/>
        </p:nvSpPr>
        <p:spPr>
          <a:xfrm>
            <a:off x="9586686" y="5856514"/>
            <a:ext cx="1843314" cy="369332"/>
          </a:xfrm>
          <a:prstGeom prst="rect">
            <a:avLst/>
          </a:prstGeom>
          <a:solidFill>
            <a:srgbClr val="FFFF00"/>
          </a:solidFill>
        </p:spPr>
        <p:txBody>
          <a:bodyPr wrap="square" rtlCol="0">
            <a:spAutoFit/>
          </a:bodyPr>
          <a:lstStyle/>
          <a:p>
            <a:r>
              <a:rPr lang="en-US" dirty="0"/>
              <a:t>NDCC 26.1-21</a:t>
            </a:r>
          </a:p>
        </p:txBody>
      </p:sp>
    </p:spTree>
    <p:extLst>
      <p:ext uri="{BB962C8B-B14F-4D97-AF65-F5344CB8AC3E}">
        <p14:creationId xmlns:p14="http://schemas.microsoft.com/office/powerpoint/2010/main" val="34510572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86E4A-2F83-E462-627D-71E4009EF7D3}"/>
              </a:ext>
            </a:extLst>
          </p:cNvPr>
          <p:cNvSpPr>
            <a:spLocks noGrp="1"/>
          </p:cNvSpPr>
          <p:nvPr>
            <p:ph type="sldNum" sz="quarter" idx="12"/>
          </p:nvPr>
        </p:nvSpPr>
        <p:spPr/>
        <p:txBody>
          <a:bodyPr/>
          <a:lstStyle/>
          <a:p>
            <a:fld id="{CB1E4CB7-CB13-4810-BF18-BE31AFC64F93}" type="slidenum">
              <a:rPr lang="en-US" smtClean="0"/>
              <a:t>148</a:t>
            </a:fld>
            <a:endParaRPr lang="en-US" dirty="0"/>
          </a:p>
        </p:txBody>
      </p:sp>
      <p:sp>
        <p:nvSpPr>
          <p:cNvPr id="3" name="TextBox 2">
            <a:extLst>
              <a:ext uri="{FF2B5EF4-FFF2-40B4-BE49-F238E27FC236}">
                <a16:creationId xmlns:a16="http://schemas.microsoft.com/office/drawing/2014/main" id="{EB661334-128C-4BCF-B043-50FE441F7B8C}"/>
              </a:ext>
            </a:extLst>
          </p:cNvPr>
          <p:cNvSpPr txBox="1"/>
          <p:nvPr/>
        </p:nvSpPr>
        <p:spPr>
          <a:xfrm>
            <a:off x="841829" y="957943"/>
            <a:ext cx="10588171" cy="4685898"/>
          </a:xfrm>
          <a:prstGeom prst="rect">
            <a:avLst/>
          </a:prstGeom>
          <a:noFill/>
        </p:spPr>
        <p:txBody>
          <a:bodyPr wrap="square" rtlCol="0">
            <a:spAutoFit/>
          </a:bodyPr>
          <a:lstStyle/>
          <a:p>
            <a:pPr marL="0" indent="0">
              <a:buNone/>
            </a:pPr>
            <a:r>
              <a:rPr lang="en-US" sz="3600" b="1" dirty="0">
                <a:solidFill>
                  <a:srgbClr val="C00000"/>
                </a:solidFill>
                <a:cs typeface="Arial" panose="020B0604020202020204" pitchFamily="34" charset="0"/>
              </a:rPr>
              <a:t>State Bonding Fund</a:t>
            </a:r>
          </a:p>
          <a:p>
            <a:pPr marL="0" indent="0">
              <a:buNone/>
            </a:pPr>
            <a:endParaRPr lang="en-US" sz="1050" b="1" dirty="0">
              <a:solidFill>
                <a:srgbClr val="0070C0"/>
              </a:solidFill>
              <a:cs typeface="Arial" panose="020B0604020202020204" pitchFamily="34" charset="0"/>
            </a:endParaRPr>
          </a:p>
          <a:p>
            <a:pPr marL="0" lvl="0" indent="0" defTabSz="914400" fontAlgn="base">
              <a:spcBef>
                <a:spcPct val="0"/>
              </a:spcBef>
              <a:spcAft>
                <a:spcPct val="0"/>
              </a:spcAft>
              <a:buNone/>
            </a:pPr>
            <a:r>
              <a:rPr lang="en-US" sz="2400" b="1" dirty="0">
                <a:solidFill>
                  <a:srgbClr val="000000"/>
                </a:solidFill>
              </a:rPr>
              <a:t>The Bond is for </a:t>
            </a:r>
            <a:r>
              <a:rPr lang="en-US" sz="2400" b="1" u="sng" dirty="0">
                <a:solidFill>
                  <a:srgbClr val="C00000"/>
                </a:solidFill>
              </a:rPr>
              <a:t>25%</a:t>
            </a:r>
            <a:r>
              <a:rPr lang="en-US" sz="2400" b="1" dirty="0">
                <a:solidFill>
                  <a:srgbClr val="C00000"/>
                </a:solidFill>
              </a:rPr>
              <a:t> </a:t>
            </a:r>
            <a:r>
              <a:rPr lang="en-US" sz="2400" b="1" dirty="0">
                <a:solidFill>
                  <a:srgbClr val="000000"/>
                </a:solidFill>
              </a:rPr>
              <a:t>of the:</a:t>
            </a:r>
          </a:p>
          <a:p>
            <a:pPr marL="0" lvl="0" indent="0" defTabSz="914400" fontAlgn="base">
              <a:spcBef>
                <a:spcPct val="0"/>
              </a:spcBef>
              <a:spcAft>
                <a:spcPct val="0"/>
              </a:spcAft>
              <a:buNone/>
            </a:pPr>
            <a:endParaRPr lang="en-US" sz="1400" b="1" dirty="0">
              <a:solidFill>
                <a:srgbClr val="000000"/>
              </a:solidFill>
            </a:endParaRPr>
          </a:p>
          <a:p>
            <a:pPr marL="800100" lvl="1" indent="-800100" fontAlgn="base">
              <a:spcBef>
                <a:spcPct val="0"/>
              </a:spcBef>
              <a:spcAft>
                <a:spcPct val="0"/>
              </a:spcAft>
              <a:buClr>
                <a:srgbClr val="C00000"/>
              </a:buClr>
              <a:buFont typeface="Arial" panose="020B0604020202020204" pitchFamily="34" charset="0"/>
              <a:buChar char="•"/>
            </a:pPr>
            <a:r>
              <a:rPr lang="en-US" sz="2400" b="1" dirty="0">
                <a:solidFill>
                  <a:srgbClr val="000000"/>
                </a:solidFill>
              </a:rPr>
              <a:t>Total Revenue Received From </a:t>
            </a:r>
            <a:r>
              <a:rPr lang="en-US" sz="2400" b="1" dirty="0">
                <a:solidFill>
                  <a:srgbClr val="C00000"/>
                </a:solidFill>
              </a:rPr>
              <a:t>ALL</a:t>
            </a:r>
            <a:r>
              <a:rPr lang="en-US" sz="2400" b="1" dirty="0">
                <a:solidFill>
                  <a:srgbClr val="000000"/>
                </a:solidFill>
              </a:rPr>
              <a:t> Sources for the Last Annual Budget: and</a:t>
            </a:r>
          </a:p>
          <a:p>
            <a:pPr marL="800100" lvl="1" indent="-800100" fontAlgn="base">
              <a:spcBef>
                <a:spcPct val="0"/>
              </a:spcBef>
              <a:spcAft>
                <a:spcPct val="0"/>
              </a:spcAft>
              <a:buClr>
                <a:srgbClr val="C00000"/>
              </a:buClr>
              <a:buFont typeface="Arial" panose="020B0604020202020204" pitchFamily="34" charset="0"/>
              <a:buChar char="•"/>
            </a:pPr>
            <a:endParaRPr lang="en-US" sz="1400" b="1" dirty="0">
              <a:solidFill>
                <a:srgbClr val="000000"/>
              </a:solidFill>
            </a:endParaRPr>
          </a:p>
          <a:p>
            <a:pPr marL="800100" lvl="1" indent="-800100" fontAlgn="base">
              <a:spcBef>
                <a:spcPct val="0"/>
              </a:spcBef>
              <a:spcAft>
                <a:spcPct val="0"/>
              </a:spcAft>
              <a:buClr>
                <a:srgbClr val="C00000"/>
              </a:buClr>
              <a:buFont typeface="Arial" panose="020B0604020202020204" pitchFamily="34" charset="0"/>
              <a:buChar char="•"/>
            </a:pPr>
            <a:r>
              <a:rPr lang="en-US" sz="2400" b="1" dirty="0">
                <a:solidFill>
                  <a:srgbClr val="000000"/>
                </a:solidFill>
              </a:rPr>
              <a:t>Total Cash, Cash Accounts (CD’s, Money Market Accounts) and Investments for the Last Annual Budget Period</a:t>
            </a:r>
          </a:p>
          <a:p>
            <a:pPr marL="0" lvl="0" indent="0" defTabSz="914400" fontAlgn="base">
              <a:spcBef>
                <a:spcPct val="0"/>
              </a:spcBef>
              <a:spcAft>
                <a:spcPct val="0"/>
              </a:spcAft>
              <a:buNone/>
            </a:pPr>
            <a:endParaRPr lang="en-US" sz="1400" b="1" dirty="0">
              <a:solidFill>
                <a:srgbClr val="000000"/>
              </a:solidFill>
            </a:endParaRPr>
          </a:p>
          <a:p>
            <a:pPr marL="0" lvl="0" indent="0" defTabSz="914400" fontAlgn="base">
              <a:spcBef>
                <a:spcPct val="0"/>
              </a:spcBef>
              <a:spcAft>
                <a:spcPct val="0"/>
              </a:spcAft>
              <a:buNone/>
            </a:pPr>
            <a:r>
              <a:rPr lang="en-US" sz="2400" b="1" dirty="0">
                <a:solidFill>
                  <a:srgbClr val="000000"/>
                </a:solidFill>
              </a:rPr>
              <a:t>Up to a Total of </a:t>
            </a:r>
            <a:r>
              <a:rPr lang="en-US" sz="2400" b="1" dirty="0">
                <a:solidFill>
                  <a:srgbClr val="7030A0"/>
                </a:solidFill>
              </a:rPr>
              <a:t>$2,000,000 </a:t>
            </a:r>
            <a:r>
              <a:rPr lang="en-US" sz="2400" b="1" dirty="0">
                <a:solidFill>
                  <a:srgbClr val="000000"/>
                </a:solidFill>
              </a:rPr>
              <a:t>Coverage is Available and Covers the District for Employee Theft/Defrauding of Funds up to the Bonded Limit.</a:t>
            </a:r>
          </a:p>
          <a:p>
            <a:endParaRPr lang="en-US" dirty="0"/>
          </a:p>
        </p:txBody>
      </p:sp>
      <p:sp>
        <p:nvSpPr>
          <p:cNvPr id="5" name="TextBox 4">
            <a:extLst>
              <a:ext uri="{FF2B5EF4-FFF2-40B4-BE49-F238E27FC236}">
                <a16:creationId xmlns:a16="http://schemas.microsoft.com/office/drawing/2014/main" id="{E8850CBF-86D7-B2DE-9189-BE3756584589}"/>
              </a:ext>
            </a:extLst>
          </p:cNvPr>
          <p:cNvSpPr txBox="1"/>
          <p:nvPr/>
        </p:nvSpPr>
        <p:spPr>
          <a:xfrm>
            <a:off x="9114971" y="5806409"/>
            <a:ext cx="2177143" cy="369332"/>
          </a:xfrm>
          <a:prstGeom prst="rect">
            <a:avLst/>
          </a:prstGeom>
          <a:solidFill>
            <a:srgbClr val="FFFF00"/>
          </a:solidFill>
        </p:spPr>
        <p:txBody>
          <a:bodyPr wrap="square" rtlCol="0">
            <a:spAutoFit/>
          </a:bodyPr>
          <a:lstStyle/>
          <a:p>
            <a:r>
              <a:rPr lang="en-US" dirty="0"/>
              <a:t>NDCC 26.1-21-10 </a:t>
            </a:r>
          </a:p>
        </p:txBody>
      </p:sp>
      <p:pic>
        <p:nvPicPr>
          <p:cNvPr id="6" name="Picture 5">
            <a:extLst>
              <a:ext uri="{FF2B5EF4-FFF2-40B4-BE49-F238E27FC236}">
                <a16:creationId xmlns:a16="http://schemas.microsoft.com/office/drawing/2014/main" id="{32B0126F-8D18-FEB6-FCDF-C7D284CC5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1909" y="480028"/>
            <a:ext cx="1468262" cy="1468262"/>
          </a:xfrm>
          <a:prstGeom prst="rect">
            <a:avLst/>
          </a:prstGeom>
        </p:spPr>
      </p:pic>
    </p:spTree>
    <p:extLst>
      <p:ext uri="{BB962C8B-B14F-4D97-AF65-F5344CB8AC3E}">
        <p14:creationId xmlns:p14="http://schemas.microsoft.com/office/powerpoint/2010/main" val="32956944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1F25C2-BE32-3842-04D6-E74FE01FA63A}"/>
              </a:ext>
            </a:extLst>
          </p:cNvPr>
          <p:cNvSpPr>
            <a:spLocks noGrp="1"/>
          </p:cNvSpPr>
          <p:nvPr>
            <p:ph type="sldNum" sz="quarter" idx="12"/>
          </p:nvPr>
        </p:nvSpPr>
        <p:spPr/>
        <p:txBody>
          <a:bodyPr/>
          <a:lstStyle/>
          <a:p>
            <a:fld id="{CB1E4CB7-CB13-4810-BF18-BE31AFC64F93}" type="slidenum">
              <a:rPr lang="en-US" smtClean="0"/>
              <a:t>149</a:t>
            </a:fld>
            <a:endParaRPr lang="en-US" dirty="0"/>
          </a:p>
        </p:txBody>
      </p:sp>
      <p:sp>
        <p:nvSpPr>
          <p:cNvPr id="3" name="TextBox 2">
            <a:extLst>
              <a:ext uri="{FF2B5EF4-FFF2-40B4-BE49-F238E27FC236}">
                <a16:creationId xmlns:a16="http://schemas.microsoft.com/office/drawing/2014/main" id="{C8E4FD24-21F1-C222-A8E7-90D6A3BB4EE5}"/>
              </a:ext>
            </a:extLst>
          </p:cNvPr>
          <p:cNvSpPr txBox="1"/>
          <p:nvPr/>
        </p:nvSpPr>
        <p:spPr>
          <a:xfrm>
            <a:off x="769257" y="899886"/>
            <a:ext cx="10660743" cy="4685898"/>
          </a:xfrm>
          <a:prstGeom prst="rect">
            <a:avLst/>
          </a:prstGeom>
          <a:noFill/>
        </p:spPr>
        <p:txBody>
          <a:bodyPr wrap="square" rtlCol="0">
            <a:spAutoFit/>
          </a:bodyPr>
          <a:lstStyle/>
          <a:p>
            <a:pPr marL="0" indent="0">
              <a:buNone/>
            </a:pPr>
            <a:r>
              <a:rPr lang="en-US" sz="3200" b="1" dirty="0">
                <a:solidFill>
                  <a:srgbClr val="C00000"/>
                </a:solidFill>
                <a:cs typeface="Arial" panose="020B0604020202020204" pitchFamily="34" charset="0"/>
              </a:rPr>
              <a:t>State Bonding Fund</a:t>
            </a:r>
          </a:p>
          <a:p>
            <a:endParaRPr lang="en-US" sz="1050" b="1" dirty="0">
              <a:solidFill>
                <a:srgbClr val="0070C0"/>
              </a:solidFill>
              <a:cs typeface="Arial" panose="020B0604020202020204" pitchFamily="34" charset="0"/>
            </a:endParaRPr>
          </a:p>
          <a:p>
            <a:pPr lvl="0" algn="ctr" defTabSz="914400" fontAlgn="base">
              <a:spcBef>
                <a:spcPct val="0"/>
              </a:spcBef>
              <a:spcAft>
                <a:spcPct val="0"/>
              </a:spcAft>
            </a:pPr>
            <a:r>
              <a:rPr lang="en-US" sz="4000" b="1" u="sng" spc="500" dirty="0">
                <a:solidFill>
                  <a:srgbClr val="C00000"/>
                </a:solidFill>
              </a:rPr>
              <a:t>DON’T GUESS</a:t>
            </a:r>
            <a:r>
              <a:rPr lang="en-US" sz="4000" b="1" spc="500" dirty="0">
                <a:solidFill>
                  <a:srgbClr val="C00000"/>
                </a:solidFill>
              </a:rPr>
              <a:t>!</a:t>
            </a:r>
          </a:p>
          <a:p>
            <a:pPr lvl="0" defTabSz="914400" fontAlgn="base">
              <a:spcBef>
                <a:spcPct val="0"/>
              </a:spcBef>
              <a:spcAft>
                <a:spcPct val="0"/>
              </a:spcAft>
            </a:pPr>
            <a:endParaRPr lang="en-US" sz="1400" b="1" spc="500" dirty="0">
              <a:solidFill>
                <a:srgbClr val="2D2DB9">
                  <a:lumMod val="60000"/>
                  <a:lumOff val="40000"/>
                </a:srgbClr>
              </a:solidFill>
            </a:endParaRPr>
          </a:p>
          <a:p>
            <a:pPr lvl="0" algn="ctr" defTabSz="914400" fontAlgn="base">
              <a:spcBef>
                <a:spcPct val="0"/>
              </a:spcBef>
              <a:spcAft>
                <a:spcPct val="0"/>
              </a:spcAft>
            </a:pPr>
            <a:r>
              <a:rPr lang="en-US" sz="4000" b="1" dirty="0">
                <a:solidFill>
                  <a:srgbClr val="3B7170"/>
                </a:solidFill>
              </a:rPr>
              <a:t>Determine Who Has Access</a:t>
            </a:r>
          </a:p>
          <a:p>
            <a:pPr lvl="0" algn="ctr" defTabSz="914400" fontAlgn="base">
              <a:spcBef>
                <a:spcPct val="0"/>
              </a:spcBef>
              <a:spcAft>
                <a:spcPct val="0"/>
              </a:spcAft>
            </a:pPr>
            <a:endParaRPr lang="en-US" sz="3200" b="1" dirty="0">
              <a:solidFill>
                <a:srgbClr val="3B7170"/>
              </a:solidFill>
            </a:endParaRPr>
          </a:p>
          <a:p>
            <a:pPr marL="0" lvl="1" indent="0" defTabSz="914400" fontAlgn="base">
              <a:spcBef>
                <a:spcPct val="0"/>
              </a:spcBef>
              <a:spcAft>
                <a:spcPct val="0"/>
              </a:spcAft>
              <a:buNone/>
            </a:pPr>
            <a:r>
              <a:rPr lang="en-US" sz="2800" b="1" dirty="0">
                <a:solidFill>
                  <a:srgbClr val="000000"/>
                </a:solidFill>
              </a:rPr>
              <a:t>Typically, This Should Be:</a:t>
            </a:r>
          </a:p>
          <a:p>
            <a:pPr marL="914400" lvl="2" indent="-857250" defTabSz="914400" fontAlgn="base">
              <a:spcBef>
                <a:spcPct val="0"/>
              </a:spcBef>
              <a:spcAft>
                <a:spcPct val="0"/>
              </a:spcAft>
              <a:buClr>
                <a:srgbClr val="C00000"/>
              </a:buClr>
              <a:buFont typeface="Arial" panose="020B0604020202020204" pitchFamily="34" charset="0"/>
              <a:buChar char="•"/>
            </a:pPr>
            <a:r>
              <a:rPr lang="en-US" sz="2800" dirty="0">
                <a:solidFill>
                  <a:srgbClr val="000000"/>
                </a:solidFill>
              </a:rPr>
              <a:t>Administrators</a:t>
            </a:r>
          </a:p>
          <a:p>
            <a:pPr marL="914400" lvl="2" indent="-857250" defTabSz="914400" fontAlgn="base">
              <a:spcBef>
                <a:spcPct val="0"/>
              </a:spcBef>
              <a:spcAft>
                <a:spcPct val="0"/>
              </a:spcAft>
              <a:buClr>
                <a:srgbClr val="C00000"/>
              </a:buClr>
              <a:buFont typeface="Arial" panose="020B0604020202020204" pitchFamily="34" charset="0"/>
              <a:buChar char="•"/>
            </a:pPr>
            <a:r>
              <a:rPr lang="en-US" sz="2800" dirty="0">
                <a:solidFill>
                  <a:srgbClr val="000000"/>
                </a:solidFill>
              </a:rPr>
              <a:t>Secretary</a:t>
            </a:r>
          </a:p>
          <a:p>
            <a:pPr marL="914400" lvl="2" indent="-857250" defTabSz="914400" fontAlgn="base">
              <a:spcBef>
                <a:spcPct val="0"/>
              </a:spcBef>
              <a:spcAft>
                <a:spcPct val="0"/>
              </a:spcAft>
              <a:buClr>
                <a:srgbClr val="C00000"/>
              </a:buClr>
              <a:buFont typeface="Arial" panose="020B0604020202020204" pitchFamily="34" charset="0"/>
              <a:buChar char="•"/>
            </a:pPr>
            <a:r>
              <a:rPr lang="en-US" sz="2800" dirty="0">
                <a:solidFill>
                  <a:srgbClr val="000000"/>
                </a:solidFill>
              </a:rPr>
              <a:t>Business Manager</a:t>
            </a:r>
            <a:endParaRPr lang="en-US" sz="3600" dirty="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73737A66-C9DC-1956-6719-C7CDA7255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3703" y="3636456"/>
            <a:ext cx="1736595" cy="1949328"/>
          </a:xfrm>
          <a:prstGeom prst="rect">
            <a:avLst/>
          </a:prstGeom>
        </p:spPr>
      </p:pic>
    </p:spTree>
    <p:extLst>
      <p:ext uri="{BB962C8B-B14F-4D97-AF65-F5344CB8AC3E}">
        <p14:creationId xmlns:p14="http://schemas.microsoft.com/office/powerpoint/2010/main" val="9156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15</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261600" cy="4201150"/>
          </a:xfrm>
          <a:prstGeom prst="rect">
            <a:avLst/>
          </a:prstGeom>
          <a:noFill/>
        </p:spPr>
        <p:txBody>
          <a:bodyPr wrap="square" rtlCol="0">
            <a:spAutoFit/>
          </a:bodyPr>
          <a:lstStyle/>
          <a:p>
            <a:pPr marL="548640" indent="-457200">
              <a:spcAft>
                <a:spcPts val="6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Comply with Internal Audit Procedures (Checks  &amp; Balances), Schedule External Audits, and Respond to Audit Recommendations</a:t>
            </a:r>
          </a:p>
          <a:p>
            <a:pPr marL="548640" indent="-457200">
              <a:spcAft>
                <a:spcPts val="6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Establish Procedures for Records Retention and Comply with Financial Record Keeping and Security of District Records</a:t>
            </a:r>
          </a:p>
          <a:p>
            <a:pPr marL="548640" indent="-457200">
              <a:spcAft>
                <a:spcPts val="6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Maintain Bond and Note Register (Capital Projects, Debt Services, Etc.)</a:t>
            </a:r>
          </a:p>
          <a:p>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BCBF39-41CD-6ACE-398D-FB20A848C6F4}"/>
              </a:ext>
            </a:extLst>
          </p:cNvPr>
          <p:cNvSpPr txBox="1"/>
          <p:nvPr/>
        </p:nvSpPr>
        <p:spPr>
          <a:xfrm>
            <a:off x="8984342" y="5856714"/>
            <a:ext cx="2162629" cy="369332"/>
          </a:xfrm>
          <a:prstGeom prst="rect">
            <a:avLst/>
          </a:prstGeom>
          <a:solidFill>
            <a:srgbClr val="FFFF00"/>
          </a:solidFill>
        </p:spPr>
        <p:txBody>
          <a:bodyPr wrap="square">
            <a:spAutoFit/>
          </a:bodyPr>
          <a:lstStyle/>
          <a:p>
            <a:r>
              <a:rPr lang="en-US" dirty="0"/>
              <a:t>NDCC 15.1-07-21</a:t>
            </a:r>
          </a:p>
        </p:txBody>
      </p:sp>
      <p:pic>
        <p:nvPicPr>
          <p:cNvPr id="4" name="Picture 3">
            <a:extLst>
              <a:ext uri="{FF2B5EF4-FFF2-40B4-BE49-F238E27FC236}">
                <a16:creationId xmlns:a16="http://schemas.microsoft.com/office/drawing/2014/main" id="{DDEDB3C4-8D8A-BD20-6421-58361ECCA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750" y="4284148"/>
            <a:ext cx="1397812" cy="1397812"/>
          </a:xfrm>
          <a:prstGeom prst="rect">
            <a:avLst/>
          </a:prstGeom>
        </p:spPr>
      </p:pic>
      <p:pic>
        <p:nvPicPr>
          <p:cNvPr id="6" name="Picture 5">
            <a:extLst>
              <a:ext uri="{FF2B5EF4-FFF2-40B4-BE49-F238E27FC236}">
                <a16:creationId xmlns:a16="http://schemas.microsoft.com/office/drawing/2014/main" id="{1A8394A6-EE7F-636C-BC09-654FD50A2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570" y="4543577"/>
            <a:ext cx="990601" cy="1138383"/>
          </a:xfrm>
          <a:prstGeom prst="rect">
            <a:avLst/>
          </a:prstGeom>
          <a:solidFill>
            <a:schemeClr val="bg1"/>
          </a:solidFill>
        </p:spPr>
      </p:pic>
      <p:pic>
        <p:nvPicPr>
          <p:cNvPr id="8" name="Picture 7" descr="A piece of paper with writing on it&#10;&#10;Description automatically generated with medium confidence">
            <a:extLst>
              <a:ext uri="{FF2B5EF4-FFF2-40B4-BE49-F238E27FC236}">
                <a16:creationId xmlns:a16="http://schemas.microsoft.com/office/drawing/2014/main" id="{4CF09440-6B32-3B98-3C8E-19A62F2639A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35296" y="4766236"/>
            <a:ext cx="2162629" cy="1441752"/>
          </a:xfrm>
          <a:prstGeom prst="rect">
            <a:avLst/>
          </a:prstGeom>
        </p:spPr>
      </p:pic>
    </p:spTree>
    <p:extLst>
      <p:ext uri="{BB962C8B-B14F-4D97-AF65-F5344CB8AC3E}">
        <p14:creationId xmlns:p14="http://schemas.microsoft.com/office/powerpoint/2010/main" val="28014022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59B5B2-7AEE-38D6-0988-26C613F70F2B}"/>
              </a:ext>
            </a:extLst>
          </p:cNvPr>
          <p:cNvSpPr>
            <a:spLocks noGrp="1"/>
          </p:cNvSpPr>
          <p:nvPr>
            <p:ph type="sldNum" sz="quarter" idx="12"/>
          </p:nvPr>
        </p:nvSpPr>
        <p:spPr/>
        <p:txBody>
          <a:bodyPr/>
          <a:lstStyle/>
          <a:p>
            <a:fld id="{CB1E4CB7-CB13-4810-BF18-BE31AFC64F93}" type="slidenum">
              <a:rPr lang="en-US" smtClean="0"/>
              <a:t>150</a:t>
            </a:fld>
            <a:endParaRPr lang="en-US" dirty="0"/>
          </a:p>
        </p:txBody>
      </p:sp>
      <p:sp>
        <p:nvSpPr>
          <p:cNvPr id="3" name="TextBox 2">
            <a:extLst>
              <a:ext uri="{FF2B5EF4-FFF2-40B4-BE49-F238E27FC236}">
                <a16:creationId xmlns:a16="http://schemas.microsoft.com/office/drawing/2014/main" id="{F863674F-F20F-DC9F-662E-932F2AAF0F07}"/>
              </a:ext>
            </a:extLst>
          </p:cNvPr>
          <p:cNvSpPr txBox="1"/>
          <p:nvPr/>
        </p:nvSpPr>
        <p:spPr>
          <a:xfrm>
            <a:off x="762000" y="812800"/>
            <a:ext cx="10668000" cy="4870564"/>
          </a:xfrm>
          <a:prstGeom prst="rect">
            <a:avLst/>
          </a:prstGeom>
          <a:noFill/>
        </p:spPr>
        <p:txBody>
          <a:bodyPr wrap="square" rtlCol="0">
            <a:spAutoFit/>
          </a:bodyPr>
          <a:lstStyle/>
          <a:p>
            <a:pPr marL="0" indent="0">
              <a:spcBef>
                <a:spcPts val="0"/>
              </a:spcBef>
              <a:buNone/>
            </a:pPr>
            <a:r>
              <a:rPr lang="en-US" sz="3600" b="1" dirty="0">
                <a:solidFill>
                  <a:srgbClr val="C00000"/>
                </a:solidFill>
                <a:cs typeface="Arial" panose="020B0604020202020204" pitchFamily="34" charset="0"/>
              </a:rPr>
              <a:t>Liability Insurance</a:t>
            </a:r>
          </a:p>
          <a:p>
            <a:pPr marL="0" indent="0">
              <a:buNone/>
            </a:pPr>
            <a:endParaRPr lang="en-US" sz="1050" b="1" dirty="0">
              <a:solidFill>
                <a:srgbClr val="0070C0"/>
              </a:solidFill>
              <a:cs typeface="Arial" panose="020B0604020202020204" pitchFamily="34" charset="0"/>
            </a:endParaRPr>
          </a:p>
          <a:p>
            <a:pPr marL="0" lvl="0" indent="0" defTabSz="914400" fontAlgn="base">
              <a:spcBef>
                <a:spcPct val="0"/>
              </a:spcBef>
              <a:spcAft>
                <a:spcPct val="0"/>
              </a:spcAft>
              <a:buNone/>
            </a:pPr>
            <a:r>
              <a:rPr lang="en-US" sz="2800" b="1" dirty="0">
                <a:solidFill>
                  <a:srgbClr val="7030A0"/>
                </a:solidFill>
              </a:rPr>
              <a:t>It Protects the District from Losses Due to Employee Actions</a:t>
            </a:r>
          </a:p>
          <a:p>
            <a:pPr marL="0" lvl="0" indent="0" defTabSz="914400" fontAlgn="base">
              <a:spcBef>
                <a:spcPct val="0"/>
              </a:spcBef>
              <a:spcAft>
                <a:spcPct val="0"/>
              </a:spcAft>
              <a:buNone/>
            </a:pPr>
            <a:endParaRPr lang="en-US" sz="1400" dirty="0">
              <a:solidFill>
                <a:srgbClr val="000000"/>
              </a:solidFill>
            </a:endParaRPr>
          </a:p>
          <a:p>
            <a:pPr marL="0" lvl="0" indent="0" defTabSz="914400" fontAlgn="base">
              <a:spcBef>
                <a:spcPct val="0"/>
              </a:spcBef>
              <a:spcAft>
                <a:spcPct val="0"/>
              </a:spcAft>
              <a:buNone/>
            </a:pPr>
            <a:r>
              <a:rPr lang="en-US" sz="2400" b="1" dirty="0">
                <a:solidFill>
                  <a:srgbClr val="000000"/>
                </a:solidFill>
              </a:rPr>
              <a:t>Some Examples:</a:t>
            </a:r>
          </a:p>
          <a:p>
            <a:pPr marL="685800" indent="-685800" fontAlgn="base">
              <a:spcBef>
                <a:spcPct val="0"/>
              </a:spcBef>
              <a:spcAft>
                <a:spcPct val="0"/>
              </a:spcAft>
              <a:buClr>
                <a:srgbClr val="C00000"/>
              </a:buClr>
              <a:buFont typeface="Arial" panose="020B0604020202020204" pitchFamily="34" charset="0"/>
              <a:buChar char="•"/>
            </a:pPr>
            <a:r>
              <a:rPr lang="en-US" sz="2400" dirty="0">
                <a:solidFill>
                  <a:srgbClr val="000000"/>
                </a:solidFill>
              </a:rPr>
              <a:t>Employee Causes Bodily Injury to Another</a:t>
            </a:r>
          </a:p>
          <a:p>
            <a:pPr marL="1428750" lvl="1" indent="-742950" fontAlgn="base">
              <a:spcBef>
                <a:spcPct val="0"/>
              </a:spcBef>
              <a:spcAft>
                <a:spcPct val="0"/>
              </a:spcAft>
              <a:buClr>
                <a:srgbClr val="C00000"/>
              </a:buClr>
              <a:buFont typeface="Courier New" panose="02070309020205020404" pitchFamily="49" charset="0"/>
              <a:buChar char="o"/>
            </a:pPr>
            <a:r>
              <a:rPr lang="en-US" sz="2400" dirty="0">
                <a:solidFill>
                  <a:srgbClr val="C00000"/>
                </a:solidFill>
              </a:rPr>
              <a:t>Pulls Student’s Hair in Hallway.  Student Falls and Breaks Arm</a:t>
            </a:r>
          </a:p>
          <a:p>
            <a:pPr marL="0" lvl="0" indent="0" defTabSz="914400" fontAlgn="base">
              <a:spcBef>
                <a:spcPct val="0"/>
              </a:spcBef>
              <a:spcAft>
                <a:spcPct val="0"/>
              </a:spcAft>
              <a:buClr>
                <a:srgbClr val="C00000"/>
              </a:buClr>
              <a:buNone/>
            </a:pPr>
            <a:endParaRPr lang="en-US" sz="1200" dirty="0">
              <a:solidFill>
                <a:srgbClr val="000000"/>
              </a:solidFill>
            </a:endParaRPr>
          </a:p>
          <a:p>
            <a:pPr marL="685800" indent="-685800" fontAlgn="base">
              <a:spcBef>
                <a:spcPct val="0"/>
              </a:spcBef>
              <a:spcAft>
                <a:spcPct val="0"/>
              </a:spcAft>
              <a:buClr>
                <a:srgbClr val="C00000"/>
              </a:buClr>
              <a:buFont typeface="Arial" panose="020B0604020202020204" pitchFamily="34" charset="0"/>
              <a:buChar char="•"/>
            </a:pPr>
            <a:r>
              <a:rPr lang="en-US" sz="2400" dirty="0">
                <a:solidFill>
                  <a:srgbClr val="000000"/>
                </a:solidFill>
              </a:rPr>
              <a:t>Employee Causes Property Damage to Another’s Property</a:t>
            </a:r>
          </a:p>
          <a:p>
            <a:pPr marL="1428750" lvl="1" indent="-685800" fontAlgn="base">
              <a:spcBef>
                <a:spcPct val="0"/>
              </a:spcBef>
              <a:spcAft>
                <a:spcPct val="0"/>
              </a:spcAft>
              <a:buClr>
                <a:srgbClr val="C00000"/>
              </a:buClr>
              <a:buFont typeface="Courier New" panose="02070309020205020404" pitchFamily="49" charset="0"/>
              <a:buChar char="o"/>
            </a:pPr>
            <a:r>
              <a:rPr lang="en-US" sz="2400" dirty="0">
                <a:solidFill>
                  <a:srgbClr val="C00000"/>
                </a:solidFill>
              </a:rPr>
              <a:t>While Blowing Snow, the Janitor Damages Student Vehicle</a:t>
            </a:r>
          </a:p>
          <a:p>
            <a:pPr marL="0" lvl="0" indent="0" defTabSz="914400" fontAlgn="base">
              <a:spcBef>
                <a:spcPct val="0"/>
              </a:spcBef>
              <a:spcAft>
                <a:spcPct val="0"/>
              </a:spcAft>
              <a:buClr>
                <a:srgbClr val="C00000"/>
              </a:buClr>
              <a:buNone/>
            </a:pPr>
            <a:endParaRPr lang="en-US" sz="1200" dirty="0">
              <a:solidFill>
                <a:srgbClr val="000000"/>
              </a:solidFill>
            </a:endParaRPr>
          </a:p>
          <a:p>
            <a:pPr marL="685800" indent="-685800" fontAlgn="base">
              <a:spcBef>
                <a:spcPct val="0"/>
              </a:spcBef>
              <a:spcAft>
                <a:spcPct val="0"/>
              </a:spcAft>
              <a:buClr>
                <a:srgbClr val="C00000"/>
              </a:buClr>
              <a:buFont typeface="Arial" panose="020B0604020202020204" pitchFamily="34" charset="0"/>
              <a:buChar char="•"/>
            </a:pPr>
            <a:r>
              <a:rPr lang="en-US" sz="2400" dirty="0">
                <a:solidFill>
                  <a:srgbClr val="000000"/>
                </a:solidFill>
              </a:rPr>
              <a:t>An Employee Slanders/Harasses a Patron/Student and District is Sued</a:t>
            </a:r>
          </a:p>
          <a:p>
            <a:pPr marL="0" lvl="0" indent="0" defTabSz="914400" fontAlgn="base">
              <a:spcBef>
                <a:spcPct val="0"/>
              </a:spcBef>
              <a:spcAft>
                <a:spcPct val="0"/>
              </a:spcAft>
              <a:buClr>
                <a:srgbClr val="C00000"/>
              </a:buClr>
              <a:buNone/>
            </a:pPr>
            <a:endParaRPr lang="en-US" sz="1200" dirty="0">
              <a:solidFill>
                <a:srgbClr val="000000"/>
              </a:solidFill>
            </a:endParaRPr>
          </a:p>
          <a:p>
            <a:pPr marL="342900" indent="-342900" fontAlgn="base">
              <a:spcBef>
                <a:spcPct val="0"/>
              </a:spcBef>
              <a:spcAft>
                <a:spcPct val="0"/>
              </a:spcAft>
              <a:buClr>
                <a:srgbClr val="C00000"/>
              </a:buClr>
              <a:buFont typeface="Arial" panose="020B0604020202020204" pitchFamily="34" charset="0"/>
              <a:buChar char="•"/>
            </a:pPr>
            <a:r>
              <a:rPr lang="en-US" sz="2400" dirty="0">
                <a:solidFill>
                  <a:srgbClr val="000000"/>
                </a:solidFill>
              </a:rPr>
              <a:t>The Board Doesn’t Follow State Bidding Guidelines – Errors &amp; Omissions</a:t>
            </a:r>
          </a:p>
          <a:p>
            <a:endParaRPr lang="en-US" dirty="0"/>
          </a:p>
        </p:txBody>
      </p:sp>
    </p:spTree>
    <p:extLst>
      <p:ext uri="{BB962C8B-B14F-4D97-AF65-F5344CB8AC3E}">
        <p14:creationId xmlns:p14="http://schemas.microsoft.com/office/powerpoint/2010/main" val="258874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D60CBC-BEBE-B3B7-2577-2D85DDB70A47}"/>
              </a:ext>
            </a:extLst>
          </p:cNvPr>
          <p:cNvSpPr>
            <a:spLocks noGrp="1"/>
          </p:cNvSpPr>
          <p:nvPr>
            <p:ph type="sldNum" sz="quarter" idx="12"/>
          </p:nvPr>
        </p:nvSpPr>
        <p:spPr/>
        <p:txBody>
          <a:bodyPr/>
          <a:lstStyle/>
          <a:p>
            <a:fld id="{CB1E4CB7-CB13-4810-BF18-BE31AFC64F93}" type="slidenum">
              <a:rPr lang="en-US" smtClean="0"/>
              <a:t>151</a:t>
            </a:fld>
            <a:endParaRPr lang="en-US" dirty="0"/>
          </a:p>
        </p:txBody>
      </p:sp>
      <p:sp>
        <p:nvSpPr>
          <p:cNvPr id="3" name="TextBox 2">
            <a:extLst>
              <a:ext uri="{FF2B5EF4-FFF2-40B4-BE49-F238E27FC236}">
                <a16:creationId xmlns:a16="http://schemas.microsoft.com/office/drawing/2014/main" id="{4851B5DD-DB8A-6DB4-7677-5348B9A08D2A}"/>
              </a:ext>
            </a:extLst>
          </p:cNvPr>
          <p:cNvSpPr txBox="1"/>
          <p:nvPr/>
        </p:nvSpPr>
        <p:spPr>
          <a:xfrm>
            <a:off x="783771" y="747496"/>
            <a:ext cx="10646229" cy="5363007"/>
          </a:xfrm>
          <a:prstGeom prst="rect">
            <a:avLst/>
          </a:prstGeom>
          <a:noFill/>
        </p:spPr>
        <p:txBody>
          <a:bodyPr wrap="square" rtlCol="0">
            <a:spAutoFit/>
          </a:bodyPr>
          <a:lstStyle/>
          <a:p>
            <a:pPr marL="0" indent="0">
              <a:buNone/>
            </a:pPr>
            <a:r>
              <a:rPr lang="en-US" sz="3200" b="1" dirty="0">
                <a:cs typeface="Arial" panose="020B0604020202020204" pitchFamily="34" charset="0"/>
              </a:rPr>
              <a:t>Vehicle</a:t>
            </a:r>
            <a:r>
              <a:rPr lang="en-US" sz="3200" b="1" dirty="0">
                <a:solidFill>
                  <a:srgbClr val="C00000"/>
                </a:solidFill>
                <a:cs typeface="Arial" panose="020B0604020202020204" pitchFamily="34" charset="0"/>
              </a:rPr>
              <a:t> Insurance</a:t>
            </a:r>
          </a:p>
          <a:p>
            <a:pPr lvl="0" defTabSz="914400" fontAlgn="base">
              <a:spcBef>
                <a:spcPct val="0"/>
              </a:spcBef>
              <a:spcAft>
                <a:spcPct val="0"/>
              </a:spcAft>
            </a:pPr>
            <a:endParaRPr lang="en-US" sz="1050" b="1" dirty="0">
              <a:solidFill>
                <a:srgbClr val="C00000"/>
              </a:solidFill>
              <a:latin typeface="Arial" charset="0"/>
            </a:endParaRPr>
          </a:p>
          <a:p>
            <a:pPr marL="0" lvl="0" indent="0" defTabSz="914400" fontAlgn="base">
              <a:spcBef>
                <a:spcPct val="0"/>
              </a:spcBef>
              <a:spcAft>
                <a:spcPct val="0"/>
              </a:spcAft>
              <a:buNone/>
            </a:pPr>
            <a:r>
              <a:rPr lang="en-US" sz="2800" b="1" dirty="0">
                <a:solidFill>
                  <a:srgbClr val="7030A0"/>
                </a:solidFill>
              </a:rPr>
              <a:t>Vehicle Insurance has Three Parts:</a:t>
            </a:r>
          </a:p>
          <a:p>
            <a:pPr marL="0" lvl="0" indent="0" defTabSz="914400" fontAlgn="base">
              <a:spcBef>
                <a:spcPct val="0"/>
              </a:spcBef>
              <a:spcAft>
                <a:spcPct val="0"/>
              </a:spcAft>
              <a:buNone/>
            </a:pPr>
            <a:endParaRPr lang="en-US" sz="1400" dirty="0">
              <a:solidFill>
                <a:srgbClr val="000000"/>
              </a:solidFill>
            </a:endParaRPr>
          </a:p>
          <a:p>
            <a:pPr marL="514350" indent="-514350" fontAlgn="base">
              <a:spcBef>
                <a:spcPct val="0"/>
              </a:spcBef>
              <a:spcAft>
                <a:spcPct val="0"/>
              </a:spcAft>
              <a:buFont typeface="+mj-lt"/>
              <a:buAutoNum type="arabicPeriod"/>
            </a:pPr>
            <a:r>
              <a:rPr lang="en-US" sz="2200" b="1" dirty="0">
                <a:solidFill>
                  <a:srgbClr val="000000"/>
                </a:solidFill>
              </a:rPr>
              <a:t>Liability – </a:t>
            </a:r>
            <a:r>
              <a:rPr lang="en-US" sz="2200" b="1" dirty="0">
                <a:solidFill>
                  <a:srgbClr val="7030A0"/>
                </a:solidFill>
              </a:rPr>
              <a:t>ALWAYS</a:t>
            </a:r>
            <a:r>
              <a:rPr lang="en-US" sz="2200" b="1" dirty="0">
                <a:solidFill>
                  <a:srgbClr val="000000"/>
                </a:solidFill>
              </a:rPr>
              <a:t> </a:t>
            </a:r>
            <a:r>
              <a:rPr lang="en-US" sz="2200" b="1" dirty="0">
                <a:solidFill>
                  <a:srgbClr val="7030A0"/>
                </a:solidFill>
              </a:rPr>
              <a:t>REQUIRED</a:t>
            </a:r>
            <a:r>
              <a:rPr lang="en-US" sz="2200" b="1" dirty="0">
                <a:solidFill>
                  <a:srgbClr val="000000"/>
                </a:solidFill>
              </a:rPr>
              <a:t> For:</a:t>
            </a:r>
          </a:p>
          <a:p>
            <a:pPr marL="971550" lvl="1" indent="-393700" defTabSz="914400" fontAlgn="base">
              <a:spcBef>
                <a:spcPct val="0"/>
              </a:spcBef>
              <a:spcAft>
                <a:spcPct val="0"/>
              </a:spcAft>
              <a:buClr>
                <a:srgbClr val="C00000"/>
              </a:buClr>
              <a:buFont typeface="Courier New" panose="02070309020205020404" pitchFamily="49" charset="0"/>
              <a:buChar char="o"/>
            </a:pPr>
            <a:r>
              <a:rPr lang="en-US" sz="2200" dirty="0">
                <a:solidFill>
                  <a:srgbClr val="C00000"/>
                </a:solidFill>
              </a:rPr>
              <a:t>Bodily Injury</a:t>
            </a:r>
          </a:p>
          <a:p>
            <a:pPr marL="971550" lvl="1" indent="-393700" defTabSz="914400" fontAlgn="base">
              <a:spcBef>
                <a:spcPct val="0"/>
              </a:spcBef>
              <a:spcAft>
                <a:spcPct val="0"/>
              </a:spcAft>
              <a:buClr>
                <a:srgbClr val="C00000"/>
              </a:buClr>
              <a:buFont typeface="Courier New" panose="02070309020205020404" pitchFamily="49" charset="0"/>
              <a:buChar char="o"/>
            </a:pPr>
            <a:r>
              <a:rPr lang="en-US" sz="2200" dirty="0">
                <a:solidFill>
                  <a:srgbClr val="C00000"/>
                </a:solidFill>
              </a:rPr>
              <a:t>Property Damage</a:t>
            </a:r>
          </a:p>
          <a:p>
            <a:pPr marL="971550" lvl="1" indent="-393700" defTabSz="914400" fontAlgn="base">
              <a:spcBef>
                <a:spcPct val="0"/>
              </a:spcBef>
              <a:spcAft>
                <a:spcPct val="0"/>
              </a:spcAft>
              <a:buClr>
                <a:srgbClr val="C00000"/>
              </a:buClr>
              <a:buFont typeface="Courier New" panose="02070309020205020404" pitchFamily="49" charset="0"/>
              <a:buChar char="o"/>
            </a:pPr>
            <a:r>
              <a:rPr lang="en-US" sz="2200" dirty="0">
                <a:solidFill>
                  <a:srgbClr val="C00000"/>
                </a:solidFill>
              </a:rPr>
              <a:t>Personal Injury Protection</a:t>
            </a:r>
          </a:p>
          <a:p>
            <a:pPr marL="971550" lvl="1" indent="-393700" defTabSz="914400" fontAlgn="base">
              <a:spcBef>
                <a:spcPct val="0"/>
              </a:spcBef>
              <a:spcAft>
                <a:spcPct val="0"/>
              </a:spcAft>
              <a:buClr>
                <a:srgbClr val="C00000"/>
              </a:buClr>
              <a:buFont typeface="Courier New" panose="02070309020205020404" pitchFamily="49" charset="0"/>
              <a:buChar char="o"/>
            </a:pPr>
            <a:r>
              <a:rPr lang="en-US" sz="2200" dirty="0">
                <a:solidFill>
                  <a:srgbClr val="C00000"/>
                </a:solidFill>
              </a:rPr>
              <a:t>Under &amp; Uninsured Motorist</a:t>
            </a:r>
          </a:p>
          <a:p>
            <a:pPr marL="514350" lvl="1" indent="-514350" defTabSz="914400" fontAlgn="base">
              <a:spcBef>
                <a:spcPct val="0"/>
              </a:spcBef>
              <a:spcAft>
                <a:spcPct val="0"/>
              </a:spcAft>
              <a:buClr>
                <a:srgbClr val="C00000"/>
              </a:buClr>
              <a:buNone/>
            </a:pPr>
            <a:endParaRPr lang="en-US" sz="1000" b="1" dirty="0">
              <a:solidFill>
                <a:srgbClr val="C00000"/>
              </a:solidFill>
            </a:endParaRPr>
          </a:p>
          <a:p>
            <a:pPr marL="514350" indent="-514350" fontAlgn="base">
              <a:spcBef>
                <a:spcPct val="0"/>
              </a:spcBef>
              <a:spcAft>
                <a:spcPct val="0"/>
              </a:spcAft>
              <a:buFont typeface="+mj-lt"/>
              <a:buAutoNum type="arabicPeriod"/>
            </a:pPr>
            <a:r>
              <a:rPr lang="en-US" sz="2000" b="1" dirty="0">
                <a:solidFill>
                  <a:srgbClr val="000000"/>
                </a:solidFill>
              </a:rPr>
              <a:t>  </a:t>
            </a:r>
            <a:r>
              <a:rPr lang="en-US" sz="2200" b="1" dirty="0">
                <a:solidFill>
                  <a:srgbClr val="000000"/>
                </a:solidFill>
              </a:rPr>
              <a:t>Comprehensive – </a:t>
            </a:r>
            <a:r>
              <a:rPr lang="en-US" sz="2200" b="1" dirty="0">
                <a:solidFill>
                  <a:srgbClr val="006666"/>
                </a:solidFill>
              </a:rPr>
              <a:t>Optional</a:t>
            </a:r>
            <a:r>
              <a:rPr lang="en-US" sz="2200" b="1" dirty="0">
                <a:solidFill>
                  <a:srgbClr val="000000"/>
                </a:solidFill>
              </a:rPr>
              <a:t> – Covers:</a:t>
            </a:r>
          </a:p>
          <a:p>
            <a:pPr marL="971550" lvl="1" indent="-400050" fontAlgn="base">
              <a:spcBef>
                <a:spcPct val="0"/>
              </a:spcBef>
              <a:spcAft>
                <a:spcPct val="0"/>
              </a:spcAft>
              <a:buClr>
                <a:srgbClr val="C00000"/>
              </a:buClr>
              <a:buFont typeface="Courier New" panose="02070309020205020404" pitchFamily="49" charset="0"/>
              <a:buChar char="o"/>
              <a:tabLst>
                <a:tab pos="571500" algn="l"/>
              </a:tabLst>
            </a:pPr>
            <a:r>
              <a:rPr lang="en-US" sz="2200" dirty="0">
                <a:solidFill>
                  <a:srgbClr val="C00000"/>
                </a:solidFill>
              </a:rPr>
              <a:t>Acts of God – </a:t>
            </a:r>
            <a:r>
              <a:rPr lang="en-US" sz="2200" dirty="0">
                <a:solidFill>
                  <a:srgbClr val="7030A0"/>
                </a:solidFill>
              </a:rPr>
              <a:t>Subject to Deductible</a:t>
            </a:r>
          </a:p>
          <a:p>
            <a:pPr marL="514350" lvl="1" indent="-514350" defTabSz="914400" fontAlgn="base">
              <a:spcBef>
                <a:spcPct val="0"/>
              </a:spcBef>
              <a:spcAft>
                <a:spcPct val="0"/>
              </a:spcAft>
              <a:buClr>
                <a:srgbClr val="C00000"/>
              </a:buClr>
              <a:buNone/>
            </a:pPr>
            <a:endParaRPr lang="en-US" sz="1000" b="1" dirty="0">
              <a:solidFill>
                <a:srgbClr val="C00000"/>
              </a:solidFill>
            </a:endParaRPr>
          </a:p>
          <a:p>
            <a:pPr marL="514350" indent="-514350" fontAlgn="base">
              <a:spcBef>
                <a:spcPct val="0"/>
              </a:spcBef>
              <a:spcAft>
                <a:spcPct val="0"/>
              </a:spcAft>
              <a:buFont typeface="+mj-lt"/>
              <a:buAutoNum type="arabicPeriod"/>
            </a:pPr>
            <a:r>
              <a:rPr lang="en-US" sz="2000" b="1" dirty="0">
                <a:solidFill>
                  <a:srgbClr val="000000"/>
                </a:solidFill>
              </a:rPr>
              <a:t>  </a:t>
            </a:r>
            <a:r>
              <a:rPr lang="en-US" sz="2200" b="1" dirty="0">
                <a:solidFill>
                  <a:srgbClr val="000000"/>
                </a:solidFill>
              </a:rPr>
              <a:t>Collision – </a:t>
            </a:r>
            <a:r>
              <a:rPr lang="en-US" sz="2200" b="1" dirty="0">
                <a:solidFill>
                  <a:srgbClr val="006666"/>
                </a:solidFill>
              </a:rPr>
              <a:t>Optional</a:t>
            </a:r>
            <a:r>
              <a:rPr lang="en-US" sz="2200" b="1" dirty="0">
                <a:solidFill>
                  <a:srgbClr val="000000"/>
                </a:solidFill>
              </a:rPr>
              <a:t> - Sold With Liability &amp; Comprehensive</a:t>
            </a:r>
          </a:p>
          <a:p>
            <a:pPr marL="1028700" lvl="1" indent="-457200" defTabSz="914400" fontAlgn="base">
              <a:spcBef>
                <a:spcPct val="0"/>
              </a:spcBef>
              <a:spcAft>
                <a:spcPct val="0"/>
              </a:spcAft>
              <a:buClr>
                <a:srgbClr val="C00000"/>
              </a:buClr>
              <a:buFont typeface="Courier New" panose="02070309020205020404" pitchFamily="49" charset="0"/>
              <a:buChar char="o"/>
            </a:pPr>
            <a:r>
              <a:rPr lang="en-US" sz="2200" dirty="0">
                <a:solidFill>
                  <a:srgbClr val="C00000"/>
                </a:solidFill>
              </a:rPr>
              <a:t>Provides Coverage to Repair/Replace District Vehicles if The District  Was </a:t>
            </a:r>
            <a:r>
              <a:rPr lang="en-US" sz="2200" dirty="0">
                <a:solidFill>
                  <a:srgbClr val="000000"/>
                </a:solidFill>
              </a:rPr>
              <a:t>“At Fault”  </a:t>
            </a:r>
            <a:r>
              <a:rPr lang="en-US" sz="2200" dirty="0">
                <a:solidFill>
                  <a:srgbClr val="C00000"/>
                </a:solidFill>
              </a:rPr>
              <a:t>or Other Party Has No Insurance – </a:t>
            </a:r>
            <a:r>
              <a:rPr lang="en-US" sz="2200" dirty="0">
                <a:solidFill>
                  <a:srgbClr val="7030A0"/>
                </a:solidFill>
              </a:rPr>
              <a:t>Subject to Deductible</a:t>
            </a:r>
          </a:p>
          <a:p>
            <a:endParaRPr lang="en-US" dirty="0"/>
          </a:p>
        </p:txBody>
      </p:sp>
      <p:pic>
        <p:nvPicPr>
          <p:cNvPr id="4" name="Picture 3">
            <a:extLst>
              <a:ext uri="{FF2B5EF4-FFF2-40B4-BE49-F238E27FC236}">
                <a16:creationId xmlns:a16="http://schemas.microsoft.com/office/drawing/2014/main" id="{78F508C8-09DB-9DF9-10D9-6B345F557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1341" y="2045799"/>
            <a:ext cx="3185682" cy="1791341"/>
          </a:xfrm>
          <a:prstGeom prst="rect">
            <a:avLst/>
          </a:prstGeom>
        </p:spPr>
      </p:pic>
    </p:spTree>
    <p:extLst>
      <p:ext uri="{BB962C8B-B14F-4D97-AF65-F5344CB8AC3E}">
        <p14:creationId xmlns:p14="http://schemas.microsoft.com/office/powerpoint/2010/main" val="23549332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9EBA83-4DE3-4241-A293-755C61858512}"/>
              </a:ext>
            </a:extLst>
          </p:cNvPr>
          <p:cNvSpPr>
            <a:spLocks noGrp="1"/>
          </p:cNvSpPr>
          <p:nvPr>
            <p:ph type="sldNum" sz="quarter" idx="12"/>
          </p:nvPr>
        </p:nvSpPr>
        <p:spPr/>
        <p:txBody>
          <a:bodyPr/>
          <a:lstStyle/>
          <a:p>
            <a:fld id="{CB1E4CB7-CB13-4810-BF18-BE31AFC64F93}" type="slidenum">
              <a:rPr lang="en-US" smtClean="0"/>
              <a:t>152</a:t>
            </a:fld>
            <a:endParaRPr lang="en-US" dirty="0"/>
          </a:p>
        </p:txBody>
      </p:sp>
      <p:sp>
        <p:nvSpPr>
          <p:cNvPr id="3" name="TextBox 2">
            <a:extLst>
              <a:ext uri="{FF2B5EF4-FFF2-40B4-BE49-F238E27FC236}">
                <a16:creationId xmlns:a16="http://schemas.microsoft.com/office/drawing/2014/main" id="{1355304A-D99A-FAA2-369C-4C518A3AA708}"/>
              </a:ext>
            </a:extLst>
          </p:cNvPr>
          <p:cNvSpPr txBox="1"/>
          <p:nvPr/>
        </p:nvSpPr>
        <p:spPr>
          <a:xfrm>
            <a:off x="769257" y="712872"/>
            <a:ext cx="10660743" cy="5432256"/>
          </a:xfrm>
          <a:prstGeom prst="rect">
            <a:avLst/>
          </a:prstGeom>
          <a:noFill/>
        </p:spPr>
        <p:txBody>
          <a:bodyPr wrap="square" rtlCol="0">
            <a:spAutoFit/>
          </a:bodyPr>
          <a:lstStyle/>
          <a:p>
            <a:pPr marL="0" indent="0">
              <a:buNone/>
            </a:pPr>
            <a:r>
              <a:rPr lang="en-US" sz="3200" b="1" dirty="0">
                <a:solidFill>
                  <a:srgbClr val="C00000"/>
                </a:solidFill>
                <a:cs typeface="Arial" panose="020B0604020202020204" pitchFamily="34" charset="0"/>
              </a:rPr>
              <a:t>Vehicle Insurance</a:t>
            </a:r>
          </a:p>
          <a:p>
            <a:pPr lvl="0" defTabSz="914400" fontAlgn="base">
              <a:spcBef>
                <a:spcPct val="0"/>
              </a:spcBef>
              <a:spcAft>
                <a:spcPct val="0"/>
              </a:spcAft>
            </a:pPr>
            <a:endParaRPr lang="en-US" sz="1050" b="1" dirty="0">
              <a:solidFill>
                <a:srgbClr val="C00000"/>
              </a:solidFill>
              <a:latin typeface="Arial" charset="0"/>
            </a:endParaRPr>
          </a:p>
          <a:p>
            <a:pPr marL="514350" lvl="0" indent="-514350" defTabSz="914400" fontAlgn="base">
              <a:spcBef>
                <a:spcPct val="0"/>
              </a:spcBef>
              <a:spcAft>
                <a:spcPct val="0"/>
              </a:spcAft>
              <a:buFont typeface="+mj-lt"/>
              <a:buAutoNum type="arabicPeriod"/>
            </a:pPr>
            <a:r>
              <a:rPr lang="en-US" sz="2800" b="1" dirty="0">
                <a:solidFill>
                  <a:srgbClr val="000000"/>
                </a:solidFill>
              </a:rPr>
              <a:t>Liability – </a:t>
            </a:r>
            <a:r>
              <a:rPr lang="en-US" sz="2800" b="1" dirty="0">
                <a:solidFill>
                  <a:srgbClr val="7030A0"/>
                </a:solidFill>
              </a:rPr>
              <a:t>ALWAYS</a:t>
            </a:r>
            <a:r>
              <a:rPr lang="en-US" sz="2800" b="1" dirty="0">
                <a:solidFill>
                  <a:srgbClr val="000000"/>
                </a:solidFill>
              </a:rPr>
              <a:t> </a:t>
            </a:r>
            <a:r>
              <a:rPr lang="en-US" sz="2800" b="1" dirty="0">
                <a:solidFill>
                  <a:srgbClr val="7030A0"/>
                </a:solidFill>
              </a:rPr>
              <a:t>REQUIRED</a:t>
            </a:r>
            <a:endParaRPr lang="en-US" sz="2800" b="1" dirty="0">
              <a:solidFill>
                <a:srgbClr val="000000"/>
              </a:solidFill>
            </a:endParaRPr>
          </a:p>
          <a:p>
            <a:pPr lvl="0" defTabSz="914400" fontAlgn="base">
              <a:spcBef>
                <a:spcPct val="0"/>
              </a:spcBef>
              <a:spcAft>
                <a:spcPct val="0"/>
              </a:spcAft>
              <a:buClr>
                <a:srgbClr val="C00000"/>
              </a:buClr>
            </a:pPr>
            <a:endParaRPr lang="en-US" sz="1050" dirty="0">
              <a:solidFill>
                <a:srgbClr val="000000"/>
              </a:solidFill>
            </a:endParaRPr>
          </a:p>
          <a:p>
            <a:pPr marL="0" lvl="0" indent="0" defTabSz="914400" fontAlgn="base">
              <a:spcBef>
                <a:spcPct val="0"/>
              </a:spcBef>
              <a:spcAft>
                <a:spcPct val="0"/>
              </a:spcAft>
              <a:buClr>
                <a:srgbClr val="C00000"/>
              </a:buClr>
              <a:buNone/>
            </a:pPr>
            <a:r>
              <a:rPr lang="en-US" sz="2400" dirty="0">
                <a:solidFill>
                  <a:srgbClr val="000000"/>
                </a:solidFill>
              </a:rPr>
              <a:t>Pays all Claims </a:t>
            </a:r>
            <a:r>
              <a:rPr lang="en-US" sz="2400" b="1" dirty="0">
                <a:solidFill>
                  <a:srgbClr val="7030A0"/>
                </a:solidFill>
              </a:rPr>
              <a:t>the District Must Pay </a:t>
            </a:r>
            <a:r>
              <a:rPr lang="en-US" sz="2400" dirty="0">
                <a:solidFill>
                  <a:srgbClr val="000000"/>
                </a:solidFill>
              </a:rPr>
              <a:t>as Damages Because of </a:t>
            </a:r>
            <a:r>
              <a:rPr lang="en-US" sz="2400" b="1" dirty="0">
                <a:solidFill>
                  <a:srgbClr val="C00000"/>
                </a:solidFill>
              </a:rPr>
              <a:t>Bodily Injury </a:t>
            </a:r>
            <a:r>
              <a:rPr lang="en-US" sz="2400" dirty="0">
                <a:solidFill>
                  <a:srgbClr val="000000"/>
                </a:solidFill>
              </a:rPr>
              <a:t>or </a:t>
            </a:r>
            <a:r>
              <a:rPr lang="en-US" sz="2400" b="1" dirty="0">
                <a:solidFill>
                  <a:srgbClr val="C00000"/>
                </a:solidFill>
              </a:rPr>
              <a:t>Property Damage </a:t>
            </a:r>
            <a:r>
              <a:rPr lang="en-US" sz="2400" dirty="0">
                <a:solidFill>
                  <a:srgbClr val="000000"/>
                </a:solidFill>
              </a:rPr>
              <a:t>Caused by an Accident Resulting From the Ownership, Maintenance, Or Use of a Covered Vehicle.</a:t>
            </a:r>
          </a:p>
          <a:p>
            <a:pPr lvl="0" defTabSz="914400" fontAlgn="base">
              <a:spcBef>
                <a:spcPct val="0"/>
              </a:spcBef>
              <a:spcAft>
                <a:spcPct val="0"/>
              </a:spcAft>
              <a:buClr>
                <a:srgbClr val="C00000"/>
              </a:buClr>
            </a:pPr>
            <a:endParaRPr lang="en-US" sz="1400" dirty="0">
              <a:solidFill>
                <a:srgbClr val="000000"/>
              </a:solidFill>
            </a:endParaRPr>
          </a:p>
          <a:p>
            <a:pPr marL="0" lvl="0" indent="0" defTabSz="914400" fontAlgn="base">
              <a:spcBef>
                <a:spcPct val="0"/>
              </a:spcBef>
              <a:spcAft>
                <a:spcPct val="0"/>
              </a:spcAft>
              <a:buClr>
                <a:srgbClr val="C00000"/>
              </a:buClr>
              <a:buNone/>
            </a:pPr>
            <a:r>
              <a:rPr lang="en-US" sz="2000" b="1" dirty="0">
                <a:solidFill>
                  <a:srgbClr val="C00000"/>
                </a:solidFill>
              </a:rPr>
              <a:t>Parts of the </a:t>
            </a:r>
            <a:r>
              <a:rPr lang="en-US" sz="2000" b="1" dirty="0">
                <a:solidFill>
                  <a:srgbClr val="7030A0"/>
                </a:solidFill>
              </a:rPr>
              <a:t>Liability Coverage </a:t>
            </a:r>
            <a:r>
              <a:rPr lang="en-US" sz="2000" b="1" dirty="0">
                <a:solidFill>
                  <a:srgbClr val="C00000"/>
                </a:solidFill>
              </a:rPr>
              <a:t>Also Include:</a:t>
            </a:r>
            <a:endParaRPr lang="en-US" sz="1000" i="1" dirty="0">
              <a:solidFill>
                <a:srgbClr val="7030A0"/>
              </a:solidFill>
            </a:endParaRPr>
          </a:p>
          <a:p>
            <a:pPr marL="279082" lvl="1" indent="0" defTabSz="914400" fontAlgn="base">
              <a:spcBef>
                <a:spcPct val="0"/>
              </a:spcBef>
              <a:spcAft>
                <a:spcPct val="0"/>
              </a:spcAft>
              <a:buClr>
                <a:srgbClr val="C00000"/>
              </a:buClr>
              <a:buNone/>
            </a:pPr>
            <a:r>
              <a:rPr lang="en-US" sz="2000" b="1" dirty="0">
                <a:solidFill>
                  <a:srgbClr val="000000"/>
                </a:solidFill>
              </a:rPr>
              <a:t>Personal Injury Protection – Mandated By ND Law</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Funeral Expenses</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Medical Expenses</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Rehabilitation Expenses</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Replacement Services Loss</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Survivors’ Income Loss</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Survivors’ Replacement Services Loss</a:t>
            </a:r>
          </a:p>
          <a:p>
            <a:pPr marL="914400" lvl="1" indent="-457200" defTabSz="914400" fontAlgn="base">
              <a:spcBef>
                <a:spcPct val="0"/>
              </a:spcBef>
              <a:spcAft>
                <a:spcPct val="0"/>
              </a:spcAft>
              <a:buClr>
                <a:srgbClr val="C00000"/>
              </a:buClr>
              <a:buFont typeface="Arial" panose="020B0604020202020204" pitchFamily="34" charset="0"/>
              <a:buChar char="•"/>
            </a:pPr>
            <a:r>
              <a:rPr lang="en-US" sz="2000" dirty="0">
                <a:solidFill>
                  <a:srgbClr val="000000"/>
                </a:solidFill>
              </a:rPr>
              <a:t>Work Loss</a:t>
            </a:r>
            <a:endParaRPr lang="en-US" dirty="0"/>
          </a:p>
        </p:txBody>
      </p:sp>
      <p:pic>
        <p:nvPicPr>
          <p:cNvPr id="4" name="Picture 3">
            <a:extLst>
              <a:ext uri="{FF2B5EF4-FFF2-40B4-BE49-F238E27FC236}">
                <a16:creationId xmlns:a16="http://schemas.microsoft.com/office/drawing/2014/main" id="{8442DB01-04FD-4DCE-48FF-335DE0CFA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7270" y="3311755"/>
            <a:ext cx="3237554" cy="2376854"/>
          </a:xfrm>
          <a:prstGeom prst="rect">
            <a:avLst/>
          </a:prstGeom>
        </p:spPr>
      </p:pic>
    </p:spTree>
    <p:extLst>
      <p:ext uri="{BB962C8B-B14F-4D97-AF65-F5344CB8AC3E}">
        <p14:creationId xmlns:p14="http://schemas.microsoft.com/office/powerpoint/2010/main" val="5224502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58743-3063-6ED4-D6DA-6EAFD0940014}"/>
              </a:ext>
            </a:extLst>
          </p:cNvPr>
          <p:cNvSpPr>
            <a:spLocks noGrp="1"/>
          </p:cNvSpPr>
          <p:nvPr>
            <p:ph type="sldNum" sz="quarter" idx="12"/>
          </p:nvPr>
        </p:nvSpPr>
        <p:spPr/>
        <p:txBody>
          <a:bodyPr/>
          <a:lstStyle/>
          <a:p>
            <a:fld id="{CB1E4CB7-CB13-4810-BF18-BE31AFC64F93}" type="slidenum">
              <a:rPr lang="en-US" smtClean="0"/>
              <a:t>153</a:t>
            </a:fld>
            <a:endParaRPr lang="en-US" dirty="0"/>
          </a:p>
        </p:txBody>
      </p:sp>
      <p:sp>
        <p:nvSpPr>
          <p:cNvPr id="3" name="TextBox 2">
            <a:extLst>
              <a:ext uri="{FF2B5EF4-FFF2-40B4-BE49-F238E27FC236}">
                <a16:creationId xmlns:a16="http://schemas.microsoft.com/office/drawing/2014/main" id="{607BEFBA-EFA8-F5B4-11B5-4D7992A4D066}"/>
              </a:ext>
            </a:extLst>
          </p:cNvPr>
          <p:cNvSpPr txBox="1"/>
          <p:nvPr/>
        </p:nvSpPr>
        <p:spPr>
          <a:xfrm>
            <a:off x="798286" y="754743"/>
            <a:ext cx="10631714" cy="6209392"/>
          </a:xfrm>
          <a:prstGeom prst="rect">
            <a:avLst/>
          </a:prstGeom>
          <a:noFill/>
        </p:spPr>
        <p:txBody>
          <a:bodyPr wrap="square" rtlCol="0">
            <a:spAutoFit/>
          </a:bodyPr>
          <a:lstStyle/>
          <a:p>
            <a:pPr marL="0" indent="0">
              <a:buNone/>
            </a:pPr>
            <a:r>
              <a:rPr lang="en-US" sz="3200" b="1" dirty="0">
                <a:solidFill>
                  <a:srgbClr val="C00000"/>
                </a:solidFill>
                <a:cs typeface="Arial" panose="020B0604020202020204" pitchFamily="34" charset="0"/>
              </a:rPr>
              <a:t>Vehicle Insurance</a:t>
            </a:r>
          </a:p>
          <a:p>
            <a:pPr lvl="0" defTabSz="914400" fontAlgn="base">
              <a:spcBef>
                <a:spcPct val="0"/>
              </a:spcBef>
              <a:spcAft>
                <a:spcPct val="0"/>
              </a:spcAft>
            </a:pPr>
            <a:endParaRPr lang="en-US" sz="1050" b="1" dirty="0">
              <a:solidFill>
                <a:srgbClr val="C00000"/>
              </a:solidFill>
            </a:endParaRPr>
          </a:p>
          <a:p>
            <a:pPr marL="457200" lvl="0" indent="-457200" defTabSz="914400" fontAlgn="base">
              <a:spcBef>
                <a:spcPct val="0"/>
              </a:spcBef>
              <a:spcAft>
                <a:spcPct val="0"/>
              </a:spcAft>
              <a:buFont typeface="+mj-lt"/>
              <a:buAutoNum type="arabicPeriod" startAt="2"/>
            </a:pPr>
            <a:r>
              <a:rPr lang="en-US" sz="2800" b="1" dirty="0">
                <a:solidFill>
                  <a:sysClr val="windowText" lastClr="000000"/>
                </a:solidFill>
              </a:rPr>
              <a:t>COMPREHENSIVE</a:t>
            </a:r>
            <a:r>
              <a:rPr lang="en-US" sz="2800" b="1" dirty="0">
                <a:solidFill>
                  <a:srgbClr val="000000"/>
                </a:solidFill>
              </a:rPr>
              <a:t> – </a:t>
            </a:r>
            <a:r>
              <a:rPr lang="en-US" sz="2800" b="1" dirty="0">
                <a:solidFill>
                  <a:srgbClr val="7030A0"/>
                </a:solidFill>
              </a:rPr>
              <a:t>Optional </a:t>
            </a:r>
            <a:r>
              <a:rPr lang="en-US" sz="2800" b="1" dirty="0">
                <a:solidFill>
                  <a:srgbClr val="000000"/>
                </a:solidFill>
              </a:rPr>
              <a:t>– Covers Physical Damage</a:t>
            </a:r>
            <a:r>
              <a:rPr lang="en-US" sz="2400" b="1" dirty="0">
                <a:solidFill>
                  <a:srgbClr val="000000"/>
                </a:solidFill>
              </a:rPr>
              <a:t>:</a:t>
            </a:r>
          </a:p>
          <a:p>
            <a:pPr marL="914400" lvl="1" indent="-457200" defTabSz="914400" fontAlgn="base">
              <a:spcBef>
                <a:spcPct val="0"/>
              </a:spcBef>
              <a:spcAft>
                <a:spcPct val="0"/>
              </a:spcAft>
              <a:buClr>
                <a:srgbClr val="C00000"/>
              </a:buClr>
              <a:buFont typeface="Arial" panose="020B0604020202020204" pitchFamily="34" charset="0"/>
              <a:buChar char="•"/>
            </a:pPr>
            <a:r>
              <a:rPr lang="en-US" sz="2400" b="1" dirty="0">
                <a:solidFill>
                  <a:srgbClr val="C00000"/>
                </a:solidFill>
              </a:rPr>
              <a:t>Acts of God – Subject to Deductible</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Fire, Lightning, or Explosion</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Theft</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Windstorm, Hail, or Earthquake</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Falling Objects</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Hitting a Bird or Animal</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Flood</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Mischief or Vandalism</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Rental Reimbursement </a:t>
            </a:r>
          </a:p>
          <a:p>
            <a:pPr marL="1371600" lvl="2" indent="-457200" defTabSz="914400" fontAlgn="base">
              <a:spcBef>
                <a:spcPct val="0"/>
              </a:spcBef>
              <a:spcAft>
                <a:spcPts val="600"/>
              </a:spcAft>
              <a:buFont typeface="Courier New" panose="02070309020205020404" pitchFamily="49" charset="0"/>
              <a:buChar char="o"/>
            </a:pPr>
            <a:r>
              <a:rPr lang="en-US" sz="2400" dirty="0">
                <a:solidFill>
                  <a:srgbClr val="000000"/>
                </a:solidFill>
              </a:rPr>
              <a:t>The Sinking, Burning, Collision, or Derailment of any Conveyance Transporting the Covered Vehicle</a:t>
            </a:r>
            <a:r>
              <a:rPr lang="en-US" sz="2000" b="1" dirty="0">
                <a:solidFill>
                  <a:srgbClr val="000000"/>
                </a:solidFill>
              </a:rPr>
              <a:t> </a:t>
            </a:r>
            <a:endParaRPr lang="en-US" sz="1400" b="1" dirty="0">
              <a:solidFill>
                <a:srgbClr val="000000"/>
              </a:solidFill>
            </a:endParaRPr>
          </a:p>
          <a:p>
            <a:endParaRPr lang="en-US" dirty="0"/>
          </a:p>
        </p:txBody>
      </p:sp>
      <p:pic>
        <p:nvPicPr>
          <p:cNvPr id="4" name="Picture 3">
            <a:extLst>
              <a:ext uri="{FF2B5EF4-FFF2-40B4-BE49-F238E27FC236}">
                <a16:creationId xmlns:a16="http://schemas.microsoft.com/office/drawing/2014/main" id="{75112B44-5D5A-C414-2FED-CA796C77C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990" y="2507530"/>
            <a:ext cx="2672080" cy="2205102"/>
          </a:xfrm>
          <a:prstGeom prst="rect">
            <a:avLst/>
          </a:prstGeom>
        </p:spPr>
      </p:pic>
    </p:spTree>
    <p:extLst>
      <p:ext uri="{BB962C8B-B14F-4D97-AF65-F5344CB8AC3E}">
        <p14:creationId xmlns:p14="http://schemas.microsoft.com/office/powerpoint/2010/main" val="41742475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11794-BF5E-259C-A617-01C8A0C6DFE1}"/>
              </a:ext>
            </a:extLst>
          </p:cNvPr>
          <p:cNvSpPr>
            <a:spLocks noGrp="1"/>
          </p:cNvSpPr>
          <p:nvPr>
            <p:ph type="sldNum" sz="quarter" idx="12"/>
          </p:nvPr>
        </p:nvSpPr>
        <p:spPr/>
        <p:txBody>
          <a:bodyPr/>
          <a:lstStyle/>
          <a:p>
            <a:fld id="{CB1E4CB7-CB13-4810-BF18-BE31AFC64F93}" type="slidenum">
              <a:rPr lang="en-US" smtClean="0"/>
              <a:t>154</a:t>
            </a:fld>
            <a:endParaRPr lang="en-US" dirty="0"/>
          </a:p>
        </p:txBody>
      </p:sp>
      <p:sp>
        <p:nvSpPr>
          <p:cNvPr id="3" name="TextBox 2">
            <a:extLst>
              <a:ext uri="{FF2B5EF4-FFF2-40B4-BE49-F238E27FC236}">
                <a16:creationId xmlns:a16="http://schemas.microsoft.com/office/drawing/2014/main" id="{3016B450-5DC2-8AE8-BA10-70048CD6D418}"/>
              </a:ext>
            </a:extLst>
          </p:cNvPr>
          <p:cNvSpPr txBox="1"/>
          <p:nvPr/>
        </p:nvSpPr>
        <p:spPr>
          <a:xfrm>
            <a:off x="812800" y="943429"/>
            <a:ext cx="10617200" cy="4131900"/>
          </a:xfrm>
          <a:prstGeom prst="rect">
            <a:avLst/>
          </a:prstGeom>
          <a:noFill/>
        </p:spPr>
        <p:txBody>
          <a:bodyPr wrap="square" rtlCol="0">
            <a:spAutoFit/>
          </a:bodyPr>
          <a:lstStyle/>
          <a:p>
            <a:pPr marL="0" indent="0">
              <a:buNone/>
            </a:pPr>
            <a:r>
              <a:rPr lang="en-US" sz="3200" b="1" dirty="0">
                <a:solidFill>
                  <a:srgbClr val="C00000"/>
                </a:solidFill>
                <a:cs typeface="Arial" panose="020B0604020202020204" pitchFamily="34" charset="0"/>
              </a:rPr>
              <a:t>Vehicle Insurance</a:t>
            </a:r>
          </a:p>
          <a:p>
            <a:pPr lvl="0" defTabSz="914400" fontAlgn="base">
              <a:spcBef>
                <a:spcPct val="0"/>
              </a:spcBef>
              <a:spcAft>
                <a:spcPct val="0"/>
              </a:spcAft>
            </a:pPr>
            <a:endParaRPr lang="en-US" sz="1050" b="1" dirty="0">
              <a:solidFill>
                <a:srgbClr val="C00000"/>
              </a:solidFill>
            </a:endParaRPr>
          </a:p>
          <a:p>
            <a:pPr marL="457200" lvl="0" indent="-457200" defTabSz="914400" fontAlgn="base">
              <a:spcBef>
                <a:spcPct val="0"/>
              </a:spcBef>
              <a:spcAft>
                <a:spcPct val="0"/>
              </a:spcAft>
              <a:buFont typeface="+mj-lt"/>
              <a:buAutoNum type="arabicPeriod" startAt="3"/>
              <a:tabLst>
                <a:tab pos="461963" algn="l"/>
              </a:tabLst>
            </a:pPr>
            <a:r>
              <a:rPr lang="en-US" sz="2800" b="1" dirty="0"/>
              <a:t>COLLISION</a:t>
            </a:r>
            <a:r>
              <a:rPr lang="en-US" sz="2800" b="1" dirty="0">
                <a:solidFill>
                  <a:srgbClr val="000000"/>
                </a:solidFill>
              </a:rPr>
              <a:t> – </a:t>
            </a:r>
            <a:r>
              <a:rPr lang="en-US" sz="2800" b="1" dirty="0">
                <a:solidFill>
                  <a:srgbClr val="7030A0"/>
                </a:solidFill>
              </a:rPr>
              <a:t>Optional</a:t>
            </a:r>
            <a:r>
              <a:rPr lang="en-US" sz="2800" b="1" dirty="0">
                <a:solidFill>
                  <a:srgbClr val="000000"/>
                </a:solidFill>
              </a:rPr>
              <a:t> – Covers Repair or Replacement of the </a:t>
            </a:r>
            <a:r>
              <a:rPr lang="en-US" sz="2800" b="1" dirty="0">
                <a:solidFill>
                  <a:srgbClr val="C00000"/>
                </a:solidFill>
              </a:rPr>
              <a:t>District Vehicle</a:t>
            </a:r>
            <a:r>
              <a:rPr lang="en-US" sz="2800" b="1" dirty="0">
                <a:solidFill>
                  <a:srgbClr val="7030A0"/>
                </a:solidFill>
              </a:rPr>
              <a:t> </a:t>
            </a:r>
            <a:r>
              <a:rPr lang="en-US" sz="2800" b="1" dirty="0">
                <a:solidFill>
                  <a:srgbClr val="000000"/>
                </a:solidFill>
              </a:rPr>
              <a:t>if the District was </a:t>
            </a:r>
            <a:r>
              <a:rPr lang="en-US" sz="2800" b="1" dirty="0">
                <a:solidFill>
                  <a:srgbClr val="C00000"/>
                </a:solidFill>
              </a:rPr>
              <a:t>“At Fault” </a:t>
            </a:r>
            <a:r>
              <a:rPr lang="en-US" sz="2800" b="1" dirty="0">
                <a:solidFill>
                  <a:srgbClr val="000000"/>
                </a:solidFill>
              </a:rPr>
              <a:t>or the Other Party has No Insurance - </a:t>
            </a:r>
            <a:r>
              <a:rPr lang="en-US" sz="2800" dirty="0">
                <a:solidFill>
                  <a:srgbClr val="7030A0"/>
                </a:solidFill>
              </a:rPr>
              <a:t>Subject to the Deductible</a:t>
            </a:r>
            <a:r>
              <a:rPr lang="en-US" sz="2800" b="1" dirty="0">
                <a:solidFill>
                  <a:srgbClr val="000000"/>
                </a:solidFill>
              </a:rPr>
              <a:t>:</a:t>
            </a:r>
          </a:p>
          <a:p>
            <a:pPr marL="1028700" lvl="2" indent="-571500" defTabSz="914400" fontAlgn="base">
              <a:spcBef>
                <a:spcPct val="0"/>
              </a:spcBef>
              <a:spcAft>
                <a:spcPct val="0"/>
              </a:spcAft>
              <a:buFont typeface="Arial" panose="020B0604020202020204" pitchFamily="34" charset="0"/>
              <a:buChar char="•"/>
            </a:pPr>
            <a:r>
              <a:rPr lang="en-US" sz="2400" dirty="0">
                <a:solidFill>
                  <a:srgbClr val="000000"/>
                </a:solidFill>
              </a:rPr>
              <a:t>The Covered Vehicle’s Collision With Another Object</a:t>
            </a:r>
          </a:p>
          <a:p>
            <a:pPr marL="1028700" lvl="2" indent="-571500" defTabSz="914400" fontAlgn="base">
              <a:spcBef>
                <a:spcPct val="0"/>
              </a:spcBef>
              <a:spcAft>
                <a:spcPct val="0"/>
              </a:spcAft>
              <a:buFont typeface="Arial" panose="020B0604020202020204" pitchFamily="34" charset="0"/>
              <a:buChar char="•"/>
            </a:pPr>
            <a:r>
              <a:rPr lang="en-US" sz="2400" dirty="0">
                <a:solidFill>
                  <a:srgbClr val="000000"/>
                </a:solidFill>
              </a:rPr>
              <a:t>The Covered Vehicle’s Overturn</a:t>
            </a:r>
          </a:p>
          <a:p>
            <a:pPr marL="1371600" lvl="2" indent="-457200" defTabSz="914400" fontAlgn="base">
              <a:spcBef>
                <a:spcPct val="0"/>
              </a:spcBef>
              <a:spcAft>
                <a:spcPct val="0"/>
              </a:spcAft>
              <a:buClr>
                <a:srgbClr val="C00000"/>
              </a:buClr>
              <a:buFont typeface="Wingdings" panose="05000000000000000000" pitchFamily="2" charset="2"/>
              <a:buChar char="§"/>
            </a:pPr>
            <a:endParaRPr lang="en-US" sz="1400" dirty="0">
              <a:solidFill>
                <a:srgbClr val="000000"/>
              </a:solidFill>
            </a:endParaRPr>
          </a:p>
          <a:p>
            <a:pPr marL="0" lvl="0" indent="0" defTabSz="914400" fontAlgn="base">
              <a:spcBef>
                <a:spcPct val="0"/>
              </a:spcBef>
              <a:spcAft>
                <a:spcPct val="0"/>
              </a:spcAft>
              <a:buClr>
                <a:srgbClr val="C00000"/>
              </a:buClr>
              <a:buNone/>
            </a:pPr>
            <a:r>
              <a:rPr lang="en-US" sz="2800" b="1" dirty="0">
                <a:solidFill>
                  <a:srgbClr val="C00000"/>
                </a:solidFill>
              </a:rPr>
              <a:t>Note:</a:t>
            </a:r>
            <a:r>
              <a:rPr lang="en-US" sz="2800" b="1" dirty="0">
                <a:solidFill>
                  <a:srgbClr val="006666"/>
                </a:solidFill>
              </a:rPr>
              <a:t> </a:t>
            </a:r>
            <a:r>
              <a:rPr lang="en-US" sz="2800" dirty="0">
                <a:solidFill>
                  <a:srgbClr val="006666"/>
                </a:solidFill>
              </a:rPr>
              <a:t> You Must Have Comprehensive Coverage to Have Collision Coverage</a:t>
            </a:r>
          </a:p>
          <a:p>
            <a:endParaRPr lang="en-US" dirty="0"/>
          </a:p>
        </p:txBody>
      </p:sp>
      <p:pic>
        <p:nvPicPr>
          <p:cNvPr id="4" name="Picture 3">
            <a:extLst>
              <a:ext uri="{FF2B5EF4-FFF2-40B4-BE49-F238E27FC236}">
                <a16:creationId xmlns:a16="http://schemas.microsoft.com/office/drawing/2014/main" id="{657C2C1F-09F7-ED22-2B8D-D5EC8FA35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1" y="4314066"/>
            <a:ext cx="3270004" cy="2137590"/>
          </a:xfrm>
          <a:prstGeom prst="rect">
            <a:avLst/>
          </a:prstGeom>
        </p:spPr>
      </p:pic>
    </p:spTree>
    <p:extLst>
      <p:ext uri="{BB962C8B-B14F-4D97-AF65-F5344CB8AC3E}">
        <p14:creationId xmlns:p14="http://schemas.microsoft.com/office/powerpoint/2010/main" val="6681480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3B1F2-343D-F08E-596D-B6231F5232E9}"/>
              </a:ext>
            </a:extLst>
          </p:cNvPr>
          <p:cNvSpPr>
            <a:spLocks noGrp="1"/>
          </p:cNvSpPr>
          <p:nvPr>
            <p:ph type="sldNum" sz="quarter" idx="12"/>
          </p:nvPr>
        </p:nvSpPr>
        <p:spPr/>
        <p:txBody>
          <a:bodyPr/>
          <a:lstStyle/>
          <a:p>
            <a:fld id="{CB1E4CB7-CB13-4810-BF18-BE31AFC64F93}" type="slidenum">
              <a:rPr lang="en-US" smtClean="0"/>
              <a:t>155</a:t>
            </a:fld>
            <a:endParaRPr lang="en-US" dirty="0"/>
          </a:p>
        </p:txBody>
      </p:sp>
      <p:sp>
        <p:nvSpPr>
          <p:cNvPr id="4" name="TextBox 3">
            <a:extLst>
              <a:ext uri="{FF2B5EF4-FFF2-40B4-BE49-F238E27FC236}">
                <a16:creationId xmlns:a16="http://schemas.microsoft.com/office/drawing/2014/main" id="{42DE2918-89BA-1007-400A-E64FEE3ADCDE}"/>
              </a:ext>
            </a:extLst>
          </p:cNvPr>
          <p:cNvSpPr txBox="1"/>
          <p:nvPr/>
        </p:nvSpPr>
        <p:spPr>
          <a:xfrm>
            <a:off x="812800" y="827314"/>
            <a:ext cx="10617200" cy="4616648"/>
          </a:xfrm>
          <a:prstGeom prst="rect">
            <a:avLst/>
          </a:prstGeom>
          <a:noFill/>
        </p:spPr>
        <p:txBody>
          <a:bodyPr wrap="square">
            <a:spAutoFit/>
          </a:bodyPr>
          <a:lstStyle/>
          <a:p>
            <a:pPr marL="0" indent="0">
              <a:buNone/>
            </a:pPr>
            <a:r>
              <a:rPr lang="en-US" sz="3200" b="1" dirty="0">
                <a:solidFill>
                  <a:srgbClr val="C00000"/>
                </a:solidFill>
                <a:cs typeface="Arial" panose="020B0604020202020204" pitchFamily="34" charset="0"/>
              </a:rPr>
              <a:t>Vehicle Insurance Definitions</a:t>
            </a:r>
          </a:p>
          <a:p>
            <a:pPr marL="0" lvl="0" indent="0" defTabSz="914400" fontAlgn="base">
              <a:spcBef>
                <a:spcPct val="0"/>
              </a:spcBef>
              <a:spcAft>
                <a:spcPct val="0"/>
              </a:spcAft>
              <a:buNone/>
            </a:pPr>
            <a:endParaRPr lang="en-US" sz="1100" b="1" dirty="0">
              <a:solidFill>
                <a:srgbClr val="C00000"/>
              </a:solidFill>
            </a:endParaRPr>
          </a:p>
          <a:p>
            <a:pPr marL="0" lvl="0" indent="0" defTabSz="914400" fontAlgn="base">
              <a:spcBef>
                <a:spcPct val="0"/>
              </a:spcBef>
              <a:spcAft>
                <a:spcPct val="0"/>
              </a:spcAft>
              <a:buNone/>
            </a:pPr>
            <a:r>
              <a:rPr lang="en-US" sz="2800" b="1" dirty="0">
                <a:solidFill>
                  <a:srgbClr val="C00000"/>
                </a:solidFill>
              </a:rPr>
              <a:t>ACV</a:t>
            </a:r>
            <a:r>
              <a:rPr lang="en-US" sz="2800" dirty="0"/>
              <a:t> = What is it the </a:t>
            </a:r>
            <a:r>
              <a:rPr lang="en-US" sz="2800" b="1" i="1" dirty="0">
                <a:solidFill>
                  <a:srgbClr val="7030A0"/>
                </a:solidFill>
              </a:rPr>
              <a:t>vehicle worth right now </a:t>
            </a:r>
            <a:r>
              <a:rPr lang="en-US" sz="2800" dirty="0"/>
              <a:t>based on age, mileage, and current condition.  Vehicle is </a:t>
            </a:r>
            <a:r>
              <a:rPr lang="en-US" sz="2800" dirty="0">
                <a:solidFill>
                  <a:srgbClr val="7030A0"/>
                </a:solidFill>
              </a:rPr>
              <a:t>depreciated</a:t>
            </a:r>
            <a:r>
              <a:rPr lang="en-US" sz="2800" dirty="0"/>
              <a:t> based on all of these factors.</a:t>
            </a:r>
          </a:p>
          <a:p>
            <a:pPr marL="0" lvl="0" indent="0" defTabSz="914400" fontAlgn="base">
              <a:spcBef>
                <a:spcPct val="0"/>
              </a:spcBef>
              <a:spcAft>
                <a:spcPct val="0"/>
              </a:spcAft>
              <a:buNone/>
            </a:pPr>
            <a:endParaRPr lang="en-US" sz="1100" b="1" dirty="0">
              <a:solidFill>
                <a:srgbClr val="C00000"/>
              </a:solidFill>
            </a:endParaRPr>
          </a:p>
          <a:p>
            <a:pPr marL="0" lvl="0" indent="0" defTabSz="914400" fontAlgn="base">
              <a:spcBef>
                <a:spcPct val="0"/>
              </a:spcBef>
              <a:spcAft>
                <a:spcPct val="0"/>
              </a:spcAft>
              <a:buNone/>
            </a:pPr>
            <a:r>
              <a:rPr lang="en-US" sz="2800" b="1" dirty="0">
                <a:solidFill>
                  <a:srgbClr val="C00000"/>
                </a:solidFill>
              </a:rPr>
              <a:t>RC</a:t>
            </a:r>
            <a:r>
              <a:rPr lang="en-US" sz="2800" dirty="0">
                <a:solidFill>
                  <a:srgbClr val="C00000"/>
                </a:solidFill>
              </a:rPr>
              <a:t> </a:t>
            </a:r>
            <a:r>
              <a:rPr lang="en-US" sz="2800" dirty="0"/>
              <a:t>= What does it cost to </a:t>
            </a:r>
            <a:r>
              <a:rPr lang="en-US" sz="2800" b="1" i="1" dirty="0">
                <a:solidFill>
                  <a:srgbClr val="7030A0"/>
                </a:solidFill>
              </a:rPr>
              <a:t>replace the vehicle </a:t>
            </a:r>
            <a:r>
              <a:rPr lang="en-US" sz="2800" dirty="0"/>
              <a:t>with</a:t>
            </a:r>
            <a:r>
              <a:rPr lang="en-US" sz="2800" dirty="0">
                <a:solidFill>
                  <a:srgbClr val="C00000"/>
                </a:solidFill>
              </a:rPr>
              <a:t> </a:t>
            </a:r>
            <a:r>
              <a:rPr lang="en-US" sz="2800" dirty="0">
                <a:solidFill>
                  <a:srgbClr val="7030A0"/>
                </a:solidFill>
              </a:rPr>
              <a:t>Like Kind &amp; Quality.</a:t>
            </a:r>
          </a:p>
          <a:p>
            <a:pPr marL="0" lvl="0" indent="0" defTabSz="914400" fontAlgn="base">
              <a:spcBef>
                <a:spcPct val="0"/>
              </a:spcBef>
              <a:spcAft>
                <a:spcPct val="0"/>
              </a:spcAft>
              <a:buNone/>
            </a:pPr>
            <a:endParaRPr lang="en-US" sz="1600" dirty="0">
              <a:solidFill>
                <a:srgbClr val="C00000"/>
              </a:solidFill>
            </a:endParaRPr>
          </a:p>
          <a:p>
            <a:pPr marL="0" lvl="0" indent="0" defTabSz="914400" fontAlgn="base">
              <a:spcBef>
                <a:spcPct val="0"/>
              </a:spcBef>
              <a:spcAft>
                <a:spcPct val="0"/>
              </a:spcAft>
              <a:buNone/>
            </a:pPr>
            <a:r>
              <a:rPr lang="en-US" sz="2800" b="1" dirty="0">
                <a:solidFill>
                  <a:srgbClr val="C00000"/>
                </a:solidFill>
              </a:rPr>
              <a:t>Deductible </a:t>
            </a:r>
            <a:r>
              <a:rPr lang="en-US" sz="2800" dirty="0"/>
              <a:t>= The money the </a:t>
            </a:r>
            <a:r>
              <a:rPr lang="en-US" sz="2800" b="1" dirty="0">
                <a:solidFill>
                  <a:srgbClr val="7030A0"/>
                </a:solidFill>
              </a:rPr>
              <a:t>District Pays </a:t>
            </a:r>
            <a:r>
              <a:rPr lang="en-US" sz="2800" dirty="0"/>
              <a:t>for an “At Fault” Collision Claim.  </a:t>
            </a:r>
            <a:r>
              <a:rPr lang="en-US" sz="2800" dirty="0">
                <a:solidFill>
                  <a:srgbClr val="0000FF"/>
                </a:solidFill>
              </a:rPr>
              <a:t>If the Other Party was At Fault, </a:t>
            </a:r>
            <a:r>
              <a:rPr lang="en-US" sz="2800" b="1" dirty="0">
                <a:solidFill>
                  <a:srgbClr val="C00000"/>
                </a:solidFill>
              </a:rPr>
              <a:t>Their</a:t>
            </a:r>
            <a:r>
              <a:rPr lang="en-US" sz="2800" dirty="0">
                <a:solidFill>
                  <a:srgbClr val="0000FF"/>
                </a:solidFill>
              </a:rPr>
              <a:t> Insurance Would Cover the District’s Deductible</a:t>
            </a:r>
          </a:p>
        </p:txBody>
      </p:sp>
      <p:pic>
        <p:nvPicPr>
          <p:cNvPr id="6" name="Picture 5" descr="A picture containing person&#10;&#10;Description automatically generated">
            <a:extLst>
              <a:ext uri="{FF2B5EF4-FFF2-40B4-BE49-F238E27FC236}">
                <a16:creationId xmlns:a16="http://schemas.microsoft.com/office/drawing/2014/main" id="{CE042489-59BB-E676-719A-57D0F19420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07161" y="5200922"/>
            <a:ext cx="1970668" cy="1382440"/>
          </a:xfrm>
          <a:prstGeom prst="rect">
            <a:avLst/>
          </a:prstGeom>
        </p:spPr>
      </p:pic>
    </p:spTree>
    <p:extLst>
      <p:ext uri="{BB962C8B-B14F-4D97-AF65-F5344CB8AC3E}">
        <p14:creationId xmlns:p14="http://schemas.microsoft.com/office/powerpoint/2010/main" val="8490520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25AB3F-468E-6122-BD79-EF2195DF3324}"/>
              </a:ext>
            </a:extLst>
          </p:cNvPr>
          <p:cNvSpPr>
            <a:spLocks noGrp="1"/>
          </p:cNvSpPr>
          <p:nvPr>
            <p:ph type="sldNum" sz="quarter" idx="12"/>
          </p:nvPr>
        </p:nvSpPr>
        <p:spPr/>
        <p:txBody>
          <a:bodyPr/>
          <a:lstStyle/>
          <a:p>
            <a:fld id="{CB1E4CB7-CB13-4810-BF18-BE31AFC64F93}" type="slidenum">
              <a:rPr lang="en-US" smtClean="0"/>
              <a:t>156</a:t>
            </a:fld>
            <a:endParaRPr lang="en-US" dirty="0"/>
          </a:p>
        </p:txBody>
      </p:sp>
      <p:sp>
        <p:nvSpPr>
          <p:cNvPr id="3" name="TextBox 2">
            <a:extLst>
              <a:ext uri="{FF2B5EF4-FFF2-40B4-BE49-F238E27FC236}">
                <a16:creationId xmlns:a16="http://schemas.microsoft.com/office/drawing/2014/main" id="{0495DACC-DE2E-E453-0307-2C6A4BDBEA73}"/>
              </a:ext>
            </a:extLst>
          </p:cNvPr>
          <p:cNvSpPr txBox="1"/>
          <p:nvPr/>
        </p:nvSpPr>
        <p:spPr>
          <a:xfrm>
            <a:off x="798286" y="986971"/>
            <a:ext cx="10631714" cy="4401205"/>
          </a:xfrm>
          <a:prstGeom prst="rect">
            <a:avLst/>
          </a:prstGeom>
          <a:noFill/>
        </p:spPr>
        <p:txBody>
          <a:bodyPr wrap="square" rtlCol="0">
            <a:spAutoFit/>
          </a:bodyPr>
          <a:lstStyle/>
          <a:p>
            <a:pPr marL="0" indent="0">
              <a:buNone/>
            </a:pPr>
            <a:r>
              <a:rPr lang="en-US" sz="3200" b="1" dirty="0">
                <a:solidFill>
                  <a:srgbClr val="C00000"/>
                </a:solidFill>
                <a:cs typeface="Arial" panose="020B0604020202020204" pitchFamily="34" charset="0"/>
              </a:rPr>
              <a:t>Building and Contents Insurance</a:t>
            </a:r>
          </a:p>
          <a:p>
            <a:pPr marL="0" lvl="0" indent="0" defTabSz="914400" fontAlgn="base">
              <a:spcBef>
                <a:spcPct val="0"/>
              </a:spcBef>
              <a:spcAft>
                <a:spcPct val="0"/>
              </a:spcAft>
              <a:buNone/>
            </a:pPr>
            <a:endParaRPr lang="en-US" sz="1400" b="1" dirty="0">
              <a:solidFill>
                <a:srgbClr val="C00000"/>
              </a:solidFill>
            </a:endParaRPr>
          </a:p>
          <a:p>
            <a:pPr marL="0" lvl="0" indent="0" defTabSz="914400" fontAlgn="base">
              <a:spcBef>
                <a:spcPct val="0"/>
              </a:spcBef>
              <a:spcAft>
                <a:spcPct val="0"/>
              </a:spcAft>
              <a:buNone/>
            </a:pPr>
            <a:r>
              <a:rPr lang="en-US" sz="2800" b="1" dirty="0">
                <a:solidFill>
                  <a:srgbClr val="0070C0"/>
                </a:solidFill>
              </a:rPr>
              <a:t>Buildings:</a:t>
            </a:r>
          </a:p>
          <a:p>
            <a:pPr marL="0" lvl="0" indent="0" defTabSz="914400" fontAlgn="base">
              <a:spcBef>
                <a:spcPct val="0"/>
              </a:spcBef>
              <a:spcAft>
                <a:spcPct val="0"/>
              </a:spcAft>
              <a:buNone/>
            </a:pPr>
            <a:endParaRPr lang="en-US" sz="1400" b="1" dirty="0">
              <a:solidFill>
                <a:srgbClr val="C00000"/>
              </a:solidFill>
            </a:endParaRPr>
          </a:p>
          <a:p>
            <a:pPr marL="0" lvl="0" indent="0" defTabSz="914400" fontAlgn="base">
              <a:spcBef>
                <a:spcPct val="0"/>
              </a:spcBef>
              <a:spcAft>
                <a:spcPct val="0"/>
              </a:spcAft>
              <a:buClr>
                <a:srgbClr val="C00000"/>
              </a:buClr>
              <a:buNone/>
            </a:pPr>
            <a:r>
              <a:rPr lang="en-US" sz="2400" b="1" dirty="0">
                <a:solidFill>
                  <a:srgbClr val="000000"/>
                </a:solidFill>
              </a:rPr>
              <a:t>If Anything is Permanently Attached to the Building, it is Covered Under the Building Insurance:</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Blinds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Light Fixtures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Walk-In Coolers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A/C Units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Lockers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Plumbing Fixtures, Etc.</a:t>
            </a:r>
            <a:endParaRPr lang="en-US" dirty="0"/>
          </a:p>
        </p:txBody>
      </p:sp>
      <p:pic>
        <p:nvPicPr>
          <p:cNvPr id="4" name="Picture 3">
            <a:extLst>
              <a:ext uri="{FF2B5EF4-FFF2-40B4-BE49-F238E27FC236}">
                <a16:creationId xmlns:a16="http://schemas.microsoft.com/office/drawing/2014/main" id="{183B9A2A-5EA1-53A9-8E76-C12853ED2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623" y="3044101"/>
            <a:ext cx="3657600" cy="2447544"/>
          </a:xfrm>
          <a:prstGeom prst="rect">
            <a:avLst/>
          </a:prstGeom>
        </p:spPr>
      </p:pic>
    </p:spTree>
    <p:extLst>
      <p:ext uri="{BB962C8B-B14F-4D97-AF65-F5344CB8AC3E}">
        <p14:creationId xmlns:p14="http://schemas.microsoft.com/office/powerpoint/2010/main" val="11334239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AE1AF-0E44-91E7-9CE7-57D1337E2DD4}"/>
              </a:ext>
            </a:extLst>
          </p:cNvPr>
          <p:cNvSpPr>
            <a:spLocks noGrp="1"/>
          </p:cNvSpPr>
          <p:nvPr>
            <p:ph type="sldNum" sz="quarter" idx="12"/>
          </p:nvPr>
        </p:nvSpPr>
        <p:spPr/>
        <p:txBody>
          <a:bodyPr/>
          <a:lstStyle/>
          <a:p>
            <a:fld id="{CB1E4CB7-CB13-4810-BF18-BE31AFC64F93}" type="slidenum">
              <a:rPr lang="en-US" smtClean="0"/>
              <a:t>157</a:t>
            </a:fld>
            <a:endParaRPr lang="en-US" dirty="0"/>
          </a:p>
        </p:txBody>
      </p:sp>
      <p:sp>
        <p:nvSpPr>
          <p:cNvPr id="3" name="TextBox 2">
            <a:extLst>
              <a:ext uri="{FF2B5EF4-FFF2-40B4-BE49-F238E27FC236}">
                <a16:creationId xmlns:a16="http://schemas.microsoft.com/office/drawing/2014/main" id="{403783FA-4203-3EEF-A60A-1EBF0961CB37}"/>
              </a:ext>
            </a:extLst>
          </p:cNvPr>
          <p:cNvSpPr txBox="1"/>
          <p:nvPr/>
        </p:nvSpPr>
        <p:spPr>
          <a:xfrm>
            <a:off x="798286" y="972457"/>
            <a:ext cx="10631714" cy="2954655"/>
          </a:xfrm>
          <a:prstGeom prst="rect">
            <a:avLst/>
          </a:prstGeom>
          <a:noFill/>
        </p:spPr>
        <p:txBody>
          <a:bodyPr wrap="square" rtlCol="0">
            <a:spAutoFit/>
          </a:bodyPr>
          <a:lstStyle/>
          <a:p>
            <a:pPr marL="0" lvl="0" indent="0" defTabSz="914400" fontAlgn="base">
              <a:spcBef>
                <a:spcPct val="0"/>
              </a:spcBef>
              <a:spcAft>
                <a:spcPct val="0"/>
              </a:spcAft>
              <a:buNone/>
            </a:pPr>
            <a:r>
              <a:rPr lang="en-US" sz="2800" b="1" dirty="0">
                <a:solidFill>
                  <a:srgbClr val="0070C0"/>
                </a:solidFill>
              </a:rPr>
              <a:t>Contents:</a:t>
            </a:r>
          </a:p>
          <a:p>
            <a:pPr marL="0" lvl="0" indent="0" defTabSz="914400" fontAlgn="base">
              <a:spcBef>
                <a:spcPct val="0"/>
              </a:spcBef>
              <a:spcAft>
                <a:spcPct val="0"/>
              </a:spcAft>
              <a:buNone/>
            </a:pPr>
            <a:endParaRPr lang="en-US" sz="1400" b="1" dirty="0">
              <a:solidFill>
                <a:srgbClr val="C00000"/>
              </a:solidFill>
            </a:endParaRPr>
          </a:p>
          <a:p>
            <a:pPr marL="0" lvl="0" indent="0" defTabSz="914400" fontAlgn="base">
              <a:spcBef>
                <a:spcPct val="0"/>
              </a:spcBef>
              <a:spcAft>
                <a:spcPct val="0"/>
              </a:spcAft>
              <a:buClr>
                <a:srgbClr val="C00000"/>
              </a:buClr>
              <a:buNone/>
            </a:pPr>
            <a:r>
              <a:rPr lang="en-US" sz="2400" b="1" dirty="0">
                <a:solidFill>
                  <a:srgbClr val="000000"/>
                </a:solidFill>
              </a:rPr>
              <a:t>Anything That Was Brought Into the Building:</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Computers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Desks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Library Books &amp; Media</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Copiers</a:t>
            </a:r>
          </a:p>
          <a:p>
            <a:pPr marL="461963" lvl="1" indent="-461963" defTabSz="914400" fontAlgn="base">
              <a:spcBef>
                <a:spcPct val="0"/>
              </a:spcBef>
              <a:spcAft>
                <a:spcPct val="0"/>
              </a:spcAft>
              <a:buFont typeface="Arial" panose="020B0604020202020204" pitchFamily="34" charset="0"/>
              <a:buChar char="•"/>
            </a:pPr>
            <a:r>
              <a:rPr lang="en-US" sz="2400" dirty="0">
                <a:solidFill>
                  <a:srgbClr val="000000"/>
                </a:solidFill>
              </a:rPr>
              <a:t>Supplies, Etc.</a:t>
            </a:r>
            <a:endParaRPr lang="en-US" dirty="0"/>
          </a:p>
        </p:txBody>
      </p:sp>
      <p:pic>
        <p:nvPicPr>
          <p:cNvPr id="4" name="Picture 3">
            <a:extLst>
              <a:ext uri="{FF2B5EF4-FFF2-40B4-BE49-F238E27FC236}">
                <a16:creationId xmlns:a16="http://schemas.microsoft.com/office/drawing/2014/main" id="{E6C77605-D81C-FFA4-50BC-19CFE40BC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134" y="2518288"/>
            <a:ext cx="3082332" cy="2645668"/>
          </a:xfrm>
          <a:prstGeom prst="rect">
            <a:avLst/>
          </a:prstGeom>
        </p:spPr>
      </p:pic>
    </p:spTree>
    <p:extLst>
      <p:ext uri="{BB962C8B-B14F-4D97-AF65-F5344CB8AC3E}">
        <p14:creationId xmlns:p14="http://schemas.microsoft.com/office/powerpoint/2010/main" val="13807300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AF0A86-CD8B-21E8-9D16-767DCFF4C3ED}"/>
              </a:ext>
            </a:extLst>
          </p:cNvPr>
          <p:cNvSpPr>
            <a:spLocks noGrp="1"/>
          </p:cNvSpPr>
          <p:nvPr>
            <p:ph type="sldNum" sz="quarter" idx="12"/>
          </p:nvPr>
        </p:nvSpPr>
        <p:spPr/>
        <p:txBody>
          <a:bodyPr/>
          <a:lstStyle/>
          <a:p>
            <a:fld id="{CB1E4CB7-CB13-4810-BF18-BE31AFC64F93}" type="slidenum">
              <a:rPr lang="en-US" smtClean="0"/>
              <a:t>158</a:t>
            </a:fld>
            <a:endParaRPr lang="en-US" dirty="0"/>
          </a:p>
        </p:txBody>
      </p:sp>
      <p:sp>
        <p:nvSpPr>
          <p:cNvPr id="3" name="TextBox 2">
            <a:extLst>
              <a:ext uri="{FF2B5EF4-FFF2-40B4-BE49-F238E27FC236}">
                <a16:creationId xmlns:a16="http://schemas.microsoft.com/office/drawing/2014/main" id="{AE9B62C4-E7A4-33B9-69E1-0850A8612055}"/>
              </a:ext>
            </a:extLst>
          </p:cNvPr>
          <p:cNvSpPr txBox="1"/>
          <p:nvPr/>
        </p:nvSpPr>
        <p:spPr>
          <a:xfrm>
            <a:off x="827314" y="899886"/>
            <a:ext cx="10602686" cy="3816429"/>
          </a:xfrm>
          <a:prstGeom prst="rect">
            <a:avLst/>
          </a:prstGeom>
          <a:noFill/>
        </p:spPr>
        <p:txBody>
          <a:bodyPr wrap="square" rtlCol="0">
            <a:spAutoFit/>
          </a:bodyPr>
          <a:lstStyle/>
          <a:p>
            <a:pPr marL="0" indent="0">
              <a:buNone/>
            </a:pPr>
            <a:r>
              <a:rPr lang="en-US" sz="3200" b="1" dirty="0">
                <a:solidFill>
                  <a:srgbClr val="C00000"/>
                </a:solidFill>
                <a:latin typeface="Arial" panose="020B0604020202020204" pitchFamily="34" charset="0"/>
                <a:cs typeface="Arial" panose="020B0604020202020204" pitchFamily="34" charset="0"/>
              </a:rPr>
              <a:t>Building and Contents Insurance</a:t>
            </a:r>
          </a:p>
          <a:p>
            <a:pPr marL="0" lvl="0" indent="0" defTabSz="914400" fontAlgn="base">
              <a:spcBef>
                <a:spcPct val="0"/>
              </a:spcBef>
              <a:spcAft>
                <a:spcPct val="0"/>
              </a:spcAft>
              <a:buNone/>
            </a:pPr>
            <a:endParaRPr lang="en-US" sz="3200" b="1" dirty="0">
              <a:solidFill>
                <a:srgbClr val="C00000"/>
              </a:solidFill>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3200" b="1" dirty="0">
                <a:solidFill>
                  <a:srgbClr val="000000"/>
                </a:solidFill>
                <a:latin typeface="Arial" panose="020B0604020202020204" pitchFamily="34" charset="0"/>
                <a:cs typeface="Arial" panose="020B0604020202020204" pitchFamily="34" charset="0"/>
              </a:rPr>
              <a:t>There are 2 Basic Types of Building Insurance</a:t>
            </a:r>
          </a:p>
          <a:p>
            <a:pPr lvl="0" defTabSz="914400" fontAlgn="base">
              <a:spcBef>
                <a:spcPct val="0"/>
              </a:spcBef>
              <a:spcAft>
                <a:spcPct val="0"/>
              </a:spcAft>
            </a:pPr>
            <a:endParaRPr lang="en-US" sz="3200" b="1" dirty="0">
              <a:solidFill>
                <a:srgbClr val="000000"/>
              </a:solidFill>
              <a:latin typeface="Arial" panose="020B0604020202020204" pitchFamily="34" charset="0"/>
              <a:cs typeface="Arial" panose="020B0604020202020204" pitchFamily="34" charset="0"/>
            </a:endParaRPr>
          </a:p>
          <a:p>
            <a:pPr marL="457200" lvl="0" indent="-457200" defTabSz="914400" fontAlgn="base">
              <a:spcBef>
                <a:spcPct val="0"/>
              </a:spcBef>
              <a:spcAft>
                <a:spcPct val="0"/>
              </a:spcAft>
              <a:buFont typeface="Arial" panose="020B0604020202020204" pitchFamily="34" charset="0"/>
              <a:buChar char="•"/>
            </a:pPr>
            <a:r>
              <a:rPr lang="en-US" sz="3200" b="1" dirty="0">
                <a:solidFill>
                  <a:srgbClr val="C00000"/>
                </a:solidFill>
                <a:latin typeface="Arial" panose="020B0604020202020204" pitchFamily="34" charset="0"/>
                <a:cs typeface="Arial" panose="020B0604020202020204" pitchFamily="34" charset="0"/>
              </a:rPr>
              <a:t>ACV </a:t>
            </a:r>
            <a:r>
              <a:rPr lang="en-US" sz="3200" b="1" dirty="0">
                <a:solidFill>
                  <a:srgbClr val="00B050"/>
                </a:solidFill>
                <a:latin typeface="Arial" panose="020B0604020202020204" pitchFamily="34" charset="0"/>
                <a:cs typeface="Arial" panose="020B0604020202020204" pitchFamily="34" charset="0"/>
              </a:rPr>
              <a:t>(Actual Cash Value)</a:t>
            </a:r>
          </a:p>
          <a:p>
            <a:pPr marL="457200" lvl="0" indent="-457200" defTabSz="914400" fontAlgn="base">
              <a:spcBef>
                <a:spcPct val="0"/>
              </a:spcBef>
              <a:spcAft>
                <a:spcPct val="0"/>
              </a:spcAft>
              <a:buFont typeface="Arial" panose="020B0604020202020204" pitchFamily="34" charset="0"/>
              <a:buChar char="•"/>
            </a:pPr>
            <a:endParaRPr lang="en-US" sz="3200" b="1" dirty="0">
              <a:solidFill>
                <a:srgbClr val="C00000"/>
              </a:solidFill>
              <a:latin typeface="Arial" panose="020B0604020202020204" pitchFamily="34" charset="0"/>
              <a:cs typeface="Arial" panose="020B0604020202020204" pitchFamily="34" charset="0"/>
            </a:endParaRPr>
          </a:p>
          <a:p>
            <a:pPr marL="457200" lvl="0" indent="-457200" defTabSz="914400" fontAlgn="base">
              <a:spcBef>
                <a:spcPct val="0"/>
              </a:spcBef>
              <a:spcAft>
                <a:spcPct val="0"/>
              </a:spcAft>
              <a:buFont typeface="Arial" panose="020B0604020202020204" pitchFamily="34" charset="0"/>
              <a:buChar char="•"/>
            </a:pPr>
            <a:r>
              <a:rPr lang="en-US" sz="3200" b="1" dirty="0">
                <a:solidFill>
                  <a:srgbClr val="C00000"/>
                </a:solidFill>
                <a:latin typeface="Arial" panose="020B0604020202020204" pitchFamily="34" charset="0"/>
                <a:cs typeface="Arial" panose="020B0604020202020204" pitchFamily="34" charset="0"/>
              </a:rPr>
              <a:t>Replacement Cost </a:t>
            </a:r>
            <a:r>
              <a:rPr lang="en-US" sz="3200" b="1" dirty="0">
                <a:solidFill>
                  <a:srgbClr val="00B050"/>
                </a:solidFill>
                <a:latin typeface="Arial" panose="020B0604020202020204" pitchFamily="34" charset="0"/>
                <a:cs typeface="Arial" panose="020B0604020202020204" pitchFamily="34" charset="0"/>
              </a:rPr>
              <a:t>(RC)</a:t>
            </a:r>
          </a:p>
          <a:p>
            <a:endParaRPr lang="en-US" dirty="0"/>
          </a:p>
        </p:txBody>
      </p:sp>
      <p:pic>
        <p:nvPicPr>
          <p:cNvPr id="4" name="Picture 3">
            <a:extLst>
              <a:ext uri="{FF2B5EF4-FFF2-40B4-BE49-F238E27FC236}">
                <a16:creationId xmlns:a16="http://schemas.microsoft.com/office/drawing/2014/main" id="{FF975065-8CBE-8EA8-307A-85F81A44F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889" y="2490625"/>
            <a:ext cx="3000080" cy="3296791"/>
          </a:xfrm>
          <a:prstGeom prst="rect">
            <a:avLst/>
          </a:prstGeom>
        </p:spPr>
      </p:pic>
    </p:spTree>
    <p:extLst>
      <p:ext uri="{BB962C8B-B14F-4D97-AF65-F5344CB8AC3E}">
        <p14:creationId xmlns:p14="http://schemas.microsoft.com/office/powerpoint/2010/main" val="7976972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94EF7-DB50-0BF8-5BF9-76BC888743BB}"/>
              </a:ext>
            </a:extLst>
          </p:cNvPr>
          <p:cNvSpPr>
            <a:spLocks noGrp="1"/>
          </p:cNvSpPr>
          <p:nvPr>
            <p:ph type="sldNum" sz="quarter" idx="12"/>
          </p:nvPr>
        </p:nvSpPr>
        <p:spPr/>
        <p:txBody>
          <a:bodyPr/>
          <a:lstStyle/>
          <a:p>
            <a:fld id="{CB1E4CB7-CB13-4810-BF18-BE31AFC64F93}" type="slidenum">
              <a:rPr lang="en-US" smtClean="0"/>
              <a:t>159</a:t>
            </a:fld>
            <a:endParaRPr lang="en-US" dirty="0"/>
          </a:p>
        </p:txBody>
      </p:sp>
      <p:sp>
        <p:nvSpPr>
          <p:cNvPr id="3" name="TextBox 2">
            <a:extLst>
              <a:ext uri="{FF2B5EF4-FFF2-40B4-BE49-F238E27FC236}">
                <a16:creationId xmlns:a16="http://schemas.microsoft.com/office/drawing/2014/main" id="{50AA0689-3228-F70B-7E12-5A4731677367}"/>
              </a:ext>
            </a:extLst>
          </p:cNvPr>
          <p:cNvSpPr txBox="1"/>
          <p:nvPr/>
        </p:nvSpPr>
        <p:spPr>
          <a:xfrm>
            <a:off x="783771" y="986971"/>
            <a:ext cx="10646229" cy="3508653"/>
          </a:xfrm>
          <a:prstGeom prst="rect">
            <a:avLst/>
          </a:prstGeom>
          <a:noFill/>
        </p:spPr>
        <p:txBody>
          <a:bodyPr wrap="square" rtlCol="0">
            <a:spAutoFit/>
          </a:bodyPr>
          <a:lstStyle/>
          <a:p>
            <a:pPr marL="0" lvl="0" indent="0" algn="ctr" defTabSz="914400" fontAlgn="base">
              <a:spcBef>
                <a:spcPct val="0"/>
              </a:spcBef>
              <a:spcAft>
                <a:spcPct val="0"/>
              </a:spcAft>
              <a:buNone/>
            </a:pPr>
            <a:r>
              <a:rPr lang="en-US" sz="4000" b="1" dirty="0">
                <a:solidFill>
                  <a:srgbClr val="000000"/>
                </a:solidFill>
                <a:latin typeface="Arial" panose="020B0604020202020204" pitchFamily="34" charset="0"/>
                <a:cs typeface="Arial" panose="020B0604020202020204" pitchFamily="34" charset="0"/>
              </a:rPr>
              <a:t>ACV Versus Replacement Cost</a:t>
            </a:r>
          </a:p>
          <a:p>
            <a:pPr marL="0" lvl="0" indent="0" defTabSz="914400" fontAlgn="base">
              <a:spcBef>
                <a:spcPct val="0"/>
              </a:spcBef>
              <a:spcAft>
                <a:spcPct val="0"/>
              </a:spcAft>
              <a:buNone/>
            </a:pPr>
            <a:endParaRPr lang="en-US" sz="2800" b="1" dirty="0">
              <a:solidFill>
                <a:srgbClr val="000000"/>
              </a:solidFill>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2800" b="1" dirty="0">
                <a:solidFill>
                  <a:srgbClr val="7030A0"/>
                </a:solidFill>
                <a:latin typeface="Arial" panose="020B0604020202020204" pitchFamily="34" charset="0"/>
                <a:cs typeface="Arial" panose="020B0604020202020204" pitchFamily="34" charset="0"/>
              </a:rPr>
              <a:t>WHAT’S THE DIFFERENCE?</a:t>
            </a:r>
          </a:p>
          <a:p>
            <a:pPr marL="0" lvl="0" indent="0" defTabSz="914400" fontAlgn="base">
              <a:spcBef>
                <a:spcPct val="0"/>
              </a:spcBef>
              <a:spcAft>
                <a:spcPct val="0"/>
              </a:spcAft>
              <a:buNone/>
            </a:pPr>
            <a:endParaRPr lang="en-US" sz="1200" b="1" dirty="0">
              <a:solidFill>
                <a:srgbClr val="000000"/>
              </a:solidFill>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2800" b="1" dirty="0">
                <a:solidFill>
                  <a:srgbClr val="00B050"/>
                </a:solidFill>
                <a:latin typeface="Arial" panose="020B0604020202020204" pitchFamily="34" charset="0"/>
                <a:cs typeface="Arial" panose="020B0604020202020204" pitchFamily="34" charset="0"/>
              </a:rPr>
              <a:t>Actual Cash Value</a:t>
            </a:r>
            <a:r>
              <a:rPr lang="en-US" sz="2800" b="1" dirty="0">
                <a:solidFill>
                  <a:srgbClr val="C00000"/>
                </a:solidFill>
                <a:latin typeface="Arial" panose="020B0604020202020204" pitchFamily="34" charset="0"/>
                <a:cs typeface="Arial" panose="020B0604020202020204" pitchFamily="34" charset="0"/>
              </a:rPr>
              <a:t> = Subject to Depreciation     </a:t>
            </a:r>
          </a:p>
          <a:p>
            <a:pPr marL="0" lvl="0" indent="0" defTabSz="914400" fontAlgn="base">
              <a:spcBef>
                <a:spcPct val="0"/>
              </a:spcBef>
              <a:spcAft>
                <a:spcPct val="0"/>
              </a:spcAft>
              <a:buNone/>
            </a:pPr>
            <a:endParaRPr lang="en-US" sz="1200" b="1" dirty="0">
              <a:solidFill>
                <a:srgbClr val="000000"/>
              </a:solidFill>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2800" b="1" dirty="0">
                <a:solidFill>
                  <a:srgbClr val="386A69"/>
                </a:solidFill>
                <a:latin typeface="Arial" panose="020B0604020202020204" pitchFamily="34" charset="0"/>
                <a:cs typeface="Arial" panose="020B0604020202020204" pitchFamily="34" charset="0"/>
              </a:rPr>
              <a:t>Insurer Does </a:t>
            </a:r>
            <a:r>
              <a:rPr lang="en-US" sz="2800" b="1" u="sng" dirty="0">
                <a:solidFill>
                  <a:srgbClr val="C00000"/>
                </a:solidFill>
                <a:latin typeface="Arial" panose="020B0604020202020204" pitchFamily="34" charset="0"/>
                <a:cs typeface="Arial" panose="020B0604020202020204" pitchFamily="34" charset="0"/>
              </a:rPr>
              <a:t>NOT</a:t>
            </a:r>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386A69"/>
                </a:solidFill>
                <a:latin typeface="Arial" panose="020B0604020202020204" pitchFamily="34" charset="0"/>
                <a:cs typeface="Arial" panose="020B0604020202020204" pitchFamily="34" charset="0"/>
              </a:rPr>
              <a:t>Have to Replace with New But Can Use </a:t>
            </a:r>
            <a:r>
              <a:rPr lang="en-US" sz="2800" b="1" dirty="0">
                <a:solidFill>
                  <a:srgbClr val="0000FF"/>
                </a:solidFill>
                <a:latin typeface="Arial" panose="020B0604020202020204" pitchFamily="34" charset="0"/>
                <a:cs typeface="Arial" panose="020B0604020202020204" pitchFamily="34" charset="0"/>
              </a:rPr>
              <a:t>“Like Kind &amp; Quality” </a:t>
            </a:r>
            <a:r>
              <a:rPr lang="en-US" sz="2800" b="1" u="sng" dirty="0">
                <a:solidFill>
                  <a:srgbClr val="C00000"/>
                </a:solidFill>
                <a:latin typeface="Arial" panose="020B0604020202020204" pitchFamily="34" charset="0"/>
                <a:cs typeface="Arial" panose="020B0604020202020204" pitchFamily="34" charset="0"/>
              </a:rPr>
              <a:t>Minus Depreciation and Deductible</a:t>
            </a:r>
            <a:r>
              <a:rPr lang="en-US" sz="2800" b="1" dirty="0">
                <a:solidFill>
                  <a:srgbClr val="3B7170"/>
                </a:solidFill>
                <a:latin typeface="Arial" panose="020B0604020202020204" pitchFamily="34" charset="0"/>
                <a:cs typeface="Arial" panose="020B0604020202020204" pitchFamily="34" charset="0"/>
              </a:rPr>
              <a:t>.</a:t>
            </a:r>
          </a:p>
          <a:p>
            <a:endParaRPr lang="en-US" dirty="0"/>
          </a:p>
        </p:txBody>
      </p:sp>
      <p:pic>
        <p:nvPicPr>
          <p:cNvPr id="4" name="Picture 3">
            <a:extLst>
              <a:ext uri="{FF2B5EF4-FFF2-40B4-BE49-F238E27FC236}">
                <a16:creationId xmlns:a16="http://schemas.microsoft.com/office/drawing/2014/main" id="{FEC77DAF-BB8A-CFE5-9135-F6A65A0E87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683" y="4602590"/>
            <a:ext cx="2260095" cy="1691243"/>
          </a:xfrm>
          <a:prstGeom prst="rect">
            <a:avLst/>
          </a:prstGeom>
        </p:spPr>
      </p:pic>
      <p:pic>
        <p:nvPicPr>
          <p:cNvPr id="5" name="Picture 4">
            <a:extLst>
              <a:ext uri="{FF2B5EF4-FFF2-40B4-BE49-F238E27FC236}">
                <a16:creationId xmlns:a16="http://schemas.microsoft.com/office/drawing/2014/main" id="{51387037-A452-DD3A-2FFB-BEC076ACB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829" y="4686211"/>
            <a:ext cx="1524000" cy="1524000"/>
          </a:xfrm>
          <a:prstGeom prst="rect">
            <a:avLst/>
          </a:prstGeom>
        </p:spPr>
      </p:pic>
      <p:pic>
        <p:nvPicPr>
          <p:cNvPr id="6" name="Picture 5">
            <a:extLst>
              <a:ext uri="{FF2B5EF4-FFF2-40B4-BE49-F238E27FC236}">
                <a16:creationId xmlns:a16="http://schemas.microsoft.com/office/drawing/2014/main" id="{7FC58000-166B-2483-659D-DE1B25F35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581" y="4575989"/>
            <a:ext cx="2230337" cy="1549216"/>
          </a:xfrm>
          <a:prstGeom prst="rect">
            <a:avLst/>
          </a:prstGeom>
        </p:spPr>
      </p:pic>
    </p:spTree>
    <p:extLst>
      <p:ext uri="{BB962C8B-B14F-4D97-AF65-F5344CB8AC3E}">
        <p14:creationId xmlns:p14="http://schemas.microsoft.com/office/powerpoint/2010/main" val="2083470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16</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261600" cy="3708708"/>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Perform all Other Duties Required by Law</a:t>
            </a:r>
          </a:p>
          <a:p>
            <a:pPr marL="457200" indent="-457200">
              <a:spcAft>
                <a:spcPts val="600"/>
              </a:spcAft>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Prepare, Distribute, and File all Reports and Contracts Requiring Business Manager Signature and/or Assigned to the Business Manager by the School Board</a:t>
            </a:r>
          </a:p>
          <a:p>
            <a:pPr marL="457200" indent="-457200">
              <a:spcAft>
                <a:spcPts val="600"/>
              </a:spcAft>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Prepare, Process, and Disseminate Payroll</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BCBF39-41CD-6ACE-398D-FB20A848C6F4}"/>
              </a:ext>
            </a:extLst>
          </p:cNvPr>
          <p:cNvSpPr txBox="1"/>
          <p:nvPr/>
        </p:nvSpPr>
        <p:spPr>
          <a:xfrm>
            <a:off x="8984342" y="5856714"/>
            <a:ext cx="2162629" cy="369332"/>
          </a:xfrm>
          <a:prstGeom prst="rect">
            <a:avLst/>
          </a:prstGeom>
          <a:solidFill>
            <a:srgbClr val="FFFF00"/>
          </a:solidFill>
        </p:spPr>
        <p:txBody>
          <a:bodyPr wrap="square">
            <a:spAutoFit/>
          </a:bodyPr>
          <a:lstStyle/>
          <a:p>
            <a:r>
              <a:rPr lang="en-US" dirty="0"/>
              <a:t>NDCC 15.1-07-21</a:t>
            </a:r>
          </a:p>
        </p:txBody>
      </p:sp>
      <p:pic>
        <p:nvPicPr>
          <p:cNvPr id="7" name="Picture 6">
            <a:extLst>
              <a:ext uri="{FF2B5EF4-FFF2-40B4-BE49-F238E27FC236}">
                <a16:creationId xmlns:a16="http://schemas.microsoft.com/office/drawing/2014/main" id="{6BB82D58-A41F-12BA-6E91-14DD239ED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888" y="4244115"/>
            <a:ext cx="3570512" cy="2156685"/>
          </a:xfrm>
          <a:prstGeom prst="rect">
            <a:avLst/>
          </a:prstGeom>
        </p:spPr>
      </p:pic>
    </p:spTree>
    <p:extLst>
      <p:ext uri="{BB962C8B-B14F-4D97-AF65-F5344CB8AC3E}">
        <p14:creationId xmlns:p14="http://schemas.microsoft.com/office/powerpoint/2010/main" val="13120663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C51318-9D32-EED5-F654-012B7AF7C1B9}"/>
              </a:ext>
            </a:extLst>
          </p:cNvPr>
          <p:cNvSpPr>
            <a:spLocks noGrp="1"/>
          </p:cNvSpPr>
          <p:nvPr>
            <p:ph type="sldNum" sz="quarter" idx="12"/>
          </p:nvPr>
        </p:nvSpPr>
        <p:spPr/>
        <p:txBody>
          <a:bodyPr/>
          <a:lstStyle/>
          <a:p>
            <a:fld id="{CB1E4CB7-CB13-4810-BF18-BE31AFC64F93}" type="slidenum">
              <a:rPr lang="en-US" smtClean="0"/>
              <a:t>160</a:t>
            </a:fld>
            <a:endParaRPr lang="en-US" dirty="0"/>
          </a:p>
        </p:txBody>
      </p:sp>
      <p:sp>
        <p:nvSpPr>
          <p:cNvPr id="3" name="TextBox 2">
            <a:extLst>
              <a:ext uri="{FF2B5EF4-FFF2-40B4-BE49-F238E27FC236}">
                <a16:creationId xmlns:a16="http://schemas.microsoft.com/office/drawing/2014/main" id="{F6F68AC8-6241-7BEC-C0EE-ACE2B31BC01F}"/>
              </a:ext>
            </a:extLst>
          </p:cNvPr>
          <p:cNvSpPr txBox="1"/>
          <p:nvPr/>
        </p:nvSpPr>
        <p:spPr>
          <a:xfrm>
            <a:off x="812800" y="756330"/>
            <a:ext cx="10617200" cy="6101670"/>
          </a:xfrm>
          <a:prstGeom prst="rect">
            <a:avLst/>
          </a:prstGeom>
          <a:solidFill>
            <a:srgbClr val="FFFFCC"/>
          </a:solidFill>
        </p:spPr>
        <p:txBody>
          <a:bodyPr wrap="square" rtlCol="0">
            <a:spAutoFit/>
          </a:bodyPr>
          <a:lstStyle/>
          <a:p>
            <a:pPr marL="0" lvl="0" indent="0" algn="ctr" defTabSz="914400" fontAlgn="base">
              <a:spcBef>
                <a:spcPct val="0"/>
              </a:spcBef>
              <a:spcAft>
                <a:spcPct val="0"/>
              </a:spcAft>
              <a:buNone/>
            </a:pPr>
            <a:r>
              <a:rPr lang="en-US" sz="3200" b="1" dirty="0">
                <a:solidFill>
                  <a:srgbClr val="C00000"/>
                </a:solidFill>
              </a:rPr>
              <a:t>ACV Example:</a:t>
            </a:r>
          </a:p>
          <a:p>
            <a:pPr marL="0" lvl="0" indent="0" defTabSz="914400" fontAlgn="base">
              <a:spcBef>
                <a:spcPct val="0"/>
              </a:spcBef>
              <a:spcAft>
                <a:spcPct val="0"/>
              </a:spcAft>
              <a:buNone/>
            </a:pPr>
            <a:endParaRPr lang="en-US" sz="1200" b="1" dirty="0">
              <a:solidFill>
                <a:srgbClr val="C00000"/>
              </a:solidFill>
            </a:endParaRPr>
          </a:p>
          <a:p>
            <a:pPr marL="0" lvl="1" indent="0" defTabSz="914400" fontAlgn="base">
              <a:spcBef>
                <a:spcPct val="0"/>
              </a:spcBef>
              <a:spcAft>
                <a:spcPct val="0"/>
              </a:spcAft>
              <a:buNone/>
            </a:pPr>
            <a:r>
              <a:rPr lang="en-US" sz="2400" b="1" dirty="0">
                <a:solidFill>
                  <a:srgbClr val="000000"/>
                </a:solidFill>
              </a:rPr>
              <a:t>Building is 50 Years Old and has 100 Year Life. Insured for $25,000,000.  Should be Insured for $75,000,000.  </a:t>
            </a:r>
          </a:p>
          <a:p>
            <a:pPr marL="0" lvl="1" indent="0" defTabSz="914400" fontAlgn="base">
              <a:spcBef>
                <a:spcPct val="0"/>
              </a:spcBef>
              <a:spcAft>
                <a:spcPct val="0"/>
              </a:spcAft>
              <a:buNone/>
            </a:pPr>
            <a:r>
              <a:rPr lang="en-US" sz="2400" b="1" dirty="0">
                <a:solidFill>
                  <a:srgbClr val="000000"/>
                </a:solidFill>
              </a:rPr>
              <a:t>It Will Take $10,000,000 to Make School Usable After a Loss</a:t>
            </a:r>
            <a:endParaRPr lang="en-US" sz="2400" b="1" dirty="0">
              <a:solidFill>
                <a:srgbClr val="C00000"/>
              </a:solidFill>
            </a:endParaRPr>
          </a:p>
          <a:p>
            <a:pPr marL="0" lvl="0" indent="0" defTabSz="914400" fontAlgn="base">
              <a:spcBef>
                <a:spcPct val="0"/>
              </a:spcBef>
              <a:spcAft>
                <a:spcPct val="0"/>
              </a:spcAft>
              <a:buNone/>
            </a:pPr>
            <a:endParaRPr lang="en-US" sz="1200" b="1" dirty="0">
              <a:solidFill>
                <a:srgbClr val="000000"/>
              </a:solidFill>
            </a:endParaRPr>
          </a:p>
          <a:p>
            <a:pPr marL="0" lvl="0" indent="0" algn="ctr" defTabSz="914400" fontAlgn="base">
              <a:spcBef>
                <a:spcPct val="0"/>
              </a:spcBef>
              <a:spcAft>
                <a:spcPct val="0"/>
              </a:spcAft>
              <a:buNone/>
            </a:pPr>
            <a:r>
              <a:rPr lang="en-US" sz="2400" b="1" dirty="0">
                <a:solidFill>
                  <a:srgbClr val="C00000"/>
                </a:solidFill>
              </a:rPr>
              <a:t>Settlement Formula is:</a:t>
            </a:r>
          </a:p>
          <a:p>
            <a:pPr marL="0" lvl="0" indent="0" defTabSz="914400" fontAlgn="base">
              <a:spcBef>
                <a:spcPct val="0"/>
              </a:spcBef>
              <a:spcAft>
                <a:spcPct val="0"/>
              </a:spcAft>
              <a:buNone/>
            </a:pPr>
            <a:endParaRPr lang="en-US" sz="1050" b="1" dirty="0">
              <a:solidFill>
                <a:srgbClr val="000000"/>
              </a:solidFill>
            </a:endParaRPr>
          </a:p>
          <a:p>
            <a:pPr marL="0" lvl="0" indent="0" defTabSz="914400" fontAlgn="base">
              <a:spcBef>
                <a:spcPct val="0"/>
              </a:spcBef>
              <a:spcAft>
                <a:spcPct val="0"/>
              </a:spcAft>
              <a:buNone/>
            </a:pPr>
            <a:r>
              <a:rPr lang="en-US" sz="2000" b="1" u="sng" dirty="0">
                <a:solidFill>
                  <a:srgbClr val="C00000"/>
                </a:solidFill>
              </a:rPr>
              <a:t>      Insurance You Have    _</a:t>
            </a:r>
            <a:r>
              <a:rPr lang="en-US" sz="2000" b="1" dirty="0">
                <a:solidFill>
                  <a:srgbClr val="C00000"/>
                </a:solidFill>
              </a:rPr>
              <a:t>  </a:t>
            </a:r>
            <a:r>
              <a:rPr lang="en-US" sz="2000" b="1" dirty="0">
                <a:solidFill>
                  <a:srgbClr val="000000"/>
                </a:solidFill>
              </a:rPr>
              <a:t>X  </a:t>
            </a:r>
            <a:r>
              <a:rPr lang="en-US" sz="2000" b="1" dirty="0">
                <a:solidFill>
                  <a:srgbClr val="0070C0"/>
                </a:solidFill>
              </a:rPr>
              <a:t>Loss</a:t>
            </a:r>
            <a:r>
              <a:rPr lang="en-US" sz="2000" b="1" dirty="0">
                <a:solidFill>
                  <a:srgbClr val="000000"/>
                </a:solidFill>
              </a:rPr>
              <a:t> – </a:t>
            </a:r>
            <a:r>
              <a:rPr lang="en-US" sz="2000" b="1" dirty="0">
                <a:solidFill>
                  <a:srgbClr val="FFCC99">
                    <a:lumMod val="50000"/>
                  </a:srgbClr>
                </a:solidFill>
              </a:rPr>
              <a:t>Depreciation</a:t>
            </a:r>
            <a:r>
              <a:rPr lang="en-US" sz="2000" b="1" dirty="0">
                <a:solidFill>
                  <a:srgbClr val="000000"/>
                </a:solidFill>
              </a:rPr>
              <a:t> – </a:t>
            </a:r>
            <a:r>
              <a:rPr lang="en-US" sz="2000" b="1" dirty="0">
                <a:solidFill>
                  <a:srgbClr val="386A69"/>
                </a:solidFill>
              </a:rPr>
              <a:t>Deductible</a:t>
            </a:r>
            <a:r>
              <a:rPr lang="en-US" sz="2000" b="1" dirty="0">
                <a:solidFill>
                  <a:srgbClr val="000000"/>
                </a:solidFill>
              </a:rPr>
              <a:t> = </a:t>
            </a:r>
            <a:r>
              <a:rPr lang="en-US" sz="2000" b="1" dirty="0">
                <a:solidFill>
                  <a:srgbClr val="7030A0"/>
                </a:solidFill>
              </a:rPr>
              <a:t>Payment</a:t>
            </a:r>
            <a:endParaRPr lang="en-US" sz="2000" b="1" u="sng" dirty="0">
              <a:solidFill>
                <a:srgbClr val="7030A0"/>
              </a:solidFill>
            </a:endParaRPr>
          </a:p>
          <a:p>
            <a:pPr marL="0" lvl="0" indent="0" defTabSz="914400" fontAlgn="base">
              <a:spcBef>
                <a:spcPct val="0"/>
              </a:spcBef>
              <a:spcAft>
                <a:spcPct val="0"/>
              </a:spcAft>
              <a:buNone/>
            </a:pPr>
            <a:r>
              <a:rPr lang="en-US" sz="2000" b="1" dirty="0">
                <a:solidFill>
                  <a:srgbClr val="00B050"/>
                </a:solidFill>
              </a:rPr>
              <a:t>Insurance You Should Have </a:t>
            </a:r>
          </a:p>
          <a:p>
            <a:pPr marL="0" lvl="0" indent="0" defTabSz="914400" fontAlgn="base">
              <a:spcBef>
                <a:spcPct val="0"/>
              </a:spcBef>
              <a:spcAft>
                <a:spcPct val="0"/>
              </a:spcAft>
              <a:buNone/>
            </a:pPr>
            <a:endParaRPr lang="en-US" sz="1050" b="1" dirty="0">
              <a:solidFill>
                <a:srgbClr val="000000"/>
              </a:solidFill>
            </a:endParaRPr>
          </a:p>
          <a:p>
            <a:pPr marL="0" lvl="0" indent="0" algn="ctr" defTabSz="914400" fontAlgn="base">
              <a:spcBef>
                <a:spcPct val="0"/>
              </a:spcBef>
              <a:spcAft>
                <a:spcPct val="0"/>
              </a:spcAft>
              <a:buNone/>
            </a:pPr>
            <a:r>
              <a:rPr lang="en-US" sz="2000" b="1" u="sng" dirty="0">
                <a:solidFill>
                  <a:srgbClr val="C00000"/>
                </a:solidFill>
              </a:rPr>
              <a:t>$25,000,000</a:t>
            </a:r>
            <a:r>
              <a:rPr lang="en-US" sz="2000" b="1" dirty="0">
                <a:solidFill>
                  <a:srgbClr val="C00000"/>
                </a:solidFill>
              </a:rPr>
              <a:t>  </a:t>
            </a:r>
            <a:r>
              <a:rPr lang="en-US" sz="2000" b="1" dirty="0">
                <a:solidFill>
                  <a:srgbClr val="000000"/>
                </a:solidFill>
              </a:rPr>
              <a:t>(.33%)  X  </a:t>
            </a:r>
            <a:r>
              <a:rPr lang="en-US" sz="2000" b="1" dirty="0">
                <a:solidFill>
                  <a:srgbClr val="0070C0"/>
                </a:solidFill>
              </a:rPr>
              <a:t>$10,000,000 </a:t>
            </a:r>
            <a:r>
              <a:rPr lang="en-US" sz="2000" b="1" dirty="0">
                <a:solidFill>
                  <a:srgbClr val="000000"/>
                </a:solidFill>
              </a:rPr>
              <a:t>= $3,333,333</a:t>
            </a:r>
            <a:endParaRPr lang="en-US" sz="2000" b="1" u="sng" dirty="0">
              <a:solidFill>
                <a:srgbClr val="000000"/>
              </a:solidFill>
            </a:endParaRPr>
          </a:p>
          <a:p>
            <a:pPr marL="0" lvl="0" indent="0" defTabSz="914400" fontAlgn="base">
              <a:spcBef>
                <a:spcPct val="0"/>
              </a:spcBef>
              <a:spcAft>
                <a:spcPct val="0"/>
              </a:spcAft>
              <a:buNone/>
            </a:pPr>
            <a:r>
              <a:rPr lang="en-US" sz="2000" b="1" dirty="0">
                <a:solidFill>
                  <a:srgbClr val="000000"/>
                </a:solidFill>
              </a:rPr>
              <a:t>                                </a:t>
            </a:r>
            <a:r>
              <a:rPr lang="en-US" sz="2000" b="1" dirty="0">
                <a:solidFill>
                  <a:srgbClr val="00B050"/>
                </a:solidFill>
              </a:rPr>
              <a:t>$75,000,000</a:t>
            </a:r>
          </a:p>
          <a:p>
            <a:pPr marL="0" lvl="0" indent="0" algn="ctr" defTabSz="914400" fontAlgn="base">
              <a:spcBef>
                <a:spcPct val="0"/>
              </a:spcBef>
              <a:spcAft>
                <a:spcPct val="0"/>
              </a:spcAft>
              <a:buNone/>
            </a:pPr>
            <a:endParaRPr lang="en-US" sz="1050" b="1" dirty="0">
              <a:solidFill>
                <a:srgbClr val="000000"/>
              </a:solidFill>
            </a:endParaRPr>
          </a:p>
          <a:p>
            <a:pPr marL="0" lvl="0" indent="0" algn="ctr" defTabSz="914400" fontAlgn="base">
              <a:spcBef>
                <a:spcPct val="0"/>
              </a:spcBef>
              <a:spcAft>
                <a:spcPct val="0"/>
              </a:spcAft>
              <a:buNone/>
            </a:pPr>
            <a:r>
              <a:rPr lang="en-US" sz="2000" b="1" dirty="0">
                <a:solidFill>
                  <a:srgbClr val="000000"/>
                </a:solidFill>
              </a:rPr>
              <a:t>$3,333,333 – </a:t>
            </a:r>
            <a:r>
              <a:rPr lang="en-US" sz="2000" b="1" dirty="0">
                <a:solidFill>
                  <a:srgbClr val="0070C0"/>
                </a:solidFill>
              </a:rPr>
              <a:t>50% Depreciation </a:t>
            </a:r>
            <a:r>
              <a:rPr lang="en-US" sz="2000" b="1" dirty="0">
                <a:solidFill>
                  <a:srgbClr val="000000"/>
                </a:solidFill>
              </a:rPr>
              <a:t>= </a:t>
            </a:r>
            <a:r>
              <a:rPr lang="en-US" sz="2000" b="1" dirty="0">
                <a:solidFill>
                  <a:srgbClr val="FFCC99">
                    <a:lumMod val="50000"/>
                  </a:srgbClr>
                </a:solidFill>
              </a:rPr>
              <a:t>$1,666,667</a:t>
            </a:r>
          </a:p>
          <a:p>
            <a:pPr marL="0" lvl="0" indent="0" algn="ctr" defTabSz="914400" fontAlgn="base">
              <a:spcBef>
                <a:spcPct val="0"/>
              </a:spcBef>
              <a:spcAft>
                <a:spcPct val="0"/>
              </a:spcAft>
              <a:buNone/>
            </a:pPr>
            <a:endParaRPr lang="en-US" sz="1050" b="1" dirty="0">
              <a:solidFill>
                <a:srgbClr val="000000"/>
              </a:solidFill>
            </a:endParaRPr>
          </a:p>
          <a:p>
            <a:pPr marL="0" lvl="0" indent="0" algn="ctr" defTabSz="914400" fontAlgn="base">
              <a:spcBef>
                <a:spcPct val="0"/>
              </a:spcBef>
              <a:spcAft>
                <a:spcPct val="0"/>
              </a:spcAft>
              <a:buNone/>
            </a:pPr>
            <a:r>
              <a:rPr lang="en-US" sz="2000" b="1" dirty="0">
                <a:solidFill>
                  <a:srgbClr val="000000"/>
                </a:solidFill>
              </a:rPr>
              <a:t>$</a:t>
            </a:r>
            <a:r>
              <a:rPr lang="en-US" sz="2000" b="1" dirty="0">
                <a:solidFill>
                  <a:srgbClr val="FFCC99">
                    <a:lumMod val="50000"/>
                  </a:srgbClr>
                </a:solidFill>
              </a:rPr>
              <a:t>1,666,667</a:t>
            </a:r>
            <a:r>
              <a:rPr lang="en-US" sz="2000" b="1" dirty="0">
                <a:solidFill>
                  <a:srgbClr val="000000"/>
                </a:solidFill>
              </a:rPr>
              <a:t> - </a:t>
            </a:r>
            <a:r>
              <a:rPr lang="en-US" sz="2000" b="1" dirty="0">
                <a:solidFill>
                  <a:srgbClr val="3B7170"/>
                </a:solidFill>
              </a:rPr>
              <a:t>$5,000 </a:t>
            </a:r>
            <a:r>
              <a:rPr lang="en-US" sz="2000" b="1" dirty="0">
                <a:solidFill>
                  <a:srgbClr val="000000"/>
                </a:solidFill>
              </a:rPr>
              <a:t>Deductible = </a:t>
            </a:r>
            <a:r>
              <a:rPr lang="en-US" sz="2000" b="1" u="dbl" dirty="0">
                <a:solidFill>
                  <a:srgbClr val="FF0000"/>
                </a:solidFill>
              </a:rPr>
              <a:t>$1,661,667 Insurance Payment</a:t>
            </a:r>
          </a:p>
          <a:p>
            <a:pPr marL="0" lvl="0" indent="0" algn="ctr" defTabSz="914400" fontAlgn="base">
              <a:spcBef>
                <a:spcPct val="0"/>
              </a:spcBef>
              <a:spcAft>
                <a:spcPct val="0"/>
              </a:spcAft>
              <a:buNone/>
            </a:pPr>
            <a:endParaRPr lang="en-US" sz="1050" b="1" dirty="0">
              <a:solidFill>
                <a:srgbClr val="7030A0"/>
              </a:solidFill>
            </a:endParaRPr>
          </a:p>
          <a:p>
            <a:pPr marL="0" lvl="0" indent="0" defTabSz="914400" fontAlgn="base">
              <a:spcBef>
                <a:spcPct val="0"/>
              </a:spcBef>
              <a:spcAft>
                <a:spcPct val="0"/>
              </a:spcAft>
              <a:buNone/>
            </a:pPr>
            <a:r>
              <a:rPr lang="en-US" sz="2400" b="1" dirty="0">
                <a:solidFill>
                  <a:srgbClr val="7030A0"/>
                </a:solidFill>
              </a:rPr>
              <a:t>The District has to Come up With </a:t>
            </a:r>
            <a:r>
              <a:rPr lang="en-US" sz="2400" b="1" u="sng" dirty="0"/>
              <a:t>$8,338,333</a:t>
            </a:r>
            <a:r>
              <a:rPr lang="en-US" sz="2400" b="1" dirty="0"/>
              <a:t> </a:t>
            </a:r>
            <a:r>
              <a:rPr lang="en-US" sz="2400" b="1" dirty="0">
                <a:solidFill>
                  <a:srgbClr val="7030A0"/>
                </a:solidFill>
              </a:rPr>
              <a:t>to Make the Building Useable!</a:t>
            </a:r>
            <a:endParaRPr lang="en-US" sz="2400" b="1" dirty="0">
              <a:solidFill>
                <a:srgbClr val="000000"/>
              </a:solidFill>
            </a:endParaRPr>
          </a:p>
          <a:p>
            <a:endParaRPr lang="en-US" dirty="0"/>
          </a:p>
        </p:txBody>
      </p:sp>
      <p:pic>
        <p:nvPicPr>
          <p:cNvPr id="4" name="Picture 3">
            <a:extLst>
              <a:ext uri="{FF2B5EF4-FFF2-40B4-BE49-F238E27FC236}">
                <a16:creationId xmlns:a16="http://schemas.microsoft.com/office/drawing/2014/main" id="{462F4198-89A9-296E-FA53-4A94A0784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05166">
            <a:off x="10116284" y="3790059"/>
            <a:ext cx="1153481" cy="1149636"/>
          </a:xfrm>
          <a:prstGeom prst="rect">
            <a:avLst/>
          </a:prstGeom>
          <a:solidFill>
            <a:schemeClr val="bg1"/>
          </a:solidFill>
        </p:spPr>
      </p:pic>
    </p:spTree>
    <p:extLst>
      <p:ext uri="{BB962C8B-B14F-4D97-AF65-F5344CB8AC3E}">
        <p14:creationId xmlns:p14="http://schemas.microsoft.com/office/powerpoint/2010/main" val="26816653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20B9C0-FFBD-11A1-6960-C7A8CF372EE9}"/>
              </a:ext>
            </a:extLst>
          </p:cNvPr>
          <p:cNvSpPr>
            <a:spLocks noGrp="1"/>
          </p:cNvSpPr>
          <p:nvPr>
            <p:ph type="sldNum" sz="quarter" idx="12"/>
          </p:nvPr>
        </p:nvSpPr>
        <p:spPr/>
        <p:txBody>
          <a:bodyPr/>
          <a:lstStyle/>
          <a:p>
            <a:fld id="{CB1E4CB7-CB13-4810-BF18-BE31AFC64F93}" type="slidenum">
              <a:rPr lang="en-US" smtClean="0"/>
              <a:t>161</a:t>
            </a:fld>
            <a:endParaRPr lang="en-US" dirty="0"/>
          </a:p>
        </p:txBody>
      </p:sp>
      <p:sp>
        <p:nvSpPr>
          <p:cNvPr id="3" name="TextBox 2">
            <a:extLst>
              <a:ext uri="{FF2B5EF4-FFF2-40B4-BE49-F238E27FC236}">
                <a16:creationId xmlns:a16="http://schemas.microsoft.com/office/drawing/2014/main" id="{D00CA4B9-CC21-3D24-15F9-ADCEE1705923}"/>
              </a:ext>
            </a:extLst>
          </p:cNvPr>
          <p:cNvSpPr txBox="1"/>
          <p:nvPr/>
        </p:nvSpPr>
        <p:spPr>
          <a:xfrm>
            <a:off x="798286" y="928914"/>
            <a:ext cx="10631714" cy="5724644"/>
          </a:xfrm>
          <a:prstGeom prst="rect">
            <a:avLst/>
          </a:prstGeom>
          <a:noFill/>
        </p:spPr>
        <p:txBody>
          <a:bodyPr wrap="square" rtlCol="0">
            <a:spAutoFit/>
          </a:bodyPr>
          <a:lstStyle/>
          <a:p>
            <a:pPr marL="0" lvl="0" indent="0" algn="ctr" defTabSz="914400" fontAlgn="base">
              <a:spcBef>
                <a:spcPct val="0"/>
              </a:spcBef>
              <a:spcAft>
                <a:spcPct val="0"/>
              </a:spcAft>
              <a:buNone/>
            </a:pPr>
            <a:r>
              <a:rPr lang="en-US" sz="3400" b="1" dirty="0">
                <a:solidFill>
                  <a:srgbClr val="C00000"/>
                </a:solidFill>
              </a:rPr>
              <a:t>Replacement Cost is </a:t>
            </a:r>
            <a:r>
              <a:rPr lang="en-US" sz="3400" b="1" u="sng" dirty="0">
                <a:solidFill>
                  <a:srgbClr val="000000"/>
                </a:solidFill>
              </a:rPr>
              <a:t>NOT</a:t>
            </a:r>
            <a:r>
              <a:rPr lang="en-US" sz="3400" b="1" dirty="0">
                <a:solidFill>
                  <a:srgbClr val="C00000"/>
                </a:solidFill>
              </a:rPr>
              <a:t> Subject to Depreciation</a:t>
            </a:r>
          </a:p>
          <a:p>
            <a:pPr marL="0" lvl="0" indent="0" defTabSz="914400" fontAlgn="base">
              <a:spcBef>
                <a:spcPct val="0"/>
              </a:spcBef>
              <a:spcAft>
                <a:spcPct val="0"/>
              </a:spcAft>
              <a:buNone/>
            </a:pPr>
            <a:endParaRPr lang="en-US" sz="1400" b="1" dirty="0">
              <a:solidFill>
                <a:srgbClr val="000000"/>
              </a:solidFill>
            </a:endParaRPr>
          </a:p>
          <a:p>
            <a:pPr marL="0" lvl="0" indent="0" defTabSz="914400" fontAlgn="base">
              <a:spcBef>
                <a:spcPct val="0"/>
              </a:spcBef>
              <a:spcAft>
                <a:spcPct val="0"/>
              </a:spcAft>
              <a:buNone/>
            </a:pPr>
            <a:r>
              <a:rPr lang="en-US" sz="2800" b="1" dirty="0">
                <a:solidFill>
                  <a:srgbClr val="00B050"/>
                </a:solidFill>
              </a:rPr>
              <a:t>Replacement Cost </a:t>
            </a:r>
            <a:r>
              <a:rPr lang="en-US" sz="2800" b="1" dirty="0">
                <a:solidFill>
                  <a:srgbClr val="000000"/>
                </a:solidFill>
              </a:rPr>
              <a:t>Will Pay Up to the Value the District Declared, to Repair or Replace</a:t>
            </a:r>
          </a:p>
          <a:p>
            <a:pPr marL="0" lvl="0" indent="0" defTabSz="914400" fontAlgn="base">
              <a:spcBef>
                <a:spcPct val="0"/>
              </a:spcBef>
              <a:spcAft>
                <a:spcPct val="0"/>
              </a:spcAft>
              <a:buNone/>
            </a:pPr>
            <a:endParaRPr lang="en-US" sz="1000" b="1" dirty="0">
              <a:solidFill>
                <a:srgbClr val="000000"/>
              </a:solidFill>
            </a:endParaRPr>
          </a:p>
          <a:p>
            <a:pPr marL="0" lvl="0" indent="0" algn="ctr" defTabSz="914400" fontAlgn="base">
              <a:spcBef>
                <a:spcPct val="0"/>
              </a:spcBef>
              <a:spcAft>
                <a:spcPct val="0"/>
              </a:spcAft>
              <a:buNone/>
            </a:pPr>
            <a:r>
              <a:rPr lang="en-US" sz="2400" b="1" dirty="0">
                <a:solidFill>
                  <a:srgbClr val="C00000"/>
                </a:solidFill>
              </a:rPr>
              <a:t>Settlement Formula is:</a:t>
            </a:r>
          </a:p>
          <a:p>
            <a:pPr marL="0" lvl="0" indent="0" defTabSz="914400" fontAlgn="base">
              <a:spcBef>
                <a:spcPct val="0"/>
              </a:spcBef>
              <a:spcAft>
                <a:spcPct val="0"/>
              </a:spcAft>
              <a:buNone/>
            </a:pPr>
            <a:endParaRPr lang="en-US" sz="1400" b="1" dirty="0">
              <a:solidFill>
                <a:srgbClr val="000000"/>
              </a:solidFill>
            </a:endParaRPr>
          </a:p>
          <a:p>
            <a:pPr marL="279082" lvl="1" indent="0" defTabSz="914400" fontAlgn="base">
              <a:spcBef>
                <a:spcPct val="0"/>
              </a:spcBef>
              <a:spcAft>
                <a:spcPct val="0"/>
              </a:spcAft>
              <a:buNone/>
            </a:pPr>
            <a:r>
              <a:rPr lang="en-US" sz="2200" b="1" u="sng" dirty="0">
                <a:solidFill>
                  <a:srgbClr val="C00000"/>
                </a:solidFill>
              </a:rPr>
              <a:t>Insurance You Have</a:t>
            </a:r>
            <a:r>
              <a:rPr lang="en-US" sz="2200" b="1" dirty="0">
                <a:solidFill>
                  <a:srgbClr val="C00000"/>
                </a:solidFill>
              </a:rPr>
              <a:t>           </a:t>
            </a:r>
            <a:r>
              <a:rPr lang="en-US" sz="2200" b="1" dirty="0">
                <a:solidFill>
                  <a:srgbClr val="000000"/>
                </a:solidFill>
              </a:rPr>
              <a:t>X  </a:t>
            </a:r>
            <a:r>
              <a:rPr lang="en-US" sz="2200" b="1" dirty="0">
                <a:solidFill>
                  <a:srgbClr val="0070C0"/>
                </a:solidFill>
              </a:rPr>
              <a:t>Loss</a:t>
            </a:r>
            <a:r>
              <a:rPr lang="en-US" sz="2200" b="1" dirty="0">
                <a:solidFill>
                  <a:srgbClr val="000000"/>
                </a:solidFill>
              </a:rPr>
              <a:t> – </a:t>
            </a:r>
            <a:r>
              <a:rPr lang="en-US" sz="2200" b="1" dirty="0">
                <a:solidFill>
                  <a:srgbClr val="3B7170"/>
                </a:solidFill>
              </a:rPr>
              <a:t>Deductible</a:t>
            </a:r>
            <a:r>
              <a:rPr lang="en-US" sz="2200" b="1" dirty="0">
                <a:solidFill>
                  <a:srgbClr val="000000"/>
                </a:solidFill>
              </a:rPr>
              <a:t> = </a:t>
            </a:r>
            <a:r>
              <a:rPr lang="en-US" sz="2200" b="1" dirty="0">
                <a:solidFill>
                  <a:srgbClr val="7030A0"/>
                </a:solidFill>
              </a:rPr>
              <a:t>Payment</a:t>
            </a:r>
            <a:endParaRPr lang="en-US" sz="2200" b="1" u="sng" dirty="0">
              <a:solidFill>
                <a:srgbClr val="7030A0"/>
              </a:solidFill>
            </a:endParaRPr>
          </a:p>
          <a:p>
            <a:pPr marL="0" lvl="0" indent="0" defTabSz="914400" fontAlgn="base">
              <a:spcBef>
                <a:spcPct val="0"/>
              </a:spcBef>
              <a:spcAft>
                <a:spcPct val="0"/>
              </a:spcAft>
              <a:buNone/>
            </a:pPr>
            <a:r>
              <a:rPr lang="en-US" sz="2200" b="1" dirty="0">
                <a:solidFill>
                  <a:srgbClr val="00B050"/>
                </a:solidFill>
              </a:rPr>
              <a:t>Insurance You Should Have </a:t>
            </a:r>
          </a:p>
          <a:p>
            <a:pPr marL="0" lvl="0" indent="0" defTabSz="914400" fontAlgn="base">
              <a:spcBef>
                <a:spcPct val="0"/>
              </a:spcBef>
              <a:spcAft>
                <a:spcPct val="0"/>
              </a:spcAft>
              <a:buNone/>
            </a:pPr>
            <a:endParaRPr lang="en-US" sz="1400" b="1" dirty="0">
              <a:solidFill>
                <a:srgbClr val="000000"/>
              </a:solidFill>
            </a:endParaRPr>
          </a:p>
          <a:p>
            <a:pPr marL="0" lvl="0" indent="0" algn="ctr" defTabSz="914400" fontAlgn="base">
              <a:spcBef>
                <a:spcPct val="0"/>
              </a:spcBef>
              <a:spcAft>
                <a:spcPct val="0"/>
              </a:spcAft>
              <a:buNone/>
            </a:pPr>
            <a:r>
              <a:rPr lang="en-US" sz="2200" b="1" u="sng" dirty="0">
                <a:solidFill>
                  <a:srgbClr val="C00000"/>
                </a:solidFill>
              </a:rPr>
              <a:t>$25,000,000 </a:t>
            </a:r>
            <a:r>
              <a:rPr lang="en-US" sz="2200" b="1" dirty="0">
                <a:solidFill>
                  <a:srgbClr val="C00000"/>
                </a:solidFill>
              </a:rPr>
              <a:t>  </a:t>
            </a:r>
            <a:r>
              <a:rPr lang="en-US" sz="2200" b="1" dirty="0">
                <a:solidFill>
                  <a:srgbClr val="000000"/>
                </a:solidFill>
              </a:rPr>
              <a:t>(.33%) X  </a:t>
            </a:r>
            <a:r>
              <a:rPr lang="en-US" sz="2200" b="1" dirty="0">
                <a:solidFill>
                  <a:srgbClr val="0070C0"/>
                </a:solidFill>
              </a:rPr>
              <a:t>$10,000,000 </a:t>
            </a:r>
            <a:r>
              <a:rPr lang="en-US" sz="2200" b="1" dirty="0">
                <a:solidFill>
                  <a:srgbClr val="000000"/>
                </a:solidFill>
              </a:rPr>
              <a:t>= $3,333,333</a:t>
            </a:r>
            <a:endParaRPr lang="en-US" sz="2200" b="1" u="sng" dirty="0">
              <a:solidFill>
                <a:srgbClr val="000000"/>
              </a:solidFill>
            </a:endParaRPr>
          </a:p>
          <a:p>
            <a:pPr marL="0" lvl="0" indent="0" defTabSz="914400" fontAlgn="base">
              <a:spcBef>
                <a:spcPct val="0"/>
              </a:spcBef>
              <a:spcAft>
                <a:spcPct val="0"/>
              </a:spcAft>
              <a:buNone/>
            </a:pPr>
            <a:r>
              <a:rPr lang="en-US" sz="2200" b="1" dirty="0">
                <a:solidFill>
                  <a:srgbClr val="000000"/>
                </a:solidFill>
              </a:rPr>
              <a:t>                        </a:t>
            </a:r>
            <a:r>
              <a:rPr lang="en-US" sz="2200" b="1" dirty="0">
                <a:solidFill>
                  <a:srgbClr val="00B050"/>
                </a:solidFill>
              </a:rPr>
              <a:t>$75,000,000</a:t>
            </a:r>
          </a:p>
          <a:p>
            <a:pPr marL="0" lvl="0" indent="0" algn="ctr" defTabSz="914400" fontAlgn="base">
              <a:spcBef>
                <a:spcPct val="0"/>
              </a:spcBef>
              <a:spcAft>
                <a:spcPct val="0"/>
              </a:spcAft>
              <a:buNone/>
            </a:pPr>
            <a:endParaRPr lang="en-US" sz="1400" b="1" dirty="0">
              <a:solidFill>
                <a:srgbClr val="000000"/>
              </a:solidFill>
            </a:endParaRPr>
          </a:p>
          <a:p>
            <a:pPr marL="0" lvl="0" indent="0" algn="ctr" defTabSz="914400" fontAlgn="base">
              <a:spcBef>
                <a:spcPct val="0"/>
              </a:spcBef>
              <a:spcAft>
                <a:spcPct val="0"/>
              </a:spcAft>
              <a:buNone/>
            </a:pPr>
            <a:r>
              <a:rPr lang="en-US" sz="2200" b="1" dirty="0">
                <a:solidFill>
                  <a:srgbClr val="000000"/>
                </a:solidFill>
              </a:rPr>
              <a:t>$3,333,333 – </a:t>
            </a:r>
            <a:r>
              <a:rPr lang="en-US" sz="2200" b="1" dirty="0">
                <a:solidFill>
                  <a:srgbClr val="3B7170"/>
                </a:solidFill>
              </a:rPr>
              <a:t>$5,000 </a:t>
            </a:r>
            <a:r>
              <a:rPr lang="en-US" sz="2200" b="1" dirty="0">
                <a:solidFill>
                  <a:srgbClr val="000000"/>
                </a:solidFill>
              </a:rPr>
              <a:t>Deductible = </a:t>
            </a:r>
            <a:r>
              <a:rPr lang="en-US" sz="2400" b="1" u="dbl" dirty="0">
                <a:solidFill>
                  <a:srgbClr val="FF0000"/>
                </a:solidFill>
              </a:rPr>
              <a:t>$3,328,333 Insurance Payment</a:t>
            </a:r>
          </a:p>
          <a:p>
            <a:pPr marL="0" lvl="0" indent="0" algn="ctr" defTabSz="914400" fontAlgn="base">
              <a:spcBef>
                <a:spcPct val="0"/>
              </a:spcBef>
              <a:spcAft>
                <a:spcPct val="0"/>
              </a:spcAft>
              <a:buNone/>
            </a:pPr>
            <a:endParaRPr lang="en-US" sz="1400" b="1" dirty="0">
              <a:solidFill>
                <a:srgbClr val="000000"/>
              </a:solidFill>
            </a:endParaRPr>
          </a:p>
          <a:p>
            <a:pPr marL="0" lvl="0" indent="0" defTabSz="914400" fontAlgn="base">
              <a:spcBef>
                <a:spcPct val="0"/>
              </a:spcBef>
              <a:spcAft>
                <a:spcPct val="0"/>
              </a:spcAft>
              <a:buNone/>
            </a:pPr>
            <a:r>
              <a:rPr lang="en-US" sz="2200" b="1" dirty="0">
                <a:solidFill>
                  <a:srgbClr val="7030A0"/>
                </a:solidFill>
              </a:rPr>
              <a:t>District Would Still Have to Come Up With </a:t>
            </a:r>
            <a:r>
              <a:rPr lang="en-US" sz="2200" b="1" u="sng" dirty="0"/>
              <a:t>$6,671,667</a:t>
            </a:r>
            <a:r>
              <a:rPr lang="en-US" sz="2200" b="1" dirty="0"/>
              <a:t> </a:t>
            </a:r>
            <a:r>
              <a:rPr lang="en-US" sz="2200" b="1" dirty="0">
                <a:solidFill>
                  <a:srgbClr val="7030A0"/>
                </a:solidFill>
              </a:rPr>
              <a:t>to Make the Building Useable!</a:t>
            </a:r>
          </a:p>
          <a:p>
            <a:endParaRPr lang="en-US" dirty="0"/>
          </a:p>
        </p:txBody>
      </p:sp>
      <p:pic>
        <p:nvPicPr>
          <p:cNvPr id="4" name="Picture 3">
            <a:extLst>
              <a:ext uri="{FF2B5EF4-FFF2-40B4-BE49-F238E27FC236}">
                <a16:creationId xmlns:a16="http://schemas.microsoft.com/office/drawing/2014/main" id="{C7176166-A782-F288-4AEA-EB96F2965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71935">
            <a:off x="9444014" y="2390128"/>
            <a:ext cx="1615519" cy="1615519"/>
          </a:xfrm>
          <a:prstGeom prst="rect">
            <a:avLst/>
          </a:prstGeom>
        </p:spPr>
      </p:pic>
    </p:spTree>
    <p:extLst>
      <p:ext uri="{BB962C8B-B14F-4D97-AF65-F5344CB8AC3E}">
        <p14:creationId xmlns:p14="http://schemas.microsoft.com/office/powerpoint/2010/main" val="4451304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030FC0-EA1D-0C21-B467-D892B31225F9}"/>
              </a:ext>
            </a:extLst>
          </p:cNvPr>
          <p:cNvSpPr>
            <a:spLocks noGrp="1"/>
          </p:cNvSpPr>
          <p:nvPr>
            <p:ph type="sldNum" sz="quarter" idx="12"/>
          </p:nvPr>
        </p:nvSpPr>
        <p:spPr/>
        <p:txBody>
          <a:bodyPr/>
          <a:lstStyle/>
          <a:p>
            <a:fld id="{CB1E4CB7-CB13-4810-BF18-BE31AFC64F93}" type="slidenum">
              <a:rPr lang="en-US" smtClean="0"/>
              <a:t>162</a:t>
            </a:fld>
            <a:endParaRPr lang="en-US" dirty="0"/>
          </a:p>
        </p:txBody>
      </p:sp>
      <p:sp>
        <p:nvSpPr>
          <p:cNvPr id="3" name="TextBox 2">
            <a:extLst>
              <a:ext uri="{FF2B5EF4-FFF2-40B4-BE49-F238E27FC236}">
                <a16:creationId xmlns:a16="http://schemas.microsoft.com/office/drawing/2014/main" id="{A507C17A-39F9-E9F0-8326-5224685E659A}"/>
              </a:ext>
            </a:extLst>
          </p:cNvPr>
          <p:cNvSpPr txBox="1"/>
          <p:nvPr/>
        </p:nvSpPr>
        <p:spPr>
          <a:xfrm>
            <a:off x="762000" y="674052"/>
            <a:ext cx="10602686" cy="5909310"/>
          </a:xfrm>
          <a:prstGeom prst="rect">
            <a:avLst/>
          </a:prstGeom>
          <a:noFill/>
        </p:spPr>
        <p:txBody>
          <a:bodyPr wrap="square" rtlCol="0">
            <a:spAutoFit/>
          </a:bodyPr>
          <a:lstStyle/>
          <a:p>
            <a:pPr marL="0" lvl="0" indent="0" algn="ctr" defTabSz="914400" fontAlgn="base">
              <a:lnSpc>
                <a:spcPct val="150000"/>
              </a:lnSpc>
              <a:spcBef>
                <a:spcPct val="0"/>
              </a:spcBef>
              <a:spcAft>
                <a:spcPct val="0"/>
              </a:spcAft>
              <a:buNone/>
            </a:pPr>
            <a:r>
              <a:rPr lang="en-US" sz="4800" b="1" i="1" u="sng" dirty="0">
                <a:solidFill>
                  <a:srgbClr val="C00000"/>
                </a:solidFill>
                <a:effectLst>
                  <a:outerShdw blurRad="38100" dist="38100" dir="2700000" algn="tl">
                    <a:srgbClr val="000000">
                      <a:alpha val="43137"/>
                    </a:srgbClr>
                  </a:outerShdw>
                </a:effectLst>
                <a:latin typeface="Arial" charset="0"/>
              </a:rPr>
              <a:t>THE BOARD</a:t>
            </a:r>
          </a:p>
          <a:p>
            <a:pPr marL="0" lvl="0" indent="0" algn="ctr" defTabSz="914400" fontAlgn="base">
              <a:lnSpc>
                <a:spcPct val="150000"/>
              </a:lnSpc>
              <a:spcBef>
                <a:spcPct val="0"/>
              </a:spcBef>
              <a:spcAft>
                <a:spcPct val="0"/>
              </a:spcAft>
              <a:buNone/>
            </a:pPr>
            <a:r>
              <a:rPr lang="en-US" sz="4800" b="1" i="1" u="sng" dirty="0">
                <a:solidFill>
                  <a:srgbClr val="C00000"/>
                </a:solidFill>
                <a:effectLst>
                  <a:outerShdw blurRad="38100" dist="38100" dir="2700000" algn="tl">
                    <a:srgbClr val="000000">
                      <a:alpha val="43137"/>
                    </a:srgbClr>
                  </a:outerShdw>
                </a:effectLst>
                <a:latin typeface="Arial" charset="0"/>
              </a:rPr>
              <a:t>WILL </a:t>
            </a:r>
            <a:r>
              <a:rPr lang="en-US" sz="4800" b="1" i="1" u="sng" dirty="0">
                <a:ln w="22225">
                  <a:solidFill>
                    <a:srgbClr val="FFFF00"/>
                  </a:solidFill>
                </a:ln>
                <a:solidFill>
                  <a:srgbClr val="000000"/>
                </a:solidFill>
                <a:effectLst>
                  <a:outerShdw blurRad="38100" dist="38100" dir="2700000" algn="tl">
                    <a:srgbClr val="000000">
                      <a:alpha val="43137"/>
                    </a:srgbClr>
                  </a:outerShdw>
                </a:effectLst>
                <a:latin typeface="Arial" charset="0"/>
              </a:rPr>
              <a:t>NOT</a:t>
            </a:r>
            <a:r>
              <a:rPr lang="en-US" sz="4800" b="1" i="1" u="sng" dirty="0">
                <a:ln w="22225">
                  <a:solidFill>
                    <a:srgbClr val="FFFF00"/>
                  </a:solidFill>
                </a:ln>
                <a:solidFill>
                  <a:srgbClr val="C00000"/>
                </a:solidFill>
                <a:effectLst>
                  <a:outerShdw blurRad="38100" dist="38100" dir="2700000" algn="tl">
                    <a:srgbClr val="000000">
                      <a:alpha val="43137"/>
                    </a:srgbClr>
                  </a:outerShdw>
                </a:effectLst>
                <a:latin typeface="Arial" charset="0"/>
              </a:rPr>
              <a:t> </a:t>
            </a:r>
          </a:p>
          <a:p>
            <a:pPr marL="0" lvl="0" indent="0" algn="ctr" defTabSz="914400" fontAlgn="base">
              <a:lnSpc>
                <a:spcPct val="150000"/>
              </a:lnSpc>
              <a:spcBef>
                <a:spcPct val="0"/>
              </a:spcBef>
              <a:spcAft>
                <a:spcPct val="0"/>
              </a:spcAft>
              <a:buNone/>
            </a:pPr>
            <a:r>
              <a:rPr lang="en-US" sz="4800" b="1" i="1" u="sng" dirty="0">
                <a:solidFill>
                  <a:srgbClr val="C00000"/>
                </a:solidFill>
                <a:effectLst>
                  <a:outerShdw blurRad="38100" dist="38100" dir="2700000" algn="tl">
                    <a:srgbClr val="000000">
                      <a:alpha val="43137"/>
                    </a:srgbClr>
                  </a:outerShdw>
                </a:effectLst>
                <a:latin typeface="Arial" charset="0"/>
              </a:rPr>
              <a:t>BE HAPPY </a:t>
            </a:r>
          </a:p>
          <a:p>
            <a:pPr marL="0" lvl="0" indent="0" algn="ctr" defTabSz="914400" fontAlgn="base">
              <a:lnSpc>
                <a:spcPct val="150000"/>
              </a:lnSpc>
              <a:spcBef>
                <a:spcPct val="0"/>
              </a:spcBef>
              <a:spcAft>
                <a:spcPct val="0"/>
              </a:spcAft>
              <a:buNone/>
            </a:pPr>
            <a:r>
              <a:rPr lang="en-US" sz="4800" b="1" i="1" u="sng" dirty="0">
                <a:solidFill>
                  <a:srgbClr val="C00000"/>
                </a:solidFill>
                <a:effectLst>
                  <a:outerShdw blurRad="38100" dist="38100" dir="2700000" algn="tl">
                    <a:srgbClr val="000000">
                      <a:alpha val="43137"/>
                    </a:srgbClr>
                  </a:outerShdw>
                </a:effectLst>
                <a:latin typeface="Arial" charset="0"/>
              </a:rPr>
              <a:t>WITH EITHER </a:t>
            </a:r>
          </a:p>
          <a:p>
            <a:pPr marL="0" lvl="0" indent="0" algn="ctr" defTabSz="914400" fontAlgn="base">
              <a:lnSpc>
                <a:spcPct val="150000"/>
              </a:lnSpc>
              <a:spcBef>
                <a:spcPct val="0"/>
              </a:spcBef>
              <a:spcAft>
                <a:spcPct val="0"/>
              </a:spcAft>
              <a:buNone/>
            </a:pPr>
            <a:r>
              <a:rPr lang="en-US" sz="4800" b="1" i="1" u="sng" dirty="0">
                <a:solidFill>
                  <a:srgbClr val="C00000"/>
                </a:solidFill>
                <a:effectLst>
                  <a:outerShdw blurRad="38100" dist="38100" dir="2700000" algn="tl">
                    <a:srgbClr val="000000">
                      <a:alpha val="43137"/>
                    </a:srgbClr>
                  </a:outerShdw>
                </a:effectLst>
                <a:latin typeface="Arial" charset="0"/>
              </a:rPr>
              <a:t>OF THESE EXAMPLES</a:t>
            </a:r>
            <a:r>
              <a:rPr lang="en-US" sz="4800" b="1" i="1" dirty="0">
                <a:solidFill>
                  <a:srgbClr val="C00000"/>
                </a:solidFill>
                <a:effectLst>
                  <a:outerShdw blurRad="38100" dist="38100" dir="2700000" algn="tl">
                    <a:srgbClr val="000000">
                      <a:alpha val="43137"/>
                    </a:srgbClr>
                  </a:outerShdw>
                </a:effectLst>
                <a:latin typeface="Arial" charset="0"/>
              </a:rPr>
              <a:t>!!</a:t>
            </a:r>
          </a:p>
          <a:p>
            <a:endParaRPr lang="en-US" dirty="0"/>
          </a:p>
        </p:txBody>
      </p:sp>
      <p:pic>
        <p:nvPicPr>
          <p:cNvPr id="4" name="Picture 3">
            <a:extLst>
              <a:ext uri="{FF2B5EF4-FFF2-40B4-BE49-F238E27FC236}">
                <a16:creationId xmlns:a16="http://schemas.microsoft.com/office/drawing/2014/main" id="{05863261-1AAF-6918-6A49-47F6E4A29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8967">
            <a:off x="9312700" y="1611984"/>
            <a:ext cx="1769637" cy="1774072"/>
          </a:xfrm>
          <a:prstGeom prst="rect">
            <a:avLst/>
          </a:prstGeom>
        </p:spPr>
      </p:pic>
      <p:pic>
        <p:nvPicPr>
          <p:cNvPr id="5" name="Picture 4">
            <a:extLst>
              <a:ext uri="{FF2B5EF4-FFF2-40B4-BE49-F238E27FC236}">
                <a16:creationId xmlns:a16="http://schemas.microsoft.com/office/drawing/2014/main" id="{A234B8AC-237C-6519-12B0-23B54F759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72628">
            <a:off x="935474" y="1220127"/>
            <a:ext cx="2459410" cy="2557786"/>
          </a:xfrm>
          <a:prstGeom prst="rect">
            <a:avLst/>
          </a:prstGeom>
        </p:spPr>
      </p:pic>
    </p:spTree>
    <p:extLst>
      <p:ext uri="{BB962C8B-B14F-4D97-AF65-F5344CB8AC3E}">
        <p14:creationId xmlns:p14="http://schemas.microsoft.com/office/powerpoint/2010/main" val="420035249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57F7F-5A37-0FD6-4E0F-002F0912B1F7}"/>
              </a:ext>
            </a:extLst>
          </p:cNvPr>
          <p:cNvSpPr>
            <a:spLocks noGrp="1"/>
          </p:cNvSpPr>
          <p:nvPr>
            <p:ph type="sldNum" sz="quarter" idx="12"/>
          </p:nvPr>
        </p:nvSpPr>
        <p:spPr/>
        <p:txBody>
          <a:bodyPr/>
          <a:lstStyle/>
          <a:p>
            <a:fld id="{CB1E4CB7-CB13-4810-BF18-BE31AFC64F93}" type="slidenum">
              <a:rPr lang="en-US" smtClean="0"/>
              <a:t>163</a:t>
            </a:fld>
            <a:endParaRPr lang="en-US" dirty="0"/>
          </a:p>
        </p:txBody>
      </p:sp>
      <p:sp>
        <p:nvSpPr>
          <p:cNvPr id="3" name="TextBox 2">
            <a:extLst>
              <a:ext uri="{FF2B5EF4-FFF2-40B4-BE49-F238E27FC236}">
                <a16:creationId xmlns:a16="http://schemas.microsoft.com/office/drawing/2014/main" id="{3AE956FF-64BC-0147-DA15-91C962629232}"/>
              </a:ext>
            </a:extLst>
          </p:cNvPr>
          <p:cNvSpPr txBox="1"/>
          <p:nvPr/>
        </p:nvSpPr>
        <p:spPr>
          <a:xfrm>
            <a:off x="856342" y="2628781"/>
            <a:ext cx="10573657" cy="1600438"/>
          </a:xfrm>
          <a:prstGeom prst="rect">
            <a:avLst/>
          </a:prstGeom>
          <a:noFill/>
        </p:spPr>
        <p:txBody>
          <a:bodyPr wrap="square" rtlCol="0">
            <a:spAutoFit/>
          </a:bodyPr>
          <a:lstStyle/>
          <a:p>
            <a:pPr algn="ctr"/>
            <a:r>
              <a:rPr lang="en-US" sz="8000" b="1" i="1" dirty="0">
                <a:solidFill>
                  <a:srgbClr val="C00000"/>
                </a:solidFill>
                <a:latin typeface="Arial" charset="0"/>
              </a:rPr>
              <a:t>What is the Solution?</a:t>
            </a:r>
          </a:p>
          <a:p>
            <a:endParaRPr lang="en-US" dirty="0"/>
          </a:p>
        </p:txBody>
      </p:sp>
      <p:pic>
        <p:nvPicPr>
          <p:cNvPr id="5" name="Picture 4">
            <a:extLst>
              <a:ext uri="{FF2B5EF4-FFF2-40B4-BE49-F238E27FC236}">
                <a16:creationId xmlns:a16="http://schemas.microsoft.com/office/drawing/2014/main" id="{EAD1ADC8-DF3A-1C5D-CB32-FD27ED15BB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20028" y="4075935"/>
            <a:ext cx="3751943" cy="2324865"/>
          </a:xfrm>
          <a:prstGeom prst="rect">
            <a:avLst/>
          </a:prstGeom>
        </p:spPr>
      </p:pic>
    </p:spTree>
    <p:extLst>
      <p:ext uri="{BB962C8B-B14F-4D97-AF65-F5344CB8AC3E}">
        <p14:creationId xmlns:p14="http://schemas.microsoft.com/office/powerpoint/2010/main" val="27201275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41744-8621-D29A-C624-A520C074734B}"/>
              </a:ext>
            </a:extLst>
          </p:cNvPr>
          <p:cNvSpPr>
            <a:spLocks noGrp="1"/>
          </p:cNvSpPr>
          <p:nvPr>
            <p:ph type="sldNum" sz="quarter" idx="12"/>
          </p:nvPr>
        </p:nvSpPr>
        <p:spPr/>
        <p:txBody>
          <a:bodyPr/>
          <a:lstStyle/>
          <a:p>
            <a:fld id="{CB1E4CB7-CB13-4810-BF18-BE31AFC64F93}" type="slidenum">
              <a:rPr lang="en-US" smtClean="0"/>
              <a:t>164</a:t>
            </a:fld>
            <a:endParaRPr lang="en-US" dirty="0"/>
          </a:p>
        </p:txBody>
      </p:sp>
      <p:sp>
        <p:nvSpPr>
          <p:cNvPr id="3" name="TextBox 2">
            <a:extLst>
              <a:ext uri="{FF2B5EF4-FFF2-40B4-BE49-F238E27FC236}">
                <a16:creationId xmlns:a16="http://schemas.microsoft.com/office/drawing/2014/main" id="{B102DFF2-F566-2431-D90B-72325FEADEFE}"/>
              </a:ext>
            </a:extLst>
          </p:cNvPr>
          <p:cNvSpPr txBox="1"/>
          <p:nvPr/>
        </p:nvSpPr>
        <p:spPr>
          <a:xfrm>
            <a:off x="798286" y="943429"/>
            <a:ext cx="10631714" cy="4801314"/>
          </a:xfrm>
          <a:prstGeom prst="rect">
            <a:avLst/>
          </a:prstGeom>
          <a:noFill/>
        </p:spPr>
        <p:txBody>
          <a:bodyPr wrap="square" rtlCol="0">
            <a:spAutoFit/>
          </a:bodyPr>
          <a:lstStyle/>
          <a:p>
            <a:pPr marL="0" lvl="0" indent="0" algn="ctr" defTabSz="914400" fontAlgn="base">
              <a:spcBef>
                <a:spcPct val="0"/>
              </a:spcBef>
              <a:spcAft>
                <a:spcPct val="0"/>
              </a:spcAft>
              <a:buNone/>
            </a:pPr>
            <a:r>
              <a:rPr lang="en-US" sz="4000" b="1" dirty="0">
                <a:solidFill>
                  <a:srgbClr val="000000"/>
                </a:solidFill>
              </a:rPr>
              <a:t>Insure the Building &amp; Contents for </a:t>
            </a:r>
          </a:p>
          <a:p>
            <a:pPr marL="0" lvl="0" indent="0" algn="ctr" defTabSz="914400" fontAlgn="base">
              <a:spcBef>
                <a:spcPct val="0"/>
              </a:spcBef>
              <a:spcAft>
                <a:spcPct val="0"/>
              </a:spcAft>
              <a:buNone/>
            </a:pPr>
            <a:r>
              <a:rPr lang="en-US" sz="4000" b="1" dirty="0">
                <a:solidFill>
                  <a:srgbClr val="000000"/>
                </a:solidFill>
              </a:rPr>
              <a:t>Their </a:t>
            </a:r>
            <a:r>
              <a:rPr lang="en-US" sz="4000" b="1" u="dbl" dirty="0">
                <a:ln>
                  <a:solidFill>
                    <a:srgbClr val="FFFF00"/>
                  </a:solidFill>
                </a:ln>
                <a:solidFill>
                  <a:srgbClr val="FF0000"/>
                </a:solidFill>
              </a:rPr>
              <a:t>FULL</a:t>
            </a:r>
            <a:r>
              <a:rPr lang="en-US" sz="4000" b="1" dirty="0">
                <a:ln>
                  <a:solidFill>
                    <a:srgbClr val="FFFF00"/>
                  </a:solidFill>
                </a:ln>
                <a:solidFill>
                  <a:srgbClr val="C00000"/>
                </a:solidFill>
              </a:rPr>
              <a:t> </a:t>
            </a:r>
            <a:r>
              <a:rPr lang="en-US" sz="4000" b="1" dirty="0">
                <a:solidFill>
                  <a:srgbClr val="C00000"/>
                </a:solidFill>
              </a:rPr>
              <a:t>Replacement Cost</a:t>
            </a:r>
            <a:r>
              <a:rPr lang="en-US" sz="4000" b="1" dirty="0">
                <a:solidFill>
                  <a:srgbClr val="000000"/>
                </a:solidFill>
              </a:rPr>
              <a:t>!</a:t>
            </a:r>
          </a:p>
          <a:p>
            <a:pPr marL="0" lvl="0" indent="0" algn="ctr" defTabSz="914400" fontAlgn="base">
              <a:spcBef>
                <a:spcPct val="0"/>
              </a:spcBef>
              <a:spcAft>
                <a:spcPct val="0"/>
              </a:spcAft>
              <a:buNone/>
            </a:pPr>
            <a:endParaRPr lang="en-US" sz="1600" b="1" dirty="0">
              <a:solidFill>
                <a:srgbClr val="000000"/>
              </a:solidFill>
            </a:endParaRPr>
          </a:p>
          <a:p>
            <a:pPr marL="0" lvl="0" indent="0" defTabSz="914400" fontAlgn="base">
              <a:spcBef>
                <a:spcPct val="0"/>
              </a:spcBef>
              <a:spcAft>
                <a:spcPct val="0"/>
              </a:spcAft>
              <a:buNone/>
            </a:pPr>
            <a:r>
              <a:rPr lang="en-US" sz="2400" b="1" dirty="0">
                <a:solidFill>
                  <a:srgbClr val="C00000"/>
                </a:solidFill>
              </a:rPr>
              <a:t>How to Determine Building Replacement Cost?</a:t>
            </a:r>
          </a:p>
          <a:p>
            <a:pPr marL="0" lvl="0" indent="0" defTabSz="914400" fontAlgn="base">
              <a:spcBef>
                <a:spcPct val="0"/>
              </a:spcBef>
              <a:spcAft>
                <a:spcPct val="0"/>
              </a:spcAft>
              <a:buNone/>
            </a:pPr>
            <a:endParaRPr lang="en-US" sz="1200" b="1" dirty="0">
              <a:solidFill>
                <a:srgbClr val="000000"/>
              </a:solidFill>
            </a:endParaRPr>
          </a:p>
          <a:p>
            <a:pPr marL="0" lvl="0" indent="0" defTabSz="914400" fontAlgn="base">
              <a:spcBef>
                <a:spcPct val="0"/>
              </a:spcBef>
              <a:spcAft>
                <a:spcPct val="0"/>
              </a:spcAft>
              <a:buNone/>
            </a:pPr>
            <a:r>
              <a:rPr lang="en-US" sz="2400" b="1" dirty="0">
                <a:solidFill>
                  <a:srgbClr val="7030A0"/>
                </a:solidFill>
              </a:rPr>
              <a:t>Figure Replacement Cost Based on Square Footage</a:t>
            </a:r>
          </a:p>
          <a:p>
            <a:pPr marL="0" lvl="0" indent="0" defTabSz="914400" fontAlgn="base">
              <a:spcBef>
                <a:spcPct val="0"/>
              </a:spcBef>
              <a:spcAft>
                <a:spcPct val="0"/>
              </a:spcAft>
              <a:buNone/>
            </a:pPr>
            <a:endParaRPr lang="en-US" sz="1200" b="1" dirty="0">
              <a:solidFill>
                <a:srgbClr val="000000"/>
              </a:solidFill>
            </a:endParaRPr>
          </a:p>
          <a:p>
            <a:pPr marL="685800" indent="-685800" fontAlgn="base">
              <a:spcBef>
                <a:spcPct val="0"/>
              </a:spcBef>
              <a:spcAft>
                <a:spcPct val="0"/>
              </a:spcAft>
              <a:buFont typeface="Arial" panose="020B0604020202020204" pitchFamily="34" charset="0"/>
              <a:buChar char="•"/>
              <a:tabLst>
                <a:tab pos="628650" algn="l"/>
              </a:tabLst>
            </a:pPr>
            <a:r>
              <a:rPr lang="en-US" sz="2400" dirty="0">
                <a:solidFill>
                  <a:srgbClr val="000000"/>
                </a:solidFill>
              </a:rPr>
              <a:t>You Will Have to Determine the Building Costs/Sq. Ft for Your Area</a:t>
            </a:r>
          </a:p>
          <a:p>
            <a:pPr marL="685800" indent="-685800" fontAlgn="base">
              <a:spcBef>
                <a:spcPct val="0"/>
              </a:spcBef>
              <a:spcAft>
                <a:spcPct val="0"/>
              </a:spcAft>
              <a:buFont typeface="Arial" panose="020B0604020202020204" pitchFamily="34" charset="0"/>
              <a:buChar char="•"/>
              <a:tabLst>
                <a:tab pos="628650" algn="l"/>
              </a:tabLst>
            </a:pPr>
            <a:endParaRPr lang="en-US" sz="1200" dirty="0">
              <a:solidFill>
                <a:srgbClr val="000000"/>
              </a:solidFill>
            </a:endParaRPr>
          </a:p>
          <a:p>
            <a:pPr marL="685800" indent="-685800" fontAlgn="base">
              <a:spcBef>
                <a:spcPct val="0"/>
              </a:spcBef>
              <a:spcAft>
                <a:spcPct val="0"/>
              </a:spcAft>
              <a:buFont typeface="Arial" panose="020B0604020202020204" pitchFamily="34" charset="0"/>
              <a:buChar char="•"/>
              <a:tabLst>
                <a:tab pos="628650" algn="l"/>
              </a:tabLst>
            </a:pPr>
            <a:r>
              <a:rPr lang="en-US" sz="2400" dirty="0">
                <a:solidFill>
                  <a:srgbClr val="000000"/>
                </a:solidFill>
              </a:rPr>
              <a:t>Measure the Outside Dimensions of the Building &amp; Ideally Each Room</a:t>
            </a:r>
          </a:p>
          <a:p>
            <a:pPr marL="685800" indent="-685800" fontAlgn="base">
              <a:spcBef>
                <a:spcPct val="0"/>
              </a:spcBef>
              <a:spcAft>
                <a:spcPct val="0"/>
              </a:spcAft>
              <a:buFont typeface="Arial" panose="020B0604020202020204" pitchFamily="34" charset="0"/>
              <a:buChar char="•"/>
              <a:tabLst>
                <a:tab pos="628650" algn="l"/>
              </a:tabLst>
            </a:pPr>
            <a:endParaRPr lang="en-US" sz="1200" dirty="0">
              <a:solidFill>
                <a:srgbClr val="000000"/>
              </a:solidFill>
            </a:endParaRPr>
          </a:p>
          <a:p>
            <a:pPr marL="685800" indent="-685800" fontAlgn="base">
              <a:spcBef>
                <a:spcPct val="0"/>
              </a:spcBef>
              <a:spcAft>
                <a:spcPct val="0"/>
              </a:spcAft>
              <a:buFont typeface="Arial" panose="020B0604020202020204" pitchFamily="34" charset="0"/>
              <a:buChar char="•"/>
              <a:tabLst>
                <a:tab pos="628650" algn="l"/>
              </a:tabLst>
            </a:pPr>
            <a:r>
              <a:rPr lang="en-US" sz="2400" dirty="0">
                <a:solidFill>
                  <a:srgbClr val="000000"/>
                </a:solidFill>
              </a:rPr>
              <a:t>Determine Total Square Footage &amp; Multiply by Building Cost per Square Foot</a:t>
            </a:r>
          </a:p>
          <a:p>
            <a:endParaRPr lang="en-US" dirty="0"/>
          </a:p>
        </p:txBody>
      </p:sp>
      <p:pic>
        <p:nvPicPr>
          <p:cNvPr id="4" name="Picture 3">
            <a:extLst>
              <a:ext uri="{FF2B5EF4-FFF2-40B4-BE49-F238E27FC236}">
                <a16:creationId xmlns:a16="http://schemas.microsoft.com/office/drawing/2014/main" id="{534E0D18-2910-22B4-45B5-1B2E91535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71688" flipH="1">
            <a:off x="5408795" y="4722114"/>
            <a:ext cx="2161044" cy="1641286"/>
          </a:xfrm>
          <a:prstGeom prst="rect">
            <a:avLst/>
          </a:prstGeom>
        </p:spPr>
      </p:pic>
    </p:spTree>
    <p:extLst>
      <p:ext uri="{BB962C8B-B14F-4D97-AF65-F5344CB8AC3E}">
        <p14:creationId xmlns:p14="http://schemas.microsoft.com/office/powerpoint/2010/main" val="6653605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60229-B4BF-061F-82D5-1A9A4D56BFF4}"/>
              </a:ext>
            </a:extLst>
          </p:cNvPr>
          <p:cNvSpPr>
            <a:spLocks noGrp="1"/>
          </p:cNvSpPr>
          <p:nvPr>
            <p:ph type="sldNum" sz="quarter" idx="12"/>
          </p:nvPr>
        </p:nvSpPr>
        <p:spPr/>
        <p:txBody>
          <a:bodyPr/>
          <a:lstStyle/>
          <a:p>
            <a:fld id="{CB1E4CB7-CB13-4810-BF18-BE31AFC64F93}" type="slidenum">
              <a:rPr lang="en-US" smtClean="0"/>
              <a:t>165</a:t>
            </a:fld>
            <a:endParaRPr lang="en-US" dirty="0"/>
          </a:p>
        </p:txBody>
      </p:sp>
      <p:sp>
        <p:nvSpPr>
          <p:cNvPr id="3" name="TextBox 2">
            <a:extLst>
              <a:ext uri="{FF2B5EF4-FFF2-40B4-BE49-F238E27FC236}">
                <a16:creationId xmlns:a16="http://schemas.microsoft.com/office/drawing/2014/main" id="{C447430A-2297-29C4-C2A7-62D4A709737F}"/>
              </a:ext>
            </a:extLst>
          </p:cNvPr>
          <p:cNvSpPr txBox="1"/>
          <p:nvPr/>
        </p:nvSpPr>
        <p:spPr>
          <a:xfrm>
            <a:off x="856343" y="986971"/>
            <a:ext cx="10573657" cy="4555093"/>
          </a:xfrm>
          <a:prstGeom prst="rect">
            <a:avLst/>
          </a:prstGeom>
          <a:noFill/>
        </p:spPr>
        <p:txBody>
          <a:bodyPr wrap="square" rtlCol="0">
            <a:spAutoFit/>
          </a:bodyPr>
          <a:lstStyle/>
          <a:p>
            <a:pPr marL="0" lvl="0" indent="0" defTabSz="914400" fontAlgn="base">
              <a:spcBef>
                <a:spcPct val="0"/>
              </a:spcBef>
              <a:spcAft>
                <a:spcPct val="0"/>
              </a:spcAft>
              <a:buClr>
                <a:srgbClr val="C00000"/>
              </a:buClr>
              <a:buNone/>
            </a:pPr>
            <a:r>
              <a:rPr lang="en-US" sz="2800" b="1" dirty="0">
                <a:solidFill>
                  <a:srgbClr val="000000"/>
                </a:solidFill>
              </a:rPr>
              <a:t>You Will Have to Include Values for Some Outdoor Items:</a:t>
            </a:r>
          </a:p>
          <a:p>
            <a:pPr marL="0" lvl="0" indent="0" defTabSz="914400" fontAlgn="base">
              <a:spcBef>
                <a:spcPct val="0"/>
              </a:spcBef>
              <a:spcAft>
                <a:spcPct val="0"/>
              </a:spcAft>
              <a:buClr>
                <a:srgbClr val="C00000"/>
              </a:buClr>
              <a:buNone/>
            </a:pPr>
            <a:endParaRPr lang="en-US" sz="2800" b="1" dirty="0">
              <a:solidFill>
                <a:srgbClr val="000000"/>
              </a:solidFill>
            </a:endParaRPr>
          </a:p>
          <a:p>
            <a:pPr marL="628650" lvl="1" indent="-571500" fontAlgn="base">
              <a:spcBef>
                <a:spcPct val="0"/>
              </a:spcBef>
              <a:spcAft>
                <a:spcPct val="0"/>
              </a:spcAft>
              <a:buClr>
                <a:srgbClr val="C00000"/>
              </a:buClr>
              <a:buFont typeface="Arial" panose="020B0604020202020204" pitchFamily="34" charset="0"/>
              <a:buChar char="•"/>
            </a:pPr>
            <a:r>
              <a:rPr lang="en-US" sz="2400" b="1" dirty="0">
                <a:solidFill>
                  <a:srgbClr val="C00000"/>
                </a:solidFill>
              </a:rPr>
              <a:t>Other Out Buildings/Sheds</a:t>
            </a:r>
          </a:p>
          <a:p>
            <a:pPr marL="628650" indent="-571500" fontAlgn="base">
              <a:spcBef>
                <a:spcPct val="0"/>
              </a:spcBef>
              <a:spcAft>
                <a:spcPct val="0"/>
              </a:spcAft>
              <a:buClr>
                <a:srgbClr val="C00000"/>
              </a:buClr>
            </a:pPr>
            <a:endParaRPr lang="en-US" sz="2400" b="1" dirty="0">
              <a:solidFill>
                <a:srgbClr val="C00000"/>
              </a:solidFill>
            </a:endParaRPr>
          </a:p>
          <a:p>
            <a:pPr marL="628650" lvl="1" indent="-571500" fontAlgn="base">
              <a:spcBef>
                <a:spcPct val="0"/>
              </a:spcBef>
              <a:spcAft>
                <a:spcPct val="0"/>
              </a:spcAft>
              <a:buClr>
                <a:srgbClr val="C00000"/>
              </a:buClr>
              <a:buFont typeface="Arial" panose="020B0604020202020204" pitchFamily="34" charset="0"/>
              <a:buChar char="•"/>
            </a:pPr>
            <a:r>
              <a:rPr lang="en-US" sz="2400" b="1" dirty="0">
                <a:solidFill>
                  <a:srgbClr val="C00000"/>
                </a:solidFill>
              </a:rPr>
              <a:t>Outdoor Scoreboard</a:t>
            </a:r>
          </a:p>
          <a:p>
            <a:pPr marL="628650" lvl="1" indent="-571500" fontAlgn="base">
              <a:spcBef>
                <a:spcPct val="0"/>
              </a:spcBef>
              <a:spcAft>
                <a:spcPct val="0"/>
              </a:spcAft>
              <a:buClr>
                <a:srgbClr val="C00000"/>
              </a:buClr>
              <a:buFont typeface="Arial" panose="020B0604020202020204" pitchFamily="34" charset="0"/>
              <a:buChar char="•"/>
            </a:pPr>
            <a:endParaRPr lang="en-US" sz="2400" b="1" dirty="0">
              <a:solidFill>
                <a:srgbClr val="C00000"/>
              </a:solidFill>
            </a:endParaRPr>
          </a:p>
          <a:p>
            <a:pPr marL="628650" lvl="1" indent="-571500" fontAlgn="base">
              <a:spcBef>
                <a:spcPct val="0"/>
              </a:spcBef>
              <a:spcAft>
                <a:spcPct val="0"/>
              </a:spcAft>
              <a:buClr>
                <a:srgbClr val="C00000"/>
              </a:buClr>
              <a:buFont typeface="Arial" panose="020B0604020202020204" pitchFamily="34" charset="0"/>
              <a:buChar char="•"/>
            </a:pPr>
            <a:r>
              <a:rPr lang="en-US" sz="2400" b="1" dirty="0">
                <a:solidFill>
                  <a:srgbClr val="C00000"/>
                </a:solidFill>
              </a:rPr>
              <a:t>Flagpoles/Bells (If Not Attached to the Building)</a:t>
            </a:r>
          </a:p>
          <a:p>
            <a:pPr marL="628650" lvl="1" indent="-571500" fontAlgn="base">
              <a:spcBef>
                <a:spcPct val="0"/>
              </a:spcBef>
              <a:spcAft>
                <a:spcPct val="0"/>
              </a:spcAft>
              <a:buClr>
                <a:srgbClr val="C00000"/>
              </a:buClr>
              <a:buFont typeface="Arial" panose="020B0604020202020204" pitchFamily="34" charset="0"/>
              <a:buChar char="•"/>
            </a:pPr>
            <a:endParaRPr lang="en-US" sz="2400" b="1" dirty="0">
              <a:solidFill>
                <a:srgbClr val="C00000"/>
              </a:solidFill>
            </a:endParaRPr>
          </a:p>
          <a:p>
            <a:pPr marL="628650" lvl="1" indent="-571500" fontAlgn="base">
              <a:spcBef>
                <a:spcPct val="0"/>
              </a:spcBef>
              <a:spcAft>
                <a:spcPct val="0"/>
              </a:spcAft>
              <a:buClr>
                <a:srgbClr val="C00000"/>
              </a:buClr>
              <a:buFont typeface="Arial" panose="020B0604020202020204" pitchFamily="34" charset="0"/>
              <a:buChar char="•"/>
            </a:pPr>
            <a:r>
              <a:rPr lang="en-US" sz="2400" b="1" dirty="0">
                <a:solidFill>
                  <a:srgbClr val="C00000"/>
                </a:solidFill>
              </a:rPr>
              <a:t>Fencing</a:t>
            </a:r>
          </a:p>
          <a:p>
            <a:pPr marL="628650" lvl="1" indent="-571500" fontAlgn="base">
              <a:spcBef>
                <a:spcPct val="0"/>
              </a:spcBef>
              <a:spcAft>
                <a:spcPct val="0"/>
              </a:spcAft>
              <a:buClr>
                <a:srgbClr val="C00000"/>
              </a:buClr>
              <a:buFont typeface="Arial" panose="020B0604020202020204" pitchFamily="34" charset="0"/>
              <a:buChar char="•"/>
            </a:pPr>
            <a:endParaRPr lang="en-US" sz="2400" b="1" dirty="0">
              <a:solidFill>
                <a:srgbClr val="C00000"/>
              </a:solidFill>
            </a:endParaRPr>
          </a:p>
          <a:p>
            <a:pPr marL="628650" lvl="1" indent="-571500" fontAlgn="base">
              <a:spcBef>
                <a:spcPct val="0"/>
              </a:spcBef>
              <a:spcAft>
                <a:spcPct val="0"/>
              </a:spcAft>
              <a:buClr>
                <a:srgbClr val="C00000"/>
              </a:buClr>
              <a:buFont typeface="Arial" panose="020B0604020202020204" pitchFamily="34" charset="0"/>
              <a:buChar char="•"/>
            </a:pPr>
            <a:r>
              <a:rPr lang="en-US" sz="2400" b="1" dirty="0">
                <a:solidFill>
                  <a:srgbClr val="C00000"/>
                </a:solidFill>
              </a:rPr>
              <a:t>Football/Track Lights/Bleachers, Etc.</a:t>
            </a:r>
          </a:p>
          <a:p>
            <a:endParaRPr lang="en-US" dirty="0"/>
          </a:p>
        </p:txBody>
      </p:sp>
      <p:pic>
        <p:nvPicPr>
          <p:cNvPr id="4" name="Picture 3">
            <a:extLst>
              <a:ext uri="{FF2B5EF4-FFF2-40B4-BE49-F238E27FC236}">
                <a16:creationId xmlns:a16="http://schemas.microsoft.com/office/drawing/2014/main" id="{F8FBCFE5-7292-CC8F-50CB-301412996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4250" y="1759679"/>
            <a:ext cx="1112881" cy="1669321"/>
          </a:xfrm>
          <a:prstGeom prst="rect">
            <a:avLst/>
          </a:prstGeom>
        </p:spPr>
      </p:pic>
      <p:pic>
        <p:nvPicPr>
          <p:cNvPr id="5" name="Picture 4">
            <a:extLst>
              <a:ext uri="{FF2B5EF4-FFF2-40B4-BE49-F238E27FC236}">
                <a16:creationId xmlns:a16="http://schemas.microsoft.com/office/drawing/2014/main" id="{633A5E2C-D085-F435-3E52-F58B478D4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0157" y="3764701"/>
            <a:ext cx="1851618" cy="1233930"/>
          </a:xfrm>
          <a:prstGeom prst="rect">
            <a:avLst/>
          </a:prstGeom>
        </p:spPr>
      </p:pic>
      <p:pic>
        <p:nvPicPr>
          <p:cNvPr id="6" name="Picture 5">
            <a:extLst>
              <a:ext uri="{FF2B5EF4-FFF2-40B4-BE49-F238E27FC236}">
                <a16:creationId xmlns:a16="http://schemas.microsoft.com/office/drawing/2014/main" id="{0FEE1B58-AB07-F78C-5C29-9F51D74FD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0663" y="5095795"/>
            <a:ext cx="1549494" cy="1145364"/>
          </a:xfrm>
          <a:prstGeom prst="rect">
            <a:avLst/>
          </a:prstGeom>
        </p:spPr>
      </p:pic>
      <p:pic>
        <p:nvPicPr>
          <p:cNvPr id="7" name="Picture 6">
            <a:extLst>
              <a:ext uri="{FF2B5EF4-FFF2-40B4-BE49-F238E27FC236}">
                <a16:creationId xmlns:a16="http://schemas.microsoft.com/office/drawing/2014/main" id="{B7E80391-B6D7-6BCA-B440-C9F8EEA16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250" y="5226841"/>
            <a:ext cx="1420158" cy="1065118"/>
          </a:xfrm>
          <a:prstGeom prst="rect">
            <a:avLst/>
          </a:prstGeom>
        </p:spPr>
      </p:pic>
    </p:spTree>
    <p:extLst>
      <p:ext uri="{BB962C8B-B14F-4D97-AF65-F5344CB8AC3E}">
        <p14:creationId xmlns:p14="http://schemas.microsoft.com/office/powerpoint/2010/main" val="459234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1D599-2C99-FDDD-238D-73407A2E40F3}"/>
              </a:ext>
            </a:extLst>
          </p:cNvPr>
          <p:cNvSpPr>
            <a:spLocks noGrp="1"/>
          </p:cNvSpPr>
          <p:nvPr>
            <p:ph type="sldNum" sz="quarter" idx="12"/>
          </p:nvPr>
        </p:nvSpPr>
        <p:spPr/>
        <p:txBody>
          <a:bodyPr/>
          <a:lstStyle/>
          <a:p>
            <a:fld id="{CB1E4CB7-CB13-4810-BF18-BE31AFC64F93}" type="slidenum">
              <a:rPr lang="en-US" smtClean="0"/>
              <a:t>166</a:t>
            </a:fld>
            <a:endParaRPr lang="en-US" dirty="0"/>
          </a:p>
        </p:txBody>
      </p:sp>
      <p:sp>
        <p:nvSpPr>
          <p:cNvPr id="3" name="TextBox 2">
            <a:extLst>
              <a:ext uri="{FF2B5EF4-FFF2-40B4-BE49-F238E27FC236}">
                <a16:creationId xmlns:a16="http://schemas.microsoft.com/office/drawing/2014/main" id="{090D78E6-4C43-61D1-03DF-C5375C3BD354}"/>
              </a:ext>
            </a:extLst>
          </p:cNvPr>
          <p:cNvSpPr txBox="1"/>
          <p:nvPr/>
        </p:nvSpPr>
        <p:spPr>
          <a:xfrm>
            <a:off x="787400" y="732971"/>
            <a:ext cx="10617200" cy="5181600"/>
          </a:xfrm>
          <a:prstGeom prst="rect">
            <a:avLst/>
          </a:prstGeom>
          <a:noFill/>
        </p:spPr>
        <p:txBody>
          <a:bodyPr wrap="square" rtlCol="0">
            <a:spAutoFit/>
          </a:bodyPr>
          <a:lstStyle/>
          <a:p>
            <a:pPr marL="0" lvl="0" indent="0" defTabSz="914400" fontAlgn="base">
              <a:spcBef>
                <a:spcPct val="0"/>
              </a:spcBef>
              <a:spcAft>
                <a:spcPct val="0"/>
              </a:spcAft>
              <a:buNone/>
            </a:pPr>
            <a:r>
              <a:rPr lang="en-US" sz="3200" b="1" dirty="0">
                <a:solidFill>
                  <a:srgbClr val="C00000"/>
                </a:solidFill>
              </a:rPr>
              <a:t>How to Determine Replacement Cost on Contents</a:t>
            </a:r>
          </a:p>
          <a:p>
            <a:pPr marL="0" lvl="0" indent="0" defTabSz="914400" fontAlgn="base">
              <a:spcBef>
                <a:spcPct val="0"/>
              </a:spcBef>
              <a:spcAft>
                <a:spcPct val="0"/>
              </a:spcAft>
              <a:buNone/>
            </a:pPr>
            <a:endParaRPr lang="en-US" sz="1050" dirty="0">
              <a:solidFill>
                <a:srgbClr val="000000"/>
              </a:solidFill>
            </a:endParaRPr>
          </a:p>
          <a:p>
            <a:pPr marL="0" lvl="0" indent="0" defTabSz="914400" fontAlgn="base">
              <a:spcBef>
                <a:spcPct val="0"/>
              </a:spcBef>
              <a:spcAft>
                <a:spcPct val="0"/>
              </a:spcAft>
              <a:buNone/>
            </a:pPr>
            <a:r>
              <a:rPr lang="en-US" sz="2400" b="1" i="1" dirty="0">
                <a:solidFill>
                  <a:srgbClr val="AAE2CA">
                    <a:lumMod val="50000"/>
                  </a:srgbClr>
                </a:solidFill>
              </a:rPr>
              <a:t>Rule of Thumb:  </a:t>
            </a:r>
            <a:r>
              <a:rPr lang="en-US" sz="2400" b="1" i="1" u="dbl" dirty="0">
                <a:solidFill>
                  <a:srgbClr val="AAE2CA">
                    <a:lumMod val="50000"/>
                  </a:srgbClr>
                </a:solidFill>
              </a:rPr>
              <a:t>TAKE PICTURES OF EVERY ROOM</a:t>
            </a:r>
          </a:p>
          <a:p>
            <a:pPr marL="0" lvl="0" indent="0" defTabSz="914400" fontAlgn="base">
              <a:spcBef>
                <a:spcPct val="0"/>
              </a:spcBef>
              <a:spcAft>
                <a:spcPct val="0"/>
              </a:spcAft>
              <a:buNone/>
            </a:pPr>
            <a:endParaRPr lang="en-US" sz="1050" dirty="0">
              <a:solidFill>
                <a:srgbClr val="000000"/>
              </a:solidFill>
            </a:endParaRPr>
          </a:p>
          <a:p>
            <a:pPr marL="461962" lvl="0" indent="0" defTabSz="914400" fontAlgn="base">
              <a:spcBef>
                <a:spcPct val="0"/>
              </a:spcBef>
              <a:spcAft>
                <a:spcPct val="0"/>
              </a:spcAft>
              <a:buNone/>
            </a:pPr>
            <a:r>
              <a:rPr lang="en-US" sz="2400" b="1" dirty="0"/>
              <a:t>Elementary Classrooms of 20 Students </a:t>
            </a:r>
          </a:p>
          <a:p>
            <a:pPr marL="460375" lvl="1" indent="0" defTabSz="914400" fontAlgn="base">
              <a:spcBef>
                <a:spcPct val="0"/>
              </a:spcBef>
              <a:spcAft>
                <a:spcPct val="0"/>
              </a:spcAft>
              <a:buNone/>
            </a:pPr>
            <a:r>
              <a:rPr lang="en-US" sz="2400" dirty="0"/>
              <a:t>     $1,000 - $1,500+ Per Room (Excludes any Electronics)</a:t>
            </a:r>
          </a:p>
          <a:p>
            <a:pPr marL="461962" lvl="0" indent="0" defTabSz="914400" fontAlgn="base">
              <a:spcBef>
                <a:spcPct val="0"/>
              </a:spcBef>
              <a:spcAft>
                <a:spcPct val="0"/>
              </a:spcAft>
              <a:buNone/>
            </a:pPr>
            <a:endParaRPr lang="en-US" sz="1050" b="1" dirty="0"/>
          </a:p>
          <a:p>
            <a:pPr marL="461962" lvl="0" indent="0" defTabSz="914400" fontAlgn="base">
              <a:spcBef>
                <a:spcPct val="0"/>
              </a:spcBef>
              <a:spcAft>
                <a:spcPct val="0"/>
              </a:spcAft>
              <a:buNone/>
            </a:pPr>
            <a:r>
              <a:rPr lang="en-US" sz="2400" b="1" dirty="0"/>
              <a:t>High School Classrooms of 20 Students</a:t>
            </a:r>
          </a:p>
          <a:p>
            <a:pPr marL="747712" lvl="2" indent="0" defTabSz="914400" fontAlgn="base">
              <a:spcBef>
                <a:spcPct val="0"/>
              </a:spcBef>
              <a:spcAft>
                <a:spcPct val="0"/>
              </a:spcAft>
              <a:buNone/>
            </a:pPr>
            <a:r>
              <a:rPr lang="en-US" sz="2400" dirty="0"/>
              <a:t>     $750 - $1,000+ Per Room (Excludes any Electronics)</a:t>
            </a:r>
          </a:p>
          <a:p>
            <a:pPr marL="457200" lvl="1" indent="0" defTabSz="914400" fontAlgn="base">
              <a:spcBef>
                <a:spcPct val="0"/>
              </a:spcBef>
              <a:spcAft>
                <a:spcPct val="0"/>
              </a:spcAft>
              <a:buNone/>
            </a:pPr>
            <a:endParaRPr lang="en-US" b="1" dirty="0">
              <a:solidFill>
                <a:srgbClr val="C00000"/>
              </a:solidFill>
            </a:endParaRPr>
          </a:p>
          <a:p>
            <a:pPr marL="0" lvl="0" indent="0" defTabSz="914400" fontAlgn="base">
              <a:spcBef>
                <a:spcPct val="0"/>
              </a:spcBef>
              <a:spcAft>
                <a:spcPct val="0"/>
              </a:spcAft>
              <a:buNone/>
            </a:pPr>
            <a:r>
              <a:rPr lang="en-US" sz="2800" b="1" dirty="0">
                <a:solidFill>
                  <a:srgbClr val="7030A0"/>
                </a:solidFill>
              </a:rPr>
              <a:t>EXCEPTIONS:</a:t>
            </a:r>
          </a:p>
          <a:p>
            <a:pPr marL="803275" indent="-803275" fontAlgn="base">
              <a:spcBef>
                <a:spcPct val="0"/>
              </a:spcBef>
              <a:spcAft>
                <a:spcPct val="0"/>
              </a:spcAft>
              <a:buFont typeface="Arial" panose="020B0604020202020204" pitchFamily="34" charset="0"/>
              <a:buChar char="•"/>
            </a:pPr>
            <a:r>
              <a:rPr lang="en-US" sz="2400" b="1" dirty="0"/>
              <a:t>Band/Music Room</a:t>
            </a:r>
          </a:p>
          <a:p>
            <a:pPr marL="803275" indent="-803275" fontAlgn="base">
              <a:spcBef>
                <a:spcPct val="0"/>
              </a:spcBef>
              <a:spcAft>
                <a:spcPct val="0"/>
              </a:spcAft>
              <a:buFont typeface="Arial" panose="020B0604020202020204" pitchFamily="34" charset="0"/>
              <a:buChar char="•"/>
            </a:pPr>
            <a:r>
              <a:rPr lang="en-US" sz="2400" b="1" dirty="0"/>
              <a:t>Media Center</a:t>
            </a:r>
          </a:p>
          <a:p>
            <a:pPr marL="803275" indent="-803275" fontAlgn="base">
              <a:spcBef>
                <a:spcPct val="0"/>
              </a:spcBef>
              <a:spcAft>
                <a:spcPct val="0"/>
              </a:spcAft>
              <a:buFont typeface="Arial" panose="020B0604020202020204" pitchFamily="34" charset="0"/>
              <a:buChar char="•"/>
            </a:pPr>
            <a:r>
              <a:rPr lang="en-US" sz="2400" b="1" dirty="0"/>
              <a:t>Computer Lab, Etc.</a:t>
            </a:r>
            <a:endParaRPr lang="en-US" sz="2400" dirty="0"/>
          </a:p>
          <a:p>
            <a:endParaRPr lang="en-US" dirty="0"/>
          </a:p>
        </p:txBody>
      </p:sp>
      <p:pic>
        <p:nvPicPr>
          <p:cNvPr id="4" name="Picture 3" descr="A room full of computers&#10;&#10;Description automatically generated with low confidence">
            <a:extLst>
              <a:ext uri="{FF2B5EF4-FFF2-40B4-BE49-F238E27FC236}">
                <a16:creationId xmlns:a16="http://schemas.microsoft.com/office/drawing/2014/main" id="{A6BDFFF3-6407-4E3C-3C98-D0A432FD5F3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34441" y="3849335"/>
            <a:ext cx="2438400" cy="1828800"/>
          </a:xfrm>
          <a:prstGeom prst="rect">
            <a:avLst/>
          </a:prstGeom>
        </p:spPr>
      </p:pic>
      <p:pic>
        <p:nvPicPr>
          <p:cNvPr id="5" name="Picture 4" descr="A classroom with desks and chairs&#10;&#10;Description automatically generated with medium confidence">
            <a:extLst>
              <a:ext uri="{FF2B5EF4-FFF2-40B4-BE49-F238E27FC236}">
                <a16:creationId xmlns:a16="http://schemas.microsoft.com/office/drawing/2014/main" id="{1F91100D-417E-87F8-6874-9089F2305BF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65780" y="3849335"/>
            <a:ext cx="2438400" cy="1828800"/>
          </a:xfrm>
          <a:prstGeom prst="rect">
            <a:avLst/>
          </a:prstGeom>
        </p:spPr>
      </p:pic>
      <p:pic>
        <p:nvPicPr>
          <p:cNvPr id="6" name="Picture 5">
            <a:extLst>
              <a:ext uri="{FF2B5EF4-FFF2-40B4-BE49-F238E27FC236}">
                <a16:creationId xmlns:a16="http://schemas.microsoft.com/office/drawing/2014/main" id="{57B39B17-15E4-F82F-A536-5A77E5DF5A0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700938" y="5448056"/>
            <a:ext cx="1980723" cy="1056386"/>
          </a:xfrm>
          <a:prstGeom prst="rect">
            <a:avLst/>
          </a:prstGeom>
        </p:spPr>
      </p:pic>
    </p:spTree>
    <p:extLst>
      <p:ext uri="{BB962C8B-B14F-4D97-AF65-F5344CB8AC3E}">
        <p14:creationId xmlns:p14="http://schemas.microsoft.com/office/powerpoint/2010/main" val="12846924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1F394-CEC6-86C8-014C-310219F887F0}"/>
              </a:ext>
            </a:extLst>
          </p:cNvPr>
          <p:cNvSpPr>
            <a:spLocks noGrp="1"/>
          </p:cNvSpPr>
          <p:nvPr>
            <p:ph type="sldNum" sz="quarter" idx="12"/>
          </p:nvPr>
        </p:nvSpPr>
        <p:spPr/>
        <p:txBody>
          <a:bodyPr/>
          <a:lstStyle/>
          <a:p>
            <a:fld id="{CB1E4CB7-CB13-4810-BF18-BE31AFC64F93}" type="slidenum">
              <a:rPr lang="en-US" smtClean="0"/>
              <a:t>167</a:t>
            </a:fld>
            <a:endParaRPr lang="en-US" dirty="0"/>
          </a:p>
        </p:txBody>
      </p:sp>
      <p:sp>
        <p:nvSpPr>
          <p:cNvPr id="3" name="TextBox 2">
            <a:extLst>
              <a:ext uri="{FF2B5EF4-FFF2-40B4-BE49-F238E27FC236}">
                <a16:creationId xmlns:a16="http://schemas.microsoft.com/office/drawing/2014/main" id="{D4A45871-CA2E-016A-ACD1-42B48435EBFB}"/>
              </a:ext>
            </a:extLst>
          </p:cNvPr>
          <p:cNvSpPr txBox="1"/>
          <p:nvPr/>
        </p:nvSpPr>
        <p:spPr>
          <a:xfrm>
            <a:off x="798287" y="928914"/>
            <a:ext cx="10747828" cy="3816429"/>
          </a:xfrm>
          <a:prstGeom prst="rect">
            <a:avLst/>
          </a:prstGeom>
          <a:noFill/>
        </p:spPr>
        <p:txBody>
          <a:bodyPr wrap="square" rtlCol="0">
            <a:spAutoFit/>
          </a:bodyPr>
          <a:lstStyle/>
          <a:p>
            <a:pPr marL="0" lvl="0" indent="0" algn="ctr" defTabSz="914400" fontAlgn="base">
              <a:spcBef>
                <a:spcPct val="0"/>
              </a:spcBef>
              <a:spcAft>
                <a:spcPct val="0"/>
              </a:spcAft>
              <a:buNone/>
            </a:pPr>
            <a:r>
              <a:rPr lang="en-US" sz="3200" b="1" dirty="0">
                <a:solidFill>
                  <a:srgbClr val="C00000"/>
                </a:solidFill>
              </a:rPr>
              <a:t>Solution!</a:t>
            </a:r>
          </a:p>
          <a:p>
            <a:pPr marL="0" lvl="0" indent="0" defTabSz="914400" fontAlgn="base">
              <a:spcBef>
                <a:spcPts val="600"/>
              </a:spcBef>
              <a:spcAft>
                <a:spcPts val="600"/>
              </a:spcAft>
              <a:buNone/>
            </a:pPr>
            <a:r>
              <a:rPr lang="en-US" sz="2800" b="1" dirty="0">
                <a:solidFill>
                  <a:srgbClr val="000000"/>
                </a:solidFill>
              </a:rPr>
              <a:t>Have the Building &amp; Contents </a:t>
            </a:r>
            <a:r>
              <a:rPr lang="en-US" sz="2800" b="1" i="1" u="sng" dirty="0">
                <a:solidFill>
                  <a:srgbClr val="7030A0"/>
                </a:solidFill>
              </a:rPr>
              <a:t>Professionally</a:t>
            </a:r>
            <a:r>
              <a:rPr lang="en-US" sz="2800" b="1" dirty="0">
                <a:solidFill>
                  <a:srgbClr val="000000"/>
                </a:solidFill>
              </a:rPr>
              <a:t> Inventoried!</a:t>
            </a:r>
          </a:p>
          <a:p>
            <a:pPr marL="514350" indent="-514350" fontAlgn="base">
              <a:spcBef>
                <a:spcPts val="600"/>
              </a:spcBef>
              <a:spcAft>
                <a:spcPts val="600"/>
              </a:spcAft>
              <a:buFont typeface="Arial" panose="020B0604020202020204" pitchFamily="34" charset="0"/>
              <a:buChar char="•"/>
            </a:pPr>
            <a:r>
              <a:rPr lang="en-US" sz="2200" dirty="0">
                <a:solidFill>
                  <a:srgbClr val="000000"/>
                </a:solidFill>
              </a:rPr>
              <a:t>You Get Pictures, Diagrams &amp; Costs Based on Building Costs for Your Area</a:t>
            </a:r>
          </a:p>
          <a:p>
            <a:pPr marL="514350" indent="-514350" fontAlgn="base">
              <a:spcBef>
                <a:spcPts val="600"/>
              </a:spcBef>
              <a:spcAft>
                <a:spcPts val="600"/>
              </a:spcAft>
              <a:buFont typeface="Arial" panose="020B0604020202020204" pitchFamily="34" charset="0"/>
              <a:buChar char="•"/>
            </a:pPr>
            <a:r>
              <a:rPr lang="en-US" sz="2200" dirty="0">
                <a:solidFill>
                  <a:srgbClr val="000000"/>
                </a:solidFill>
              </a:rPr>
              <a:t>You Will Get an Inventory for Each Room </a:t>
            </a:r>
          </a:p>
          <a:p>
            <a:pPr marL="514350" indent="-514350" fontAlgn="base">
              <a:spcBef>
                <a:spcPts val="600"/>
              </a:spcBef>
              <a:spcAft>
                <a:spcPts val="600"/>
              </a:spcAft>
              <a:buFont typeface="Arial" panose="020B0604020202020204" pitchFamily="34" charset="0"/>
              <a:buChar char="•"/>
            </a:pPr>
            <a:r>
              <a:rPr lang="en-US" sz="2200" dirty="0">
                <a:solidFill>
                  <a:srgbClr val="000000"/>
                </a:solidFill>
              </a:rPr>
              <a:t>You Will Have a File You Can Send to Your Insurer/Agent</a:t>
            </a:r>
          </a:p>
          <a:p>
            <a:pPr marL="0" lvl="0" indent="0" defTabSz="914400" fontAlgn="base">
              <a:spcBef>
                <a:spcPct val="0"/>
              </a:spcBef>
              <a:spcAft>
                <a:spcPct val="0"/>
              </a:spcAft>
              <a:buNone/>
            </a:pPr>
            <a:endParaRPr lang="en-US" sz="1000" b="1" dirty="0">
              <a:solidFill>
                <a:srgbClr val="000000"/>
              </a:solidFill>
            </a:endParaRPr>
          </a:p>
          <a:p>
            <a:pPr marL="0" lvl="0" indent="0" defTabSz="914400" fontAlgn="base">
              <a:spcBef>
                <a:spcPct val="0"/>
              </a:spcBef>
              <a:spcAft>
                <a:spcPct val="0"/>
              </a:spcAft>
              <a:buNone/>
            </a:pPr>
            <a:r>
              <a:rPr lang="en-US" sz="2400" b="1" dirty="0">
                <a:solidFill>
                  <a:srgbClr val="000000"/>
                </a:solidFill>
              </a:rPr>
              <a:t>In Other Words, You Will </a:t>
            </a:r>
            <a:r>
              <a:rPr lang="en-US" sz="2400" b="1" i="1" u="sng" dirty="0">
                <a:solidFill>
                  <a:srgbClr val="7030A0"/>
                </a:solidFill>
              </a:rPr>
              <a:t>KNOW</a:t>
            </a:r>
            <a:r>
              <a:rPr lang="en-US" sz="2400" b="1" dirty="0">
                <a:solidFill>
                  <a:srgbClr val="000000"/>
                </a:solidFill>
              </a:rPr>
              <a:t> the Replacement Cost of Your Building &amp; Contents </a:t>
            </a:r>
            <a:r>
              <a:rPr lang="en-US" sz="2400" b="1" dirty="0">
                <a:solidFill>
                  <a:srgbClr val="C00000"/>
                </a:solidFill>
              </a:rPr>
              <a:t>AND</a:t>
            </a:r>
            <a:r>
              <a:rPr lang="en-US" sz="2400" b="1" dirty="0">
                <a:solidFill>
                  <a:srgbClr val="000000"/>
                </a:solidFill>
              </a:rPr>
              <a:t> the Proper Insurance Coverage will be in Place!</a:t>
            </a:r>
          </a:p>
          <a:p>
            <a:endParaRPr lang="en-US" dirty="0"/>
          </a:p>
        </p:txBody>
      </p:sp>
      <p:sp>
        <p:nvSpPr>
          <p:cNvPr id="4" name="TextBox 3">
            <a:extLst>
              <a:ext uri="{FF2B5EF4-FFF2-40B4-BE49-F238E27FC236}">
                <a16:creationId xmlns:a16="http://schemas.microsoft.com/office/drawing/2014/main" id="{C598DA14-5E7B-945F-91A3-B64548353505}"/>
              </a:ext>
            </a:extLst>
          </p:cNvPr>
          <p:cNvSpPr txBox="1"/>
          <p:nvPr/>
        </p:nvSpPr>
        <p:spPr>
          <a:xfrm>
            <a:off x="798287" y="4745343"/>
            <a:ext cx="10595426" cy="1846659"/>
          </a:xfrm>
          <a:prstGeom prst="rect">
            <a:avLst/>
          </a:prstGeom>
          <a:noFill/>
        </p:spPr>
        <p:txBody>
          <a:bodyPr wrap="square" rtlCol="0">
            <a:spAutoFit/>
          </a:bodyPr>
          <a:lstStyle/>
          <a:p>
            <a:pPr lvl="0" algn="ctr" defTabSz="914400" fontAlgn="base">
              <a:spcBef>
                <a:spcPct val="0"/>
              </a:spcBef>
              <a:spcAft>
                <a:spcPct val="0"/>
              </a:spcAft>
            </a:pPr>
            <a:r>
              <a:rPr lang="en-US" sz="3200" b="1" i="1" dirty="0">
                <a:ln w="22225">
                  <a:solidFill>
                    <a:srgbClr val="284C6A"/>
                  </a:solidFill>
                  <a:prstDash val="solid"/>
                </a:ln>
                <a:solidFill>
                  <a:srgbClr val="2D2DB9">
                    <a:lumMod val="60000"/>
                    <a:lumOff val="40000"/>
                  </a:srgbClr>
                </a:solidFill>
                <a:latin typeface="Arial" charset="0"/>
              </a:rPr>
              <a:t>THE BOARD WILL LOVE YOU &amp; </a:t>
            </a:r>
          </a:p>
          <a:p>
            <a:pPr lvl="0" algn="ctr" defTabSz="914400" fontAlgn="base">
              <a:spcBef>
                <a:spcPct val="0"/>
              </a:spcBef>
              <a:spcAft>
                <a:spcPct val="0"/>
              </a:spcAft>
            </a:pPr>
            <a:r>
              <a:rPr lang="en-US" sz="3200" b="1" i="1" dirty="0">
                <a:ln w="22225">
                  <a:solidFill>
                    <a:srgbClr val="284C6A"/>
                  </a:solidFill>
                  <a:prstDash val="solid"/>
                </a:ln>
                <a:solidFill>
                  <a:srgbClr val="2D2DB9">
                    <a:lumMod val="60000"/>
                    <a:lumOff val="40000"/>
                  </a:srgbClr>
                </a:solidFill>
                <a:latin typeface="Arial" charset="0"/>
              </a:rPr>
              <a:t>YOU CAN SLEEP AT NIGHT!!</a:t>
            </a:r>
            <a:r>
              <a:rPr lang="en-US" sz="3200" b="1" dirty="0">
                <a:ln w="22225">
                  <a:solidFill>
                    <a:srgbClr val="284C6A"/>
                  </a:solidFill>
                  <a:prstDash val="solid"/>
                </a:ln>
                <a:solidFill>
                  <a:srgbClr val="2D2DB9">
                    <a:lumMod val="60000"/>
                    <a:lumOff val="40000"/>
                  </a:srgbClr>
                </a:solidFill>
                <a:latin typeface="Arial" charset="0"/>
              </a:rPr>
              <a:t> </a:t>
            </a:r>
          </a:p>
          <a:p>
            <a:pPr lvl="0" algn="ctr" defTabSz="914400" fontAlgn="base">
              <a:spcBef>
                <a:spcPct val="0"/>
              </a:spcBef>
              <a:spcAft>
                <a:spcPct val="0"/>
              </a:spcAft>
            </a:pPr>
            <a:r>
              <a:rPr lang="en-US" sz="3200" b="1" dirty="0">
                <a:ln w="22225">
                  <a:solidFill>
                    <a:srgbClr val="284C6A"/>
                  </a:solidFill>
                  <a:prstDash val="solid"/>
                </a:ln>
                <a:solidFill>
                  <a:srgbClr val="FFC000"/>
                </a:solidFill>
                <a:latin typeface="Arial" charset="0"/>
              </a:rPr>
              <a:t>YAHOO!!!</a:t>
            </a:r>
          </a:p>
          <a:p>
            <a:endParaRPr lang="en-US" dirty="0"/>
          </a:p>
        </p:txBody>
      </p:sp>
    </p:spTree>
    <p:extLst>
      <p:ext uri="{BB962C8B-B14F-4D97-AF65-F5344CB8AC3E}">
        <p14:creationId xmlns:p14="http://schemas.microsoft.com/office/powerpoint/2010/main" val="1264694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D635FC-8550-8595-FC0E-4CB5EE2454B3}"/>
              </a:ext>
            </a:extLst>
          </p:cNvPr>
          <p:cNvSpPr>
            <a:spLocks noGrp="1"/>
          </p:cNvSpPr>
          <p:nvPr>
            <p:ph type="sldNum" sz="quarter" idx="12"/>
          </p:nvPr>
        </p:nvSpPr>
        <p:spPr/>
        <p:txBody>
          <a:bodyPr/>
          <a:lstStyle/>
          <a:p>
            <a:fld id="{CB1E4CB7-CB13-4810-BF18-BE31AFC64F93}" type="slidenum">
              <a:rPr lang="en-US" smtClean="0"/>
              <a:t>168</a:t>
            </a:fld>
            <a:endParaRPr lang="en-US" dirty="0"/>
          </a:p>
        </p:txBody>
      </p:sp>
      <p:sp>
        <p:nvSpPr>
          <p:cNvPr id="3" name="TextBox 2">
            <a:extLst>
              <a:ext uri="{FF2B5EF4-FFF2-40B4-BE49-F238E27FC236}">
                <a16:creationId xmlns:a16="http://schemas.microsoft.com/office/drawing/2014/main" id="{8E2457B5-A04A-EF86-52A5-4FDA608CB5BD}"/>
              </a:ext>
            </a:extLst>
          </p:cNvPr>
          <p:cNvSpPr txBox="1"/>
          <p:nvPr/>
        </p:nvSpPr>
        <p:spPr>
          <a:xfrm>
            <a:off x="783771" y="735088"/>
            <a:ext cx="10646229" cy="6263253"/>
          </a:xfrm>
          <a:prstGeom prst="rect">
            <a:avLst/>
          </a:prstGeom>
          <a:noFill/>
        </p:spPr>
        <p:txBody>
          <a:bodyPr wrap="square" rtlCol="0">
            <a:spAutoFit/>
          </a:bodyPr>
          <a:lstStyle/>
          <a:p>
            <a:pPr marL="0" lvl="0" indent="0" algn="ctr" defTabSz="914400" fontAlgn="base">
              <a:spcBef>
                <a:spcPct val="0"/>
              </a:spcBef>
              <a:spcAft>
                <a:spcPct val="0"/>
              </a:spcAft>
              <a:buNone/>
            </a:pPr>
            <a:r>
              <a:rPr lang="en-US" sz="3600" b="1" dirty="0">
                <a:solidFill>
                  <a:srgbClr val="000000"/>
                </a:solidFill>
              </a:rPr>
              <a:t>Unemployment Insurance</a:t>
            </a:r>
          </a:p>
          <a:p>
            <a:pPr marL="0" lvl="0" indent="0" defTabSz="914400" fontAlgn="base">
              <a:spcBef>
                <a:spcPct val="0"/>
              </a:spcBef>
              <a:spcAft>
                <a:spcPct val="0"/>
              </a:spcAft>
              <a:buClr>
                <a:srgbClr val="C00000"/>
              </a:buClr>
              <a:buNone/>
            </a:pPr>
            <a:r>
              <a:rPr lang="en-US" sz="2400" b="1" dirty="0">
                <a:solidFill>
                  <a:srgbClr val="000000"/>
                </a:solidFill>
              </a:rPr>
              <a:t>ND Unemployment Compensation </a:t>
            </a:r>
            <a:r>
              <a:rPr lang="en-US" sz="2400" b="1" dirty="0">
                <a:solidFill>
                  <a:srgbClr val="C00000"/>
                </a:solidFill>
              </a:rPr>
              <a:t>Group Account </a:t>
            </a:r>
          </a:p>
          <a:p>
            <a:pPr lvl="0" defTabSz="914400" fontAlgn="base">
              <a:spcBef>
                <a:spcPct val="0"/>
              </a:spcBef>
              <a:spcAft>
                <a:spcPct val="0"/>
              </a:spcAft>
              <a:buClr>
                <a:srgbClr val="C00000"/>
              </a:buClr>
            </a:pPr>
            <a:endParaRPr lang="en-US" sz="1100" b="1" dirty="0">
              <a:solidFill>
                <a:srgbClr val="7030A0"/>
              </a:solidFill>
              <a:latin typeface="Arial" charset="0"/>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It is a Service NDSBA Provides to its Members to Handle Their Unemployment Claims </a:t>
            </a:r>
            <a:r>
              <a:rPr lang="en-US" b="1" dirty="0">
                <a:solidFill>
                  <a:srgbClr val="00B050"/>
                </a:solidFill>
              </a:rPr>
              <a:t>(NDUC Group Account)</a:t>
            </a:r>
          </a:p>
          <a:p>
            <a:pPr marL="461963" lvl="0" indent="-461963" defTabSz="914400" fontAlgn="base">
              <a:spcBef>
                <a:spcPct val="0"/>
              </a:spcBef>
              <a:spcAft>
                <a:spcPct val="0"/>
              </a:spcAft>
              <a:buFont typeface="Arial" panose="020B0604020202020204" pitchFamily="34" charset="0"/>
              <a:buChar char="•"/>
            </a:pPr>
            <a:endParaRPr lang="en-US" sz="100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Established Under the ND Unemployment Compensation Law, This Service Allows Districts to Pool Their Deposits for the Purpose of Paying Claims</a:t>
            </a:r>
          </a:p>
          <a:p>
            <a:pPr marL="461963" lvl="0" indent="-461963" defTabSz="914400" fontAlgn="base">
              <a:spcBef>
                <a:spcPct val="0"/>
              </a:spcBef>
              <a:spcAft>
                <a:spcPct val="0"/>
              </a:spcAft>
              <a:buFont typeface="Arial" panose="020B0604020202020204" pitchFamily="34" charset="0"/>
              <a:buChar char="•"/>
            </a:pPr>
            <a:endParaRPr lang="en-US" sz="100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After Joining, </a:t>
            </a:r>
            <a:r>
              <a:rPr lang="en-US" b="1" u="sng" dirty="0">
                <a:solidFill>
                  <a:srgbClr val="C00000"/>
                </a:solidFill>
                <a:effectLst>
                  <a:glow rad="228600">
                    <a:srgbClr val="FFFF99">
                      <a:satMod val="175000"/>
                      <a:alpha val="40000"/>
                    </a:srgbClr>
                  </a:glow>
                </a:effectLst>
              </a:rPr>
              <a:t>ALL</a:t>
            </a:r>
            <a:r>
              <a:rPr lang="en-US" dirty="0">
                <a:solidFill>
                  <a:srgbClr val="000000"/>
                </a:solidFill>
              </a:rPr>
              <a:t> </a:t>
            </a:r>
            <a:r>
              <a:rPr lang="en-US" dirty="0">
                <a:solidFill>
                  <a:srgbClr val="C00000"/>
                </a:solidFill>
              </a:rPr>
              <a:t>Unemployment Reports &amp; Claims are Handled </a:t>
            </a:r>
            <a:r>
              <a:rPr lang="en-US" b="1" dirty="0">
                <a:solidFill>
                  <a:srgbClr val="00B050"/>
                </a:solidFill>
              </a:rPr>
              <a:t>Through the NDUC Group Account</a:t>
            </a:r>
          </a:p>
          <a:p>
            <a:pPr marL="461963" lvl="0" indent="-461963" defTabSz="914400" fontAlgn="base">
              <a:spcBef>
                <a:spcPct val="0"/>
              </a:spcBef>
              <a:spcAft>
                <a:spcPct val="0"/>
              </a:spcAft>
              <a:buFont typeface="Arial" panose="020B0604020202020204" pitchFamily="34" charset="0"/>
              <a:buChar char="•"/>
            </a:pPr>
            <a:endParaRPr lang="en-US" sz="100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The Group Account Requires a Reserve of 1% of Your Previous Year’s Annual </a:t>
            </a:r>
            <a:r>
              <a:rPr lang="en-US" dirty="0">
                <a:solidFill>
                  <a:srgbClr val="7030A0"/>
                </a:solidFill>
              </a:rPr>
              <a:t>(Calendar Year) </a:t>
            </a:r>
            <a:r>
              <a:rPr lang="en-US" dirty="0">
                <a:solidFill>
                  <a:srgbClr val="000000"/>
                </a:solidFill>
              </a:rPr>
              <a:t>Payroll up to $1.5 Million and .2% of the Amount Over $1.5 Million</a:t>
            </a:r>
          </a:p>
          <a:p>
            <a:pPr marL="461963" lvl="0" indent="-461963" defTabSz="914400" fontAlgn="base">
              <a:spcBef>
                <a:spcPct val="0"/>
              </a:spcBef>
              <a:spcAft>
                <a:spcPct val="0"/>
              </a:spcAft>
              <a:buFont typeface="Arial" panose="020B0604020202020204" pitchFamily="34" charset="0"/>
              <a:buChar char="•"/>
            </a:pPr>
            <a:endParaRPr lang="en-US" sz="100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NDUC Calculates a New Required Reserve Figure Based on Your Previous Year’s Annual Payroll and Calculates What Your Payments will be for the Next Fiscal Year Each March.  </a:t>
            </a:r>
            <a:r>
              <a:rPr lang="en-US" dirty="0">
                <a:solidFill>
                  <a:srgbClr val="7030A0"/>
                </a:solidFill>
              </a:rPr>
              <a:t>(This Helps With Your Budget for the Coming Year)</a:t>
            </a:r>
          </a:p>
          <a:p>
            <a:pPr marL="461963" lvl="0" indent="-461963" defTabSz="914400" fontAlgn="base">
              <a:spcBef>
                <a:spcPct val="0"/>
              </a:spcBef>
              <a:spcAft>
                <a:spcPct val="0"/>
              </a:spcAft>
              <a:buFont typeface="Arial" panose="020B0604020202020204" pitchFamily="34" charset="0"/>
              <a:buChar char="•"/>
            </a:pPr>
            <a:endParaRPr lang="en-US" sz="1000" dirty="0">
              <a:solidFill>
                <a:srgbClr val="000000"/>
              </a:solidFill>
            </a:endParaRPr>
          </a:p>
          <a:p>
            <a:pPr marL="461963" lvl="0" indent="-461963" defTabSz="914400" fontAlgn="base">
              <a:spcBef>
                <a:spcPct val="0"/>
              </a:spcBef>
              <a:spcAft>
                <a:spcPts val="600"/>
              </a:spcAft>
              <a:buFont typeface="Arial" panose="020B0604020202020204" pitchFamily="34" charset="0"/>
              <a:buChar char="•"/>
            </a:pPr>
            <a:r>
              <a:rPr lang="en-US" b="1" dirty="0">
                <a:solidFill>
                  <a:srgbClr val="000000"/>
                </a:solidFill>
              </a:rPr>
              <a:t>All Claims Matters are Sent Directly </a:t>
            </a:r>
            <a:r>
              <a:rPr lang="en-US" b="1" dirty="0">
                <a:solidFill>
                  <a:srgbClr val="C00000"/>
                </a:solidFill>
              </a:rPr>
              <a:t>to Our Office (NDSBA) </a:t>
            </a:r>
            <a:r>
              <a:rPr lang="en-US" b="1" dirty="0">
                <a:solidFill>
                  <a:srgbClr val="000000"/>
                </a:solidFill>
              </a:rPr>
              <a:t>From Job Service </a:t>
            </a:r>
          </a:p>
          <a:p>
            <a:pPr marL="461963" lvl="0" indent="-461963" defTabSz="914400" fontAlgn="base">
              <a:spcBef>
                <a:spcPct val="0"/>
              </a:spcBef>
              <a:spcAft>
                <a:spcPct val="0"/>
              </a:spcAft>
              <a:buFont typeface="Arial" panose="020B0604020202020204" pitchFamily="34" charset="0"/>
              <a:buChar char="•"/>
            </a:pPr>
            <a:r>
              <a:rPr lang="en-US" b="1" i="1" dirty="0">
                <a:solidFill>
                  <a:srgbClr val="000000"/>
                </a:solidFill>
              </a:rPr>
              <a:t>If you are a member of Group Account, the address should always be NDSBA’s.  </a:t>
            </a:r>
            <a:r>
              <a:rPr lang="en-US" b="1" i="1" dirty="0">
                <a:solidFill>
                  <a:srgbClr val="C00000"/>
                </a:solidFill>
              </a:rPr>
              <a:t>NEVER  CHANGE YOUR ADDRESS </a:t>
            </a:r>
            <a:r>
              <a:rPr lang="en-US" b="1" i="1" dirty="0">
                <a:solidFill>
                  <a:srgbClr val="000000"/>
                </a:solidFill>
              </a:rPr>
              <a:t>to your district’s.  </a:t>
            </a:r>
            <a:endParaRPr lang="en-US" b="1" i="1" dirty="0">
              <a:solidFill>
                <a:srgbClr val="00B050"/>
              </a:solidFill>
            </a:endParaRPr>
          </a:p>
          <a:p>
            <a:endParaRPr lang="en-US" dirty="0"/>
          </a:p>
        </p:txBody>
      </p:sp>
    </p:spTree>
    <p:extLst>
      <p:ext uri="{BB962C8B-B14F-4D97-AF65-F5344CB8AC3E}">
        <p14:creationId xmlns:p14="http://schemas.microsoft.com/office/powerpoint/2010/main" val="20237042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7291B5-1E93-9BA3-B5BE-BAB804C58FD6}"/>
              </a:ext>
            </a:extLst>
          </p:cNvPr>
          <p:cNvSpPr>
            <a:spLocks noGrp="1"/>
          </p:cNvSpPr>
          <p:nvPr>
            <p:ph type="sldNum" sz="quarter" idx="12"/>
          </p:nvPr>
        </p:nvSpPr>
        <p:spPr/>
        <p:txBody>
          <a:bodyPr/>
          <a:lstStyle/>
          <a:p>
            <a:fld id="{CB1E4CB7-CB13-4810-BF18-BE31AFC64F93}" type="slidenum">
              <a:rPr lang="en-US" smtClean="0"/>
              <a:t>169</a:t>
            </a:fld>
            <a:endParaRPr lang="en-US" dirty="0"/>
          </a:p>
        </p:txBody>
      </p:sp>
      <p:sp>
        <p:nvSpPr>
          <p:cNvPr id="3" name="TextBox 2">
            <a:extLst>
              <a:ext uri="{FF2B5EF4-FFF2-40B4-BE49-F238E27FC236}">
                <a16:creationId xmlns:a16="http://schemas.microsoft.com/office/drawing/2014/main" id="{8DAC3D9F-3006-E51B-B953-85C3779D88DA}"/>
              </a:ext>
            </a:extLst>
          </p:cNvPr>
          <p:cNvSpPr txBox="1"/>
          <p:nvPr/>
        </p:nvSpPr>
        <p:spPr>
          <a:xfrm>
            <a:off x="812800" y="769257"/>
            <a:ext cx="10617200" cy="6247864"/>
          </a:xfrm>
          <a:prstGeom prst="rect">
            <a:avLst/>
          </a:prstGeom>
          <a:noFill/>
        </p:spPr>
        <p:txBody>
          <a:bodyPr wrap="square" rtlCol="0">
            <a:spAutoFit/>
          </a:bodyPr>
          <a:lstStyle/>
          <a:p>
            <a:pPr marL="0" lvl="0" indent="0" algn="ctr" defTabSz="914400" fontAlgn="base">
              <a:spcBef>
                <a:spcPct val="0"/>
              </a:spcBef>
              <a:spcAft>
                <a:spcPct val="0"/>
              </a:spcAft>
              <a:buNone/>
            </a:pPr>
            <a:r>
              <a:rPr lang="en-US" sz="3600" b="1" dirty="0">
                <a:solidFill>
                  <a:srgbClr val="000000"/>
                </a:solidFill>
              </a:rPr>
              <a:t>Unemployment Insurance</a:t>
            </a:r>
          </a:p>
          <a:p>
            <a:pPr marL="0" lvl="0" indent="0" defTabSz="914400" fontAlgn="base">
              <a:spcBef>
                <a:spcPct val="0"/>
              </a:spcBef>
              <a:spcAft>
                <a:spcPct val="0"/>
              </a:spcAft>
              <a:buClr>
                <a:srgbClr val="C00000"/>
              </a:buClr>
              <a:buNone/>
            </a:pPr>
            <a:r>
              <a:rPr lang="en-US" sz="2800" b="1" dirty="0">
                <a:solidFill>
                  <a:srgbClr val="000000"/>
                </a:solidFill>
              </a:rPr>
              <a:t>ND Unemployment Compensation </a:t>
            </a:r>
            <a:r>
              <a:rPr lang="en-US" sz="2800" b="1" dirty="0">
                <a:solidFill>
                  <a:srgbClr val="C00000"/>
                </a:solidFill>
              </a:rPr>
              <a:t>Group Account </a:t>
            </a:r>
          </a:p>
          <a:p>
            <a:pPr lvl="0" defTabSz="914400" fontAlgn="base">
              <a:spcBef>
                <a:spcPct val="0"/>
              </a:spcBef>
              <a:spcAft>
                <a:spcPct val="0"/>
              </a:spcAft>
              <a:buClr>
                <a:srgbClr val="C00000"/>
              </a:buClr>
            </a:pPr>
            <a:endParaRPr lang="en-US" sz="1050" b="1" dirty="0">
              <a:solidFill>
                <a:srgbClr val="7030A0"/>
              </a:solidFill>
              <a:latin typeface="Arial" charset="0"/>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We Then Send a Form to You to be Completed and </a:t>
            </a:r>
            <a:r>
              <a:rPr lang="en-US" b="1" u="sng" dirty="0">
                <a:solidFill>
                  <a:srgbClr val="C00000"/>
                </a:solidFill>
              </a:rPr>
              <a:t>RETURNED TO OUR OFFICE</a:t>
            </a:r>
          </a:p>
          <a:p>
            <a:pPr marL="461963" lvl="1" indent="-461963" defTabSz="914400" fontAlgn="base">
              <a:spcBef>
                <a:spcPct val="0"/>
              </a:spcBef>
              <a:spcAft>
                <a:spcPct val="0"/>
              </a:spcAft>
            </a:pPr>
            <a:endParaRPr lang="en-US" sz="1050" b="1" u="sng" dirty="0">
              <a:solidFill>
                <a:srgbClr val="C00000"/>
              </a:solidFill>
            </a:endParaRPr>
          </a:p>
          <a:p>
            <a:pPr marL="919163" lvl="2" indent="-461963" defTabSz="914400" fontAlgn="base">
              <a:spcBef>
                <a:spcPct val="0"/>
              </a:spcBef>
              <a:spcAft>
                <a:spcPct val="0"/>
              </a:spcAft>
              <a:buFont typeface="Courier New" panose="02070309020205020404" pitchFamily="49" charset="0"/>
              <a:buChar char="o"/>
            </a:pPr>
            <a:r>
              <a:rPr lang="en-US" sz="2000" dirty="0">
                <a:solidFill>
                  <a:srgbClr val="7030A0"/>
                </a:solidFill>
              </a:rPr>
              <a:t>We are Then Able to Monitor All Claims &amp; Ensure They are Justified</a:t>
            </a:r>
          </a:p>
          <a:p>
            <a:pPr marL="461963" lvl="1" indent="-461963" defTabSz="914400" fontAlgn="base">
              <a:spcBef>
                <a:spcPct val="0"/>
              </a:spcBef>
              <a:spcAft>
                <a:spcPct val="0"/>
              </a:spcAft>
            </a:pPr>
            <a:endParaRPr lang="en-US" sz="105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If Job Service Approves a Claim That we Believe to be </a:t>
            </a:r>
            <a:r>
              <a:rPr lang="en-US" b="1" dirty="0">
                <a:solidFill>
                  <a:srgbClr val="000000"/>
                </a:solidFill>
              </a:rPr>
              <a:t>Unjustified</a:t>
            </a:r>
            <a:r>
              <a:rPr lang="en-US" dirty="0">
                <a:solidFill>
                  <a:srgbClr val="000000"/>
                </a:solidFill>
              </a:rPr>
              <a:t>, we can Assist You With Filing an </a:t>
            </a:r>
            <a:r>
              <a:rPr lang="en-US" b="1" dirty="0">
                <a:solidFill>
                  <a:srgbClr val="000000"/>
                </a:solidFill>
              </a:rPr>
              <a:t>Appeal</a:t>
            </a:r>
          </a:p>
          <a:p>
            <a:pPr marL="461963" lvl="0" indent="-461963" defTabSz="914400" fontAlgn="base">
              <a:spcBef>
                <a:spcPct val="0"/>
              </a:spcBef>
              <a:spcAft>
                <a:spcPct val="0"/>
              </a:spcAft>
            </a:pPr>
            <a:endParaRPr lang="en-US" sz="105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If the Claimant </a:t>
            </a:r>
            <a:r>
              <a:rPr lang="en-US" b="1" dirty="0">
                <a:solidFill>
                  <a:srgbClr val="000000"/>
                </a:solidFill>
              </a:rPr>
              <a:t>Appeals a Denied Claim</a:t>
            </a:r>
            <a:r>
              <a:rPr lang="en-US" dirty="0">
                <a:solidFill>
                  <a:srgbClr val="000000"/>
                </a:solidFill>
              </a:rPr>
              <a:t>, we will notify you.</a:t>
            </a:r>
            <a:endParaRPr lang="en-US" b="1" dirty="0">
              <a:solidFill>
                <a:srgbClr val="000000"/>
              </a:solidFill>
            </a:endParaRPr>
          </a:p>
          <a:p>
            <a:pPr marL="461963" lvl="0" indent="-461963" defTabSz="914400" fontAlgn="base">
              <a:spcBef>
                <a:spcPct val="0"/>
              </a:spcBef>
              <a:spcAft>
                <a:spcPct val="0"/>
              </a:spcAft>
              <a:buFont typeface="Arial" panose="020B0604020202020204" pitchFamily="34" charset="0"/>
              <a:buChar char="•"/>
            </a:pPr>
            <a:endParaRPr lang="en-US" sz="1050" b="1" dirty="0">
              <a:solidFill>
                <a:srgbClr val="000000"/>
              </a:solidFill>
            </a:endParaRPr>
          </a:p>
          <a:p>
            <a:pPr marL="0" lvl="0" indent="0" defTabSz="914400" fontAlgn="base">
              <a:spcBef>
                <a:spcPct val="0"/>
              </a:spcBef>
              <a:spcAft>
                <a:spcPct val="0"/>
              </a:spcAft>
              <a:buClr>
                <a:srgbClr val="C00000"/>
              </a:buClr>
              <a:buNone/>
            </a:pPr>
            <a:r>
              <a:rPr lang="en-US" b="1" dirty="0">
                <a:solidFill>
                  <a:srgbClr val="0070C0"/>
                </a:solidFill>
              </a:rPr>
              <a:t>Things to Keep in Mind When You are a Member of Group Account</a:t>
            </a:r>
          </a:p>
          <a:p>
            <a:pPr lvl="0" defTabSz="914400" fontAlgn="base">
              <a:spcBef>
                <a:spcPct val="0"/>
              </a:spcBef>
              <a:spcAft>
                <a:spcPct val="0"/>
              </a:spcAft>
              <a:buClr>
                <a:srgbClr val="C00000"/>
              </a:buClr>
            </a:pPr>
            <a:endParaRPr lang="en-US" sz="1050" b="1" dirty="0">
              <a:solidFill>
                <a:srgbClr val="000000"/>
              </a:solidFill>
            </a:endParaRPr>
          </a:p>
          <a:p>
            <a:pPr marL="0" lvl="0" indent="0" algn="ctr" defTabSz="914400" fontAlgn="base">
              <a:spcBef>
                <a:spcPct val="0"/>
              </a:spcBef>
              <a:spcAft>
                <a:spcPct val="0"/>
              </a:spcAft>
              <a:buClr>
                <a:srgbClr val="C00000"/>
              </a:buClr>
              <a:buNone/>
            </a:pPr>
            <a:r>
              <a:rPr lang="en-US" b="1" u="dbl" dirty="0">
                <a:ln>
                  <a:solidFill>
                    <a:srgbClr val="FFFF00"/>
                  </a:solidFill>
                </a:ln>
                <a:solidFill>
                  <a:srgbClr val="C00000"/>
                </a:solidFill>
              </a:rPr>
              <a:t>NO PAYMENTS ARE MADE TO JOB SERVICE</a:t>
            </a:r>
          </a:p>
          <a:p>
            <a:pPr marL="285750" lvl="0" indent="-285750" defTabSz="914400" fontAlgn="base">
              <a:spcBef>
                <a:spcPct val="0"/>
              </a:spcBef>
              <a:spcAft>
                <a:spcPct val="0"/>
              </a:spcAft>
              <a:buClr>
                <a:srgbClr val="C00000"/>
              </a:buClr>
              <a:buFont typeface="Arial" panose="020B0604020202020204" pitchFamily="34" charset="0"/>
              <a:buChar char="•"/>
            </a:pPr>
            <a:endParaRPr lang="en-US" sz="1050" dirty="0">
              <a:solidFill>
                <a:srgbClr val="000000"/>
              </a:solidFill>
            </a:endParaRPr>
          </a:p>
          <a:p>
            <a:pPr marL="461963" lvl="0" indent="-461963" defTabSz="914400" fontAlgn="base">
              <a:spcBef>
                <a:spcPct val="0"/>
              </a:spcBef>
              <a:spcAft>
                <a:spcPct val="0"/>
              </a:spcAft>
              <a:buFont typeface="Arial" panose="020B0604020202020204" pitchFamily="34" charset="0"/>
              <a:buChar char="•"/>
            </a:pPr>
            <a:r>
              <a:rPr lang="en-US" dirty="0">
                <a:solidFill>
                  <a:srgbClr val="000000"/>
                </a:solidFill>
              </a:rPr>
              <a:t>Group Account Pays Your Claims From Your Required Reserve </a:t>
            </a:r>
          </a:p>
          <a:p>
            <a:pPr marL="461963" lvl="0" indent="-461963" defTabSz="914400" fontAlgn="base">
              <a:spcBef>
                <a:spcPct val="0"/>
              </a:spcBef>
              <a:spcAft>
                <a:spcPct val="0"/>
              </a:spcAft>
            </a:pPr>
            <a:endParaRPr lang="en-US" sz="1050" dirty="0">
              <a:solidFill>
                <a:srgbClr val="000000"/>
              </a:solidFill>
            </a:endParaRPr>
          </a:p>
          <a:p>
            <a:pPr marL="0" lvl="0" indent="0" defTabSz="914400" fontAlgn="base">
              <a:spcBef>
                <a:spcPct val="0"/>
              </a:spcBef>
              <a:spcAft>
                <a:spcPct val="0"/>
              </a:spcAft>
              <a:buNone/>
            </a:pPr>
            <a:r>
              <a:rPr lang="en-US" dirty="0">
                <a:solidFill>
                  <a:srgbClr val="000000"/>
                </a:solidFill>
              </a:rPr>
              <a:t>Your </a:t>
            </a:r>
            <a:r>
              <a:rPr lang="en-US" b="1" dirty="0">
                <a:solidFill>
                  <a:srgbClr val="7030A0"/>
                </a:solidFill>
              </a:rPr>
              <a:t>“Address of Record” </a:t>
            </a:r>
            <a:r>
              <a:rPr lang="en-US" b="1" dirty="0">
                <a:solidFill>
                  <a:srgbClr val="C00000"/>
                </a:solidFill>
              </a:rPr>
              <a:t>MUST BE</a:t>
            </a:r>
            <a:r>
              <a:rPr lang="en-US" dirty="0">
                <a:solidFill>
                  <a:srgbClr val="000000"/>
                </a:solidFill>
              </a:rPr>
              <a:t>:  </a:t>
            </a:r>
            <a:r>
              <a:rPr lang="en-US" b="1" dirty="0">
                <a:solidFill>
                  <a:srgbClr val="3B7170"/>
                </a:solidFill>
              </a:rPr>
              <a:t>NDUC GROUP ACCOUNT</a:t>
            </a:r>
          </a:p>
          <a:p>
            <a:pPr marL="0" lvl="0" indent="0" defTabSz="914400" fontAlgn="base">
              <a:spcBef>
                <a:spcPct val="0"/>
              </a:spcBef>
              <a:spcAft>
                <a:spcPct val="0"/>
              </a:spcAft>
              <a:buNone/>
            </a:pPr>
            <a:r>
              <a:rPr lang="en-US" b="1" dirty="0">
                <a:solidFill>
                  <a:srgbClr val="3B7170"/>
                </a:solidFill>
              </a:rPr>
              <a:t>                                                                      1224 West Owens Ave.</a:t>
            </a:r>
          </a:p>
          <a:p>
            <a:pPr marL="0" lvl="0" indent="0" defTabSz="914400" fontAlgn="base">
              <a:spcBef>
                <a:spcPct val="0"/>
              </a:spcBef>
              <a:spcAft>
                <a:spcPct val="0"/>
              </a:spcAft>
              <a:buNone/>
            </a:pPr>
            <a:r>
              <a:rPr lang="en-US" b="1" dirty="0">
                <a:solidFill>
                  <a:srgbClr val="3B7170"/>
                </a:solidFill>
              </a:rPr>
              <a:t>                                                                      Bismarck, ND  58501-1385</a:t>
            </a:r>
          </a:p>
          <a:p>
            <a:pPr marL="0" lvl="0" indent="0" defTabSz="914400" fontAlgn="base">
              <a:spcBef>
                <a:spcPct val="0"/>
              </a:spcBef>
              <a:spcAft>
                <a:spcPct val="0"/>
              </a:spcAft>
              <a:buClr>
                <a:srgbClr val="C00000"/>
              </a:buClr>
              <a:buNone/>
            </a:pPr>
            <a:r>
              <a:rPr lang="en-US" dirty="0">
                <a:solidFill>
                  <a:srgbClr val="000000"/>
                </a:solidFill>
              </a:rPr>
              <a:t> </a:t>
            </a:r>
            <a:r>
              <a:rPr lang="en-US" sz="2800" i="1" dirty="0">
                <a:solidFill>
                  <a:srgbClr val="7030A0"/>
                </a:solidFill>
              </a:rPr>
              <a:t>So, we can Monitor Claims as They Come Through</a:t>
            </a:r>
          </a:p>
          <a:p>
            <a:endParaRPr lang="en-US" dirty="0"/>
          </a:p>
        </p:txBody>
      </p:sp>
      <p:pic>
        <p:nvPicPr>
          <p:cNvPr id="4" name="Picture 3">
            <a:extLst>
              <a:ext uri="{FF2B5EF4-FFF2-40B4-BE49-F238E27FC236}">
                <a16:creationId xmlns:a16="http://schemas.microsoft.com/office/drawing/2014/main" id="{156B6F5A-3DE0-55A0-E4CF-A68F690EE8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03786">
            <a:off x="8733828" y="4283512"/>
            <a:ext cx="2483967" cy="1655978"/>
          </a:xfrm>
          <a:prstGeom prst="rect">
            <a:avLst/>
          </a:prstGeom>
        </p:spPr>
      </p:pic>
    </p:spTree>
    <p:extLst>
      <p:ext uri="{BB962C8B-B14F-4D97-AF65-F5344CB8AC3E}">
        <p14:creationId xmlns:p14="http://schemas.microsoft.com/office/powerpoint/2010/main" val="328687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17</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4201150"/>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b="1" u="sng" dirty="0">
                <a:solidFill>
                  <a:schemeClr val="accent4">
                    <a:lumMod val="75000"/>
                  </a:schemeClr>
                </a:solidFill>
              </a:rPr>
              <a:t>YOU</a:t>
            </a:r>
            <a:r>
              <a:rPr lang="en-US" sz="3200" dirty="0"/>
              <a:t> Provide Financial Information for Budget Preparation, File the Budget, and Mill Levy Certification</a:t>
            </a:r>
          </a:p>
          <a:p>
            <a:pPr marL="457200" indent="-457200">
              <a:spcAft>
                <a:spcPts val="600"/>
              </a:spcAft>
              <a:buFont typeface="Arial" panose="020B0604020202020204" pitchFamily="34" charset="0"/>
              <a:buChar char="•"/>
            </a:pPr>
            <a:r>
              <a:rPr lang="en-US" sz="3200" b="1" u="sng" dirty="0">
                <a:solidFill>
                  <a:schemeClr val="accent4">
                    <a:lumMod val="75000"/>
                  </a:schemeClr>
                </a:solidFill>
              </a:rPr>
              <a:t>YOU</a:t>
            </a:r>
            <a:r>
              <a:rPr lang="en-US" sz="3200" dirty="0"/>
              <a:t> </a:t>
            </a:r>
            <a:r>
              <a:rPr lang="en-US" sz="3200" b="1" dirty="0">
                <a:highlight>
                  <a:srgbClr val="FFFF00"/>
                </a:highlight>
              </a:rPr>
              <a:t>Manage District Budget Throughout the Fiscal Year</a:t>
            </a:r>
          </a:p>
          <a:p>
            <a:pPr marL="457200" indent="-457200">
              <a:spcAft>
                <a:spcPts val="600"/>
              </a:spcAft>
              <a:buFont typeface="Arial" panose="020B0604020202020204" pitchFamily="34" charset="0"/>
              <a:buChar char="•"/>
            </a:pPr>
            <a:r>
              <a:rPr lang="en-US" sz="3200" b="1" u="sng" dirty="0">
                <a:solidFill>
                  <a:schemeClr val="accent4">
                    <a:lumMod val="75000"/>
                  </a:schemeClr>
                </a:solidFill>
              </a:rPr>
              <a:t>YOU</a:t>
            </a:r>
            <a:r>
              <a:rPr lang="en-US" sz="3200" dirty="0"/>
              <a:t> Oversee Accounts Payable and Accounts Receivable</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BCBF39-41CD-6ACE-398D-FB20A848C6F4}"/>
              </a:ext>
            </a:extLst>
          </p:cNvPr>
          <p:cNvSpPr txBox="1"/>
          <p:nvPr/>
        </p:nvSpPr>
        <p:spPr>
          <a:xfrm>
            <a:off x="8984342" y="5856714"/>
            <a:ext cx="2162629" cy="369332"/>
          </a:xfrm>
          <a:prstGeom prst="rect">
            <a:avLst/>
          </a:prstGeom>
          <a:solidFill>
            <a:srgbClr val="FFFF00"/>
          </a:solidFill>
        </p:spPr>
        <p:txBody>
          <a:bodyPr wrap="square">
            <a:spAutoFit/>
          </a:bodyPr>
          <a:lstStyle/>
          <a:p>
            <a:r>
              <a:rPr lang="en-US" dirty="0"/>
              <a:t>NDCC 15.1-07-21</a:t>
            </a:r>
          </a:p>
        </p:txBody>
      </p:sp>
      <p:pic>
        <p:nvPicPr>
          <p:cNvPr id="4" name="Picture 3">
            <a:extLst>
              <a:ext uri="{FF2B5EF4-FFF2-40B4-BE49-F238E27FC236}">
                <a16:creationId xmlns:a16="http://schemas.microsoft.com/office/drawing/2014/main" id="{22C84975-14C7-2A81-F2AE-6872117E5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049" y="4113961"/>
            <a:ext cx="2965126" cy="1974150"/>
          </a:xfrm>
          <a:prstGeom prst="rect">
            <a:avLst/>
          </a:prstGeom>
        </p:spPr>
      </p:pic>
    </p:spTree>
    <p:extLst>
      <p:ext uri="{BB962C8B-B14F-4D97-AF65-F5344CB8AC3E}">
        <p14:creationId xmlns:p14="http://schemas.microsoft.com/office/powerpoint/2010/main" val="34026240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7E567-D0FF-572A-4DF4-8FB49C0417E8}"/>
              </a:ext>
            </a:extLst>
          </p:cNvPr>
          <p:cNvSpPr>
            <a:spLocks noGrp="1"/>
          </p:cNvSpPr>
          <p:nvPr>
            <p:ph type="sldNum" sz="quarter" idx="12"/>
          </p:nvPr>
        </p:nvSpPr>
        <p:spPr/>
        <p:txBody>
          <a:bodyPr/>
          <a:lstStyle/>
          <a:p>
            <a:fld id="{CB1E4CB7-CB13-4810-BF18-BE31AFC64F93}" type="slidenum">
              <a:rPr lang="en-US" smtClean="0"/>
              <a:t>170</a:t>
            </a:fld>
            <a:endParaRPr lang="en-US" dirty="0"/>
          </a:p>
        </p:txBody>
      </p:sp>
      <p:sp>
        <p:nvSpPr>
          <p:cNvPr id="4" name="TextBox 3">
            <a:extLst>
              <a:ext uri="{FF2B5EF4-FFF2-40B4-BE49-F238E27FC236}">
                <a16:creationId xmlns:a16="http://schemas.microsoft.com/office/drawing/2014/main" id="{E9E18DDA-BFCA-B21D-1DA3-0D92B327DE02}"/>
              </a:ext>
            </a:extLst>
          </p:cNvPr>
          <p:cNvSpPr txBox="1"/>
          <p:nvPr/>
        </p:nvSpPr>
        <p:spPr>
          <a:xfrm>
            <a:off x="762000" y="711199"/>
            <a:ext cx="10660743" cy="5293757"/>
          </a:xfrm>
          <a:prstGeom prst="rect">
            <a:avLst/>
          </a:prstGeom>
          <a:noFill/>
        </p:spPr>
        <p:txBody>
          <a:bodyPr wrap="square" rtlCol="0">
            <a:spAutoFit/>
          </a:bodyPr>
          <a:lstStyle/>
          <a:p>
            <a:pPr marL="0" lvl="0" indent="0" defTabSz="914400" fontAlgn="base">
              <a:spcBef>
                <a:spcPct val="0"/>
              </a:spcBef>
              <a:spcAft>
                <a:spcPct val="0"/>
              </a:spcAft>
              <a:buNone/>
            </a:pPr>
            <a:endParaRPr lang="en-US" sz="1050" b="1" dirty="0">
              <a:solidFill>
                <a:srgbClr val="000000"/>
              </a:solidFill>
            </a:endParaRPr>
          </a:p>
          <a:p>
            <a:pPr marL="0" lvl="0" indent="0" defTabSz="914400" fontAlgn="base">
              <a:spcBef>
                <a:spcPct val="0"/>
              </a:spcBef>
              <a:spcAft>
                <a:spcPct val="0"/>
              </a:spcAft>
              <a:buClr>
                <a:srgbClr val="C00000"/>
              </a:buClr>
              <a:buNone/>
            </a:pPr>
            <a:r>
              <a:rPr lang="en-US" sz="2400" b="1" dirty="0">
                <a:solidFill>
                  <a:srgbClr val="0070C0"/>
                </a:solidFill>
              </a:rPr>
              <a:t>Things to Keep in Mind When You are a Member of Group Account</a:t>
            </a:r>
          </a:p>
          <a:p>
            <a:pPr marL="0" lvl="0" indent="0" defTabSz="914400" fontAlgn="base">
              <a:spcBef>
                <a:spcPct val="0"/>
              </a:spcBef>
              <a:spcAft>
                <a:spcPct val="0"/>
              </a:spcAft>
              <a:buClr>
                <a:srgbClr val="C00000"/>
              </a:buClr>
              <a:buNone/>
            </a:pPr>
            <a:endParaRPr lang="en-US" sz="1000" b="1" dirty="0">
              <a:solidFill>
                <a:srgbClr val="000000"/>
              </a:solidFill>
            </a:endParaRPr>
          </a:p>
          <a:p>
            <a:pPr marL="0" lvl="0" indent="0" defTabSz="914400" fontAlgn="base">
              <a:spcBef>
                <a:spcPct val="0"/>
              </a:spcBef>
              <a:spcAft>
                <a:spcPct val="0"/>
              </a:spcAft>
              <a:buNone/>
            </a:pPr>
            <a:r>
              <a:rPr lang="en-US" sz="2400" dirty="0">
                <a:solidFill>
                  <a:srgbClr val="000000"/>
                </a:solidFill>
              </a:rPr>
              <a:t>Respond to Claims Information Requests </a:t>
            </a:r>
            <a:r>
              <a:rPr lang="en-US" sz="2400" b="1" u="sng" dirty="0">
                <a:solidFill>
                  <a:srgbClr val="C00000"/>
                </a:solidFill>
              </a:rPr>
              <a:t>IMMEDIATELY</a:t>
            </a:r>
            <a:r>
              <a:rPr lang="en-US" sz="2400" dirty="0">
                <a:solidFill>
                  <a:srgbClr val="000000"/>
                </a:solidFill>
              </a:rPr>
              <a:t> and </a:t>
            </a:r>
            <a:r>
              <a:rPr lang="en-US" sz="2400" b="1" u="sng" dirty="0">
                <a:solidFill>
                  <a:srgbClr val="C00000"/>
                </a:solidFill>
              </a:rPr>
              <a:t>BY THE DUE DATE.  </a:t>
            </a:r>
            <a:r>
              <a:rPr lang="en-US" sz="2400" dirty="0">
                <a:solidFill>
                  <a:srgbClr val="000000"/>
                </a:solidFill>
              </a:rPr>
              <a:t>There Will Be </a:t>
            </a:r>
            <a:r>
              <a:rPr lang="en-US" sz="2400" b="1" u="sng" dirty="0">
                <a:solidFill>
                  <a:srgbClr val="C00000"/>
                </a:solidFill>
              </a:rPr>
              <a:t>NO APPEAL </a:t>
            </a:r>
            <a:r>
              <a:rPr lang="en-US" sz="2400" dirty="0">
                <a:solidFill>
                  <a:srgbClr val="000000"/>
                </a:solidFill>
              </a:rPr>
              <a:t>if You Fail to do This!</a:t>
            </a:r>
          </a:p>
          <a:p>
            <a:pPr marL="0" lvl="0" indent="0" defTabSz="914400" fontAlgn="base">
              <a:spcBef>
                <a:spcPct val="0"/>
              </a:spcBef>
              <a:spcAft>
                <a:spcPct val="0"/>
              </a:spcAft>
              <a:buClr>
                <a:srgbClr val="C00000"/>
              </a:buClr>
              <a:buNone/>
            </a:pPr>
            <a:endParaRPr lang="en-US" sz="1050" dirty="0">
              <a:solidFill>
                <a:srgbClr val="000000"/>
              </a:solidFill>
            </a:endParaRPr>
          </a:p>
          <a:p>
            <a:pPr marL="0" lvl="0" indent="0" defTabSz="914400" fontAlgn="base">
              <a:spcBef>
                <a:spcPct val="0"/>
              </a:spcBef>
              <a:spcAft>
                <a:spcPct val="0"/>
              </a:spcAft>
              <a:buNone/>
            </a:pPr>
            <a:r>
              <a:rPr lang="en-US" sz="2400" dirty="0">
                <a:solidFill>
                  <a:srgbClr val="000000"/>
                </a:solidFill>
              </a:rPr>
              <a:t>All Information You Supply on the Claims Form is </a:t>
            </a:r>
            <a:r>
              <a:rPr lang="en-US" sz="2400" b="1" dirty="0">
                <a:solidFill>
                  <a:srgbClr val="C00000"/>
                </a:solidFill>
              </a:rPr>
              <a:t>CONFIDENTIAL</a:t>
            </a:r>
            <a:r>
              <a:rPr lang="en-US" sz="2400" dirty="0">
                <a:solidFill>
                  <a:srgbClr val="000000"/>
                </a:solidFill>
              </a:rPr>
              <a:t>, so </a:t>
            </a:r>
            <a:r>
              <a:rPr lang="en-US" sz="2400" b="1" dirty="0">
                <a:solidFill>
                  <a:srgbClr val="7030A0"/>
                </a:solidFill>
              </a:rPr>
              <a:t>BE HONEST</a:t>
            </a:r>
            <a:r>
              <a:rPr lang="en-US" sz="2400" dirty="0">
                <a:solidFill>
                  <a:srgbClr val="000000"/>
                </a:solidFill>
              </a:rPr>
              <a:t> and Describe the Termination Situation</a:t>
            </a:r>
          </a:p>
          <a:p>
            <a:pPr marL="0" lvl="0" indent="0" defTabSz="914400" fontAlgn="base">
              <a:spcBef>
                <a:spcPct val="0"/>
              </a:spcBef>
              <a:spcAft>
                <a:spcPct val="0"/>
              </a:spcAft>
              <a:buNone/>
            </a:pPr>
            <a:endParaRPr lang="en-US" sz="1050" dirty="0">
              <a:solidFill>
                <a:srgbClr val="000000"/>
              </a:solidFill>
            </a:endParaRPr>
          </a:p>
          <a:p>
            <a:pPr marL="457200" lvl="1" indent="0" algn="ctr" defTabSz="914400" fontAlgn="base">
              <a:spcBef>
                <a:spcPct val="0"/>
              </a:spcBef>
              <a:spcAft>
                <a:spcPct val="0"/>
              </a:spcAft>
              <a:buNone/>
            </a:pPr>
            <a:r>
              <a:rPr lang="en-US" sz="3200" b="1" dirty="0">
                <a:solidFill>
                  <a:srgbClr val="0070C0"/>
                </a:solidFill>
              </a:rPr>
              <a:t>Don’t say, “He was terminated for insubordination.” </a:t>
            </a:r>
          </a:p>
          <a:p>
            <a:pPr marL="457200" lvl="1" indent="0" defTabSz="914400" fontAlgn="base">
              <a:spcBef>
                <a:spcPct val="0"/>
              </a:spcBef>
              <a:spcAft>
                <a:spcPct val="0"/>
              </a:spcAft>
              <a:buNone/>
            </a:pPr>
            <a:endParaRPr lang="en-US" sz="1050" dirty="0">
              <a:solidFill>
                <a:srgbClr val="000000"/>
              </a:solidFill>
            </a:endParaRPr>
          </a:p>
          <a:p>
            <a:pPr marL="178118" indent="0" fontAlgn="base">
              <a:spcBef>
                <a:spcPct val="0"/>
              </a:spcBef>
              <a:spcAft>
                <a:spcPct val="0"/>
              </a:spcAft>
              <a:buNone/>
            </a:pPr>
            <a:r>
              <a:rPr lang="en-US" sz="2800" b="1" dirty="0">
                <a:solidFill>
                  <a:srgbClr val="C00000"/>
                </a:solidFill>
              </a:rPr>
              <a:t>Say, “He was terminated for being drunk/impaired and was found passed out in the boiler room with a 5</a:t>
            </a:r>
            <a:r>
              <a:rPr lang="en-US" sz="2800" b="1" baseline="30000" dirty="0">
                <a:solidFill>
                  <a:srgbClr val="C00000"/>
                </a:solidFill>
              </a:rPr>
              <a:t>th</a:t>
            </a:r>
            <a:r>
              <a:rPr lang="en-US" sz="2800" b="1" dirty="0">
                <a:solidFill>
                  <a:srgbClr val="C00000"/>
                </a:solidFill>
              </a:rPr>
              <a:t> of rum in his lap and a smoldering marijuana joint in his hand.”</a:t>
            </a:r>
          </a:p>
          <a:p>
            <a:endParaRPr lang="en-US" dirty="0"/>
          </a:p>
        </p:txBody>
      </p:sp>
      <p:pic>
        <p:nvPicPr>
          <p:cNvPr id="5" name="Picture 4">
            <a:extLst>
              <a:ext uri="{FF2B5EF4-FFF2-40B4-BE49-F238E27FC236}">
                <a16:creationId xmlns:a16="http://schemas.microsoft.com/office/drawing/2014/main" id="{873A5C91-D5B8-9D4A-8F4F-916D132AA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32" y="5737521"/>
            <a:ext cx="1030046" cy="824037"/>
          </a:xfrm>
          <a:prstGeom prst="rect">
            <a:avLst/>
          </a:prstGeom>
        </p:spPr>
      </p:pic>
      <p:pic>
        <p:nvPicPr>
          <p:cNvPr id="6" name="Picture 5" descr="Icon&#10;&#10;Description automatically generated">
            <a:extLst>
              <a:ext uri="{FF2B5EF4-FFF2-40B4-BE49-F238E27FC236}">
                <a16:creationId xmlns:a16="http://schemas.microsoft.com/office/drawing/2014/main" id="{44356522-B38A-DEDC-E72B-02790503F12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29528" y="5737521"/>
            <a:ext cx="1344159" cy="926855"/>
          </a:xfrm>
          <a:prstGeom prst="rect">
            <a:avLst/>
          </a:prstGeom>
        </p:spPr>
      </p:pic>
      <p:pic>
        <p:nvPicPr>
          <p:cNvPr id="7" name="Picture 6">
            <a:extLst>
              <a:ext uri="{FF2B5EF4-FFF2-40B4-BE49-F238E27FC236}">
                <a16:creationId xmlns:a16="http://schemas.microsoft.com/office/drawing/2014/main" id="{8B8B6CFE-F636-78D8-11CA-F728B76EC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096" y="5364924"/>
            <a:ext cx="1456209" cy="1493076"/>
          </a:xfrm>
          <a:prstGeom prst="rect">
            <a:avLst/>
          </a:prstGeom>
        </p:spPr>
      </p:pic>
    </p:spTree>
    <p:extLst>
      <p:ext uri="{BB962C8B-B14F-4D97-AF65-F5344CB8AC3E}">
        <p14:creationId xmlns:p14="http://schemas.microsoft.com/office/powerpoint/2010/main" val="216450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heel(1)">
                                      <p:cBhvr>
                                        <p:cTn id="10" dur="20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wipe(down)">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DCC7AC-2397-3207-3012-9CD0BA6078AA}"/>
              </a:ext>
            </a:extLst>
          </p:cNvPr>
          <p:cNvSpPr>
            <a:spLocks noGrp="1"/>
          </p:cNvSpPr>
          <p:nvPr>
            <p:ph type="sldNum" sz="quarter" idx="12"/>
          </p:nvPr>
        </p:nvSpPr>
        <p:spPr/>
        <p:txBody>
          <a:bodyPr/>
          <a:lstStyle/>
          <a:p>
            <a:fld id="{CB1E4CB7-CB13-4810-BF18-BE31AFC64F93}" type="slidenum">
              <a:rPr lang="en-US" smtClean="0"/>
              <a:t>171</a:t>
            </a:fld>
            <a:endParaRPr lang="en-US" dirty="0"/>
          </a:p>
        </p:txBody>
      </p:sp>
      <p:sp>
        <p:nvSpPr>
          <p:cNvPr id="3" name="TextBox 2">
            <a:extLst>
              <a:ext uri="{FF2B5EF4-FFF2-40B4-BE49-F238E27FC236}">
                <a16:creationId xmlns:a16="http://schemas.microsoft.com/office/drawing/2014/main" id="{673BEB94-B629-7B8F-A625-F42437934ECE}"/>
              </a:ext>
            </a:extLst>
          </p:cNvPr>
          <p:cNvSpPr txBox="1"/>
          <p:nvPr/>
        </p:nvSpPr>
        <p:spPr>
          <a:xfrm>
            <a:off x="769257" y="914400"/>
            <a:ext cx="10660743" cy="5152571"/>
          </a:xfrm>
          <a:prstGeom prst="rect">
            <a:avLst/>
          </a:prstGeom>
          <a:noFill/>
        </p:spPr>
        <p:txBody>
          <a:bodyPr wrap="square" rtlCol="0">
            <a:spAutoFit/>
          </a:bodyPr>
          <a:lstStyle/>
          <a:p>
            <a:pPr marL="0" lvl="0" indent="0" defTabSz="914400" fontAlgn="base">
              <a:spcBef>
                <a:spcPct val="0"/>
              </a:spcBef>
              <a:spcAft>
                <a:spcPct val="0"/>
              </a:spcAft>
              <a:buClr>
                <a:srgbClr val="C00000"/>
              </a:buClr>
              <a:buNone/>
            </a:pPr>
            <a:r>
              <a:rPr lang="en-US" sz="2800" b="1" dirty="0">
                <a:solidFill>
                  <a:srgbClr val="0070C0"/>
                </a:solidFill>
              </a:rPr>
              <a:t>Things to Keep in Mind When You are a Member of Group Account</a:t>
            </a:r>
          </a:p>
          <a:p>
            <a:pPr marL="0" lvl="0" indent="0" defTabSz="914400" fontAlgn="base">
              <a:spcBef>
                <a:spcPct val="0"/>
              </a:spcBef>
              <a:spcAft>
                <a:spcPct val="0"/>
              </a:spcAft>
              <a:buClr>
                <a:srgbClr val="C00000"/>
              </a:buClr>
              <a:buNone/>
            </a:pPr>
            <a:endParaRPr lang="en-US" sz="1000" b="1" dirty="0">
              <a:solidFill>
                <a:srgbClr val="000000"/>
              </a:solidFill>
            </a:endParaRPr>
          </a:p>
          <a:p>
            <a:pPr marL="461963" lvl="0" indent="-461963" fontAlgn="base">
              <a:spcBef>
                <a:spcPct val="0"/>
              </a:spcBef>
              <a:spcAft>
                <a:spcPct val="0"/>
              </a:spcAft>
            </a:pPr>
            <a:r>
              <a:rPr lang="en-US" sz="2400" dirty="0">
                <a:solidFill>
                  <a:srgbClr val="000000"/>
                </a:solidFill>
              </a:rPr>
              <a:t>Remember to Return </a:t>
            </a:r>
            <a:r>
              <a:rPr lang="en-US" sz="2400" dirty="0">
                <a:solidFill>
                  <a:srgbClr val="7030A0"/>
                </a:solidFill>
              </a:rPr>
              <a:t>Claims Information </a:t>
            </a:r>
            <a:r>
              <a:rPr lang="en-US" sz="2400" dirty="0">
                <a:solidFill>
                  <a:srgbClr val="000000"/>
                </a:solidFill>
              </a:rPr>
              <a:t>or </a:t>
            </a:r>
            <a:r>
              <a:rPr lang="en-US" sz="2400" dirty="0">
                <a:solidFill>
                  <a:srgbClr val="7030A0"/>
                </a:solidFill>
              </a:rPr>
              <a:t>Verification of Employment </a:t>
            </a:r>
            <a:r>
              <a:rPr lang="en-US" sz="2400" dirty="0">
                <a:solidFill>
                  <a:srgbClr val="000000"/>
                </a:solidFill>
              </a:rPr>
              <a:t>Forms to </a:t>
            </a:r>
            <a:r>
              <a:rPr lang="en-US" sz="2400" b="1" dirty="0">
                <a:solidFill>
                  <a:srgbClr val="C00000"/>
                </a:solidFill>
              </a:rPr>
              <a:t>OUR OFFICE</a:t>
            </a:r>
            <a:r>
              <a:rPr lang="en-US" sz="2400" b="1" dirty="0">
                <a:solidFill>
                  <a:srgbClr val="7030A0"/>
                </a:solidFill>
              </a:rPr>
              <a:t> </a:t>
            </a:r>
            <a:r>
              <a:rPr lang="en-US" sz="2400" dirty="0">
                <a:solidFill>
                  <a:srgbClr val="000000"/>
                </a:solidFill>
              </a:rPr>
              <a:t>(NDSBA) </a:t>
            </a:r>
            <a:r>
              <a:rPr lang="en-US" sz="2400" b="1" u="sng" dirty="0">
                <a:solidFill>
                  <a:srgbClr val="C00000"/>
                </a:solidFill>
              </a:rPr>
              <a:t>NOT</a:t>
            </a:r>
            <a:r>
              <a:rPr lang="en-US" sz="2400" dirty="0">
                <a:solidFill>
                  <a:srgbClr val="000000"/>
                </a:solidFill>
              </a:rPr>
              <a:t> Job Service</a:t>
            </a:r>
          </a:p>
          <a:p>
            <a:pPr marL="461963" lvl="0" indent="-461963" fontAlgn="base">
              <a:spcBef>
                <a:spcPct val="0"/>
              </a:spcBef>
              <a:spcAft>
                <a:spcPct val="0"/>
              </a:spcAft>
            </a:pPr>
            <a:endParaRPr lang="en-US" sz="2400" dirty="0">
              <a:solidFill>
                <a:srgbClr val="000000"/>
              </a:solidFill>
            </a:endParaRPr>
          </a:p>
          <a:p>
            <a:pPr marL="461963" lvl="0" indent="-461963" fontAlgn="base">
              <a:spcBef>
                <a:spcPct val="0"/>
              </a:spcBef>
              <a:spcAft>
                <a:spcPct val="0"/>
              </a:spcAft>
            </a:pPr>
            <a:r>
              <a:rPr lang="en-US" sz="2400" dirty="0">
                <a:solidFill>
                  <a:srgbClr val="000000"/>
                </a:solidFill>
              </a:rPr>
              <a:t>If You are Asked to </a:t>
            </a:r>
            <a:r>
              <a:rPr lang="en-US" sz="2400" b="1" dirty="0">
                <a:solidFill>
                  <a:srgbClr val="7030A0"/>
                </a:solidFill>
              </a:rPr>
              <a:t>Verify Employment</a:t>
            </a:r>
            <a:r>
              <a:rPr lang="en-US" sz="2400" dirty="0">
                <a:solidFill>
                  <a:srgbClr val="000000"/>
                </a:solidFill>
              </a:rPr>
              <a:t>, You Have </a:t>
            </a:r>
            <a:r>
              <a:rPr lang="en-US" sz="2400" b="1" dirty="0">
                <a:solidFill>
                  <a:srgbClr val="C00000"/>
                </a:solidFill>
              </a:rPr>
              <a:t>NO</a:t>
            </a:r>
            <a:r>
              <a:rPr lang="en-US" sz="2400" dirty="0">
                <a:solidFill>
                  <a:srgbClr val="000000"/>
                </a:solidFill>
              </a:rPr>
              <a:t> Ability to Determine the Benefits Paid</a:t>
            </a:r>
          </a:p>
          <a:p>
            <a:pPr marL="285750" lvl="0" indent="-285750" fontAlgn="base">
              <a:spcBef>
                <a:spcPct val="0"/>
              </a:spcBef>
              <a:spcAft>
                <a:spcPct val="0"/>
              </a:spcAft>
            </a:pPr>
            <a:endParaRPr lang="en-US" sz="2400" dirty="0">
              <a:solidFill>
                <a:srgbClr val="000000"/>
              </a:solidFill>
            </a:endParaRPr>
          </a:p>
          <a:p>
            <a:pPr marL="914400" lvl="1" indent="-457200" fontAlgn="base">
              <a:spcBef>
                <a:spcPct val="0"/>
              </a:spcBef>
              <a:spcAft>
                <a:spcPct val="0"/>
              </a:spcAft>
              <a:buFont typeface="Courier New" panose="02070309020205020404" pitchFamily="49" charset="0"/>
              <a:buChar char="o"/>
            </a:pPr>
            <a:r>
              <a:rPr lang="en-US" sz="2400" dirty="0">
                <a:solidFill>
                  <a:srgbClr val="000000"/>
                </a:solidFill>
              </a:rPr>
              <a:t>The Benefits are Based on the Previous Employer’s Information</a:t>
            </a:r>
          </a:p>
          <a:p>
            <a:pPr marL="914400" lvl="1" indent="-457200" fontAlgn="base">
              <a:spcBef>
                <a:spcPct val="0"/>
              </a:spcBef>
              <a:spcAft>
                <a:spcPct val="0"/>
              </a:spcAft>
              <a:buFont typeface="Courier New" panose="02070309020205020404" pitchFamily="49" charset="0"/>
              <a:buChar char="o"/>
            </a:pPr>
            <a:endParaRPr lang="en-US" sz="2400" dirty="0">
              <a:solidFill>
                <a:srgbClr val="000000"/>
              </a:solidFill>
            </a:endParaRPr>
          </a:p>
          <a:p>
            <a:pPr marL="914400" lvl="1" indent="-457200" fontAlgn="base">
              <a:spcBef>
                <a:spcPct val="0"/>
              </a:spcBef>
              <a:spcAft>
                <a:spcPct val="0"/>
              </a:spcAft>
              <a:buFont typeface="Courier New" panose="02070309020205020404" pitchFamily="49" charset="0"/>
              <a:buChar char="o"/>
            </a:pPr>
            <a:r>
              <a:rPr lang="en-US" sz="2400" dirty="0">
                <a:solidFill>
                  <a:srgbClr val="000000"/>
                </a:solidFill>
              </a:rPr>
              <a:t>Job Service is Trying to Verify if Your Former Employee Earned Money While Collecting Unemployment</a:t>
            </a:r>
          </a:p>
          <a:p>
            <a:endParaRPr lang="en-US" dirty="0"/>
          </a:p>
        </p:txBody>
      </p:sp>
      <p:pic>
        <p:nvPicPr>
          <p:cNvPr id="4" name="Picture 3">
            <a:extLst>
              <a:ext uri="{FF2B5EF4-FFF2-40B4-BE49-F238E27FC236}">
                <a16:creationId xmlns:a16="http://schemas.microsoft.com/office/drawing/2014/main" id="{EDC9D704-FAF5-B72D-2CCD-11112782C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884" y="5762920"/>
            <a:ext cx="838200" cy="629013"/>
          </a:xfrm>
          <a:prstGeom prst="rect">
            <a:avLst/>
          </a:prstGeom>
          <a:effectLst>
            <a:glow rad="127000">
              <a:srgbClr val="FFFF99">
                <a:lumMod val="75000"/>
              </a:srgbClr>
            </a:glow>
          </a:effectLst>
        </p:spPr>
      </p:pic>
      <p:pic>
        <p:nvPicPr>
          <p:cNvPr id="5" name="Picture 3">
            <a:extLst>
              <a:ext uri="{FF2B5EF4-FFF2-40B4-BE49-F238E27FC236}">
                <a16:creationId xmlns:a16="http://schemas.microsoft.com/office/drawing/2014/main" id="{4E0DB590-4156-86E3-4430-A8461C383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584" y="5463245"/>
            <a:ext cx="1858346" cy="9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9604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EDD3E2-758F-4088-B41B-CF6632D208B2}"/>
              </a:ext>
            </a:extLst>
          </p:cNvPr>
          <p:cNvSpPr>
            <a:spLocks noGrp="1"/>
          </p:cNvSpPr>
          <p:nvPr>
            <p:ph type="sldNum" sz="quarter" idx="12"/>
          </p:nvPr>
        </p:nvSpPr>
        <p:spPr/>
        <p:txBody>
          <a:bodyPr/>
          <a:lstStyle/>
          <a:p>
            <a:fld id="{CB1E4CB7-CB13-4810-BF18-BE31AFC64F93}" type="slidenum">
              <a:rPr lang="en-US" smtClean="0"/>
              <a:t>172</a:t>
            </a:fld>
            <a:endParaRPr lang="en-US" dirty="0"/>
          </a:p>
        </p:txBody>
      </p:sp>
      <p:sp>
        <p:nvSpPr>
          <p:cNvPr id="3" name="TextBox 2">
            <a:extLst>
              <a:ext uri="{FF2B5EF4-FFF2-40B4-BE49-F238E27FC236}">
                <a16:creationId xmlns:a16="http://schemas.microsoft.com/office/drawing/2014/main" id="{55994989-89A4-CD82-AAA0-59B1621BCEBB}"/>
              </a:ext>
            </a:extLst>
          </p:cNvPr>
          <p:cNvSpPr txBox="1"/>
          <p:nvPr/>
        </p:nvSpPr>
        <p:spPr>
          <a:xfrm>
            <a:off x="783771" y="756741"/>
            <a:ext cx="10646229" cy="5693866"/>
          </a:xfrm>
          <a:prstGeom prst="rect">
            <a:avLst/>
          </a:prstGeom>
          <a:noFill/>
        </p:spPr>
        <p:txBody>
          <a:bodyPr wrap="square" rtlCol="0">
            <a:spAutoFit/>
          </a:bodyPr>
          <a:lstStyle/>
          <a:p>
            <a:pPr marL="0" lvl="0" indent="0" algn="ctr" defTabSz="914400" fontAlgn="base">
              <a:spcBef>
                <a:spcPct val="0"/>
              </a:spcBef>
              <a:spcAft>
                <a:spcPct val="0"/>
              </a:spcAft>
              <a:buNone/>
            </a:pPr>
            <a:r>
              <a:rPr lang="en-US" sz="3600" b="1" dirty="0">
                <a:solidFill>
                  <a:srgbClr val="000000"/>
                </a:solidFill>
              </a:rPr>
              <a:t>Other Common Insurance Policies:</a:t>
            </a:r>
          </a:p>
          <a:p>
            <a:pPr marL="0" lvl="0" indent="0" defTabSz="914400" fontAlgn="base">
              <a:spcBef>
                <a:spcPct val="0"/>
              </a:spcBef>
              <a:spcAft>
                <a:spcPct val="0"/>
              </a:spcAft>
              <a:buNone/>
            </a:pPr>
            <a:endParaRPr lang="en-US" dirty="0">
              <a:solidFill>
                <a:srgbClr val="000000"/>
              </a:solidFill>
            </a:endParaRPr>
          </a:p>
          <a:p>
            <a:pPr marL="630238" indent="-630238" fontAlgn="base">
              <a:spcBef>
                <a:spcPct val="0"/>
              </a:spcBef>
              <a:spcAft>
                <a:spcPct val="0"/>
              </a:spcAft>
              <a:buClr>
                <a:srgbClr val="0000FF"/>
              </a:buClr>
              <a:buFont typeface="Arial" panose="020B0604020202020204" pitchFamily="34" charset="0"/>
              <a:buChar char="•"/>
            </a:pPr>
            <a:r>
              <a:rPr lang="en-US" sz="2800" b="1" dirty="0">
                <a:solidFill>
                  <a:srgbClr val="0000FF"/>
                </a:solidFill>
              </a:rPr>
              <a:t>Equipment Breakdown (Boiler &amp; Machinery Coverage)</a:t>
            </a:r>
          </a:p>
          <a:p>
            <a:pPr marL="800100" lvl="1" indent="-739775" defTabSz="914400" fontAlgn="base">
              <a:spcBef>
                <a:spcPct val="0"/>
              </a:spcBef>
              <a:spcAft>
                <a:spcPct val="0"/>
              </a:spcAft>
              <a:buFont typeface="Courier New" panose="02070309020205020404" pitchFamily="49" charset="0"/>
              <a:buChar char="o"/>
            </a:pPr>
            <a:r>
              <a:rPr lang="en-US" sz="2400" dirty="0">
                <a:solidFill>
                  <a:srgbClr val="000000"/>
                </a:solidFill>
              </a:rPr>
              <a:t>Added to your Property Insurance and Has its Own Deductible</a:t>
            </a:r>
          </a:p>
          <a:p>
            <a:pPr marL="0" lvl="0" indent="0" defTabSz="914400" fontAlgn="base">
              <a:spcBef>
                <a:spcPct val="0"/>
              </a:spcBef>
              <a:spcAft>
                <a:spcPct val="0"/>
              </a:spcAft>
              <a:buClr>
                <a:srgbClr val="0000FF"/>
              </a:buClr>
              <a:buNone/>
            </a:pPr>
            <a:endParaRPr lang="en-US" sz="1400" dirty="0">
              <a:solidFill>
                <a:srgbClr val="000000"/>
              </a:solidFill>
            </a:endParaRPr>
          </a:p>
          <a:p>
            <a:pPr marL="630238" indent="-630238" fontAlgn="base">
              <a:spcBef>
                <a:spcPct val="0"/>
              </a:spcBef>
              <a:spcAft>
                <a:spcPct val="0"/>
              </a:spcAft>
              <a:buClr>
                <a:srgbClr val="0000FF"/>
              </a:buClr>
              <a:buFont typeface="Arial" panose="020B0604020202020204" pitchFamily="34" charset="0"/>
              <a:buChar char="•"/>
            </a:pPr>
            <a:r>
              <a:rPr lang="en-US" sz="2800" b="1" dirty="0">
                <a:solidFill>
                  <a:srgbClr val="0000FF"/>
                </a:solidFill>
              </a:rPr>
              <a:t>Outdoor Property Insurance</a:t>
            </a:r>
          </a:p>
          <a:p>
            <a:pPr marL="630238" indent="-630238" fontAlgn="base">
              <a:spcBef>
                <a:spcPct val="0"/>
              </a:spcBef>
              <a:spcAft>
                <a:spcPct val="0"/>
              </a:spcAft>
              <a:buClr>
                <a:srgbClr val="0000FF"/>
              </a:buClr>
            </a:pPr>
            <a:endParaRPr lang="en-US" sz="1400" b="1" dirty="0">
              <a:solidFill>
                <a:srgbClr val="000000"/>
              </a:solidFill>
            </a:endParaRPr>
          </a:p>
          <a:p>
            <a:pPr marL="630238" indent="-630238" fontAlgn="base">
              <a:spcBef>
                <a:spcPct val="0"/>
              </a:spcBef>
              <a:spcAft>
                <a:spcPct val="0"/>
              </a:spcAft>
              <a:buClr>
                <a:srgbClr val="0000FF"/>
              </a:buClr>
              <a:buFont typeface="Arial" panose="020B0604020202020204" pitchFamily="34" charset="0"/>
              <a:buChar char="•"/>
            </a:pPr>
            <a:r>
              <a:rPr lang="en-US" sz="2800" b="1" dirty="0">
                <a:solidFill>
                  <a:srgbClr val="0000FF"/>
                </a:solidFill>
              </a:rPr>
              <a:t>Personal Property Scheduled Insurance</a:t>
            </a:r>
          </a:p>
          <a:p>
            <a:pPr marL="630238" indent="-630238" fontAlgn="base">
              <a:spcBef>
                <a:spcPct val="0"/>
              </a:spcBef>
              <a:spcAft>
                <a:spcPct val="0"/>
              </a:spcAft>
              <a:buClr>
                <a:srgbClr val="0000FF"/>
              </a:buClr>
            </a:pPr>
            <a:endParaRPr lang="en-US" sz="1400" b="1" dirty="0">
              <a:solidFill>
                <a:srgbClr val="000000"/>
              </a:solidFill>
            </a:endParaRPr>
          </a:p>
          <a:p>
            <a:pPr marL="630238" indent="-630238" fontAlgn="base">
              <a:spcBef>
                <a:spcPct val="0"/>
              </a:spcBef>
              <a:spcAft>
                <a:spcPct val="0"/>
              </a:spcAft>
              <a:buClr>
                <a:srgbClr val="0000FF"/>
              </a:buClr>
              <a:buFont typeface="Arial" panose="020B0604020202020204" pitchFamily="34" charset="0"/>
              <a:buChar char="•"/>
            </a:pPr>
            <a:r>
              <a:rPr lang="en-US" sz="2800" b="1" dirty="0">
                <a:solidFill>
                  <a:srgbClr val="0000FF"/>
                </a:solidFill>
              </a:rPr>
              <a:t>Inland Marine Coverage</a:t>
            </a:r>
          </a:p>
          <a:p>
            <a:pPr marL="0" lvl="0" indent="0" defTabSz="914400" fontAlgn="base">
              <a:spcBef>
                <a:spcPct val="0"/>
              </a:spcBef>
              <a:spcAft>
                <a:spcPct val="0"/>
              </a:spcAft>
              <a:buNone/>
            </a:pPr>
            <a:endParaRPr lang="en-US" dirty="0">
              <a:solidFill>
                <a:srgbClr val="000000"/>
              </a:solidFill>
            </a:endParaRPr>
          </a:p>
          <a:p>
            <a:pPr marL="0" lvl="0" indent="0" defTabSz="914400" fontAlgn="base">
              <a:spcBef>
                <a:spcPct val="0"/>
              </a:spcBef>
              <a:spcAft>
                <a:spcPct val="0"/>
              </a:spcAft>
              <a:buNone/>
            </a:pPr>
            <a:r>
              <a:rPr lang="en-US" sz="3200" b="1" i="1" dirty="0">
                <a:solidFill>
                  <a:srgbClr val="00B050"/>
                </a:solidFill>
              </a:rPr>
              <a:t>NOTE:</a:t>
            </a:r>
            <a:r>
              <a:rPr lang="en-US" sz="3200" b="1" dirty="0">
                <a:solidFill>
                  <a:srgbClr val="000000"/>
                </a:solidFill>
              </a:rPr>
              <a:t>  If the District is Constructing an Addition or a New Building, You are </a:t>
            </a:r>
            <a:r>
              <a:rPr lang="en-US" sz="3200" b="1" i="1" u="sng" dirty="0">
                <a:solidFill>
                  <a:srgbClr val="C00000"/>
                </a:solidFill>
              </a:rPr>
              <a:t>NOT</a:t>
            </a:r>
            <a:r>
              <a:rPr lang="en-US" sz="3200" b="1" dirty="0">
                <a:solidFill>
                  <a:srgbClr val="000000"/>
                </a:solidFill>
              </a:rPr>
              <a:t> Responsible for Insuring it Until You </a:t>
            </a:r>
            <a:r>
              <a:rPr lang="en-US" sz="3200" b="1" dirty="0">
                <a:solidFill>
                  <a:srgbClr val="7030A0"/>
                </a:solidFill>
              </a:rPr>
              <a:t>Take Possession</a:t>
            </a:r>
            <a:r>
              <a:rPr lang="en-US" sz="3200" b="1" dirty="0">
                <a:solidFill>
                  <a:srgbClr val="000000"/>
                </a:solidFill>
              </a:rPr>
              <a:t>.</a:t>
            </a:r>
          </a:p>
          <a:p>
            <a:endParaRPr lang="en-US" dirty="0"/>
          </a:p>
        </p:txBody>
      </p:sp>
      <p:pic>
        <p:nvPicPr>
          <p:cNvPr id="4" name="Picture 3">
            <a:extLst>
              <a:ext uri="{FF2B5EF4-FFF2-40B4-BE49-F238E27FC236}">
                <a16:creationId xmlns:a16="http://schemas.microsoft.com/office/drawing/2014/main" id="{1B207209-A1F6-DF57-14F5-613D9EEC5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562" y="2809212"/>
            <a:ext cx="1922086" cy="1588924"/>
          </a:xfrm>
          <a:prstGeom prst="rect">
            <a:avLst/>
          </a:prstGeom>
        </p:spPr>
      </p:pic>
    </p:spTree>
    <p:extLst>
      <p:ext uri="{BB962C8B-B14F-4D97-AF65-F5344CB8AC3E}">
        <p14:creationId xmlns:p14="http://schemas.microsoft.com/office/powerpoint/2010/main" val="33607215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173</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8519886"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BIDS</a:t>
            </a:r>
          </a:p>
        </p:txBody>
      </p:sp>
    </p:spTree>
    <p:extLst>
      <p:ext uri="{BB962C8B-B14F-4D97-AF65-F5344CB8AC3E}">
        <p14:creationId xmlns:p14="http://schemas.microsoft.com/office/powerpoint/2010/main" val="22460336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63AFF2-4ED5-AFF6-A34E-DF64B3D54BA1}"/>
              </a:ext>
            </a:extLst>
          </p:cNvPr>
          <p:cNvSpPr>
            <a:spLocks noGrp="1"/>
          </p:cNvSpPr>
          <p:nvPr>
            <p:ph type="sldNum" sz="quarter" idx="12"/>
          </p:nvPr>
        </p:nvSpPr>
        <p:spPr/>
        <p:txBody>
          <a:bodyPr/>
          <a:lstStyle/>
          <a:p>
            <a:fld id="{CB1E4CB7-CB13-4810-BF18-BE31AFC64F93}" type="slidenum">
              <a:rPr lang="en-US" smtClean="0"/>
              <a:t>174</a:t>
            </a:fld>
            <a:endParaRPr lang="en-US" dirty="0"/>
          </a:p>
        </p:txBody>
      </p:sp>
      <p:sp>
        <p:nvSpPr>
          <p:cNvPr id="3" name="TextBox 2">
            <a:extLst>
              <a:ext uri="{FF2B5EF4-FFF2-40B4-BE49-F238E27FC236}">
                <a16:creationId xmlns:a16="http://schemas.microsoft.com/office/drawing/2014/main" id="{B7506B0C-9DD4-FA76-916C-209B9B20CD78}"/>
              </a:ext>
            </a:extLst>
          </p:cNvPr>
          <p:cNvSpPr txBox="1"/>
          <p:nvPr/>
        </p:nvSpPr>
        <p:spPr>
          <a:xfrm>
            <a:off x="769257" y="957943"/>
            <a:ext cx="10660743" cy="4647426"/>
          </a:xfrm>
          <a:prstGeom prst="rect">
            <a:avLst/>
          </a:prstGeom>
          <a:noFill/>
        </p:spPr>
        <p:txBody>
          <a:bodyPr wrap="square" rtlCol="0">
            <a:spAutoFit/>
          </a:bodyPr>
          <a:lstStyle/>
          <a:p>
            <a:pPr marL="0" lvl="0" indent="0" defTabSz="914400" fontAlgn="base">
              <a:spcBef>
                <a:spcPct val="0"/>
              </a:spcBef>
              <a:spcAft>
                <a:spcPct val="0"/>
              </a:spcAft>
              <a:buNone/>
            </a:pPr>
            <a:r>
              <a:rPr lang="en-US" sz="2800" b="1" dirty="0">
                <a:latin typeface="Arial" panose="020B0604020202020204" pitchFamily="34" charset="0"/>
                <a:cs typeface="Arial" panose="020B0604020202020204" pitchFamily="34" charset="0"/>
              </a:rPr>
              <a:t>The School Board May Not Enter a Contract Involving the Expenditure of an Aggregate Amount </a:t>
            </a:r>
            <a:r>
              <a:rPr lang="en-US" sz="2800" b="1" dirty="0">
                <a:solidFill>
                  <a:srgbClr val="7030A0"/>
                </a:solidFill>
                <a:latin typeface="Arial" panose="020B0604020202020204" pitchFamily="34" charset="0"/>
                <a:cs typeface="Arial" panose="020B0604020202020204" pitchFamily="34" charset="0"/>
              </a:rPr>
              <a:t>Greater Than </a:t>
            </a:r>
            <a:r>
              <a:rPr lang="en-US" sz="2800" b="1" dirty="0">
                <a:solidFill>
                  <a:srgbClr val="C00000"/>
                </a:solidFill>
                <a:latin typeface="Arial" panose="020B0604020202020204" pitchFamily="34" charset="0"/>
                <a:cs typeface="Arial" panose="020B0604020202020204" pitchFamily="34" charset="0"/>
              </a:rPr>
              <a:t>$50,000 </a:t>
            </a:r>
            <a:r>
              <a:rPr lang="en-US" sz="2800" b="1" dirty="0">
                <a:latin typeface="Arial" panose="020B0604020202020204" pitchFamily="34" charset="0"/>
                <a:cs typeface="Arial" panose="020B0604020202020204" pitchFamily="34" charset="0"/>
              </a:rPr>
              <a:t>Unless:</a:t>
            </a:r>
          </a:p>
          <a:p>
            <a:pPr marL="457200" indent="-457200" fontAlgn="base">
              <a:spcBef>
                <a:spcPct val="0"/>
              </a:spcBef>
              <a:spcAft>
                <a:spcPct val="0"/>
              </a:spcAft>
              <a:buFont typeface="Arial" panose="020B0604020202020204" pitchFamily="34" charset="0"/>
              <a:buChar char="•"/>
            </a:pPr>
            <a:r>
              <a:rPr lang="en-US" sz="2800" b="1" dirty="0">
                <a:solidFill>
                  <a:srgbClr val="000000"/>
                </a:solidFill>
                <a:latin typeface="Arial" panose="020B0604020202020204" pitchFamily="34" charset="0"/>
                <a:cs typeface="Arial" panose="020B0604020202020204" pitchFamily="34" charset="0"/>
              </a:rPr>
              <a:t>Publish Notice 10 Days Before Bid Opening in Official Newspaper of the District</a:t>
            </a:r>
          </a:p>
          <a:p>
            <a:pPr marL="457200" indent="-457200" fontAlgn="base">
              <a:spcBef>
                <a:spcPct val="0"/>
              </a:spcBef>
              <a:spcAft>
                <a:spcPct val="0"/>
              </a:spcAft>
              <a:buFont typeface="Arial" panose="020B0604020202020204" pitchFamily="34" charset="0"/>
              <a:buChar char="•"/>
            </a:pPr>
            <a:endParaRPr lang="en-US" sz="1200" b="1" dirty="0">
              <a:solidFill>
                <a:srgbClr val="000000"/>
              </a:solidFill>
              <a:latin typeface="Arial" panose="020B0604020202020204" pitchFamily="34" charset="0"/>
              <a:cs typeface="Arial" panose="020B0604020202020204" pitchFamily="34" charset="0"/>
            </a:endParaRPr>
          </a:p>
          <a:p>
            <a:pPr marL="457200" indent="-457200" fontAlgn="base">
              <a:spcBef>
                <a:spcPct val="0"/>
              </a:spcBef>
              <a:spcAft>
                <a:spcPct val="0"/>
              </a:spcAft>
              <a:buFont typeface="Arial" panose="020B0604020202020204" pitchFamily="34" charset="0"/>
              <a:buChar char="•"/>
            </a:pPr>
            <a:r>
              <a:rPr lang="en-US" sz="2800" b="1" dirty="0">
                <a:solidFill>
                  <a:srgbClr val="000000"/>
                </a:solidFill>
                <a:latin typeface="Arial" panose="020B0604020202020204" pitchFamily="34" charset="0"/>
                <a:cs typeface="Arial" panose="020B0604020202020204" pitchFamily="34" charset="0"/>
              </a:rPr>
              <a:t>Received Sealed Bids</a:t>
            </a:r>
          </a:p>
          <a:p>
            <a:pPr marL="457200" indent="-457200" fontAlgn="base">
              <a:spcBef>
                <a:spcPct val="0"/>
              </a:spcBef>
              <a:spcAft>
                <a:spcPct val="0"/>
              </a:spcAft>
              <a:buFont typeface="Arial" panose="020B0604020202020204" pitchFamily="34" charset="0"/>
              <a:buChar char="•"/>
            </a:pPr>
            <a:endParaRPr lang="en-US" sz="1400" b="1" dirty="0">
              <a:solidFill>
                <a:srgbClr val="000000"/>
              </a:solidFill>
              <a:latin typeface="Arial" panose="020B0604020202020204" pitchFamily="34" charset="0"/>
              <a:cs typeface="Arial" panose="020B0604020202020204" pitchFamily="34" charset="0"/>
            </a:endParaRPr>
          </a:p>
          <a:p>
            <a:pPr marL="457200" indent="-457200" fontAlgn="base">
              <a:spcBef>
                <a:spcPct val="0"/>
              </a:spcBef>
              <a:spcAft>
                <a:spcPct val="0"/>
              </a:spcAft>
              <a:buFont typeface="Arial" panose="020B0604020202020204" pitchFamily="34" charset="0"/>
              <a:buChar char="•"/>
            </a:pPr>
            <a:r>
              <a:rPr lang="en-US" sz="2800" b="1" dirty="0">
                <a:solidFill>
                  <a:srgbClr val="000000"/>
                </a:solidFill>
                <a:latin typeface="Arial" panose="020B0604020202020204" pitchFamily="34" charset="0"/>
                <a:cs typeface="Arial" panose="020B0604020202020204" pitchFamily="34" charset="0"/>
              </a:rPr>
              <a:t>Accept the Bid of the Lowest </a:t>
            </a:r>
            <a:r>
              <a:rPr lang="en-US" sz="2800" b="1" u="sng" dirty="0">
                <a:solidFill>
                  <a:srgbClr val="C00000"/>
                </a:solidFill>
                <a:latin typeface="Arial" panose="020B0604020202020204" pitchFamily="34" charset="0"/>
                <a:cs typeface="Arial" panose="020B0604020202020204" pitchFamily="34" charset="0"/>
              </a:rPr>
              <a:t>Responsible</a:t>
            </a:r>
            <a:r>
              <a:rPr lang="en-US" sz="2800" b="1" dirty="0">
                <a:solidFill>
                  <a:srgbClr val="000000"/>
                </a:solidFill>
                <a:latin typeface="Arial" panose="020B0604020202020204" pitchFamily="34" charset="0"/>
                <a:cs typeface="Arial" panose="020B0604020202020204" pitchFamily="34" charset="0"/>
              </a:rPr>
              <a:t> Bidder</a:t>
            </a:r>
          </a:p>
          <a:p>
            <a:pPr marL="0" lvl="0" indent="0" defTabSz="914400" fontAlgn="base">
              <a:spcBef>
                <a:spcPct val="0"/>
              </a:spcBef>
              <a:spcAft>
                <a:spcPct val="0"/>
              </a:spcAft>
              <a:buNone/>
            </a:pPr>
            <a:endParaRPr lang="en-US" sz="2800" b="1" dirty="0">
              <a:solidFill>
                <a:srgbClr val="000000"/>
              </a:solidFill>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2800" b="1" dirty="0">
                <a:solidFill>
                  <a:srgbClr val="000000"/>
                </a:solidFill>
                <a:latin typeface="Arial" panose="020B0604020202020204" pitchFamily="34" charset="0"/>
                <a:cs typeface="Arial" panose="020B0604020202020204" pitchFamily="34" charset="0"/>
              </a:rPr>
              <a:t>Exceptions Noted In NDCC 15.1-09-34(1).</a:t>
            </a:r>
          </a:p>
          <a:p>
            <a:endParaRPr lang="en-US" dirty="0"/>
          </a:p>
        </p:txBody>
      </p:sp>
      <p:sp>
        <p:nvSpPr>
          <p:cNvPr id="6" name="TextBox 5">
            <a:extLst>
              <a:ext uri="{FF2B5EF4-FFF2-40B4-BE49-F238E27FC236}">
                <a16:creationId xmlns:a16="http://schemas.microsoft.com/office/drawing/2014/main" id="{693DC896-D3B5-97DE-1214-504F20726877}"/>
              </a:ext>
            </a:extLst>
          </p:cNvPr>
          <p:cNvSpPr txBox="1"/>
          <p:nvPr/>
        </p:nvSpPr>
        <p:spPr>
          <a:xfrm>
            <a:off x="8958652" y="6031468"/>
            <a:ext cx="2206172" cy="369332"/>
          </a:xfrm>
          <a:prstGeom prst="rect">
            <a:avLst/>
          </a:prstGeom>
          <a:solidFill>
            <a:srgbClr val="FFFF00"/>
          </a:solidFill>
        </p:spPr>
        <p:txBody>
          <a:bodyPr wrap="square" rtlCol="0">
            <a:spAutoFit/>
          </a:bodyPr>
          <a:lstStyle/>
          <a:p>
            <a:r>
              <a:rPr lang="en-US" dirty="0"/>
              <a:t>NDCC 15.1-09-34</a:t>
            </a:r>
          </a:p>
        </p:txBody>
      </p:sp>
      <p:pic>
        <p:nvPicPr>
          <p:cNvPr id="8" name="Picture 7" descr="A picture containing graphical user interface&#10;&#10;Description automatically generated">
            <a:extLst>
              <a:ext uri="{FF2B5EF4-FFF2-40B4-BE49-F238E27FC236}">
                <a16:creationId xmlns:a16="http://schemas.microsoft.com/office/drawing/2014/main" id="{74F1B605-E8EC-F655-8F15-BCF8183981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43489" y="5242632"/>
            <a:ext cx="2505022" cy="1252511"/>
          </a:xfrm>
          <a:prstGeom prst="rect">
            <a:avLst/>
          </a:prstGeom>
        </p:spPr>
      </p:pic>
    </p:spTree>
    <p:extLst>
      <p:ext uri="{BB962C8B-B14F-4D97-AF65-F5344CB8AC3E}">
        <p14:creationId xmlns:p14="http://schemas.microsoft.com/office/powerpoint/2010/main" val="20575799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DC9D2C-B35E-8317-3382-BB4CFF66EDD3}"/>
              </a:ext>
            </a:extLst>
          </p:cNvPr>
          <p:cNvSpPr>
            <a:spLocks noGrp="1"/>
          </p:cNvSpPr>
          <p:nvPr>
            <p:ph type="sldNum" sz="quarter" idx="12"/>
          </p:nvPr>
        </p:nvSpPr>
        <p:spPr/>
        <p:txBody>
          <a:bodyPr/>
          <a:lstStyle/>
          <a:p>
            <a:fld id="{CB1E4CB7-CB13-4810-BF18-BE31AFC64F93}" type="slidenum">
              <a:rPr lang="en-US" smtClean="0"/>
              <a:t>175</a:t>
            </a:fld>
            <a:endParaRPr lang="en-US" dirty="0"/>
          </a:p>
        </p:txBody>
      </p:sp>
      <p:sp>
        <p:nvSpPr>
          <p:cNvPr id="3" name="TextBox 2">
            <a:extLst>
              <a:ext uri="{FF2B5EF4-FFF2-40B4-BE49-F238E27FC236}">
                <a16:creationId xmlns:a16="http://schemas.microsoft.com/office/drawing/2014/main" id="{0E3C64C0-DCF6-0217-E3EA-3B8CB735E7AB}"/>
              </a:ext>
            </a:extLst>
          </p:cNvPr>
          <p:cNvSpPr txBox="1"/>
          <p:nvPr/>
        </p:nvSpPr>
        <p:spPr>
          <a:xfrm>
            <a:off x="783771" y="783771"/>
            <a:ext cx="10646229" cy="6063198"/>
          </a:xfrm>
          <a:prstGeom prst="rect">
            <a:avLst/>
          </a:prstGeom>
          <a:noFill/>
        </p:spPr>
        <p:txBody>
          <a:bodyPr wrap="square" rtlCol="0">
            <a:spAutoFit/>
          </a:bodyPr>
          <a:lstStyle/>
          <a:p>
            <a:pPr marL="0" lvl="0" indent="0" defTabSz="914400" fontAlgn="base">
              <a:spcBef>
                <a:spcPct val="0"/>
              </a:spcBef>
              <a:spcAft>
                <a:spcPct val="0"/>
              </a:spcAft>
              <a:buNone/>
            </a:pPr>
            <a:r>
              <a:rPr lang="en-US" sz="2400" b="1" dirty="0">
                <a:solidFill>
                  <a:srgbClr val="000000"/>
                </a:solidFill>
              </a:rPr>
              <a:t>Exceptions Noted In NDCC 15.1-09-34(1)</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The personal services of district employees</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Textbooks and reference books</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Articles not sold on the open market</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Patented, copyrighted, or exclusively sold devices or features required to match articles already in use</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Patented, copyrighted, or exclusively sold articles so distinctive that only one brand can be purchased</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Building construction projects under chapter 48-01.2 </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School transportation services purchased under section 15.1-30-11</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Vehicle fuel purchased under section 15.1-09-34.1</a:t>
            </a:r>
          </a:p>
          <a:p>
            <a:pPr marL="574675" lvl="0" indent="-461963" defTabSz="914400" fontAlgn="base">
              <a:spcBef>
                <a:spcPct val="0"/>
              </a:spcBef>
              <a:spcAft>
                <a:spcPct val="0"/>
              </a:spcAft>
              <a:buFont typeface="+mj-lt"/>
              <a:buAutoNum type="arabicPeriod"/>
            </a:pPr>
            <a:r>
              <a:rPr lang="en-US" sz="1600" dirty="0">
                <a:cs typeface="Arial" panose="020B0604020202020204" pitchFamily="34" charset="0"/>
              </a:rPr>
              <a:t>Heating fuel purchased under section 15.1-09-34.1</a:t>
            </a:r>
          </a:p>
          <a:p>
            <a:pPr marL="574675" lvl="0" indent="-574675" defTabSz="914400" fontAlgn="base">
              <a:spcBef>
                <a:spcPct val="0"/>
              </a:spcBef>
              <a:spcAft>
                <a:spcPct val="0"/>
              </a:spcAft>
              <a:buFont typeface="+mj-lt"/>
              <a:buAutoNum type="arabicPeriod"/>
            </a:pPr>
            <a:r>
              <a:rPr lang="en-US" sz="1600" dirty="0">
                <a:cs typeface="Arial" panose="020B0604020202020204" pitchFamily="34" charset="0"/>
              </a:rPr>
              <a:t>The purchase of a used motor vehicle, including a school bus, motorbus, or van, intended primarily for the transportation of students</a:t>
            </a:r>
          </a:p>
          <a:p>
            <a:pPr marL="574675" lvl="0" indent="-574675" defTabSz="914400" fontAlgn="base">
              <a:spcBef>
                <a:spcPct val="0"/>
              </a:spcBef>
              <a:spcAft>
                <a:spcPct val="0"/>
              </a:spcAft>
              <a:buFont typeface="+mj-lt"/>
              <a:buAutoNum type="arabicPeriod"/>
            </a:pPr>
            <a:r>
              <a:rPr lang="en-US" sz="1600" dirty="0">
                <a:cs typeface="Arial" panose="020B0604020202020204" pitchFamily="34" charset="0"/>
              </a:rPr>
              <a:t>Cooperative purchases with the Office of Management and Budget under chapter 54-44.4</a:t>
            </a:r>
          </a:p>
          <a:p>
            <a:pPr marL="574675" lvl="0" indent="-574675" defTabSz="914400" fontAlgn="base">
              <a:spcBef>
                <a:spcPct val="0"/>
              </a:spcBef>
              <a:spcAft>
                <a:spcPct val="0"/>
              </a:spcAft>
              <a:buFont typeface="+mj-lt"/>
              <a:buAutoNum type="arabicPeriod"/>
            </a:pPr>
            <a:r>
              <a:rPr lang="en-US" sz="1600" dirty="0">
                <a:cs typeface="Arial" panose="020B0604020202020204" pitchFamily="34" charset="0"/>
              </a:rPr>
              <a:t>The purchase of products from prison industries under chapter 12-48</a:t>
            </a:r>
          </a:p>
          <a:p>
            <a:pPr marL="574675" lvl="0" indent="-574675" defTabSz="914400" fontAlgn="base">
              <a:spcBef>
                <a:spcPct val="0"/>
              </a:spcBef>
              <a:spcAft>
                <a:spcPct val="0"/>
              </a:spcAft>
              <a:buFont typeface="+mj-lt"/>
              <a:buAutoNum type="arabicPeriod"/>
            </a:pPr>
            <a:r>
              <a:rPr lang="en-US" sz="1600" dirty="0">
                <a:cs typeface="Arial" panose="020B0604020202020204" pitchFamily="34" charset="0"/>
              </a:rPr>
              <a:t>The purchase of products from work activity centers under chapter 25-16.2</a:t>
            </a:r>
          </a:p>
          <a:p>
            <a:pPr marL="574675" lvl="0" indent="-574675" defTabSz="914400" fontAlgn="base">
              <a:spcBef>
                <a:spcPct val="0"/>
              </a:spcBef>
              <a:spcAft>
                <a:spcPct val="0"/>
              </a:spcAft>
              <a:buFont typeface="+mj-lt"/>
              <a:buAutoNum type="arabicPeriod"/>
            </a:pPr>
            <a:r>
              <a:rPr lang="en-US" sz="1600" dirty="0">
                <a:cs typeface="Arial" panose="020B0604020202020204" pitchFamily="34" charset="0"/>
              </a:rPr>
              <a:t>Cooperative purchases made pursuant to a joint-powers agreement under chapter 54-40.3</a:t>
            </a:r>
          </a:p>
          <a:p>
            <a:pPr marL="574675" lvl="0" indent="-574675" defTabSz="914400" fontAlgn="base">
              <a:spcBef>
                <a:spcPct val="0"/>
              </a:spcBef>
              <a:spcAft>
                <a:spcPct val="0"/>
              </a:spcAft>
            </a:pPr>
            <a:endParaRPr lang="en-US" sz="1600" dirty="0">
              <a:cs typeface="Arial" panose="020B0604020202020204" pitchFamily="34" charset="0"/>
            </a:endParaRPr>
          </a:p>
          <a:p>
            <a:pPr marL="0" lvl="0" indent="0" defTabSz="914400" fontAlgn="base">
              <a:spcBef>
                <a:spcPct val="0"/>
              </a:spcBef>
              <a:spcAft>
                <a:spcPct val="0"/>
              </a:spcAft>
              <a:buNone/>
            </a:pPr>
            <a:r>
              <a:rPr lang="en-US" sz="1800" dirty="0">
                <a:cs typeface="Arial" panose="020B0604020202020204" pitchFamily="34" charset="0"/>
              </a:rPr>
              <a:t>For purposes of this section, a "used motor vehicle" means a motor vehicle that has been previously owned or leased and which has an odometer reading in excess of 18,000 mile (28,967 kilometers).</a:t>
            </a:r>
          </a:p>
          <a:p>
            <a:pPr marL="0" lvl="0" indent="0" defTabSz="914400" fontAlgn="base">
              <a:spcBef>
                <a:spcPct val="0"/>
              </a:spcBef>
              <a:spcAft>
                <a:spcPct val="0"/>
              </a:spcAft>
              <a:buNone/>
            </a:pPr>
            <a:endParaRPr lang="en-US" sz="1800" b="1" dirty="0">
              <a:solidFill>
                <a:srgbClr val="C00000"/>
              </a:solidFill>
              <a:cs typeface="Arial" panose="020B0604020202020204" pitchFamily="34" charset="0"/>
            </a:endParaRPr>
          </a:p>
          <a:p>
            <a:pPr marL="0" lvl="0" indent="0" defTabSz="914400" fontAlgn="base">
              <a:spcBef>
                <a:spcPct val="0"/>
              </a:spcBef>
              <a:spcAft>
                <a:spcPct val="0"/>
              </a:spcAft>
              <a:buNone/>
            </a:pPr>
            <a:r>
              <a:rPr lang="en-US" sz="1800" b="1" dirty="0">
                <a:solidFill>
                  <a:srgbClr val="C00000"/>
                </a:solidFill>
                <a:cs typeface="Arial" panose="020B0604020202020204" pitchFamily="34" charset="0"/>
              </a:rPr>
              <a:t>A Board Member who participates in a violation of this section is guilty of a class B Misdemeanor (30 days in jail and $1,500 fine).</a:t>
            </a:r>
          </a:p>
          <a:p>
            <a:endParaRPr lang="en-US" dirty="0"/>
          </a:p>
        </p:txBody>
      </p:sp>
    </p:spTree>
    <p:extLst>
      <p:ext uri="{BB962C8B-B14F-4D97-AF65-F5344CB8AC3E}">
        <p14:creationId xmlns:p14="http://schemas.microsoft.com/office/powerpoint/2010/main" val="24175998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176</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762000" y="714235"/>
            <a:ext cx="10570028" cy="504753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pPr fontAlgn="base">
              <a:spcBef>
                <a:spcPct val="0"/>
              </a:spcBef>
              <a:spcAft>
                <a:spcPct val="0"/>
              </a:spcAft>
            </a:pPr>
            <a:r>
              <a:rPr lang="en-US" sz="3200" b="1" dirty="0">
                <a:solidFill>
                  <a:srgbClr val="C00000"/>
                </a:solidFill>
                <a:effectLst>
                  <a:glow rad="127000">
                    <a:srgbClr val="FFFF00"/>
                  </a:glow>
                </a:effectLst>
                <a:latin typeface="Verdana" panose="020B0604030504040204" pitchFamily="34" charset="0"/>
                <a:ea typeface="Verdana" panose="020B0604030504040204" pitchFamily="34" charset="0"/>
                <a:cs typeface="Verdana" panose="020B0604030504040204" pitchFamily="34" charset="0"/>
              </a:rPr>
              <a:t>7.  </a:t>
            </a:r>
            <a:r>
              <a:rPr lang="en-US" sz="3200" b="1" dirty="0">
                <a:solidFill>
                  <a:srgbClr val="C00000"/>
                </a:solidFill>
                <a:effectLst>
                  <a:glow rad="127000">
                    <a:srgbClr val="FFFF00"/>
                  </a:glow>
                </a:effectLst>
                <a:ea typeface="Verdana" panose="020B0604030504040204" pitchFamily="34" charset="0"/>
                <a:cs typeface="Verdana" panose="020B0604030504040204" pitchFamily="34" charset="0"/>
              </a:rPr>
              <a:t>Keep a True &amp; Accurate District Financial Records</a:t>
            </a:r>
          </a:p>
          <a:p>
            <a:pPr lvl="0" defTabSz="914400" fontAlgn="base">
              <a:spcBef>
                <a:spcPct val="0"/>
              </a:spcBef>
              <a:spcAft>
                <a:spcPct val="0"/>
              </a:spcAft>
            </a:pPr>
            <a:endParaRPr lang="en-US" sz="1050" b="1" dirty="0">
              <a:solidFill>
                <a:srgbClr val="C00000"/>
              </a:solidFill>
              <a:ea typeface="Verdana" panose="020B0604030504040204" pitchFamily="34" charset="0"/>
              <a:cs typeface="Verdana" panose="020B0604030504040204" pitchFamily="34" charset="0"/>
            </a:endParaRPr>
          </a:p>
          <a:p>
            <a:pPr marL="0" lvl="0" indent="0" defTabSz="914400" fontAlgn="base">
              <a:spcBef>
                <a:spcPct val="0"/>
              </a:spcBef>
              <a:spcAft>
                <a:spcPct val="0"/>
              </a:spcAft>
              <a:buNone/>
            </a:pPr>
            <a:r>
              <a:rPr lang="en-US" sz="2400" b="1" dirty="0">
                <a:solidFill>
                  <a:srgbClr val="000000"/>
                </a:solidFill>
              </a:rPr>
              <a:t>It is a Given, That You Keep Accurate Computer &amp; Paper Records </a:t>
            </a:r>
            <a:r>
              <a:rPr lang="en-US" sz="2400" b="1" dirty="0">
                <a:solidFill>
                  <a:srgbClr val="C00000"/>
                </a:solidFill>
              </a:rPr>
              <a:t>BUT</a:t>
            </a:r>
          </a:p>
          <a:p>
            <a:pPr marL="0" lvl="0" indent="0" defTabSz="914400" fontAlgn="base">
              <a:spcBef>
                <a:spcPct val="0"/>
              </a:spcBef>
              <a:spcAft>
                <a:spcPct val="0"/>
              </a:spcAft>
              <a:buNone/>
            </a:pPr>
            <a:endParaRPr lang="en-US" sz="1050" b="1" dirty="0">
              <a:solidFill>
                <a:srgbClr val="C00000"/>
              </a:solidFill>
            </a:endParaRPr>
          </a:p>
          <a:p>
            <a:pPr marL="0" lvl="0" indent="0" defTabSz="914400" fontAlgn="base">
              <a:spcBef>
                <a:spcPct val="0"/>
              </a:spcBef>
              <a:spcAft>
                <a:spcPct val="0"/>
              </a:spcAft>
              <a:buNone/>
            </a:pPr>
            <a:r>
              <a:rPr lang="en-US" sz="2400" b="1" dirty="0">
                <a:solidFill>
                  <a:srgbClr val="C00000"/>
                </a:solidFill>
              </a:rPr>
              <a:t>You Should Also Self-Audit –</a:t>
            </a:r>
          </a:p>
          <a:p>
            <a:pPr marL="0" lvl="0" indent="0" defTabSz="914400" fontAlgn="base">
              <a:spcBef>
                <a:spcPct val="0"/>
              </a:spcBef>
              <a:spcAft>
                <a:spcPct val="0"/>
              </a:spcAft>
              <a:buNone/>
            </a:pPr>
            <a:r>
              <a:rPr lang="en-US" sz="2400" b="1" dirty="0">
                <a:solidFill>
                  <a:srgbClr val="000000"/>
                </a:solidFill>
              </a:rPr>
              <a:t>Count  </a:t>
            </a:r>
            <a:r>
              <a:rPr lang="en-US" sz="2400" b="1" dirty="0">
                <a:solidFill>
                  <a:srgbClr val="C00000"/>
                </a:solidFill>
              </a:rPr>
              <a:t>All</a:t>
            </a:r>
            <a:r>
              <a:rPr lang="en-US" sz="2400" b="1" dirty="0">
                <a:solidFill>
                  <a:srgbClr val="000000"/>
                </a:solidFill>
              </a:rPr>
              <a:t> The Remaining Cash in the Cash Boxes After Every Deposit -  </a:t>
            </a:r>
            <a:r>
              <a:rPr lang="en-US" sz="2400" b="1" dirty="0">
                <a:solidFill>
                  <a:srgbClr val="C00000"/>
                </a:solidFill>
              </a:rPr>
              <a:t>SO</a:t>
            </a:r>
          </a:p>
          <a:p>
            <a:pPr marL="800100" lvl="1" indent="-800100" fontAlgn="base">
              <a:spcBef>
                <a:spcPct val="0"/>
              </a:spcBef>
              <a:spcAft>
                <a:spcPct val="0"/>
              </a:spcAft>
              <a:buFont typeface="Arial" panose="020B0604020202020204" pitchFamily="34" charset="0"/>
              <a:buChar char="•"/>
            </a:pPr>
            <a:r>
              <a:rPr lang="en-US" sz="2000" dirty="0">
                <a:solidFill>
                  <a:srgbClr val="000000"/>
                </a:solidFill>
              </a:rPr>
              <a:t>By Maintaining a Running Balance, (Like Petty Cash, Incidental Revolving, Etc.), You Can Have a Running Total of Overages and Shortages.</a:t>
            </a:r>
          </a:p>
          <a:p>
            <a:pPr marL="0" lvl="0" indent="0" defTabSz="914400" fontAlgn="base">
              <a:spcBef>
                <a:spcPct val="0"/>
              </a:spcBef>
              <a:spcAft>
                <a:spcPct val="0"/>
              </a:spcAft>
              <a:buNone/>
            </a:pPr>
            <a:endParaRPr lang="en-US" sz="1050" b="1" dirty="0">
              <a:solidFill>
                <a:srgbClr val="000000"/>
              </a:solidFill>
            </a:endParaRPr>
          </a:p>
          <a:p>
            <a:pPr marL="0" lvl="0" indent="0" defTabSz="914400" fontAlgn="base">
              <a:spcBef>
                <a:spcPct val="0"/>
              </a:spcBef>
              <a:spcAft>
                <a:spcPct val="0"/>
              </a:spcAft>
              <a:buNone/>
            </a:pPr>
            <a:r>
              <a:rPr lang="en-US" sz="2400" b="1" dirty="0">
                <a:solidFill>
                  <a:srgbClr val="000000"/>
                </a:solidFill>
              </a:rPr>
              <a:t>Report This to the Superintendent – </a:t>
            </a:r>
            <a:r>
              <a:rPr lang="en-US" sz="2400" b="1" dirty="0">
                <a:solidFill>
                  <a:srgbClr val="7030A0"/>
                </a:solidFill>
              </a:rPr>
              <a:t>WHY</a:t>
            </a:r>
            <a:r>
              <a:rPr lang="en-US" sz="2400" b="1" dirty="0">
                <a:solidFill>
                  <a:srgbClr val="000000"/>
                </a:solidFill>
              </a:rPr>
              <a:t> – To Reduce Fraud </a:t>
            </a:r>
          </a:p>
          <a:p>
            <a:pPr marL="0" lvl="0" indent="0" defTabSz="914400" fontAlgn="base">
              <a:spcBef>
                <a:spcPct val="0"/>
              </a:spcBef>
              <a:spcAft>
                <a:spcPct val="0"/>
              </a:spcAft>
              <a:buNone/>
            </a:pPr>
            <a:endParaRPr lang="en-US" sz="1050" b="1" dirty="0">
              <a:solidFill>
                <a:srgbClr val="C00000"/>
              </a:solidFill>
            </a:endParaRPr>
          </a:p>
          <a:p>
            <a:pPr marL="0" lvl="0" indent="0" defTabSz="914400" fontAlgn="base">
              <a:spcBef>
                <a:spcPct val="0"/>
              </a:spcBef>
              <a:spcAft>
                <a:spcPct val="0"/>
              </a:spcAft>
              <a:buNone/>
            </a:pPr>
            <a:r>
              <a:rPr lang="en-US" sz="2400" b="1" dirty="0">
                <a:solidFill>
                  <a:srgbClr val="C00000"/>
                </a:solidFill>
              </a:rPr>
              <a:t>If You Have an Effective Checks &amp; Balances Policy, You Should be Able to Pinpoint Where or When the Shortage/Overage Took Place</a:t>
            </a:r>
            <a:endParaRPr lang="en-US" sz="2400" dirty="0">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9085651" y="6031468"/>
            <a:ext cx="2079173" cy="369332"/>
          </a:xfrm>
          <a:prstGeom prst="rect">
            <a:avLst/>
          </a:prstGeom>
          <a:solidFill>
            <a:srgbClr val="FFFF00"/>
          </a:solidFill>
        </p:spPr>
        <p:txBody>
          <a:bodyPr wrap="square">
            <a:spAutoFit/>
          </a:bodyPr>
          <a:lstStyle/>
          <a:p>
            <a:r>
              <a:rPr lang="en-US" dirty="0"/>
              <a:t>NDCC 15.1-07-21</a:t>
            </a:r>
          </a:p>
        </p:txBody>
      </p:sp>
      <p:pic>
        <p:nvPicPr>
          <p:cNvPr id="4" name="Picture 3">
            <a:extLst>
              <a:ext uri="{FF2B5EF4-FFF2-40B4-BE49-F238E27FC236}">
                <a16:creationId xmlns:a16="http://schemas.microsoft.com/office/drawing/2014/main" id="{2747F73F-CA7D-1731-4B9C-CFB8F77BC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76" y="5876041"/>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6471321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177</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762000" y="714235"/>
            <a:ext cx="10570028" cy="4893647"/>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pPr marL="742950" indent="-742950" fontAlgn="base">
              <a:spcBef>
                <a:spcPct val="0"/>
              </a:spcBef>
              <a:spcAft>
                <a:spcPct val="0"/>
              </a:spcAft>
              <a:buFont typeface="+mj-lt"/>
              <a:buAutoNum type="arabicPeriod" startAt="8"/>
            </a:pPr>
            <a:r>
              <a:rPr lang="en-US" sz="3600" b="1" dirty="0">
                <a:solidFill>
                  <a:srgbClr val="C00000"/>
                </a:solidFill>
                <a:effectLst>
                  <a:glow rad="127000">
                    <a:srgbClr val="FFFF00"/>
                  </a:glow>
                </a:effectLst>
                <a:ea typeface="Verdana" panose="020B0604030504040204" pitchFamily="34" charset="0"/>
                <a:cs typeface="Verdana" panose="020B0604030504040204" pitchFamily="34" charset="0"/>
              </a:rPr>
              <a:t>Prepare &amp; Submit a School District Financial Report to the Board Quarterly</a:t>
            </a:r>
          </a:p>
          <a:p>
            <a:pPr marL="0" lvl="0" indent="0" defTabSz="914400" fontAlgn="base">
              <a:spcBef>
                <a:spcPct val="0"/>
              </a:spcBef>
              <a:spcAft>
                <a:spcPct val="0"/>
              </a:spcAft>
              <a:buNone/>
            </a:pPr>
            <a:endParaRPr lang="en-US" sz="1100" b="1" dirty="0">
              <a:solidFill>
                <a:srgbClr val="C00000"/>
              </a:solidFill>
              <a:effectLst>
                <a:glow rad="127000">
                  <a:srgbClr val="FFFF00"/>
                </a:glow>
              </a:effectLst>
              <a:ea typeface="Verdana" panose="020B0604030504040204" pitchFamily="34" charset="0"/>
              <a:cs typeface="Verdana" panose="020B0604030504040204" pitchFamily="34" charset="0"/>
            </a:endParaRPr>
          </a:p>
          <a:p>
            <a:pPr marL="0" lvl="0" indent="0" algn="ctr" defTabSz="914400" fontAlgn="base">
              <a:spcBef>
                <a:spcPct val="0"/>
              </a:spcBef>
              <a:spcAft>
                <a:spcPct val="0"/>
              </a:spcAft>
              <a:buNone/>
            </a:pPr>
            <a:r>
              <a:rPr lang="en-US" sz="2800" b="1" dirty="0">
                <a:solidFill>
                  <a:srgbClr val="C00000"/>
                </a:solidFill>
                <a:effectLst>
                  <a:glow rad="127000">
                    <a:srgbClr val="FFFF00"/>
                  </a:glow>
                </a:effectLst>
              </a:rPr>
              <a:t>OR</a:t>
            </a:r>
          </a:p>
          <a:p>
            <a:pPr marL="0" lvl="0" indent="0" algn="ctr" defTabSz="914400" fontAlgn="base">
              <a:spcBef>
                <a:spcPct val="0"/>
              </a:spcBef>
              <a:spcAft>
                <a:spcPct val="0"/>
              </a:spcAft>
              <a:buNone/>
            </a:pPr>
            <a:endParaRPr lang="en-US" sz="1100" b="1" dirty="0">
              <a:solidFill>
                <a:srgbClr val="C00000"/>
              </a:solidFill>
              <a:effectLst>
                <a:glow rad="127000">
                  <a:srgbClr val="FFFF00"/>
                </a:glow>
              </a:effectLst>
            </a:endParaRPr>
          </a:p>
          <a:p>
            <a:pPr marL="354012" lvl="0" indent="0" defTabSz="914400" fontAlgn="base">
              <a:spcBef>
                <a:spcPct val="0"/>
              </a:spcBef>
              <a:spcAft>
                <a:spcPct val="0"/>
              </a:spcAft>
              <a:buNone/>
            </a:pPr>
            <a:r>
              <a:rPr lang="en-US" sz="2800" b="1" dirty="0">
                <a:solidFill>
                  <a:srgbClr val="C00000"/>
                </a:solidFill>
                <a:effectLst>
                  <a:glow rad="127000">
                    <a:srgbClr val="FFFF00"/>
                  </a:glow>
                </a:effectLst>
                <a:ea typeface="Verdana" panose="020B0604030504040204" pitchFamily="34" charset="0"/>
                <a:cs typeface="Verdana" panose="020B0604030504040204" pitchFamily="34" charset="0"/>
              </a:rPr>
              <a:t>In the Case of a Business Manager for a District Having Only One-Room  or Two- Room Schools,  to Submit the Report at the Request of the Board.</a:t>
            </a:r>
          </a:p>
          <a:p>
            <a:pPr marL="354012" lvl="0" indent="0" defTabSz="914400" fontAlgn="base">
              <a:spcBef>
                <a:spcPct val="0"/>
              </a:spcBef>
              <a:spcAft>
                <a:spcPct val="0"/>
              </a:spcAft>
              <a:buNone/>
            </a:pPr>
            <a:endParaRPr lang="en-US" sz="1400" b="1" dirty="0">
              <a:solidFill>
                <a:srgbClr val="C00000"/>
              </a:solidFill>
              <a:effectLst>
                <a:glow rad="127000">
                  <a:srgbClr val="FFFF00"/>
                </a:glow>
              </a:effectLst>
              <a:ea typeface="Verdana" panose="020B0604030504040204" pitchFamily="34" charset="0"/>
              <a:cs typeface="Verdana" panose="020B0604030504040204" pitchFamily="34" charset="0"/>
            </a:endParaRPr>
          </a:p>
          <a:p>
            <a:pPr marL="0" lvl="0" indent="0" defTabSz="914400" fontAlgn="base">
              <a:spcBef>
                <a:spcPct val="0"/>
              </a:spcBef>
              <a:spcAft>
                <a:spcPct val="0"/>
              </a:spcAft>
              <a:buNone/>
            </a:pPr>
            <a:r>
              <a:rPr lang="en-US" sz="2800" b="1" dirty="0">
                <a:solidFill>
                  <a:srgbClr val="C00000"/>
                </a:solidFill>
              </a:rPr>
              <a:t>The Law Says Quarterly, but Prudently, it Should be Presented Each Month at the Board Meeting</a:t>
            </a:r>
          </a:p>
        </p:txBody>
      </p:sp>
      <p:sp>
        <p:nvSpPr>
          <p:cNvPr id="8" name="TextBox 7">
            <a:extLst>
              <a:ext uri="{FF2B5EF4-FFF2-40B4-BE49-F238E27FC236}">
                <a16:creationId xmlns:a16="http://schemas.microsoft.com/office/drawing/2014/main" id="{B4313452-A36F-4043-0B10-C3A5C5271203}"/>
              </a:ext>
            </a:extLst>
          </p:cNvPr>
          <p:cNvSpPr txBox="1"/>
          <p:nvPr/>
        </p:nvSpPr>
        <p:spPr>
          <a:xfrm>
            <a:off x="8766929" y="6031468"/>
            <a:ext cx="2397896" cy="369332"/>
          </a:xfrm>
          <a:prstGeom prst="rect">
            <a:avLst/>
          </a:prstGeom>
          <a:solidFill>
            <a:srgbClr val="FFFF00"/>
          </a:solidFill>
        </p:spPr>
        <p:txBody>
          <a:bodyPr wrap="square">
            <a:spAutoFit/>
          </a:bodyPr>
          <a:lstStyle/>
          <a:p>
            <a:r>
              <a:rPr lang="en-US" dirty="0"/>
              <a:t>NDCC 15.1-07-21(8)</a:t>
            </a:r>
          </a:p>
        </p:txBody>
      </p:sp>
      <p:pic>
        <p:nvPicPr>
          <p:cNvPr id="4" name="Picture 3">
            <a:extLst>
              <a:ext uri="{FF2B5EF4-FFF2-40B4-BE49-F238E27FC236}">
                <a16:creationId xmlns:a16="http://schemas.microsoft.com/office/drawing/2014/main" id="{2747F73F-CA7D-1731-4B9C-CFB8F77BC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76" y="5876041"/>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33021939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E3BE52-F7CA-36F1-F59C-22AE336F3069}"/>
              </a:ext>
            </a:extLst>
          </p:cNvPr>
          <p:cNvSpPr>
            <a:spLocks noGrp="1"/>
          </p:cNvSpPr>
          <p:nvPr>
            <p:ph type="sldNum" sz="quarter" idx="12"/>
          </p:nvPr>
        </p:nvSpPr>
        <p:spPr/>
        <p:txBody>
          <a:bodyPr/>
          <a:lstStyle/>
          <a:p>
            <a:fld id="{CB1E4CB7-CB13-4810-BF18-BE31AFC64F93}" type="slidenum">
              <a:rPr lang="en-US" smtClean="0"/>
              <a:t>178</a:t>
            </a:fld>
            <a:endParaRPr lang="en-US" dirty="0"/>
          </a:p>
        </p:txBody>
      </p:sp>
      <p:sp>
        <p:nvSpPr>
          <p:cNvPr id="3" name="TextBox 2">
            <a:extLst>
              <a:ext uri="{FF2B5EF4-FFF2-40B4-BE49-F238E27FC236}">
                <a16:creationId xmlns:a16="http://schemas.microsoft.com/office/drawing/2014/main" id="{1F9CB96F-74D2-A00A-6FB8-54F3F4185DA6}"/>
              </a:ext>
            </a:extLst>
          </p:cNvPr>
          <p:cNvSpPr txBox="1"/>
          <p:nvPr/>
        </p:nvSpPr>
        <p:spPr>
          <a:xfrm>
            <a:off x="914400" y="1001486"/>
            <a:ext cx="10334171" cy="4993675"/>
          </a:xfrm>
          <a:prstGeom prst="rect">
            <a:avLst/>
          </a:prstGeom>
          <a:noFill/>
        </p:spPr>
        <p:txBody>
          <a:bodyPr wrap="square" rtlCol="0">
            <a:spAutoFit/>
          </a:bodyPr>
          <a:lstStyle/>
          <a:p>
            <a:pPr marL="0" lvl="0" indent="0" defTabSz="914400" fontAlgn="base">
              <a:spcBef>
                <a:spcPct val="0"/>
              </a:spcBef>
              <a:spcAft>
                <a:spcPct val="0"/>
              </a:spcAft>
              <a:buNone/>
            </a:pPr>
            <a:r>
              <a:rPr lang="en-US" sz="3600" b="1" dirty="0">
                <a:solidFill>
                  <a:srgbClr val="000000"/>
                </a:solidFill>
              </a:rPr>
              <a:t>Reporting to the Board</a:t>
            </a:r>
          </a:p>
          <a:p>
            <a:pPr marL="0" lvl="0" indent="0" defTabSz="914400" fontAlgn="base">
              <a:spcBef>
                <a:spcPct val="0"/>
              </a:spcBef>
              <a:spcAft>
                <a:spcPct val="0"/>
              </a:spcAft>
              <a:buNone/>
            </a:pPr>
            <a:endParaRPr lang="en-US" sz="1050" b="1" i="1" dirty="0">
              <a:solidFill>
                <a:srgbClr val="000000"/>
              </a:solidFill>
            </a:endParaRPr>
          </a:p>
          <a:p>
            <a:pPr marL="0" lvl="0" indent="0" defTabSz="914400" fontAlgn="base">
              <a:spcBef>
                <a:spcPct val="0"/>
              </a:spcBef>
              <a:spcAft>
                <a:spcPct val="0"/>
              </a:spcAft>
              <a:buNone/>
            </a:pPr>
            <a:r>
              <a:rPr lang="en-US" sz="2400" b="1" i="1" dirty="0">
                <a:solidFill>
                  <a:srgbClr val="000000"/>
                </a:solidFill>
              </a:rPr>
              <a:t>Example: </a:t>
            </a:r>
          </a:p>
          <a:p>
            <a:pPr marL="0" lvl="0" indent="0" defTabSz="914400" fontAlgn="base">
              <a:spcBef>
                <a:spcPct val="0"/>
              </a:spcBef>
              <a:spcAft>
                <a:spcPct val="0"/>
              </a:spcAft>
              <a:buNone/>
            </a:pPr>
            <a:r>
              <a:rPr lang="en-US" sz="2800" b="1" dirty="0">
                <a:solidFill>
                  <a:srgbClr val="C00000"/>
                </a:solidFill>
              </a:rPr>
              <a:t>If Your Board Uses Laptops or I-Pads for the Meetings:</a:t>
            </a:r>
          </a:p>
          <a:p>
            <a:pPr marL="0" lvl="0" indent="0" defTabSz="914400" fontAlgn="base">
              <a:spcBef>
                <a:spcPct val="0"/>
              </a:spcBef>
              <a:spcAft>
                <a:spcPct val="0"/>
              </a:spcAft>
              <a:buNone/>
            </a:pPr>
            <a:endParaRPr lang="en-US" sz="1400" b="1" dirty="0">
              <a:solidFill>
                <a:srgbClr val="000000"/>
              </a:solidFill>
            </a:endParaRPr>
          </a:p>
          <a:p>
            <a:pPr marL="0" lvl="0" indent="0" defTabSz="914400" fontAlgn="base">
              <a:spcBef>
                <a:spcPct val="0"/>
              </a:spcBef>
              <a:spcAft>
                <a:spcPct val="0"/>
              </a:spcAft>
              <a:buNone/>
            </a:pPr>
            <a:r>
              <a:rPr lang="en-US" sz="2400" b="1" dirty="0">
                <a:solidFill>
                  <a:srgbClr val="000000"/>
                </a:solidFill>
              </a:rPr>
              <a:t>Have Your Tech Coordinator Establish a Secure “Cloud” Depository  (Dropbox, Etc.)</a:t>
            </a:r>
          </a:p>
          <a:p>
            <a:pPr marL="0" lvl="0" indent="0" defTabSz="914400" fontAlgn="base">
              <a:spcBef>
                <a:spcPct val="0"/>
              </a:spcBef>
              <a:spcAft>
                <a:spcPct val="0"/>
              </a:spcAft>
              <a:buNone/>
            </a:pPr>
            <a:endParaRPr lang="en-US" sz="1000" b="1" dirty="0">
              <a:solidFill>
                <a:srgbClr val="000000"/>
              </a:solidFill>
            </a:endParaRPr>
          </a:p>
          <a:p>
            <a:pPr marL="804862" indent="-342900" fontAlgn="base">
              <a:spcBef>
                <a:spcPct val="0"/>
              </a:spcBef>
              <a:spcAft>
                <a:spcPct val="0"/>
              </a:spcAft>
            </a:pPr>
            <a:r>
              <a:rPr lang="en-US" sz="2000" dirty="0">
                <a:solidFill>
                  <a:srgbClr val="000000"/>
                </a:solidFill>
              </a:rPr>
              <a:t>Create File Folders Within the “Cloud” With Restricted Access</a:t>
            </a:r>
          </a:p>
          <a:p>
            <a:pPr marL="1262062" lvl="2" indent="-342900" defTabSz="914400" fontAlgn="base">
              <a:spcBef>
                <a:spcPct val="0"/>
              </a:spcBef>
              <a:spcAft>
                <a:spcPct val="0"/>
              </a:spcAft>
              <a:buFont typeface="Courier New" panose="02070309020205020404" pitchFamily="49" charset="0"/>
              <a:buChar char="o"/>
            </a:pPr>
            <a:r>
              <a:rPr lang="en-US" sz="2000" dirty="0">
                <a:solidFill>
                  <a:srgbClr val="7030A0"/>
                </a:solidFill>
              </a:rPr>
              <a:t>One for Board Members</a:t>
            </a:r>
          </a:p>
          <a:p>
            <a:pPr marL="1262062" lvl="2" indent="-342900" defTabSz="914400" fontAlgn="base">
              <a:spcBef>
                <a:spcPct val="0"/>
              </a:spcBef>
              <a:spcAft>
                <a:spcPct val="0"/>
              </a:spcAft>
              <a:buFont typeface="Courier New" panose="02070309020205020404" pitchFamily="49" charset="0"/>
              <a:buChar char="o"/>
            </a:pPr>
            <a:r>
              <a:rPr lang="en-US" sz="2000" dirty="0">
                <a:solidFill>
                  <a:srgbClr val="7030A0"/>
                </a:solidFill>
              </a:rPr>
              <a:t>One for Administrator</a:t>
            </a:r>
          </a:p>
          <a:p>
            <a:pPr marL="1262062" lvl="2" indent="-342900" defTabSz="914400" fontAlgn="base">
              <a:spcBef>
                <a:spcPct val="0"/>
              </a:spcBef>
              <a:spcAft>
                <a:spcPct val="0"/>
              </a:spcAft>
              <a:buFont typeface="Courier New" panose="02070309020205020404" pitchFamily="49" charset="0"/>
              <a:buChar char="o"/>
            </a:pPr>
            <a:r>
              <a:rPr lang="en-US" sz="2000" dirty="0">
                <a:solidFill>
                  <a:srgbClr val="7030A0"/>
                </a:solidFill>
              </a:rPr>
              <a:t>One for the Local Newspaper</a:t>
            </a:r>
          </a:p>
          <a:p>
            <a:pPr marL="279082" lvl="1" indent="0" defTabSz="914400" fontAlgn="base">
              <a:spcBef>
                <a:spcPct val="0"/>
              </a:spcBef>
              <a:spcAft>
                <a:spcPct val="0"/>
              </a:spcAft>
              <a:buNone/>
            </a:pPr>
            <a:endParaRPr lang="en-US" sz="1000" dirty="0">
              <a:solidFill>
                <a:srgbClr val="000000"/>
              </a:solidFill>
            </a:endParaRPr>
          </a:p>
          <a:p>
            <a:pPr marL="804862" indent="-342900" fontAlgn="base">
              <a:spcBef>
                <a:spcPct val="0"/>
              </a:spcBef>
              <a:spcAft>
                <a:spcPct val="0"/>
              </a:spcAft>
            </a:pPr>
            <a:r>
              <a:rPr lang="en-US" sz="2000" dirty="0">
                <a:solidFill>
                  <a:srgbClr val="000000"/>
                </a:solidFill>
              </a:rPr>
              <a:t>Create a Personal File for Each Board Member, Administrator, and the Business Manager</a:t>
            </a:r>
          </a:p>
          <a:p>
            <a:endParaRPr lang="en-US" dirty="0"/>
          </a:p>
        </p:txBody>
      </p:sp>
      <p:pic>
        <p:nvPicPr>
          <p:cNvPr id="4" name="Picture 3" descr="Logo, company name&#10;&#10;Description automatically generated">
            <a:extLst>
              <a:ext uri="{FF2B5EF4-FFF2-40B4-BE49-F238E27FC236}">
                <a16:creationId xmlns:a16="http://schemas.microsoft.com/office/drawing/2014/main" id="{55B16597-4080-D9CC-7DB6-7CA1A583C8A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24741" y="3362325"/>
            <a:ext cx="1485900" cy="1485900"/>
          </a:xfrm>
          <a:prstGeom prst="rect">
            <a:avLst/>
          </a:prstGeom>
        </p:spPr>
      </p:pic>
    </p:spTree>
    <p:extLst>
      <p:ext uri="{BB962C8B-B14F-4D97-AF65-F5344CB8AC3E}">
        <p14:creationId xmlns:p14="http://schemas.microsoft.com/office/powerpoint/2010/main" val="40095592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A0870-E34F-32C1-32FB-70D5FCB48ED7}"/>
              </a:ext>
            </a:extLst>
          </p:cNvPr>
          <p:cNvSpPr>
            <a:spLocks noGrp="1"/>
          </p:cNvSpPr>
          <p:nvPr>
            <p:ph type="sldNum" sz="quarter" idx="12"/>
          </p:nvPr>
        </p:nvSpPr>
        <p:spPr/>
        <p:txBody>
          <a:bodyPr/>
          <a:lstStyle/>
          <a:p>
            <a:fld id="{CB1E4CB7-CB13-4810-BF18-BE31AFC64F93}" type="slidenum">
              <a:rPr lang="en-US" smtClean="0"/>
              <a:t>179</a:t>
            </a:fld>
            <a:endParaRPr lang="en-US" dirty="0"/>
          </a:p>
        </p:txBody>
      </p:sp>
      <p:sp>
        <p:nvSpPr>
          <p:cNvPr id="3" name="TextBox 2">
            <a:extLst>
              <a:ext uri="{FF2B5EF4-FFF2-40B4-BE49-F238E27FC236}">
                <a16:creationId xmlns:a16="http://schemas.microsoft.com/office/drawing/2014/main" id="{B3C73407-473E-1D20-83CB-5ED257941561}"/>
              </a:ext>
            </a:extLst>
          </p:cNvPr>
          <p:cNvSpPr txBox="1"/>
          <p:nvPr/>
        </p:nvSpPr>
        <p:spPr>
          <a:xfrm>
            <a:off x="827314" y="928914"/>
            <a:ext cx="10602686" cy="4924425"/>
          </a:xfrm>
          <a:prstGeom prst="rect">
            <a:avLst/>
          </a:prstGeom>
          <a:noFill/>
        </p:spPr>
        <p:txBody>
          <a:bodyPr wrap="square" rtlCol="0">
            <a:spAutoFit/>
          </a:bodyPr>
          <a:lstStyle/>
          <a:p>
            <a:pPr marL="0" lvl="0" indent="0" defTabSz="914400" fontAlgn="base">
              <a:spcBef>
                <a:spcPct val="0"/>
              </a:spcBef>
              <a:spcAft>
                <a:spcPct val="0"/>
              </a:spcAft>
              <a:buNone/>
            </a:pPr>
            <a:r>
              <a:rPr lang="en-US" sz="3200" b="1" dirty="0">
                <a:solidFill>
                  <a:srgbClr val="C00000"/>
                </a:solidFill>
              </a:rPr>
              <a:t>To Create an Electronic Board Packet</a:t>
            </a:r>
          </a:p>
          <a:p>
            <a:pPr marL="0" lvl="0" indent="0" algn="ctr" defTabSz="914400" fontAlgn="base">
              <a:spcBef>
                <a:spcPct val="0"/>
              </a:spcBef>
              <a:spcAft>
                <a:spcPct val="0"/>
              </a:spcAft>
              <a:buNone/>
            </a:pPr>
            <a:endParaRPr lang="en-US" sz="1400" b="1" dirty="0">
              <a:solidFill>
                <a:srgbClr val="C00000"/>
              </a:solidFill>
            </a:endParaRPr>
          </a:p>
          <a:p>
            <a:pPr marL="457200" indent="-457200" fontAlgn="base">
              <a:spcBef>
                <a:spcPct val="0"/>
              </a:spcBef>
              <a:spcAft>
                <a:spcPct val="0"/>
              </a:spcAft>
            </a:pPr>
            <a:r>
              <a:rPr lang="en-US" b="1" dirty="0">
                <a:solidFill>
                  <a:srgbClr val="000000"/>
                </a:solidFill>
              </a:rPr>
              <a:t>Create a File Folder on Your Computer for Board Reports</a:t>
            </a:r>
          </a:p>
          <a:p>
            <a:pPr marL="921068" lvl="3" indent="-457200" fontAlgn="base">
              <a:spcBef>
                <a:spcPct val="0"/>
              </a:spcBef>
              <a:spcAft>
                <a:spcPct val="0"/>
              </a:spcAft>
              <a:buFont typeface="Courier New" panose="02070309020205020404" pitchFamily="49" charset="0"/>
              <a:buChar char="o"/>
            </a:pPr>
            <a:r>
              <a:rPr lang="en-US" sz="2000" dirty="0">
                <a:solidFill>
                  <a:srgbClr val="000000"/>
                </a:solidFill>
              </a:rPr>
              <a:t>Organize by Month or Year</a:t>
            </a:r>
          </a:p>
          <a:p>
            <a:pPr marL="457200" lvl="1" indent="-457200" fontAlgn="base">
              <a:spcBef>
                <a:spcPct val="0"/>
              </a:spcBef>
              <a:spcAft>
                <a:spcPct val="0"/>
              </a:spcAft>
            </a:pPr>
            <a:endParaRPr lang="en-US" sz="1050" b="1" dirty="0">
              <a:solidFill>
                <a:srgbClr val="000000"/>
              </a:solidFill>
            </a:endParaRPr>
          </a:p>
          <a:p>
            <a:pPr marL="457200" indent="-457200" fontAlgn="base">
              <a:spcBef>
                <a:spcPct val="0"/>
              </a:spcBef>
              <a:spcAft>
                <a:spcPct val="0"/>
              </a:spcAft>
            </a:pPr>
            <a:r>
              <a:rPr lang="en-US" b="1" dirty="0">
                <a:solidFill>
                  <a:srgbClr val="000000"/>
                </a:solidFill>
              </a:rPr>
              <a:t>  Export  the Report File From Your Accounting Software to your PC</a:t>
            </a:r>
          </a:p>
          <a:p>
            <a:pPr marL="921068" lvl="3" indent="-457200" fontAlgn="base">
              <a:spcBef>
                <a:spcPct val="0"/>
              </a:spcBef>
              <a:spcAft>
                <a:spcPct val="0"/>
              </a:spcAft>
              <a:buFont typeface="Courier New" panose="02070309020205020404" pitchFamily="49" charset="0"/>
              <a:buChar char="o"/>
            </a:pPr>
            <a:r>
              <a:rPr lang="en-US" sz="2000" dirty="0">
                <a:solidFill>
                  <a:srgbClr val="000000"/>
                </a:solidFill>
              </a:rPr>
              <a:t>Use Whatever Format You Are Comfortable With </a:t>
            </a:r>
          </a:p>
          <a:p>
            <a:pPr marL="923925" lvl="4" indent="-457200" fontAlgn="base">
              <a:spcBef>
                <a:spcPct val="0"/>
              </a:spcBef>
              <a:spcAft>
                <a:spcPct val="0"/>
              </a:spcAft>
              <a:buFont typeface="Courier New" panose="02070309020205020404" pitchFamily="49" charset="0"/>
              <a:buChar char="o"/>
            </a:pPr>
            <a:r>
              <a:rPr lang="en-US" sz="2000" dirty="0">
                <a:solidFill>
                  <a:srgbClr val="000000"/>
                </a:solidFill>
              </a:rPr>
              <a:t>This Will Be Your </a:t>
            </a:r>
            <a:r>
              <a:rPr lang="en-US" sz="2000" b="1" dirty="0">
                <a:solidFill>
                  <a:srgbClr val="7030A0"/>
                </a:solidFill>
              </a:rPr>
              <a:t>MASTER FILE</a:t>
            </a:r>
          </a:p>
          <a:p>
            <a:pPr marL="457200" lvl="2" indent="-457200" fontAlgn="base">
              <a:spcBef>
                <a:spcPct val="0"/>
              </a:spcBef>
              <a:spcAft>
                <a:spcPct val="0"/>
              </a:spcAft>
            </a:pPr>
            <a:endParaRPr lang="en-US" sz="1050" b="1" dirty="0">
              <a:solidFill>
                <a:srgbClr val="000000"/>
              </a:solidFill>
            </a:endParaRPr>
          </a:p>
          <a:p>
            <a:pPr marL="457200" indent="-457200" fontAlgn="base">
              <a:spcBef>
                <a:spcPct val="0"/>
              </a:spcBef>
              <a:spcAft>
                <a:spcPct val="0"/>
              </a:spcAft>
            </a:pPr>
            <a:r>
              <a:rPr lang="en-US" b="1" dirty="0">
                <a:solidFill>
                  <a:srgbClr val="000000"/>
                </a:solidFill>
              </a:rPr>
              <a:t>  Open a New File</a:t>
            </a:r>
          </a:p>
          <a:p>
            <a:pPr marL="971550" indent="-514350" fontAlgn="base">
              <a:spcBef>
                <a:spcPct val="0"/>
              </a:spcBef>
              <a:spcAft>
                <a:spcPct val="0"/>
              </a:spcAft>
              <a:buFont typeface="Courier New" panose="02070309020205020404" pitchFamily="49" charset="0"/>
              <a:buChar char="o"/>
            </a:pPr>
            <a:r>
              <a:rPr lang="en-US" dirty="0">
                <a:solidFill>
                  <a:srgbClr val="000000"/>
                </a:solidFill>
              </a:rPr>
              <a:t>Copy and Paste as Needed</a:t>
            </a:r>
          </a:p>
          <a:p>
            <a:pPr marL="971550" indent="-514350" fontAlgn="base">
              <a:spcBef>
                <a:spcPct val="0"/>
              </a:spcBef>
              <a:spcAft>
                <a:spcPct val="0"/>
              </a:spcAft>
              <a:buFont typeface="Courier New" panose="02070309020205020404" pitchFamily="49" charset="0"/>
              <a:buChar char="o"/>
              <a:tabLst>
                <a:tab pos="1376363" algn="l"/>
              </a:tabLst>
            </a:pPr>
            <a:r>
              <a:rPr lang="en-US" dirty="0">
                <a:solidFill>
                  <a:srgbClr val="000000"/>
                </a:solidFill>
              </a:rPr>
              <a:t>Color Code if Desired</a:t>
            </a:r>
          </a:p>
          <a:p>
            <a:pPr marL="457200" indent="-457200" fontAlgn="base">
              <a:spcBef>
                <a:spcPct val="0"/>
              </a:spcBef>
              <a:spcAft>
                <a:spcPct val="0"/>
              </a:spcAft>
            </a:pPr>
            <a:endParaRPr lang="en-US" sz="1050" b="1" dirty="0">
              <a:solidFill>
                <a:srgbClr val="000000"/>
              </a:solidFill>
            </a:endParaRPr>
          </a:p>
          <a:p>
            <a:pPr marL="457200" indent="-457200" fontAlgn="base">
              <a:spcBef>
                <a:spcPct val="0"/>
              </a:spcBef>
              <a:spcAft>
                <a:spcPct val="0"/>
              </a:spcAft>
            </a:pPr>
            <a:r>
              <a:rPr lang="en-US" b="1" dirty="0">
                <a:solidFill>
                  <a:srgbClr val="000000"/>
                </a:solidFill>
              </a:rPr>
              <a:t>  Save the File on Your PC in the Original Format – </a:t>
            </a:r>
            <a:r>
              <a:rPr lang="en-US" b="1" dirty="0">
                <a:solidFill>
                  <a:srgbClr val="C00000"/>
                </a:solidFill>
              </a:rPr>
              <a:t>T</a:t>
            </a:r>
            <a:r>
              <a:rPr lang="en-US" b="1" dirty="0">
                <a:solidFill>
                  <a:schemeClr val="accent6">
                    <a:lumMod val="75000"/>
                  </a:schemeClr>
                </a:solidFill>
              </a:rPr>
              <a:t>H</a:t>
            </a:r>
            <a:r>
              <a:rPr lang="en-US" b="1" dirty="0">
                <a:solidFill>
                  <a:srgbClr val="0000FF"/>
                </a:solidFill>
              </a:rPr>
              <a:t>E</a:t>
            </a:r>
            <a:r>
              <a:rPr lang="en-US" b="1" dirty="0">
                <a:solidFill>
                  <a:srgbClr val="00B050"/>
                </a:solidFill>
              </a:rPr>
              <a:t>N</a:t>
            </a:r>
            <a:r>
              <a:rPr lang="en-US" b="1" dirty="0">
                <a:solidFill>
                  <a:srgbClr val="000000"/>
                </a:solidFill>
              </a:rPr>
              <a:t> – </a:t>
            </a:r>
            <a:r>
              <a:rPr lang="en-US" sz="2000" b="1" dirty="0">
                <a:solidFill>
                  <a:srgbClr val="000000"/>
                </a:solidFill>
              </a:rPr>
              <a:t>Save as a PDF – </a:t>
            </a:r>
            <a:r>
              <a:rPr lang="en-US" sz="2000" b="1" dirty="0">
                <a:solidFill>
                  <a:srgbClr val="7030A0"/>
                </a:solidFill>
              </a:rPr>
              <a:t>WHY</a:t>
            </a:r>
            <a:r>
              <a:rPr lang="en-US" sz="2000" b="1" dirty="0">
                <a:solidFill>
                  <a:srgbClr val="000000"/>
                </a:solidFill>
              </a:rPr>
              <a:t> -</a:t>
            </a:r>
          </a:p>
          <a:p>
            <a:pPr marL="1028700" lvl="2" indent="-571500" fontAlgn="base">
              <a:spcBef>
                <a:spcPct val="0"/>
              </a:spcBef>
              <a:spcAft>
                <a:spcPct val="0"/>
              </a:spcAft>
              <a:buFont typeface="Courier New" panose="02070309020205020404" pitchFamily="49" charset="0"/>
              <a:buChar char="o"/>
            </a:pPr>
            <a:r>
              <a:rPr lang="en-US" sz="2000" b="1" dirty="0">
                <a:solidFill>
                  <a:srgbClr val="C00000"/>
                </a:solidFill>
              </a:rPr>
              <a:t>No One Can Change the File</a:t>
            </a:r>
          </a:p>
          <a:p>
            <a:pPr marL="457200" lvl="2" indent="-457200" fontAlgn="base">
              <a:spcBef>
                <a:spcPct val="0"/>
              </a:spcBef>
              <a:spcAft>
                <a:spcPct val="0"/>
              </a:spcAft>
            </a:pPr>
            <a:endParaRPr lang="en-US" sz="1050" b="1" dirty="0">
              <a:solidFill>
                <a:srgbClr val="000000"/>
              </a:solidFill>
            </a:endParaRPr>
          </a:p>
          <a:p>
            <a:pPr marL="457200" indent="-457200" fontAlgn="base">
              <a:spcBef>
                <a:spcPct val="0"/>
              </a:spcBef>
              <a:spcAft>
                <a:spcPct val="0"/>
              </a:spcAft>
            </a:pPr>
            <a:r>
              <a:rPr lang="en-US" b="1" dirty="0">
                <a:solidFill>
                  <a:srgbClr val="000000"/>
                </a:solidFill>
              </a:rPr>
              <a:t>  Copy the PDF File Into the “Cloud” Board and Newspaper File</a:t>
            </a:r>
          </a:p>
          <a:p>
            <a:endParaRPr lang="en-US" dirty="0"/>
          </a:p>
        </p:txBody>
      </p:sp>
      <p:pic>
        <p:nvPicPr>
          <p:cNvPr id="4" name="Picture 3" descr="Logo, company name&#10;&#10;Description automatically generated">
            <a:extLst>
              <a:ext uri="{FF2B5EF4-FFF2-40B4-BE49-F238E27FC236}">
                <a16:creationId xmlns:a16="http://schemas.microsoft.com/office/drawing/2014/main" id="{65C7863E-DB26-7797-B4CD-B5E50FCE328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27682" y="2138136"/>
            <a:ext cx="1485900" cy="1485900"/>
          </a:xfrm>
          <a:prstGeom prst="rect">
            <a:avLst/>
          </a:prstGeom>
        </p:spPr>
      </p:pic>
    </p:spTree>
    <p:extLst>
      <p:ext uri="{BB962C8B-B14F-4D97-AF65-F5344CB8AC3E}">
        <p14:creationId xmlns:p14="http://schemas.microsoft.com/office/powerpoint/2010/main" val="1173800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18</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4216539"/>
          </a:xfrm>
          <a:prstGeom prst="rect">
            <a:avLst/>
          </a:prstGeom>
          <a:noFill/>
        </p:spPr>
        <p:txBody>
          <a:bodyPr wrap="square" rtlCol="0">
            <a:spAutoFit/>
          </a:bodyPr>
          <a:lstStyle/>
          <a:p>
            <a:pPr marL="457200" indent="-457200">
              <a:buFont typeface="Arial" panose="020B0604020202020204" pitchFamily="34" charset="0"/>
              <a:buChar char="•"/>
            </a:pPr>
            <a:r>
              <a:rPr lang="en-US" sz="4000" b="1" u="sng" dirty="0">
                <a:solidFill>
                  <a:schemeClr val="accent4">
                    <a:lumMod val="75000"/>
                  </a:schemeClr>
                </a:solidFill>
                <a:latin typeface="Arial" panose="020B0604020202020204" pitchFamily="34" charset="0"/>
                <a:cs typeface="Arial" panose="020B0604020202020204" pitchFamily="34" charset="0"/>
              </a:rPr>
              <a:t>YOU</a:t>
            </a:r>
            <a:r>
              <a:rPr lang="en-US" sz="4000" dirty="0">
                <a:latin typeface="Arial" panose="020B0604020202020204" pitchFamily="34" charset="0"/>
                <a:cs typeface="Arial" panose="020B0604020202020204" pitchFamily="34" charset="0"/>
              </a:rPr>
              <a:t> Receive, Manage, and Maintain Custody of </a:t>
            </a:r>
            <a:r>
              <a:rPr lang="en-US" sz="4000" b="1" dirty="0">
                <a:solidFill>
                  <a:srgbClr val="C00000"/>
                </a:solidFill>
                <a:latin typeface="Arial" panose="020B0604020202020204" pitchFamily="34" charset="0"/>
                <a:cs typeface="Arial" panose="020B0604020202020204" pitchFamily="34" charset="0"/>
              </a:rPr>
              <a:t>ALL MONEYS </a:t>
            </a:r>
            <a:r>
              <a:rPr lang="en-US" sz="4000" dirty="0">
                <a:latin typeface="Arial" panose="020B0604020202020204" pitchFamily="34" charset="0"/>
                <a:cs typeface="Arial" panose="020B0604020202020204" pitchFamily="34" charset="0"/>
              </a:rPr>
              <a:t>for Which the District or the Board is Responsible, Including, but not Limited to, Overseeing Investments, Purchasing System, and Managing all Other Financial Accounts.</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BCBF39-41CD-6ACE-398D-FB20A848C6F4}"/>
              </a:ext>
            </a:extLst>
          </p:cNvPr>
          <p:cNvSpPr txBox="1"/>
          <p:nvPr/>
        </p:nvSpPr>
        <p:spPr>
          <a:xfrm>
            <a:off x="8984342" y="5856714"/>
            <a:ext cx="2162629" cy="369332"/>
          </a:xfrm>
          <a:prstGeom prst="rect">
            <a:avLst/>
          </a:prstGeom>
          <a:solidFill>
            <a:srgbClr val="FFFF00"/>
          </a:solidFill>
        </p:spPr>
        <p:txBody>
          <a:bodyPr wrap="square">
            <a:spAutoFit/>
          </a:bodyPr>
          <a:lstStyle/>
          <a:p>
            <a:r>
              <a:rPr lang="en-US" dirty="0"/>
              <a:t>NDCC 15.1-07-21</a:t>
            </a:r>
          </a:p>
        </p:txBody>
      </p:sp>
      <p:pic>
        <p:nvPicPr>
          <p:cNvPr id="6" name="Picture 5">
            <a:extLst>
              <a:ext uri="{FF2B5EF4-FFF2-40B4-BE49-F238E27FC236}">
                <a16:creationId xmlns:a16="http://schemas.microsoft.com/office/drawing/2014/main" id="{24FD165E-F965-291D-E51F-1590D41AF82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31886" y="4656965"/>
            <a:ext cx="2946400" cy="1963163"/>
          </a:xfrm>
          <a:prstGeom prst="rect">
            <a:avLst/>
          </a:prstGeom>
        </p:spPr>
      </p:pic>
    </p:spTree>
    <p:extLst>
      <p:ext uri="{BB962C8B-B14F-4D97-AF65-F5344CB8AC3E}">
        <p14:creationId xmlns:p14="http://schemas.microsoft.com/office/powerpoint/2010/main" val="3127609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6B22AD-B103-D6D3-72DD-026A46D3F650}"/>
              </a:ext>
            </a:extLst>
          </p:cNvPr>
          <p:cNvSpPr>
            <a:spLocks noGrp="1"/>
          </p:cNvSpPr>
          <p:nvPr>
            <p:ph type="sldNum" sz="quarter" idx="12"/>
          </p:nvPr>
        </p:nvSpPr>
        <p:spPr/>
        <p:txBody>
          <a:bodyPr/>
          <a:lstStyle/>
          <a:p>
            <a:fld id="{CB1E4CB7-CB13-4810-BF18-BE31AFC64F93}" type="slidenum">
              <a:rPr lang="en-US" smtClean="0"/>
              <a:t>180</a:t>
            </a:fld>
            <a:endParaRPr lang="en-US" dirty="0"/>
          </a:p>
        </p:txBody>
      </p:sp>
      <p:sp>
        <p:nvSpPr>
          <p:cNvPr id="3" name="TextBox 2">
            <a:extLst>
              <a:ext uri="{FF2B5EF4-FFF2-40B4-BE49-F238E27FC236}">
                <a16:creationId xmlns:a16="http://schemas.microsoft.com/office/drawing/2014/main" id="{3867A757-A336-88C6-B31D-E1BB87F2D7A2}"/>
              </a:ext>
            </a:extLst>
          </p:cNvPr>
          <p:cNvSpPr txBox="1"/>
          <p:nvPr/>
        </p:nvSpPr>
        <p:spPr>
          <a:xfrm>
            <a:off x="798286" y="928914"/>
            <a:ext cx="10631714" cy="1323439"/>
          </a:xfrm>
          <a:prstGeom prst="rect">
            <a:avLst/>
          </a:prstGeom>
          <a:noFill/>
        </p:spPr>
        <p:txBody>
          <a:bodyPr wrap="square" rtlCol="0">
            <a:spAutoFit/>
          </a:bodyPr>
          <a:lstStyle/>
          <a:p>
            <a:pPr marL="0" lvl="0" indent="0" defTabSz="914400" fontAlgn="base">
              <a:spcBef>
                <a:spcPct val="0"/>
              </a:spcBef>
              <a:spcAft>
                <a:spcPct val="0"/>
              </a:spcAft>
              <a:buNone/>
            </a:pPr>
            <a:r>
              <a:rPr lang="en-US" sz="3600" b="1" dirty="0">
                <a:solidFill>
                  <a:srgbClr val="C00000"/>
                </a:solidFill>
              </a:rPr>
              <a:t>Examples of How the Reports Would Look</a:t>
            </a:r>
          </a:p>
          <a:p>
            <a:pPr marL="0" lvl="0" indent="0" algn="ctr" defTabSz="914400" fontAlgn="base">
              <a:spcBef>
                <a:spcPct val="0"/>
              </a:spcBef>
              <a:spcAft>
                <a:spcPct val="0"/>
              </a:spcAft>
              <a:buNone/>
            </a:pPr>
            <a:endParaRPr lang="en-US" sz="1600" b="1" dirty="0">
              <a:solidFill>
                <a:srgbClr val="C00000"/>
              </a:solidFill>
            </a:endParaRPr>
          </a:p>
          <a:p>
            <a:pPr marL="0" lvl="0" indent="0" algn="ctr" defTabSz="914400" fontAlgn="base">
              <a:spcBef>
                <a:spcPct val="0"/>
              </a:spcBef>
              <a:spcAft>
                <a:spcPct val="0"/>
              </a:spcAft>
              <a:buNone/>
            </a:pPr>
            <a:endParaRPr lang="en-US" sz="1000" b="1" dirty="0">
              <a:solidFill>
                <a:srgbClr val="C00000"/>
              </a:solidFill>
            </a:endParaRPr>
          </a:p>
          <a:p>
            <a:endParaRPr lang="en-US" dirty="0"/>
          </a:p>
        </p:txBody>
      </p:sp>
      <p:sp>
        <p:nvSpPr>
          <p:cNvPr id="6" name="TextBox 5">
            <a:extLst>
              <a:ext uri="{FF2B5EF4-FFF2-40B4-BE49-F238E27FC236}">
                <a16:creationId xmlns:a16="http://schemas.microsoft.com/office/drawing/2014/main" id="{A943F0BA-B5E4-3655-F274-9FD4F3A20F5E}"/>
              </a:ext>
            </a:extLst>
          </p:cNvPr>
          <p:cNvSpPr txBox="1"/>
          <p:nvPr/>
        </p:nvSpPr>
        <p:spPr>
          <a:xfrm>
            <a:off x="2209800" y="4093029"/>
            <a:ext cx="7808686" cy="2031325"/>
          </a:xfrm>
          <a:prstGeom prst="rect">
            <a:avLst/>
          </a:prstGeom>
          <a:solidFill>
            <a:srgbClr val="FFFFFF"/>
          </a:solidFill>
          <a:ln w="25400" cap="flat" cmpd="sng" algn="ctr">
            <a:solidFill>
              <a:srgbClr val="AAE2CA"/>
            </a:solid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Edgeley Public School District #3	     </a:t>
            </a:r>
            <a:r>
              <a:rPr kumimoji="0" lang="en-US" sz="800" b="1"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Balance Sheet		</a:t>
            </a:r>
            <a:endPar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08/31/2011	04:02 PM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PERIOD ENDING</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August 2011		</a:t>
            </a:r>
          </a:p>
          <a:p>
            <a:pPr marL="0" marR="0" lvl="0" indent="0" defTabSz="914400" eaLnBrk="1" fontAlgn="base" latinLnBrk="0" hangingPunct="1">
              <a:lnSpc>
                <a:spcPct val="100000"/>
              </a:lnSpc>
              <a:spcBef>
                <a:spcPct val="0"/>
              </a:spcBef>
              <a:spcAft>
                <a:spcPct val="0"/>
              </a:spcAft>
              <a:buClrTx/>
              <a:buSzTx/>
              <a:buFontTx/>
              <a:buNone/>
              <a:tabLst>
                <a:tab pos="1371600" algn="l"/>
                <a:tab pos="6910388" algn="l"/>
              </a:tabLst>
              <a:defRPr/>
            </a:pP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Account Number</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Description</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Previous Balance </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Current Month</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Ending Balance</a:t>
            </a:r>
            <a:endPar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glow rad="228600">
                    <a:srgbClr val="00B0F0">
                      <a:alpha val="40000"/>
                    </a:srgbClr>
                  </a:glow>
                </a:effectLst>
                <a:uLnTx/>
                <a:uFillTx/>
                <a:latin typeface="Courier New" panose="02070309020205020404" pitchFamily="49" charset="0"/>
                <a:ea typeface="+mn-ea"/>
                <a:cs typeface="Courier New" panose="02070309020205020404" pitchFamily="49" charset="0"/>
              </a:rPr>
              <a:t>03  CAPITAL PROJECTS</a:t>
            </a:r>
            <a:endParaRPr kumimoji="0" lang="en-US" sz="800" b="0" i="0" u="none" strike="noStrike" kern="0" cap="none" spc="0" normalizeH="0" baseline="0" noProof="0" dirty="0">
              <a:ln>
                <a:noFill/>
              </a:ln>
              <a:solidFill>
                <a:srgbClr val="000000"/>
              </a:solidFill>
              <a:effectLst>
                <a:glow rad="228600">
                  <a:srgbClr val="00B0F0">
                    <a:alpha val="40000"/>
                  </a:srgbClr>
                </a:glow>
              </a:effectLst>
              <a:uLnTx/>
              <a:uFillTx/>
              <a:latin typeface="Courier New" panose="02070309020205020404" pitchFamily="49" charset="0"/>
              <a:ea typeface="+mn-ea"/>
              <a:cs typeface="Courier New" panose="02070309020205020404" pitchFamily="49"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Current Assets</a:t>
            </a:r>
            <a:endPar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03 101	Capitol Projects Cash	                          3,149.18        1,459.26	</a:t>
            </a:r>
            <a:r>
              <a:rPr kumimoji="0" lang="en-US" sz="800" b="0" i="0" u="none" strike="noStrike" kern="0" cap="none" spc="0" normalizeH="0" baseline="0" noProof="0" dirty="0">
                <a:ln>
                  <a:noFill/>
                </a:ln>
                <a:solidFill>
                  <a:srgbClr val="000000"/>
                </a:solidFill>
                <a:effectLst>
                  <a:glow rad="127000">
                    <a:srgbClr val="00B0F0"/>
                  </a:glow>
                </a:effectLst>
                <a:uLnTx/>
                <a:uFillTx/>
                <a:latin typeface="Courier New" panose="02070309020205020404" pitchFamily="49" charset="0"/>
                <a:ea typeface="+mn-ea"/>
                <a:cs typeface="Courier New" panose="02070309020205020404" pitchFamily="49" charset="0"/>
              </a:rPr>
              <a:t> </a:t>
            </a:r>
            <a:r>
              <a:rPr kumimoji="0" lang="en-US" sz="800" b="0" i="0" u="none" strike="noStrike" kern="0" cap="none" spc="0" normalizeH="0" baseline="0" noProof="0" dirty="0">
                <a:ln>
                  <a:noFill/>
                </a:ln>
                <a:solidFill>
                  <a:srgbClr val="000000"/>
                </a:solidFill>
                <a:effectLst>
                  <a:glow rad="127000">
                    <a:srgbClr val="89E0FF"/>
                  </a:glow>
                </a:effectLst>
                <a:uLnTx/>
                <a:uFillTx/>
                <a:latin typeface="Courier New" panose="02070309020205020404" pitchFamily="49" charset="0"/>
                <a:ea typeface="+mn-ea"/>
                <a:cs typeface="Courier New" panose="02070309020205020404" pitchFamily="49" charset="0"/>
              </a:rPr>
              <a:t>4,608.44</a:t>
            </a:r>
          </a:p>
          <a:p>
            <a:pPr marL="0" marR="0" lvl="0" indent="0" defTabSz="914400" eaLnBrk="1" fontAlgn="base" latinLnBrk="0" hangingPunct="1">
              <a:lnSpc>
                <a:spcPct val="15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03 111	Capitol Projects Investments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32,564.11</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sng"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(9,849.57)</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sng" strike="noStrike" kern="0" cap="none" spc="0" normalizeH="0" baseline="0" noProof="0" dirty="0">
                <a:ln>
                  <a:noFill/>
                </a:ln>
                <a:solidFill>
                  <a:srgbClr val="000000"/>
                </a:solidFill>
                <a:effectLst>
                  <a:glow rad="127000">
                    <a:srgbClr val="89E0FF"/>
                  </a:glow>
                </a:effectLst>
                <a:uLnTx/>
                <a:uFillTx/>
                <a:latin typeface="Courier New" panose="02070309020205020404" pitchFamily="49" charset="0"/>
                <a:ea typeface="+mn-ea"/>
                <a:cs typeface="Courier New" panose="02070309020205020404" pitchFamily="49" charset="0"/>
              </a:rPr>
              <a:t>22,714.54</a:t>
            </a:r>
          </a:p>
          <a:p>
            <a:pPr marL="0" marR="0" lvl="0" indent="0" defTabSz="914400" eaLnBrk="1" fontAlgn="base" latinLnBrk="0" hangingPunct="1">
              <a:lnSpc>
                <a:spcPct val="15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Current Assets  Subtotal:	          35,713.29       (8,390.31)	</a:t>
            </a:r>
            <a:r>
              <a:rPr kumimoji="0" lang="en-US" sz="800" b="0" i="0" u="none" strike="noStrike" kern="0" cap="none" spc="0" normalizeH="0" baseline="0" noProof="0" dirty="0">
                <a:ln>
                  <a:noFill/>
                </a:ln>
                <a:solidFill>
                  <a:srgbClr val="000000"/>
                </a:solidFill>
                <a:effectLst>
                  <a:glow rad="127000">
                    <a:srgbClr val="89E0FF"/>
                  </a:glow>
                </a:effectLst>
                <a:uLnTx/>
                <a:uFillTx/>
                <a:latin typeface="Courier New" panose="02070309020205020404" pitchFamily="49" charset="0"/>
                <a:ea typeface="+mn-ea"/>
                <a:cs typeface="Courier New" panose="02070309020205020404" pitchFamily="49" charset="0"/>
              </a:rPr>
              <a:t>27,322.98</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defTabSz="914400" eaLnBrk="1" fontAlgn="base" latinLnBrk="0" hangingPunct="1">
              <a:lnSpc>
                <a:spcPct val="15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Total Assets:	                         35,713.29       (8,390.31)          </a:t>
            </a:r>
            <a:r>
              <a:rPr kumimoji="0" lang="en-US" sz="800" b="1" i="0" u="none" strike="noStrike" kern="0" cap="none" spc="0" normalizeH="0" baseline="0" noProof="0" dirty="0">
                <a:ln>
                  <a:noFill/>
                </a:ln>
                <a:solidFill>
                  <a:srgbClr val="000000"/>
                </a:solidFill>
                <a:effectLst>
                  <a:glow rad="127000">
                    <a:srgbClr val="89E0FF"/>
                  </a:glow>
                </a:effectLst>
                <a:uLnTx/>
                <a:uFillTx/>
                <a:latin typeface="Courier New" panose="02070309020205020404" pitchFamily="49" charset="0"/>
                <a:ea typeface="+mn-ea"/>
                <a:cs typeface="Courier New" panose="02070309020205020404" pitchFamily="49" charset="0"/>
              </a:rPr>
              <a:t>27,322.98</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a typeface="+mn-ea"/>
              <a:cs typeface="+mn-cs"/>
            </a:endParaRPr>
          </a:p>
        </p:txBody>
      </p:sp>
      <p:sp>
        <p:nvSpPr>
          <p:cNvPr id="7" name="Rectangle 16">
            <a:extLst>
              <a:ext uri="{FF2B5EF4-FFF2-40B4-BE49-F238E27FC236}">
                <a16:creationId xmlns:a16="http://schemas.microsoft.com/office/drawing/2014/main" id="{0FD5E267-4896-6F58-E38F-4C95C54C6D6B}"/>
              </a:ext>
            </a:extLst>
          </p:cNvPr>
          <p:cNvSpPr>
            <a:spLocks noChangeArrowheads="1"/>
          </p:cNvSpPr>
          <p:nvPr/>
        </p:nvSpPr>
        <p:spPr bwMode="auto">
          <a:xfrm>
            <a:off x="1045028" y="1720345"/>
            <a:ext cx="7808686" cy="2062103"/>
          </a:xfrm>
          <a:prstGeom prst="rect">
            <a:avLst/>
          </a:prstGeom>
          <a:solidFill>
            <a:srgbClr val="FFFFFF"/>
          </a:solidFill>
          <a:ln w="25400" cap="flat" cmpd="sng" algn="ctr">
            <a:solidFill>
              <a:srgbClr val="AAE2CA"/>
            </a:solidFill>
            <a:prstDash val="solid"/>
          </a:ln>
          <a:effectLst/>
        </p:spPr>
        <p:txBody>
          <a:bodyPr vert="horz" wrap="square" lIns="91440" tIns="45720" rIns="91440" bIns="45720" numCol="1" anchor="ctr" anchorCtr="0" compatLnSpc="1">
            <a:prstTxWarp prst="textNoShape">
              <a:avLst/>
            </a:prstTxWarp>
            <a:spAutoFit/>
          </a:bodyPr>
          <a:lstStyle>
            <a:lvl1pPr eaLnBrk="0" hangingPunct="0">
              <a:tabLst>
                <a:tab pos="55563" algn="l"/>
                <a:tab pos="1349375" algn="l"/>
                <a:tab pos="4813300" algn="r"/>
                <a:tab pos="5834063" algn="r"/>
                <a:tab pos="6816725" algn="r"/>
              </a:tabLst>
              <a:defRPr>
                <a:solidFill>
                  <a:schemeClr val="tx1"/>
                </a:solidFill>
                <a:latin typeface="Arial" panose="020B0604020202020204" pitchFamily="34" charset="0"/>
              </a:defRPr>
            </a:lvl1pPr>
            <a:lvl2pPr eaLnBrk="0" hangingPunct="0">
              <a:tabLst>
                <a:tab pos="55563" algn="l"/>
                <a:tab pos="1349375" algn="l"/>
                <a:tab pos="4813300" algn="r"/>
                <a:tab pos="5834063" algn="r"/>
                <a:tab pos="6816725" algn="r"/>
              </a:tabLst>
              <a:defRPr>
                <a:solidFill>
                  <a:schemeClr val="tx1"/>
                </a:solidFill>
                <a:latin typeface="Arial" panose="020B0604020202020204" pitchFamily="34" charset="0"/>
              </a:defRPr>
            </a:lvl2pPr>
            <a:lvl3pPr eaLnBrk="0" hangingPunct="0">
              <a:tabLst>
                <a:tab pos="55563" algn="l"/>
                <a:tab pos="1349375" algn="l"/>
                <a:tab pos="4813300" algn="r"/>
                <a:tab pos="5834063" algn="r"/>
                <a:tab pos="6816725" algn="r"/>
              </a:tabLst>
              <a:defRPr>
                <a:solidFill>
                  <a:schemeClr val="tx1"/>
                </a:solidFill>
                <a:latin typeface="Arial" panose="020B0604020202020204" pitchFamily="34" charset="0"/>
              </a:defRPr>
            </a:lvl3pPr>
            <a:lvl4pPr eaLnBrk="0" hangingPunct="0">
              <a:tabLst>
                <a:tab pos="55563" algn="l"/>
                <a:tab pos="1349375" algn="l"/>
                <a:tab pos="4813300" algn="r"/>
                <a:tab pos="5834063" algn="r"/>
                <a:tab pos="6816725" algn="r"/>
              </a:tabLst>
              <a:defRPr>
                <a:solidFill>
                  <a:schemeClr val="tx1"/>
                </a:solidFill>
                <a:latin typeface="Arial" panose="020B0604020202020204" pitchFamily="34" charset="0"/>
              </a:defRPr>
            </a:lvl4pPr>
            <a:lvl5pPr eaLnBrk="0" hangingPunct="0">
              <a:tabLst>
                <a:tab pos="55563" algn="l"/>
                <a:tab pos="1349375" algn="l"/>
                <a:tab pos="4813300" algn="r"/>
                <a:tab pos="5834063" algn="r"/>
                <a:tab pos="6816725" algn="r"/>
              </a:tabLst>
              <a:defRPr>
                <a:solidFill>
                  <a:schemeClr val="tx1"/>
                </a:solidFill>
                <a:latin typeface="Arial" panose="020B0604020202020204" pitchFamily="34" charset="0"/>
              </a:defRPr>
            </a:lvl5pPr>
            <a:lvl6pPr eaLnBrk="0" fontAlgn="base" hangingPunct="0">
              <a:spcBef>
                <a:spcPct val="0"/>
              </a:spcBef>
              <a:spcAft>
                <a:spcPct val="0"/>
              </a:spcAft>
              <a:tabLst>
                <a:tab pos="55563" algn="l"/>
                <a:tab pos="1349375" algn="l"/>
                <a:tab pos="4813300" algn="r"/>
                <a:tab pos="5834063" algn="r"/>
                <a:tab pos="6816725" algn="r"/>
              </a:tabLst>
              <a:defRPr>
                <a:solidFill>
                  <a:schemeClr val="tx1"/>
                </a:solidFill>
                <a:latin typeface="Arial" panose="020B0604020202020204" pitchFamily="34" charset="0"/>
              </a:defRPr>
            </a:lvl6pPr>
            <a:lvl7pPr eaLnBrk="0" fontAlgn="base" hangingPunct="0">
              <a:spcBef>
                <a:spcPct val="0"/>
              </a:spcBef>
              <a:spcAft>
                <a:spcPct val="0"/>
              </a:spcAft>
              <a:tabLst>
                <a:tab pos="55563" algn="l"/>
                <a:tab pos="1349375" algn="l"/>
                <a:tab pos="4813300" algn="r"/>
                <a:tab pos="5834063" algn="r"/>
                <a:tab pos="6816725" algn="r"/>
              </a:tabLst>
              <a:defRPr>
                <a:solidFill>
                  <a:schemeClr val="tx1"/>
                </a:solidFill>
                <a:latin typeface="Arial" panose="020B0604020202020204" pitchFamily="34" charset="0"/>
              </a:defRPr>
            </a:lvl7pPr>
            <a:lvl8pPr eaLnBrk="0" fontAlgn="base" hangingPunct="0">
              <a:spcBef>
                <a:spcPct val="0"/>
              </a:spcBef>
              <a:spcAft>
                <a:spcPct val="0"/>
              </a:spcAft>
              <a:tabLst>
                <a:tab pos="55563" algn="l"/>
                <a:tab pos="1349375" algn="l"/>
                <a:tab pos="4813300" algn="r"/>
                <a:tab pos="5834063" algn="r"/>
                <a:tab pos="6816725" algn="r"/>
              </a:tabLst>
              <a:defRPr>
                <a:solidFill>
                  <a:schemeClr val="tx1"/>
                </a:solidFill>
                <a:latin typeface="Arial" panose="020B0604020202020204" pitchFamily="34" charset="0"/>
              </a:defRPr>
            </a:lvl8pPr>
            <a:lvl9pPr eaLnBrk="0" fontAlgn="base" hangingPunct="0">
              <a:spcBef>
                <a:spcPct val="0"/>
              </a:spcBef>
              <a:spcAft>
                <a:spcPct val="0"/>
              </a:spcAft>
              <a:tabLst>
                <a:tab pos="55563" algn="l"/>
                <a:tab pos="1349375" algn="l"/>
                <a:tab pos="4813300" algn="r"/>
                <a:tab pos="5834063" algn="r"/>
                <a:tab pos="6816725" algn="r"/>
              </a:tabLs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Edgeley Public School District #3                                                                                  </a:t>
            </a:r>
            <a:r>
              <a:rPr kumimoji="0" lang="en-US" altLang="en-US" sz="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Balance Sheet	</a:t>
            </a:r>
            <a:endParaRPr kumimoji="0" lang="en-US" altLang="en-US" sz="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08/31/2011     04:02 PM	                                                                  </a:t>
            </a:r>
            <a:r>
              <a:rPr kumimoji="0" lang="en-US" altLang="en-US" sz="800" b="0" i="0" u="sng"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PERIOD ENDING</a:t>
            </a:r>
            <a:r>
              <a:rPr kumimoji="0" lang="en-US" altLang="en-US" sz="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August 2011</a:t>
            </a: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endParaRPr kumimoji="0" lang="en-US" altLang="en-US" sz="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Account Number</a:t>
            </a: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Description</a:t>
            </a: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Previous Balance</a:t>
            </a: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Current Month</a:t>
            </a: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Ending Balance</a:t>
            </a:r>
            <a:endParaRPr kumimoji="0" lang="en-US" altLang="en-US" sz="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1" i="0" u="none" strike="noStrike" kern="0" cap="none" spc="0" normalizeH="0" baseline="0" noProof="0" dirty="0">
                <a:ln>
                  <a:noFill/>
                </a:ln>
                <a:solidFill>
                  <a:srgbClr val="000000"/>
                </a:solidFill>
                <a:effectLst>
                  <a:glow rad="228600">
                    <a:srgbClr val="FFFF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1" i="0" u="none" strike="noStrike" kern="0" cap="none" spc="0" normalizeH="0" baseline="0" noProof="0" dirty="0">
                <a:ln>
                  <a:noFill/>
                </a:ln>
                <a:solidFill>
                  <a:srgbClr val="000000"/>
                </a:solidFill>
                <a:effectLst>
                  <a:glow rad="228600">
                    <a:srgbClr val="FFC0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01  GENERAL FUND</a:t>
            </a:r>
            <a:endParaRPr kumimoji="0" lang="en-US" altLang="en-US" sz="600" b="0" i="0" u="none" strike="noStrike" kern="0" cap="none" spc="0" normalizeH="0" baseline="0" noProof="0" dirty="0">
              <a:ln>
                <a:noFill/>
              </a:ln>
              <a:solidFill>
                <a:srgbClr val="000000"/>
              </a:solidFill>
              <a:effectLst>
                <a:glow rad="228600">
                  <a:srgbClr val="FFC000">
                    <a:alpha val="40000"/>
                  </a:srgbClr>
                </a:glow>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Current Assets</a:t>
            </a:r>
            <a:endParaRPr kumimoji="0" lang="en-US" altLang="en-US" sz="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01 101	Cash	 94,688.64	(15,222.43)	 </a:t>
            </a:r>
            <a:r>
              <a:rPr kumimoji="0" lang="en-US" altLang="en-US" sz="8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79,466.21</a:t>
            </a:r>
            <a:endParaRPr kumimoji="0" lang="en-US" altLang="en-US" sz="6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01 103	Petty Cash	 100.00	 0.00	</a:t>
            </a:r>
            <a:r>
              <a:rPr kumimoji="0" lang="en-US" altLang="en-US" sz="8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 100.00</a:t>
            </a:r>
            <a:endParaRPr kumimoji="0" lang="en-US" altLang="en-US" sz="6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01 111	Investments	 567,730.05	(38,732.42)	</a:t>
            </a:r>
            <a:r>
              <a:rPr kumimoji="0" lang="en-US" altLang="en-US" sz="8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 528,997.63</a:t>
            </a:r>
            <a:endParaRPr kumimoji="0" lang="en-US" altLang="en-US" sz="6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01 153	Revenue Receivable	 7,458.52	(9,987.69)	</a:t>
            </a:r>
            <a:r>
              <a:rPr kumimoji="0" lang="en-US" altLang="en-US" sz="8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(2,529.17)</a:t>
            </a:r>
            <a:endParaRPr kumimoji="0" lang="en-US" altLang="en-US" sz="600" b="0" i="0" u="none" strike="noStrike" kern="0" cap="none" spc="0" normalizeH="0" baseline="0" noProof="0" dirty="0">
              <a:ln>
                <a:noFill/>
              </a:ln>
              <a:solidFill>
                <a:srgbClr val="000000"/>
              </a:solidFill>
              <a:effectLst>
                <a:glow rad="228600">
                  <a:srgbClr val="FFFF99">
                    <a:satMod val="175000"/>
                    <a:alpha val="40000"/>
                  </a:srgbClr>
                </a:glow>
              </a:effectLst>
              <a:uLnTx/>
              <a:uFillTx/>
              <a:latin typeface="Arial" panose="020B0604020202020204" pitchFamily="34"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01 155	Building Project Accounts Receivable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0.00</a:t>
            </a: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53,000.00</a:t>
            </a: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800" b="0" i="0" u="sng"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Times New Roman" panose="02020603050405020304" pitchFamily="18" charset="0"/>
                <a:cs typeface="Courier New" panose="02070309020205020404" pitchFamily="49" charset="0"/>
              </a:rPr>
              <a:t>53,000.00</a:t>
            </a: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Current Assets Subtotal:	 669,977.21	(10,942.54)	 </a:t>
            </a:r>
            <a:r>
              <a:rPr kumimoji="0" lang="en-US" sz="800" b="1"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mn-ea"/>
                <a:cs typeface="Courier New" panose="02070309020205020404" pitchFamily="49" charset="0"/>
              </a:rPr>
              <a:t>659,034.67</a:t>
            </a: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endParaRPr kumimoji="0" lang="en-US" sz="800" b="1"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mn-ea"/>
              <a:cs typeface="Courier New" panose="02070309020205020404" pitchFamily="49" charset="0"/>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r>
              <a:rPr kumimoji="0" lang="en-US" altLang="en-US" sz="800" b="1"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mn-ea"/>
                <a:cs typeface="Courier New" panose="02070309020205020404" pitchFamily="49" charset="0"/>
              </a:rPr>
              <a:t>		Total Assets:                                  </a:t>
            </a:r>
            <a:r>
              <a:rPr kumimoji="0" lang="en-US" sz="800" b="0" i="0" u="none" strike="noStrike" kern="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669,977.21	      (10,942.54)	       </a:t>
            </a:r>
            <a:r>
              <a:rPr kumimoji="0" lang="en-US" sz="800" b="1"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mn-ea"/>
                <a:cs typeface="Courier New" panose="02070309020205020404" pitchFamily="49" charset="0"/>
              </a:rPr>
              <a:t>659,034.67</a:t>
            </a:r>
            <a:endParaRPr kumimoji="0" lang="en-US" altLang="en-US" sz="600" b="1" i="0" u="none" strike="noStrike" kern="0" cap="none" spc="0" normalizeH="0" baseline="0" noProof="0" dirty="0">
              <a:ln>
                <a:noFill/>
              </a:ln>
              <a:solidFill>
                <a:srgbClr val="000000"/>
              </a:solidFill>
              <a:effectLst>
                <a:glow rad="228600">
                  <a:srgbClr val="FFFF99">
                    <a:satMod val="175000"/>
                    <a:alpha val="40000"/>
                  </a:srgbClr>
                </a:glow>
              </a:effectLst>
              <a:uLnTx/>
              <a:uFillTx/>
              <a:latin typeface="Courier New" panose="02070309020205020404" pitchFamily="49" charset="0"/>
              <a:ea typeface="+mn-ea"/>
              <a:cs typeface="Courier New" panose="02070309020205020404" pitchFamily="49" charset="0"/>
            </a:endParaRPr>
          </a:p>
          <a:p>
            <a:pPr marL="0" marR="0" lvl="0" indent="0" defTabSz="914400" eaLnBrk="0" fontAlgn="base" latinLnBrk="0" hangingPunct="0">
              <a:lnSpc>
                <a:spcPct val="100000"/>
              </a:lnSpc>
              <a:spcBef>
                <a:spcPct val="0"/>
              </a:spcBef>
              <a:spcAft>
                <a:spcPct val="0"/>
              </a:spcAft>
              <a:buClrTx/>
              <a:buSzTx/>
              <a:buFontTx/>
              <a:buNone/>
              <a:tabLst>
                <a:tab pos="55563" algn="l"/>
                <a:tab pos="1349375" algn="l"/>
                <a:tab pos="4813300" algn="r"/>
                <a:tab pos="5834063" algn="r"/>
                <a:tab pos="6816725" algn="r"/>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05149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181</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762000" y="714235"/>
            <a:ext cx="10570028" cy="4439677"/>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pPr marL="742950" indent="-742950" fontAlgn="base">
              <a:spcBef>
                <a:spcPct val="0"/>
              </a:spcBef>
              <a:spcAft>
                <a:spcPct val="0"/>
              </a:spcAft>
              <a:buFont typeface="+mj-lt"/>
              <a:buAutoNum type="arabicPeriod" startAt="9"/>
            </a:pPr>
            <a:r>
              <a:rPr lang="en-US" sz="3200" b="1" dirty="0">
                <a:solidFill>
                  <a:srgbClr val="C00000"/>
                </a:solidFill>
                <a:effectLst>
                  <a:glow rad="127000">
                    <a:srgbClr val="FFFF00"/>
                  </a:glow>
                </a:effectLst>
                <a:ea typeface="Verdana" panose="020B0604030504040204" pitchFamily="34" charset="0"/>
                <a:cs typeface="Verdana" panose="020B0604030504040204" pitchFamily="34" charset="0"/>
              </a:rPr>
              <a:t>Produce All District Financial Records When Directed to Do So by the Board</a:t>
            </a:r>
          </a:p>
          <a:p>
            <a:pPr marL="800100" lvl="1" indent="-342900" defTabSz="914400" fontAlgn="base">
              <a:spcBef>
                <a:spcPct val="0"/>
              </a:spcBef>
              <a:spcAft>
                <a:spcPct val="0"/>
              </a:spcAft>
              <a:buFont typeface="Arial" panose="020B0604020202020204" pitchFamily="34" charset="0"/>
              <a:buChar char="•"/>
            </a:pPr>
            <a:r>
              <a:rPr lang="en-US" sz="2800" b="1" dirty="0">
                <a:ea typeface="Verdana" panose="020B0604030504040204" pitchFamily="34" charset="0"/>
                <a:cs typeface="Verdana" panose="020B0604030504040204" pitchFamily="34" charset="0"/>
              </a:rPr>
              <a:t>Actual Records </a:t>
            </a:r>
          </a:p>
          <a:p>
            <a:pPr marL="800100" lvl="1" indent="-342900" defTabSz="914400" fontAlgn="base">
              <a:spcBef>
                <a:spcPct val="0"/>
              </a:spcBef>
              <a:spcAft>
                <a:spcPct val="0"/>
              </a:spcAft>
              <a:buFont typeface="Arial" panose="020B0604020202020204" pitchFamily="34" charset="0"/>
              <a:buChar char="•"/>
            </a:pPr>
            <a:endParaRPr lang="en-US" sz="1400" b="1" dirty="0">
              <a:ea typeface="Verdana" panose="020B0604030504040204" pitchFamily="34" charset="0"/>
              <a:cs typeface="Verdana" panose="020B0604030504040204" pitchFamily="34" charset="0"/>
            </a:endParaRPr>
          </a:p>
          <a:p>
            <a:pPr marL="800100" lvl="1" indent="-342900" defTabSz="914400" fontAlgn="base">
              <a:spcBef>
                <a:spcPct val="0"/>
              </a:spcBef>
              <a:spcAft>
                <a:spcPct val="0"/>
              </a:spcAft>
              <a:buFont typeface="Arial" panose="020B0604020202020204" pitchFamily="34" charset="0"/>
              <a:buChar char="•"/>
            </a:pPr>
            <a:r>
              <a:rPr lang="en-US" sz="2800" b="1" dirty="0">
                <a:ea typeface="Verdana" panose="020B0604030504040204" pitchFamily="34" charset="0"/>
                <a:cs typeface="Verdana" panose="020B0604030504040204" pitchFamily="34" charset="0"/>
              </a:rPr>
              <a:t>Reports </a:t>
            </a:r>
            <a:r>
              <a:rPr lang="en-US" sz="2800" dirty="0">
                <a:ea typeface="Verdana" panose="020B0604030504040204" pitchFamily="34" charset="0"/>
                <a:cs typeface="Verdana" panose="020B0604030504040204" pitchFamily="34" charset="0"/>
              </a:rPr>
              <a:t>(Such as Quarterly Financial Reports, etc.)</a:t>
            </a:r>
            <a:endParaRPr lang="en-US" sz="2800" b="1" dirty="0">
              <a:ea typeface="Verdana" panose="020B0604030504040204" pitchFamily="34" charset="0"/>
              <a:cs typeface="Verdana" panose="020B0604030504040204" pitchFamily="34" charset="0"/>
            </a:endParaRPr>
          </a:p>
          <a:p>
            <a:pPr marL="800100" lvl="1" indent="-342900" defTabSz="914400" fontAlgn="base">
              <a:spcBef>
                <a:spcPct val="0"/>
              </a:spcBef>
              <a:spcAft>
                <a:spcPct val="0"/>
              </a:spcAft>
              <a:buFont typeface="Arial" panose="020B0604020202020204" pitchFamily="34" charset="0"/>
              <a:buChar char="•"/>
            </a:pPr>
            <a:endParaRPr lang="en-US" sz="1400" b="1" dirty="0">
              <a:ea typeface="Verdana" panose="020B0604030504040204" pitchFamily="34" charset="0"/>
              <a:cs typeface="Verdana" panose="020B0604030504040204" pitchFamily="34" charset="0"/>
            </a:endParaRPr>
          </a:p>
          <a:p>
            <a:pPr marL="800100" lvl="1" indent="-342900" defTabSz="914400" fontAlgn="base">
              <a:spcBef>
                <a:spcPct val="0"/>
              </a:spcBef>
              <a:spcAft>
                <a:spcPct val="0"/>
              </a:spcAft>
              <a:buFont typeface="Arial" panose="020B0604020202020204" pitchFamily="34" charset="0"/>
              <a:buChar char="•"/>
            </a:pPr>
            <a:r>
              <a:rPr lang="en-US" sz="2800" b="1" dirty="0">
                <a:ea typeface="Verdana" panose="020B0604030504040204" pitchFamily="34" charset="0"/>
                <a:cs typeface="Verdana" panose="020B0604030504040204" pitchFamily="34" charset="0"/>
              </a:rPr>
              <a:t>Compile Comparative Spreadsheets </a:t>
            </a:r>
            <a:r>
              <a:rPr lang="en-US" sz="2800" dirty="0">
                <a:ea typeface="Verdana" panose="020B0604030504040204" pitchFamily="34" charset="0"/>
                <a:cs typeface="Verdana" panose="020B0604030504040204" pitchFamily="34" charset="0"/>
              </a:rPr>
              <a:t>(For Budget Preparation/Comparison, Negotiations, Etc.)</a:t>
            </a:r>
            <a:endParaRPr lang="en-US" sz="2800" b="1" dirty="0">
              <a:ea typeface="Verdana" panose="020B0604030504040204" pitchFamily="34" charset="0"/>
              <a:cs typeface="Verdana" panose="020B0604030504040204" pitchFamily="34" charset="0"/>
            </a:endParaRPr>
          </a:p>
          <a:p>
            <a:pPr marL="742950" indent="-742950" fontAlgn="base">
              <a:spcBef>
                <a:spcPct val="0"/>
              </a:spcBef>
              <a:spcAft>
                <a:spcPct val="0"/>
              </a:spcAft>
              <a:buFont typeface="+mj-lt"/>
              <a:buAutoNum type="arabicPeriod" startAt="9"/>
            </a:pPr>
            <a:endParaRPr lang="en-US" sz="3200" dirty="0">
              <a:solidFill>
                <a:srgbClr val="C00000"/>
              </a:solidFill>
              <a:effectLst>
                <a:glow rad="127000">
                  <a:srgbClr val="FFFF00"/>
                </a:glow>
              </a:effectLst>
              <a:ea typeface="Verdana" panose="020B0604030504040204" pitchFamily="34" charset="0"/>
              <a:cs typeface="Verdana" panose="020B0604030504040204" pitchFamily="34" charset="0"/>
            </a:endParaRPr>
          </a:p>
          <a:p>
            <a:pPr lvl="0" defTabSz="914400" fontAlgn="base">
              <a:spcBef>
                <a:spcPct val="0"/>
              </a:spcBef>
              <a:spcAft>
                <a:spcPct val="0"/>
              </a:spcAft>
            </a:pPr>
            <a:endParaRPr lang="en-US" sz="1050" b="1" dirty="0">
              <a:solidFill>
                <a:srgbClr val="C00000"/>
              </a:solidFill>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8820475" y="6031468"/>
            <a:ext cx="2344349" cy="369332"/>
          </a:xfrm>
          <a:prstGeom prst="rect">
            <a:avLst/>
          </a:prstGeom>
          <a:solidFill>
            <a:srgbClr val="FFFF00"/>
          </a:solidFill>
        </p:spPr>
        <p:txBody>
          <a:bodyPr wrap="square">
            <a:spAutoFit/>
          </a:bodyPr>
          <a:lstStyle/>
          <a:p>
            <a:r>
              <a:rPr lang="en-US" dirty="0"/>
              <a:t>NDCC 15.1-07-21(9)</a:t>
            </a:r>
          </a:p>
        </p:txBody>
      </p:sp>
      <p:pic>
        <p:nvPicPr>
          <p:cNvPr id="5" name="Picture 4">
            <a:extLst>
              <a:ext uri="{FF2B5EF4-FFF2-40B4-BE49-F238E27FC236}">
                <a16:creationId xmlns:a16="http://schemas.microsoft.com/office/drawing/2014/main" id="{5F3C35C0-5FEC-4EAE-040C-BA4BA1A00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296" y="4424459"/>
            <a:ext cx="2980179" cy="2145729"/>
          </a:xfrm>
          <a:prstGeom prst="rect">
            <a:avLst/>
          </a:prstGeom>
        </p:spPr>
      </p:pic>
    </p:spTree>
    <p:extLst>
      <p:ext uri="{BB962C8B-B14F-4D97-AF65-F5344CB8AC3E}">
        <p14:creationId xmlns:p14="http://schemas.microsoft.com/office/powerpoint/2010/main" val="6994293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182</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762000" y="714235"/>
            <a:ext cx="10570028" cy="4624343"/>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pPr marL="1030288" indent="-1030288" fontAlgn="base">
              <a:spcBef>
                <a:spcPct val="0"/>
              </a:spcBef>
              <a:spcAft>
                <a:spcPct val="0"/>
              </a:spcAft>
              <a:buFont typeface="+mj-lt"/>
              <a:buAutoNum type="arabicPeriod" startAt="10"/>
            </a:pPr>
            <a:r>
              <a:rPr lang="en-US" sz="3200" b="1" dirty="0">
                <a:solidFill>
                  <a:srgbClr val="C00000"/>
                </a:solidFill>
                <a:effectLst>
                  <a:glow rad="127000">
                    <a:srgbClr val="FFFF00"/>
                  </a:glow>
                </a:effectLst>
                <a:ea typeface="Verdana" panose="020B0604030504040204" pitchFamily="34" charset="0"/>
                <a:cs typeface="Verdana" panose="020B0604030504040204" pitchFamily="34" charset="0"/>
              </a:rPr>
              <a:t>Receive and Maintain Custody of Moneys to Which the District or the Board is Entitled</a:t>
            </a:r>
          </a:p>
          <a:p>
            <a:pPr fontAlgn="base">
              <a:spcBef>
                <a:spcPct val="0"/>
              </a:spcBef>
              <a:spcAft>
                <a:spcPct val="0"/>
              </a:spcAft>
            </a:pPr>
            <a:endParaRPr lang="en-US" sz="1200" b="1" dirty="0">
              <a:solidFill>
                <a:srgbClr val="C00000"/>
              </a:solidFill>
              <a:effectLst>
                <a:glow rad="127000">
                  <a:srgbClr val="FFFF00"/>
                </a:glow>
              </a:effectLst>
              <a:ea typeface="Verdana" panose="020B0604030504040204" pitchFamily="34" charset="0"/>
              <a:cs typeface="Verdana" panose="020B0604030504040204" pitchFamily="34" charset="0"/>
            </a:endParaRPr>
          </a:p>
          <a:p>
            <a:pPr marL="1089025" lvl="0" defTabSz="914400" fontAlgn="base">
              <a:spcBef>
                <a:spcPct val="0"/>
              </a:spcBef>
              <a:spcAft>
                <a:spcPct val="0"/>
              </a:spcAft>
            </a:pPr>
            <a:r>
              <a:rPr lang="en-US" sz="3200" b="1" dirty="0">
                <a:solidFill>
                  <a:srgbClr val="C00000"/>
                </a:solidFill>
              </a:rPr>
              <a:t>This Means </a:t>
            </a:r>
            <a:r>
              <a:rPr lang="en-US" sz="3200" b="1" u="sng" dirty="0">
                <a:solidFill>
                  <a:srgbClr val="000000"/>
                </a:solidFill>
              </a:rPr>
              <a:t>YOU</a:t>
            </a:r>
            <a:r>
              <a:rPr lang="en-US" sz="3200" b="1" dirty="0">
                <a:solidFill>
                  <a:srgbClr val="C00000"/>
                </a:solidFill>
              </a:rPr>
              <a:t> – Not the Activities Director, Superintendent, Cheer Team, Etc.</a:t>
            </a:r>
          </a:p>
          <a:p>
            <a:pPr marL="1089025" lvl="0" defTabSz="914400" fontAlgn="base">
              <a:spcBef>
                <a:spcPct val="0"/>
              </a:spcBef>
              <a:spcAft>
                <a:spcPct val="0"/>
              </a:spcAft>
            </a:pPr>
            <a:endParaRPr lang="en-US" sz="1200" b="1" dirty="0">
              <a:solidFill>
                <a:srgbClr val="C00000"/>
              </a:solidFill>
            </a:endParaRPr>
          </a:p>
          <a:p>
            <a:pPr marL="1089025" lvl="0" defTabSz="914400" fontAlgn="base">
              <a:spcBef>
                <a:spcPct val="0"/>
              </a:spcBef>
              <a:spcAft>
                <a:spcPct val="0"/>
              </a:spcAft>
            </a:pPr>
            <a:r>
              <a:rPr lang="en-US" sz="3200" b="1" dirty="0">
                <a:solidFill>
                  <a:srgbClr val="C00000"/>
                </a:solidFill>
              </a:rPr>
              <a:t>All Moneys Should be Made </a:t>
            </a:r>
            <a:r>
              <a:rPr lang="en-US" sz="3200" b="1" dirty="0">
                <a:solidFill>
                  <a:srgbClr val="7030A0"/>
                </a:solidFill>
                <a:highlight>
                  <a:srgbClr val="FFFF00"/>
                </a:highlight>
              </a:rPr>
              <a:t>Payable to the School</a:t>
            </a:r>
            <a:r>
              <a:rPr lang="en-US" sz="3200" b="1" dirty="0">
                <a:solidFill>
                  <a:srgbClr val="7030A0"/>
                </a:solidFill>
              </a:rPr>
              <a:t> </a:t>
            </a:r>
            <a:r>
              <a:rPr lang="en-US" sz="3200" b="1" dirty="0">
                <a:solidFill>
                  <a:srgbClr val="C00000"/>
                </a:solidFill>
              </a:rPr>
              <a:t>and </a:t>
            </a:r>
            <a:r>
              <a:rPr lang="en-US" sz="3200" b="1" u="sng" dirty="0">
                <a:solidFill>
                  <a:srgbClr val="7030A0"/>
                </a:solidFill>
              </a:rPr>
              <a:t>ALWAYS </a:t>
            </a:r>
            <a:r>
              <a:rPr lang="en-US" sz="3200" b="1" dirty="0">
                <a:solidFill>
                  <a:srgbClr val="C00000"/>
                </a:solidFill>
              </a:rPr>
              <a:t>Under </a:t>
            </a:r>
            <a:r>
              <a:rPr lang="en-US" sz="3200" b="1" u="sng" dirty="0">
                <a:solidFill>
                  <a:srgbClr val="000000"/>
                </a:solidFill>
              </a:rPr>
              <a:t>YOUR</a:t>
            </a:r>
            <a:r>
              <a:rPr lang="en-US" sz="3200" b="1" dirty="0">
                <a:solidFill>
                  <a:srgbClr val="C00000"/>
                </a:solidFill>
              </a:rPr>
              <a:t> Control</a:t>
            </a:r>
          </a:p>
          <a:p>
            <a:pPr marL="742950" indent="-742950" fontAlgn="base">
              <a:spcBef>
                <a:spcPct val="0"/>
              </a:spcBef>
              <a:spcAft>
                <a:spcPct val="0"/>
              </a:spcAft>
              <a:buFont typeface="+mj-lt"/>
              <a:buAutoNum type="arabicPeriod" startAt="9"/>
            </a:pPr>
            <a:endParaRPr lang="en-US" sz="3200" dirty="0">
              <a:solidFill>
                <a:srgbClr val="C00000"/>
              </a:solidFill>
              <a:effectLst>
                <a:glow rad="127000">
                  <a:srgbClr val="FFFF00"/>
                </a:glow>
              </a:effectLst>
              <a:ea typeface="Verdana" panose="020B0604030504040204" pitchFamily="34" charset="0"/>
              <a:cs typeface="Verdana" panose="020B0604030504040204" pitchFamily="34" charset="0"/>
            </a:endParaRPr>
          </a:p>
          <a:p>
            <a:pPr lvl="0" defTabSz="914400" fontAlgn="base">
              <a:spcBef>
                <a:spcPct val="0"/>
              </a:spcBef>
              <a:spcAft>
                <a:spcPct val="0"/>
              </a:spcAft>
            </a:pPr>
            <a:endParaRPr lang="en-US" sz="1050" b="1" dirty="0">
              <a:solidFill>
                <a:srgbClr val="C00000"/>
              </a:solidFill>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8895171" y="5861786"/>
            <a:ext cx="2534829" cy="369332"/>
          </a:xfrm>
          <a:prstGeom prst="rect">
            <a:avLst/>
          </a:prstGeom>
          <a:solidFill>
            <a:srgbClr val="FFFF00"/>
          </a:solidFill>
        </p:spPr>
        <p:txBody>
          <a:bodyPr wrap="square">
            <a:spAutoFit/>
          </a:bodyPr>
          <a:lstStyle/>
          <a:p>
            <a:r>
              <a:rPr lang="en-US" dirty="0"/>
              <a:t>NDCC 15.1-07-21(10)</a:t>
            </a:r>
          </a:p>
        </p:txBody>
      </p:sp>
      <p:pic>
        <p:nvPicPr>
          <p:cNvPr id="6" name="Picture 5" descr="Map&#10;&#10;Description automatically generated">
            <a:extLst>
              <a:ext uri="{FF2B5EF4-FFF2-40B4-BE49-F238E27FC236}">
                <a16:creationId xmlns:a16="http://schemas.microsoft.com/office/drawing/2014/main" id="{146755AD-BF98-B74D-3C39-E2C819B20F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4136" y="4766705"/>
            <a:ext cx="2065590" cy="1377060"/>
          </a:xfrm>
          <a:prstGeom prst="rect">
            <a:avLst/>
          </a:prstGeom>
        </p:spPr>
      </p:pic>
      <p:pic>
        <p:nvPicPr>
          <p:cNvPr id="7" name="Picture 6" descr="Map&#10;&#10;Description automatically generated">
            <a:extLst>
              <a:ext uri="{FF2B5EF4-FFF2-40B4-BE49-F238E27FC236}">
                <a16:creationId xmlns:a16="http://schemas.microsoft.com/office/drawing/2014/main" id="{7BF607AC-E07B-C54B-D744-AF212D047D6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9162" y="5000576"/>
            <a:ext cx="2200438" cy="1466959"/>
          </a:xfrm>
          <a:prstGeom prst="rect">
            <a:avLst/>
          </a:prstGeom>
        </p:spPr>
      </p:pic>
      <p:pic>
        <p:nvPicPr>
          <p:cNvPr id="9" name="Picture 8" descr="Map&#10;&#10;Description automatically generated">
            <a:extLst>
              <a:ext uri="{FF2B5EF4-FFF2-40B4-BE49-F238E27FC236}">
                <a16:creationId xmlns:a16="http://schemas.microsoft.com/office/drawing/2014/main" id="{55E194CC-2C02-F592-A251-A45B920C6F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94833" y="4683682"/>
            <a:ext cx="2675780" cy="1783853"/>
          </a:xfrm>
          <a:prstGeom prst="rect">
            <a:avLst/>
          </a:prstGeom>
        </p:spPr>
      </p:pic>
    </p:spTree>
    <p:extLst>
      <p:ext uri="{BB962C8B-B14F-4D97-AF65-F5344CB8AC3E}">
        <p14:creationId xmlns:p14="http://schemas.microsoft.com/office/powerpoint/2010/main" val="8091988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725FB-0B2A-0A4F-51BA-7CC29F421689}"/>
              </a:ext>
            </a:extLst>
          </p:cNvPr>
          <p:cNvSpPr>
            <a:spLocks noGrp="1"/>
          </p:cNvSpPr>
          <p:nvPr>
            <p:ph type="sldNum" sz="quarter" idx="12"/>
          </p:nvPr>
        </p:nvSpPr>
        <p:spPr/>
        <p:txBody>
          <a:bodyPr/>
          <a:lstStyle/>
          <a:p>
            <a:fld id="{CB1E4CB7-CB13-4810-BF18-BE31AFC64F93}" type="slidenum">
              <a:rPr lang="en-US" smtClean="0"/>
              <a:t>183</a:t>
            </a:fld>
            <a:endParaRPr lang="en-US" dirty="0"/>
          </a:p>
        </p:txBody>
      </p:sp>
      <p:sp>
        <p:nvSpPr>
          <p:cNvPr id="5" name="TextBox 4">
            <a:extLst>
              <a:ext uri="{FF2B5EF4-FFF2-40B4-BE49-F238E27FC236}">
                <a16:creationId xmlns:a16="http://schemas.microsoft.com/office/drawing/2014/main" id="{719A3588-E28F-2837-EB2C-296E63128268}"/>
              </a:ext>
            </a:extLst>
          </p:cNvPr>
          <p:cNvSpPr txBox="1"/>
          <p:nvPr/>
        </p:nvSpPr>
        <p:spPr>
          <a:xfrm>
            <a:off x="885371" y="1016000"/>
            <a:ext cx="10435772" cy="4343497"/>
          </a:xfrm>
          <a:prstGeom prst="rect">
            <a:avLst/>
          </a:prstGeom>
          <a:noFill/>
        </p:spPr>
        <p:txBody>
          <a:bodyPr wrap="square" rtlCol="0">
            <a:spAutoFit/>
          </a:bodyPr>
          <a:lstStyle/>
          <a:p>
            <a:pPr lvl="0" defTabSz="914400" fontAlgn="base">
              <a:spcBef>
                <a:spcPct val="0"/>
              </a:spcBef>
              <a:spcAft>
                <a:spcPct val="0"/>
              </a:spcAft>
            </a:pPr>
            <a:r>
              <a:rPr lang="en-US" sz="3600" b="1" dirty="0">
                <a:solidFill>
                  <a:srgbClr val="000000"/>
                </a:solidFill>
                <a:latin typeface="Arial" panose="020B0604020202020204" pitchFamily="34" charset="0"/>
                <a:cs typeface="Arial" panose="020B0604020202020204" pitchFamily="34" charset="0"/>
              </a:rPr>
              <a:t>This is Considered </a:t>
            </a:r>
            <a:r>
              <a:rPr lang="en-US" sz="3600" b="1" u="sng" dirty="0">
                <a:solidFill>
                  <a:srgbClr val="C00000"/>
                </a:solidFill>
                <a:latin typeface="Arial" panose="020B0604020202020204" pitchFamily="34" charset="0"/>
                <a:cs typeface="Arial" panose="020B0604020202020204" pitchFamily="34" charset="0"/>
              </a:rPr>
              <a:t>Custody</a:t>
            </a:r>
            <a:r>
              <a:rPr lang="en-US" sz="3600" b="1" dirty="0">
                <a:solidFill>
                  <a:srgbClr val="000000"/>
                </a:solidFill>
                <a:latin typeface="Arial" panose="020B0604020202020204" pitchFamily="34" charset="0"/>
                <a:cs typeface="Arial" panose="020B0604020202020204" pitchFamily="34" charset="0"/>
              </a:rPr>
              <a:t>:</a:t>
            </a:r>
          </a:p>
          <a:p>
            <a:pPr marL="461963" lvl="0" indent="-461963" defTabSz="914400" fontAlgn="base">
              <a:spcBef>
                <a:spcPct val="0"/>
              </a:spcBef>
              <a:spcAft>
                <a:spcPct val="0"/>
              </a:spcAft>
              <a:buFont typeface="Arial" pitchFamily="34" charset="0"/>
              <a:buChar char="•"/>
            </a:pPr>
            <a:endParaRPr lang="en-US" sz="2800" b="1" dirty="0">
              <a:solidFill>
                <a:srgbClr val="000000"/>
              </a:solidFill>
              <a:latin typeface="Arial" panose="020B0604020202020204" pitchFamily="34" charset="0"/>
              <a:cs typeface="Arial" panose="020B0604020202020204" pitchFamily="34" charset="0"/>
            </a:endParaRPr>
          </a:p>
          <a:p>
            <a:pPr marL="461963" lvl="0" indent="-461963" defTabSz="914400" fontAlgn="base">
              <a:spcBef>
                <a:spcPct val="0"/>
              </a:spcBef>
              <a:spcAft>
                <a:spcPct val="0"/>
              </a:spcAft>
              <a:buFont typeface="Arial" pitchFamily="34" charset="0"/>
              <a:buChar char="•"/>
            </a:pPr>
            <a:r>
              <a:rPr lang="en-US" sz="2800" b="1" dirty="0">
                <a:solidFill>
                  <a:srgbClr val="000000"/>
                </a:solidFill>
                <a:latin typeface="Arial" panose="020B0604020202020204" pitchFamily="34" charset="0"/>
                <a:cs typeface="Arial" panose="020B0604020202020204" pitchFamily="34" charset="0"/>
              </a:rPr>
              <a:t>In a Locked Cash Box in a Locked File After Properly Receipting</a:t>
            </a:r>
          </a:p>
          <a:p>
            <a:pPr marL="461963" lvl="0" indent="-461963" defTabSz="914400" fontAlgn="base">
              <a:lnSpc>
                <a:spcPct val="150000"/>
              </a:lnSpc>
              <a:spcBef>
                <a:spcPct val="0"/>
              </a:spcBef>
              <a:spcAft>
                <a:spcPct val="0"/>
              </a:spcAft>
            </a:pPr>
            <a:endParaRPr lang="en-US" sz="1050" b="1" dirty="0">
              <a:solidFill>
                <a:srgbClr val="000000"/>
              </a:solidFill>
              <a:latin typeface="Arial" panose="020B0604020202020204" pitchFamily="34" charset="0"/>
              <a:cs typeface="Arial" panose="020B0604020202020204" pitchFamily="34" charset="0"/>
            </a:endParaRPr>
          </a:p>
          <a:p>
            <a:pPr marL="461963" lvl="0" indent="-461963" defTabSz="914400" fontAlgn="base">
              <a:spcBef>
                <a:spcPct val="0"/>
              </a:spcBef>
              <a:spcAft>
                <a:spcPct val="0"/>
              </a:spcAft>
              <a:buFont typeface="Arial" pitchFamily="34" charset="0"/>
              <a:buChar char="•"/>
            </a:pPr>
            <a:r>
              <a:rPr lang="en-US" sz="2800" b="1" dirty="0">
                <a:solidFill>
                  <a:srgbClr val="000000"/>
                </a:solidFill>
                <a:latin typeface="Arial" panose="020B0604020202020204" pitchFamily="34" charset="0"/>
                <a:cs typeface="Arial" panose="020B0604020202020204" pitchFamily="34" charset="0"/>
              </a:rPr>
              <a:t>In a Safe with Access Limited to Those Covered by the Fidelity Bond</a:t>
            </a:r>
          </a:p>
          <a:p>
            <a:pPr marL="461963" lvl="0" indent="-461963" defTabSz="914400" fontAlgn="base">
              <a:spcBef>
                <a:spcPct val="0"/>
              </a:spcBef>
              <a:spcAft>
                <a:spcPct val="0"/>
              </a:spcAft>
            </a:pPr>
            <a:endParaRPr lang="en-US" sz="1050" b="1" dirty="0">
              <a:solidFill>
                <a:srgbClr val="000000"/>
              </a:solidFill>
              <a:latin typeface="Arial" panose="020B0604020202020204" pitchFamily="34" charset="0"/>
              <a:cs typeface="Arial" panose="020B0604020202020204" pitchFamily="34" charset="0"/>
            </a:endParaRPr>
          </a:p>
          <a:p>
            <a:pPr marL="461963" lvl="0" indent="-461963" defTabSz="914400" fontAlgn="base">
              <a:spcBef>
                <a:spcPct val="0"/>
              </a:spcBef>
              <a:spcAft>
                <a:spcPct val="0"/>
              </a:spcAft>
              <a:buFont typeface="Arial" pitchFamily="34" charset="0"/>
              <a:buChar char="•"/>
            </a:pPr>
            <a:r>
              <a:rPr lang="en-US" sz="2800" b="1" dirty="0">
                <a:solidFill>
                  <a:srgbClr val="000000"/>
                </a:solidFill>
                <a:latin typeface="Arial" panose="020B0604020202020204" pitchFamily="34" charset="0"/>
                <a:cs typeface="Arial" panose="020B0604020202020204" pitchFamily="34" charset="0"/>
              </a:rPr>
              <a:t>In a Saving, Checking, Money Market, or CD Properly Insured by a Board Approved Financial Institution </a:t>
            </a:r>
          </a:p>
          <a:p>
            <a:endParaRPr lang="en-US" dirty="0"/>
          </a:p>
        </p:txBody>
      </p:sp>
      <p:pic>
        <p:nvPicPr>
          <p:cNvPr id="6" name="Picture 5">
            <a:extLst>
              <a:ext uri="{FF2B5EF4-FFF2-40B4-BE49-F238E27FC236}">
                <a16:creationId xmlns:a16="http://schemas.microsoft.com/office/drawing/2014/main" id="{21AAB978-6976-19B5-81DC-4E7145B22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5138463"/>
            <a:ext cx="2119086" cy="1407073"/>
          </a:xfrm>
          <a:prstGeom prst="rect">
            <a:avLst/>
          </a:prstGeom>
        </p:spPr>
      </p:pic>
      <p:pic>
        <p:nvPicPr>
          <p:cNvPr id="7" name="Picture 6">
            <a:extLst>
              <a:ext uri="{FF2B5EF4-FFF2-40B4-BE49-F238E27FC236}">
                <a16:creationId xmlns:a16="http://schemas.microsoft.com/office/drawing/2014/main" id="{75E96523-0BF0-0FFA-5ACF-7334606CF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328" y="5023605"/>
            <a:ext cx="1636789" cy="1636789"/>
          </a:xfrm>
          <a:prstGeom prst="rect">
            <a:avLst/>
          </a:prstGeom>
        </p:spPr>
      </p:pic>
      <p:pic>
        <p:nvPicPr>
          <p:cNvPr id="8" name="Picture 7">
            <a:extLst>
              <a:ext uri="{FF2B5EF4-FFF2-40B4-BE49-F238E27FC236}">
                <a16:creationId xmlns:a16="http://schemas.microsoft.com/office/drawing/2014/main" id="{F89F5D8A-14FA-97AD-A781-3DA58D63F2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0093" y="5023605"/>
            <a:ext cx="1930776" cy="1604029"/>
          </a:xfrm>
          <a:prstGeom prst="rect">
            <a:avLst/>
          </a:prstGeom>
        </p:spPr>
      </p:pic>
    </p:spTree>
    <p:extLst>
      <p:ext uri="{BB962C8B-B14F-4D97-AF65-F5344CB8AC3E}">
        <p14:creationId xmlns:p14="http://schemas.microsoft.com/office/powerpoint/2010/main" val="5593630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DD184E-69F4-08A0-E0D6-FBE38F9C7280}"/>
              </a:ext>
            </a:extLst>
          </p:cNvPr>
          <p:cNvSpPr>
            <a:spLocks noGrp="1"/>
          </p:cNvSpPr>
          <p:nvPr>
            <p:ph type="sldNum" sz="quarter" idx="12"/>
          </p:nvPr>
        </p:nvSpPr>
        <p:spPr/>
        <p:txBody>
          <a:bodyPr/>
          <a:lstStyle/>
          <a:p>
            <a:fld id="{CB1E4CB7-CB13-4810-BF18-BE31AFC64F93}" type="slidenum">
              <a:rPr lang="en-US" smtClean="0"/>
              <a:t>184</a:t>
            </a:fld>
            <a:endParaRPr lang="en-US" dirty="0"/>
          </a:p>
        </p:txBody>
      </p:sp>
      <p:sp>
        <p:nvSpPr>
          <p:cNvPr id="3" name="TextBox 2">
            <a:extLst>
              <a:ext uri="{FF2B5EF4-FFF2-40B4-BE49-F238E27FC236}">
                <a16:creationId xmlns:a16="http://schemas.microsoft.com/office/drawing/2014/main" id="{2DECFA32-B276-3D02-A575-861961B9B748}"/>
              </a:ext>
            </a:extLst>
          </p:cNvPr>
          <p:cNvSpPr txBox="1"/>
          <p:nvPr/>
        </p:nvSpPr>
        <p:spPr>
          <a:xfrm>
            <a:off x="812800" y="986971"/>
            <a:ext cx="10617200" cy="5386090"/>
          </a:xfrm>
          <a:prstGeom prst="rect">
            <a:avLst/>
          </a:prstGeom>
          <a:noFill/>
        </p:spPr>
        <p:txBody>
          <a:bodyPr wrap="square" rtlCol="0">
            <a:spAutoFit/>
          </a:bodyPr>
          <a:lstStyle/>
          <a:p>
            <a:pPr marL="0" lvl="0" indent="0" defTabSz="914400" fontAlgn="base">
              <a:spcBef>
                <a:spcPct val="0"/>
              </a:spcBef>
              <a:spcAft>
                <a:spcPct val="0"/>
              </a:spcAft>
              <a:buNone/>
            </a:pPr>
            <a:r>
              <a:rPr lang="en-US" sz="3600" b="1" dirty="0">
                <a:solidFill>
                  <a:srgbClr val="000000"/>
                </a:solidFill>
              </a:rPr>
              <a:t>This is </a:t>
            </a:r>
            <a:r>
              <a:rPr lang="en-US" sz="3600" b="1" u="sng" dirty="0">
                <a:solidFill>
                  <a:srgbClr val="C00000"/>
                </a:solidFill>
              </a:rPr>
              <a:t>NOT </a:t>
            </a:r>
            <a:r>
              <a:rPr lang="en-US" sz="3600" b="1" dirty="0">
                <a:solidFill>
                  <a:srgbClr val="000000"/>
                </a:solidFill>
              </a:rPr>
              <a:t>Considered Custody:</a:t>
            </a:r>
          </a:p>
          <a:p>
            <a:pPr marL="0" lvl="0" indent="0" defTabSz="914400" fontAlgn="base">
              <a:spcBef>
                <a:spcPct val="0"/>
              </a:spcBef>
              <a:spcAft>
                <a:spcPct val="0"/>
              </a:spcAft>
              <a:buNone/>
            </a:pPr>
            <a:r>
              <a:rPr lang="en-US" sz="2400" b="1" i="1" dirty="0">
                <a:solidFill>
                  <a:srgbClr val="00B050"/>
                </a:solidFill>
              </a:rPr>
              <a:t>Actual Examples From Business Managers:</a:t>
            </a:r>
          </a:p>
          <a:p>
            <a:pPr lvl="0" defTabSz="914400" fontAlgn="base">
              <a:spcBef>
                <a:spcPct val="0"/>
              </a:spcBef>
              <a:spcAft>
                <a:spcPct val="0"/>
              </a:spcAft>
            </a:pPr>
            <a:endParaRPr lang="en-US" sz="800" b="1" dirty="0">
              <a:solidFill>
                <a:srgbClr val="7030A0"/>
              </a:solidFill>
            </a:endParaRPr>
          </a:p>
          <a:p>
            <a:pPr lvl="1" indent="-457200" defTabSz="914400" fontAlgn="base">
              <a:spcBef>
                <a:spcPct val="0"/>
              </a:spcBef>
              <a:spcAft>
                <a:spcPct val="0"/>
              </a:spcAft>
              <a:buClr>
                <a:srgbClr val="C00000"/>
              </a:buClr>
              <a:buFont typeface="Arial" pitchFamily="34" charset="0"/>
              <a:buChar char="•"/>
            </a:pPr>
            <a:r>
              <a:rPr lang="en-US" sz="2400" b="1" dirty="0">
                <a:solidFill>
                  <a:srgbClr val="7030A0"/>
                </a:solidFill>
              </a:rPr>
              <a:t>Not in a Shoe Box at the Bottom of a Closet</a:t>
            </a:r>
          </a:p>
          <a:p>
            <a:pPr lvl="1" indent="-457200" defTabSz="914400" fontAlgn="base">
              <a:spcBef>
                <a:spcPct val="0"/>
              </a:spcBef>
              <a:spcAft>
                <a:spcPct val="0"/>
              </a:spcAft>
              <a:buClr>
                <a:srgbClr val="C00000"/>
              </a:buClr>
            </a:pPr>
            <a:endParaRPr lang="en-US" sz="1050" b="1" dirty="0">
              <a:solidFill>
                <a:srgbClr val="7030A0"/>
              </a:solidFill>
            </a:endParaRPr>
          </a:p>
          <a:p>
            <a:pPr lvl="1" indent="-457200" defTabSz="914400" fontAlgn="base">
              <a:spcBef>
                <a:spcPct val="0"/>
              </a:spcBef>
              <a:spcAft>
                <a:spcPct val="0"/>
              </a:spcAft>
              <a:buClr>
                <a:srgbClr val="C00000"/>
              </a:buClr>
              <a:buFont typeface="Arial" pitchFamily="34" charset="0"/>
              <a:buChar char="•"/>
            </a:pPr>
            <a:r>
              <a:rPr lang="en-US" sz="2400" b="1" dirty="0">
                <a:solidFill>
                  <a:srgbClr val="7030A0"/>
                </a:solidFill>
              </a:rPr>
              <a:t>Not in an Unlocked Desk Drawer</a:t>
            </a:r>
          </a:p>
          <a:p>
            <a:pPr lvl="1" indent="-457200" defTabSz="914400" fontAlgn="base">
              <a:spcBef>
                <a:spcPct val="0"/>
              </a:spcBef>
              <a:spcAft>
                <a:spcPct val="0"/>
              </a:spcAft>
              <a:buClr>
                <a:srgbClr val="C00000"/>
              </a:buClr>
              <a:buFont typeface="Arial" pitchFamily="34" charset="0"/>
              <a:buChar char="•"/>
            </a:pPr>
            <a:endParaRPr lang="en-US" sz="1050" b="1" dirty="0">
              <a:solidFill>
                <a:srgbClr val="7030A0"/>
              </a:solidFill>
            </a:endParaRPr>
          </a:p>
          <a:p>
            <a:pPr lvl="1" indent="-457200" defTabSz="914400" fontAlgn="base">
              <a:spcBef>
                <a:spcPct val="0"/>
              </a:spcBef>
              <a:spcAft>
                <a:spcPct val="0"/>
              </a:spcAft>
              <a:buClr>
                <a:srgbClr val="C00000"/>
              </a:buClr>
              <a:buFont typeface="Arial" pitchFamily="34" charset="0"/>
              <a:buChar char="•"/>
            </a:pPr>
            <a:r>
              <a:rPr lang="en-US" sz="2400" b="1" dirty="0">
                <a:solidFill>
                  <a:srgbClr val="7030A0"/>
                </a:solidFill>
              </a:rPr>
              <a:t>Not in the Unlocked Safe with Access by Any Employee, Student, Parent, or Visitor</a:t>
            </a:r>
          </a:p>
          <a:p>
            <a:pPr lvl="1" indent="-457200" defTabSz="914400" fontAlgn="base">
              <a:spcBef>
                <a:spcPct val="0"/>
              </a:spcBef>
              <a:spcAft>
                <a:spcPct val="0"/>
              </a:spcAft>
              <a:buClr>
                <a:srgbClr val="C00000"/>
              </a:buClr>
            </a:pPr>
            <a:endParaRPr lang="en-US" sz="1050" b="1" dirty="0">
              <a:solidFill>
                <a:srgbClr val="7030A0"/>
              </a:solidFill>
            </a:endParaRPr>
          </a:p>
          <a:p>
            <a:pPr lvl="1" indent="-457200" defTabSz="914400" fontAlgn="base">
              <a:spcBef>
                <a:spcPct val="0"/>
              </a:spcBef>
              <a:spcAft>
                <a:spcPct val="0"/>
              </a:spcAft>
              <a:buClr>
                <a:srgbClr val="C00000"/>
              </a:buClr>
              <a:buFont typeface="Arial" panose="020B0604020202020204" pitchFamily="34" charset="0"/>
              <a:buChar char="•"/>
            </a:pPr>
            <a:r>
              <a:rPr lang="en-US" sz="2400" b="1" dirty="0">
                <a:solidFill>
                  <a:srgbClr val="7030A0"/>
                </a:solidFill>
              </a:rPr>
              <a:t>Not in Classroom Teacher’s Desk</a:t>
            </a:r>
          </a:p>
          <a:p>
            <a:pPr lvl="1" indent="-457200" defTabSz="914400" fontAlgn="base">
              <a:spcBef>
                <a:spcPct val="0"/>
              </a:spcBef>
              <a:spcAft>
                <a:spcPct val="0"/>
              </a:spcAft>
              <a:buClr>
                <a:srgbClr val="C00000"/>
              </a:buClr>
              <a:buFont typeface="Arial" panose="020B0604020202020204" pitchFamily="34" charset="0"/>
              <a:buChar char="•"/>
            </a:pPr>
            <a:endParaRPr lang="en-US" sz="1050" b="1" dirty="0">
              <a:solidFill>
                <a:srgbClr val="7030A0"/>
              </a:solidFill>
            </a:endParaRPr>
          </a:p>
          <a:p>
            <a:pPr lvl="1" indent="-457200" defTabSz="914400" fontAlgn="base">
              <a:spcBef>
                <a:spcPct val="0"/>
              </a:spcBef>
              <a:spcAft>
                <a:spcPct val="0"/>
              </a:spcAft>
              <a:buClr>
                <a:srgbClr val="C00000"/>
              </a:buClr>
              <a:buFont typeface="Arial" panose="020B0604020202020204" pitchFamily="34" charset="0"/>
              <a:buChar char="•"/>
            </a:pPr>
            <a:r>
              <a:rPr lang="en-US" sz="2400" b="1" dirty="0">
                <a:solidFill>
                  <a:srgbClr val="7030A0"/>
                </a:solidFill>
              </a:rPr>
              <a:t>Not in an Envelope in the Superintendent’s Desk</a:t>
            </a:r>
          </a:p>
          <a:p>
            <a:pPr lvl="1" indent="-457200" defTabSz="914400" fontAlgn="base">
              <a:lnSpc>
                <a:spcPct val="150000"/>
              </a:lnSpc>
              <a:spcBef>
                <a:spcPct val="0"/>
              </a:spcBef>
              <a:spcAft>
                <a:spcPct val="0"/>
              </a:spcAft>
              <a:buClr>
                <a:srgbClr val="C00000"/>
              </a:buClr>
              <a:buFont typeface="Arial" pitchFamily="34" charset="0"/>
              <a:buChar char="•"/>
            </a:pPr>
            <a:r>
              <a:rPr lang="en-US" sz="2400" b="1" dirty="0">
                <a:solidFill>
                  <a:srgbClr val="7030A0"/>
                </a:solidFill>
              </a:rPr>
              <a:t>No IOU’s in Cash Box</a:t>
            </a:r>
          </a:p>
          <a:p>
            <a:pPr marL="0" indent="0" defTabSz="914400" fontAlgn="base">
              <a:lnSpc>
                <a:spcPct val="150000"/>
              </a:lnSpc>
              <a:spcBef>
                <a:spcPct val="0"/>
              </a:spcBef>
              <a:spcAft>
                <a:spcPct val="0"/>
              </a:spcAft>
              <a:buNone/>
            </a:pPr>
            <a:r>
              <a:rPr lang="en-US" sz="2400" b="1" dirty="0">
                <a:solidFill>
                  <a:srgbClr val="00B050"/>
                </a:solidFill>
              </a:rPr>
              <a:t>HOLD ON TO YOUR DISTRICT KEYS – </a:t>
            </a:r>
            <a:r>
              <a:rPr lang="en-US" sz="2400" b="1" dirty="0">
                <a:solidFill>
                  <a:srgbClr val="C00000"/>
                </a:solidFill>
              </a:rPr>
              <a:t>NO LENDING!</a:t>
            </a:r>
          </a:p>
          <a:p>
            <a:endParaRPr lang="en-US" dirty="0"/>
          </a:p>
        </p:txBody>
      </p:sp>
      <p:pic>
        <p:nvPicPr>
          <p:cNvPr id="4" name="Picture 3">
            <a:extLst>
              <a:ext uri="{FF2B5EF4-FFF2-40B4-BE49-F238E27FC236}">
                <a16:creationId xmlns:a16="http://schemas.microsoft.com/office/drawing/2014/main" id="{5D5E7A17-0FDD-1E40-4412-311E5D0A5D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3926" y="3680016"/>
            <a:ext cx="2185722" cy="1619053"/>
          </a:xfrm>
          <a:prstGeom prst="rect">
            <a:avLst/>
          </a:prstGeom>
        </p:spPr>
      </p:pic>
    </p:spTree>
    <p:extLst>
      <p:ext uri="{BB962C8B-B14F-4D97-AF65-F5344CB8AC3E}">
        <p14:creationId xmlns:p14="http://schemas.microsoft.com/office/powerpoint/2010/main" val="2023618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DDE0E-F5A3-ADC7-A7B0-0143167523D8}"/>
              </a:ext>
            </a:extLst>
          </p:cNvPr>
          <p:cNvSpPr>
            <a:spLocks noGrp="1"/>
          </p:cNvSpPr>
          <p:nvPr>
            <p:ph type="sldNum" sz="quarter" idx="12"/>
          </p:nvPr>
        </p:nvSpPr>
        <p:spPr/>
        <p:txBody>
          <a:bodyPr/>
          <a:lstStyle/>
          <a:p>
            <a:fld id="{CB1E4CB7-CB13-4810-BF18-BE31AFC64F93}" type="slidenum">
              <a:rPr lang="en-US" smtClean="0"/>
              <a:t>185</a:t>
            </a:fld>
            <a:endParaRPr lang="en-US" dirty="0"/>
          </a:p>
        </p:txBody>
      </p:sp>
      <p:sp>
        <p:nvSpPr>
          <p:cNvPr id="3" name="TextBox 2">
            <a:extLst>
              <a:ext uri="{FF2B5EF4-FFF2-40B4-BE49-F238E27FC236}">
                <a16:creationId xmlns:a16="http://schemas.microsoft.com/office/drawing/2014/main" id="{2FFD72B2-52B8-CC4A-CAC6-CEC97347CF00}"/>
              </a:ext>
            </a:extLst>
          </p:cNvPr>
          <p:cNvSpPr txBox="1"/>
          <p:nvPr/>
        </p:nvSpPr>
        <p:spPr>
          <a:xfrm>
            <a:off x="928913" y="797163"/>
            <a:ext cx="10436145" cy="4862870"/>
          </a:xfrm>
          <a:prstGeom prst="rect">
            <a:avLst/>
          </a:prstGeom>
          <a:noFill/>
        </p:spPr>
        <p:txBody>
          <a:bodyPr wrap="square" rtlCol="0">
            <a:spAutoFit/>
          </a:bodyPr>
          <a:lstStyle/>
          <a:p>
            <a:pPr marL="0" lvl="0" indent="0" algn="ctr" defTabSz="914400" fontAlgn="base">
              <a:spcBef>
                <a:spcPct val="0"/>
              </a:spcBef>
              <a:spcAft>
                <a:spcPct val="0"/>
              </a:spcAft>
              <a:buNone/>
            </a:pPr>
            <a:r>
              <a:rPr lang="en-US" sz="3200" b="1" dirty="0">
                <a:ln w="12700">
                  <a:solidFill>
                    <a:srgbClr val="000000">
                      <a:lumMod val="75000"/>
                    </a:srgbClr>
                  </a:solidFill>
                  <a:prstDash val="solid"/>
                </a:ln>
                <a:solidFill>
                  <a:srgbClr val="00B0F0"/>
                </a:solidFill>
                <a:effectLst>
                  <a:outerShdw dist="38100" dir="2640000" algn="bl" rotWithShape="0">
                    <a:srgbClr val="000000">
                      <a:lumMod val="75000"/>
                    </a:srgbClr>
                  </a:outerShdw>
                </a:effectLst>
                <a:latin typeface="Arial" panose="020B0604020202020204" pitchFamily="34" charset="0"/>
                <a:cs typeface="Arial" panose="020B0604020202020204" pitchFamily="34" charset="0"/>
              </a:rPr>
              <a:t>What will Solve the Opportunities for Fraud or Theft?</a:t>
            </a:r>
          </a:p>
          <a:p>
            <a:pPr marL="0" lvl="0" indent="0" algn="ctr" defTabSz="914400" fontAlgn="base">
              <a:spcBef>
                <a:spcPct val="0"/>
              </a:spcBef>
              <a:spcAft>
                <a:spcPct val="0"/>
              </a:spcAft>
              <a:buNone/>
            </a:pPr>
            <a:r>
              <a:rPr lang="en-US" sz="4800" b="1" dirty="0">
                <a:ln w="12700">
                  <a:solidFill>
                    <a:srgbClr val="000000">
                      <a:lumMod val="75000"/>
                    </a:srgbClr>
                  </a:solidFill>
                  <a:prstDash val="solid"/>
                </a:ln>
                <a:solidFill>
                  <a:srgbClr val="FFFF00"/>
                </a:solidFill>
                <a:effectLst>
                  <a:outerShdw dist="38100" dir="2640000" algn="bl" rotWithShape="0">
                    <a:srgbClr val="000000">
                      <a:lumMod val="75000"/>
                    </a:srgbClr>
                  </a:outerShdw>
                </a:effectLst>
                <a:latin typeface="Arial" panose="020B0604020202020204" pitchFamily="34" charset="0"/>
                <a:cs typeface="Arial" panose="020B0604020202020204" pitchFamily="34" charset="0"/>
              </a:rPr>
              <a:t>Checks and Balances</a:t>
            </a:r>
          </a:p>
          <a:p>
            <a:pPr lvl="0" algn="ctr" defTabSz="914400" fontAlgn="base">
              <a:spcBef>
                <a:spcPct val="0"/>
              </a:spcBef>
              <a:spcAft>
                <a:spcPct val="0"/>
              </a:spcAft>
            </a:pPr>
            <a:endParaRPr lang="en-US" sz="3200" b="1" dirty="0">
              <a:ln w="12700">
                <a:solidFill>
                  <a:srgbClr val="000000">
                    <a:lumMod val="75000"/>
                  </a:srgbClr>
                </a:solidFill>
                <a:prstDash val="solid"/>
              </a:ln>
              <a:solidFill>
                <a:srgbClr val="FFFF00"/>
              </a:solidFill>
              <a:effectLst>
                <a:outerShdw dist="38100" dir="2640000" algn="bl" rotWithShape="0">
                  <a:srgbClr val="000000">
                    <a:lumMod val="75000"/>
                  </a:srgbClr>
                </a:outerShdw>
              </a:effectLst>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3200" b="1" dirty="0">
                <a:solidFill>
                  <a:srgbClr val="C00000"/>
                </a:solidFill>
                <a:latin typeface="Arial" panose="020B0604020202020204" pitchFamily="34" charset="0"/>
                <a:cs typeface="Arial" panose="020B0604020202020204" pitchFamily="34" charset="0"/>
              </a:rPr>
              <a:t>			          </a:t>
            </a:r>
            <a:r>
              <a:rPr lang="en-US" sz="3200" b="1" dirty="0">
                <a:solidFill>
                  <a:srgbClr val="B016EE"/>
                </a:solidFill>
                <a:latin typeface="Arial" panose="020B0604020202020204" pitchFamily="34" charset="0"/>
                <a:cs typeface="Arial" panose="020B0604020202020204" pitchFamily="34" charset="0"/>
              </a:rPr>
              <a:t>‘s     &amp; </a:t>
            </a:r>
          </a:p>
          <a:p>
            <a:pPr marL="0" lvl="0" indent="0" algn="ctr" defTabSz="914400" fontAlgn="base">
              <a:spcBef>
                <a:spcPct val="0"/>
              </a:spcBef>
              <a:spcAft>
                <a:spcPct val="0"/>
              </a:spcAft>
              <a:buNone/>
            </a:pPr>
            <a:endParaRPr lang="en-US" sz="1400" b="1" dirty="0">
              <a:solidFill>
                <a:srgbClr val="C00000"/>
              </a:solidFill>
              <a:latin typeface="Arial" panose="020B0604020202020204" pitchFamily="34" charset="0"/>
              <a:cs typeface="Arial" panose="020B0604020202020204" pitchFamily="34" charset="0"/>
            </a:endParaRPr>
          </a:p>
          <a:p>
            <a:pPr marL="0" lvl="0" indent="0" algn="ctr" defTabSz="914400" fontAlgn="base">
              <a:spcBef>
                <a:spcPct val="0"/>
              </a:spcBef>
              <a:spcAft>
                <a:spcPct val="0"/>
              </a:spcAft>
              <a:buNone/>
            </a:pPr>
            <a:r>
              <a:rPr lang="en-US" sz="3600" b="1" dirty="0">
                <a:solidFill>
                  <a:srgbClr val="C00000"/>
                </a:solidFill>
                <a:latin typeface="Arial" panose="020B0604020202020204" pitchFamily="34" charset="0"/>
                <a:cs typeface="Arial" panose="020B0604020202020204" pitchFamily="34" charset="0"/>
              </a:rPr>
              <a:t>Also Called </a:t>
            </a:r>
            <a:r>
              <a:rPr lang="en-US" sz="3600" b="1" dirty="0">
                <a:solidFill>
                  <a:srgbClr val="0070C0"/>
                </a:solidFill>
                <a:latin typeface="Arial" panose="020B0604020202020204" pitchFamily="34" charset="0"/>
                <a:cs typeface="Arial" panose="020B0604020202020204" pitchFamily="34" charset="0"/>
              </a:rPr>
              <a:t>Separation of Powers </a:t>
            </a:r>
          </a:p>
          <a:p>
            <a:pPr lvl="0" defTabSz="914400" fontAlgn="base">
              <a:spcBef>
                <a:spcPct val="0"/>
              </a:spcBef>
              <a:spcAft>
                <a:spcPct val="0"/>
              </a:spcAft>
            </a:pPr>
            <a:endParaRPr lang="en-US" sz="1400" b="1" dirty="0">
              <a:solidFill>
                <a:srgbClr val="000000"/>
              </a:solidFill>
              <a:latin typeface="Arial" panose="020B0604020202020204" pitchFamily="34" charset="0"/>
              <a:cs typeface="Arial" panose="020B0604020202020204" pitchFamily="34" charset="0"/>
            </a:endParaRPr>
          </a:p>
          <a:p>
            <a:pPr marL="0" lvl="0" indent="0" defTabSz="914400" fontAlgn="base">
              <a:spcBef>
                <a:spcPct val="0"/>
              </a:spcBef>
              <a:spcAft>
                <a:spcPct val="0"/>
              </a:spcAft>
              <a:buNone/>
            </a:pPr>
            <a:r>
              <a:rPr lang="en-US" sz="2800" b="1" dirty="0">
                <a:solidFill>
                  <a:srgbClr val="000000"/>
                </a:solidFill>
                <a:latin typeface="Arial" panose="020B0604020202020204" pitchFamily="34" charset="0"/>
                <a:cs typeface="Arial" panose="020B0604020202020204" pitchFamily="34" charset="0"/>
              </a:rPr>
              <a:t>The Less Opportunities to be </a:t>
            </a:r>
            <a:r>
              <a:rPr lang="en-US" sz="2800" b="1" i="1" u="sng" dirty="0">
                <a:solidFill>
                  <a:srgbClr val="7030A0"/>
                </a:solidFill>
                <a:latin typeface="Arial" panose="020B0604020202020204" pitchFamily="34" charset="0"/>
                <a:cs typeface="Arial" panose="020B0604020202020204" pitchFamily="34" charset="0"/>
              </a:rPr>
              <a:t>ALONE</a:t>
            </a:r>
            <a:r>
              <a:rPr lang="en-US" sz="2800" b="1" dirty="0">
                <a:solidFill>
                  <a:srgbClr val="000000"/>
                </a:solidFill>
                <a:latin typeface="Arial" panose="020B0604020202020204" pitchFamily="34" charset="0"/>
                <a:cs typeface="Arial" panose="020B0604020202020204" pitchFamily="34" charset="0"/>
              </a:rPr>
              <a:t> with a Cash Box or Around Money, The Less Chance of Temptations Overruling Common Sense!</a:t>
            </a:r>
          </a:p>
          <a:p>
            <a:endParaRPr lang="en-US" dirty="0"/>
          </a:p>
        </p:txBody>
      </p:sp>
      <p:pic>
        <p:nvPicPr>
          <p:cNvPr id="4" name="Picture 3">
            <a:extLst>
              <a:ext uri="{FF2B5EF4-FFF2-40B4-BE49-F238E27FC236}">
                <a16:creationId xmlns:a16="http://schemas.microsoft.com/office/drawing/2014/main" id="{42326453-3512-A339-729C-035C7458F0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8" y="6029704"/>
            <a:ext cx="838200" cy="629013"/>
          </a:xfrm>
          <a:prstGeom prst="rect">
            <a:avLst/>
          </a:prstGeom>
          <a:solidFill>
            <a:srgbClr val="FFFFCC"/>
          </a:solidFill>
          <a:effectLst>
            <a:glow rad="127000">
              <a:srgbClr val="FFFF00"/>
            </a:glow>
          </a:effectLst>
        </p:spPr>
      </p:pic>
      <p:pic>
        <p:nvPicPr>
          <p:cNvPr id="5" name="Picture 4">
            <a:extLst>
              <a:ext uri="{FF2B5EF4-FFF2-40B4-BE49-F238E27FC236}">
                <a16:creationId xmlns:a16="http://schemas.microsoft.com/office/drawing/2014/main" id="{AB985EF1-CFAA-7DC8-6423-1B0A2A2FC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388" y="2166150"/>
            <a:ext cx="827426" cy="827426"/>
          </a:xfrm>
          <a:prstGeom prst="rect">
            <a:avLst/>
          </a:prstGeom>
          <a:noFill/>
        </p:spPr>
      </p:pic>
      <p:pic>
        <p:nvPicPr>
          <p:cNvPr id="6" name="Picture 5">
            <a:extLst>
              <a:ext uri="{FF2B5EF4-FFF2-40B4-BE49-F238E27FC236}">
                <a16:creationId xmlns:a16="http://schemas.microsoft.com/office/drawing/2014/main" id="{97946C6F-4DBD-4CE2-615E-31ED1C598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298" y="2166150"/>
            <a:ext cx="1137436" cy="9243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16FB0D5-7BBB-28C9-FDE3-243481B2C29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41029" y="4988832"/>
            <a:ext cx="2512492" cy="1411968"/>
          </a:xfrm>
          <a:prstGeom prst="rect">
            <a:avLst/>
          </a:prstGeom>
        </p:spPr>
      </p:pic>
    </p:spTree>
    <p:extLst>
      <p:ext uri="{BB962C8B-B14F-4D97-AF65-F5344CB8AC3E}">
        <p14:creationId xmlns:p14="http://schemas.microsoft.com/office/powerpoint/2010/main" val="12493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D2EEF-3CC6-9885-9DEF-D6BE71A80A4F}"/>
              </a:ext>
            </a:extLst>
          </p:cNvPr>
          <p:cNvSpPr>
            <a:spLocks noGrp="1"/>
          </p:cNvSpPr>
          <p:nvPr>
            <p:ph type="sldNum" sz="quarter" idx="12"/>
          </p:nvPr>
        </p:nvSpPr>
        <p:spPr/>
        <p:txBody>
          <a:bodyPr/>
          <a:lstStyle/>
          <a:p>
            <a:fld id="{CB1E4CB7-CB13-4810-BF18-BE31AFC64F93}" type="slidenum">
              <a:rPr lang="en-US" smtClean="0"/>
              <a:t>186</a:t>
            </a:fld>
            <a:endParaRPr lang="en-US" dirty="0"/>
          </a:p>
        </p:txBody>
      </p:sp>
      <p:sp>
        <p:nvSpPr>
          <p:cNvPr id="3" name="TextBox 2">
            <a:extLst>
              <a:ext uri="{FF2B5EF4-FFF2-40B4-BE49-F238E27FC236}">
                <a16:creationId xmlns:a16="http://schemas.microsoft.com/office/drawing/2014/main" id="{C707E2ED-B0B6-0F0C-56C7-32D7B048DB17}"/>
              </a:ext>
            </a:extLst>
          </p:cNvPr>
          <p:cNvSpPr txBox="1"/>
          <p:nvPr/>
        </p:nvSpPr>
        <p:spPr>
          <a:xfrm>
            <a:off x="794657" y="316609"/>
            <a:ext cx="10602686" cy="6224781"/>
          </a:xfrm>
          <a:prstGeom prst="rect">
            <a:avLst/>
          </a:prstGeom>
          <a:noFill/>
        </p:spPr>
        <p:txBody>
          <a:bodyPr wrap="square" rtlCol="0">
            <a:spAutoFit/>
          </a:bodyPr>
          <a:lstStyle/>
          <a:p>
            <a:pPr marL="0" indent="0" fontAlgn="b">
              <a:lnSpc>
                <a:spcPct val="100000"/>
              </a:lnSpc>
              <a:spcBef>
                <a:spcPts val="0"/>
              </a:spcBef>
              <a:buNone/>
            </a:pPr>
            <a:r>
              <a:rPr lang="en-US" sz="2800" b="1" dirty="0"/>
              <a:t>Payments Made in the HS or Elementary Office</a:t>
            </a:r>
          </a:p>
          <a:p>
            <a:pPr marL="0" indent="0" fontAlgn="b">
              <a:lnSpc>
                <a:spcPct val="100000"/>
              </a:lnSpc>
              <a:spcBef>
                <a:spcPts val="0"/>
              </a:spcBef>
              <a:buNone/>
            </a:pPr>
            <a:r>
              <a:rPr lang="en-US" sz="1800" b="1" dirty="0">
                <a:solidFill>
                  <a:srgbClr val="C00000"/>
                </a:solidFill>
              </a:rPr>
              <a:t>Checks</a:t>
            </a:r>
          </a:p>
          <a:p>
            <a:pPr marL="457200" indent="-457200" fontAlgn="b">
              <a:lnSpc>
                <a:spcPct val="100000"/>
              </a:lnSpc>
              <a:spcBef>
                <a:spcPts val="0"/>
              </a:spcBef>
              <a:buFont typeface="+mj-lt"/>
              <a:buAutoNum type="arabicPeriod"/>
            </a:pPr>
            <a:r>
              <a:rPr lang="en-US" sz="1600" dirty="0">
                <a:solidFill>
                  <a:srgbClr val="000000"/>
                </a:solidFill>
              </a:rPr>
              <a:t>Make a Receipt, Including:</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Date</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Fund (General Fund, Capital Projects, Debt Service, Hot Lunch, Activity)</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Amount</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Purpose/Reason</a:t>
            </a:r>
            <a:endParaRPr lang="en-US" sz="1600" dirty="0"/>
          </a:p>
          <a:p>
            <a:pPr marL="457200" indent="-457200" fontAlgn="b">
              <a:lnSpc>
                <a:spcPct val="100000"/>
              </a:lnSpc>
              <a:spcBef>
                <a:spcPts val="0"/>
              </a:spcBef>
              <a:buFont typeface="+mj-lt"/>
              <a:buAutoNum type="arabicPeriod"/>
            </a:pPr>
            <a:r>
              <a:rPr lang="en-US" sz="1600" dirty="0">
                <a:solidFill>
                  <a:srgbClr val="000000"/>
                </a:solidFill>
              </a:rPr>
              <a:t>Put Check in Cash Box</a:t>
            </a:r>
            <a:endParaRPr lang="en-US" sz="1600" dirty="0"/>
          </a:p>
          <a:p>
            <a:pPr marL="457200" indent="-457200" fontAlgn="b">
              <a:lnSpc>
                <a:spcPct val="100000"/>
              </a:lnSpc>
              <a:spcBef>
                <a:spcPts val="0"/>
              </a:spcBef>
              <a:buFont typeface="+mj-lt"/>
              <a:buAutoNum type="arabicPeriod"/>
            </a:pPr>
            <a:r>
              <a:rPr lang="en-US" sz="1600" dirty="0">
                <a:solidFill>
                  <a:srgbClr val="000000"/>
                </a:solidFill>
              </a:rPr>
              <a:t>Give Yellow Copy of Receipt to Payor</a:t>
            </a:r>
            <a:endParaRPr lang="en-US" sz="1600" dirty="0"/>
          </a:p>
          <a:p>
            <a:pPr marL="457200" indent="-457200" fontAlgn="b">
              <a:lnSpc>
                <a:spcPct val="100000"/>
              </a:lnSpc>
              <a:spcBef>
                <a:spcPts val="0"/>
              </a:spcBef>
              <a:buFont typeface="+mj-lt"/>
              <a:buAutoNum type="arabicPeriod"/>
            </a:pPr>
            <a:r>
              <a:rPr lang="en-US" sz="1600" dirty="0">
                <a:solidFill>
                  <a:srgbClr val="000000"/>
                </a:solidFill>
              </a:rPr>
              <a:t>Put White Copy of Receipt in the Receipt Machine</a:t>
            </a:r>
            <a:endParaRPr lang="en-US" sz="1600" dirty="0"/>
          </a:p>
          <a:p>
            <a:pPr marL="457200" indent="-457200" fontAlgn="b">
              <a:lnSpc>
                <a:spcPct val="100000"/>
              </a:lnSpc>
              <a:spcBef>
                <a:spcPts val="0"/>
              </a:spcBef>
              <a:buFont typeface="+mj-lt"/>
              <a:buAutoNum type="arabicPeriod"/>
            </a:pPr>
            <a:r>
              <a:rPr lang="en-US" sz="1600" dirty="0">
                <a:solidFill>
                  <a:srgbClr val="000000"/>
                </a:solidFill>
              </a:rPr>
              <a:t>Put Cash Box in Safe &amp; Secure</a:t>
            </a:r>
            <a:endParaRPr lang="en-US" sz="1600" dirty="0"/>
          </a:p>
          <a:p>
            <a:pPr fontAlgn="b">
              <a:lnSpc>
                <a:spcPct val="100000"/>
              </a:lnSpc>
              <a:spcBef>
                <a:spcPts val="0"/>
              </a:spcBef>
            </a:pPr>
            <a:endParaRPr lang="en-US" sz="1050" b="1" dirty="0">
              <a:solidFill>
                <a:srgbClr val="C00000"/>
              </a:solidFill>
            </a:endParaRPr>
          </a:p>
          <a:p>
            <a:pPr marL="0" indent="0" fontAlgn="b">
              <a:lnSpc>
                <a:spcPct val="100000"/>
              </a:lnSpc>
              <a:spcBef>
                <a:spcPts val="0"/>
              </a:spcBef>
              <a:buNone/>
            </a:pPr>
            <a:r>
              <a:rPr lang="en-US" sz="1800" b="1" dirty="0">
                <a:solidFill>
                  <a:srgbClr val="C00000"/>
                </a:solidFill>
              </a:rPr>
              <a:t>Cash</a:t>
            </a:r>
          </a:p>
          <a:p>
            <a:pPr marL="457200" indent="-457200" fontAlgn="b">
              <a:lnSpc>
                <a:spcPct val="100000"/>
              </a:lnSpc>
              <a:spcBef>
                <a:spcPts val="0"/>
              </a:spcBef>
              <a:buFont typeface="+mj-lt"/>
              <a:buAutoNum type="arabicPeriod"/>
            </a:pPr>
            <a:r>
              <a:rPr lang="en-US" sz="1600" dirty="0">
                <a:solidFill>
                  <a:srgbClr val="000000"/>
                </a:solidFill>
              </a:rPr>
              <a:t>Make a Receipt, Including:</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Date</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Fund (General Fund, Capital Projects, Debt Service, Hot Lunch, Activity)</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Amount</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Purpose/Reason</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Put Check in Cash Box</a:t>
            </a:r>
            <a:endParaRPr lang="en-US" sz="1600" dirty="0"/>
          </a:p>
          <a:p>
            <a:pPr marL="461963" indent="-461963" fontAlgn="b">
              <a:lnSpc>
                <a:spcPct val="100000"/>
              </a:lnSpc>
              <a:spcBef>
                <a:spcPts val="0"/>
              </a:spcBef>
              <a:buFont typeface="+mj-lt"/>
              <a:buAutoNum type="arabicPeriod"/>
            </a:pPr>
            <a:r>
              <a:rPr lang="en-US" sz="1800" b="1" u="sng" dirty="0">
                <a:ln w="3175">
                  <a:noFill/>
                </a:ln>
                <a:solidFill>
                  <a:srgbClr val="C00000"/>
                </a:solidFill>
              </a:rPr>
              <a:t>Have Payor Sign or Initial all Cash Receipts</a:t>
            </a:r>
            <a:r>
              <a:rPr lang="en-US" sz="1800" b="1" dirty="0">
                <a:solidFill>
                  <a:srgbClr val="C00000"/>
                </a:solidFill>
              </a:rPr>
              <a:t> </a:t>
            </a:r>
            <a:r>
              <a:rPr lang="en-US" sz="1800" b="1" dirty="0">
                <a:solidFill>
                  <a:srgbClr val="7030A0"/>
                </a:solidFill>
              </a:rPr>
              <a:t>(DO REGARDLESS - EVEN IF NO CHANGE GIVEN)</a:t>
            </a:r>
            <a:endParaRPr lang="en-US" sz="1800" dirty="0">
              <a:solidFill>
                <a:srgbClr val="7030A0"/>
              </a:solidFill>
            </a:endParaRPr>
          </a:p>
          <a:p>
            <a:pPr marL="461963" indent="-461963" fontAlgn="b">
              <a:lnSpc>
                <a:spcPct val="100000"/>
              </a:lnSpc>
              <a:spcBef>
                <a:spcPts val="0"/>
              </a:spcBef>
              <a:buFont typeface="+mj-lt"/>
              <a:buAutoNum type="arabicPeriod"/>
            </a:pPr>
            <a:r>
              <a:rPr lang="en-US" sz="1600" dirty="0">
                <a:solidFill>
                  <a:srgbClr val="000000"/>
                </a:solidFill>
              </a:rPr>
              <a:t>Give Yellow Copy of Receipt to Payor</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Put White Copy of Receipt in the Receipt Machine</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Put Cash Box in Safe &amp; Secure</a:t>
            </a:r>
            <a:endParaRPr lang="en-US" sz="1600" dirty="0"/>
          </a:p>
        </p:txBody>
      </p:sp>
      <p:pic>
        <p:nvPicPr>
          <p:cNvPr id="5" name="Picture 4">
            <a:extLst>
              <a:ext uri="{FF2B5EF4-FFF2-40B4-BE49-F238E27FC236}">
                <a16:creationId xmlns:a16="http://schemas.microsoft.com/office/drawing/2014/main" id="{4DCE6689-D1F5-0719-4891-A5F464474C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13818">
            <a:off x="7409634" y="2279511"/>
            <a:ext cx="2332299" cy="773895"/>
          </a:xfrm>
          <a:prstGeom prst="rect">
            <a:avLst/>
          </a:prstGeom>
        </p:spPr>
      </p:pic>
    </p:spTree>
    <p:extLst>
      <p:ext uri="{BB962C8B-B14F-4D97-AF65-F5344CB8AC3E}">
        <p14:creationId xmlns:p14="http://schemas.microsoft.com/office/powerpoint/2010/main" val="356473912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2E4C5-B96E-F904-CC41-65888789C7A0}"/>
              </a:ext>
            </a:extLst>
          </p:cNvPr>
          <p:cNvSpPr>
            <a:spLocks noGrp="1"/>
          </p:cNvSpPr>
          <p:nvPr>
            <p:ph type="sldNum" sz="quarter" idx="12"/>
          </p:nvPr>
        </p:nvSpPr>
        <p:spPr/>
        <p:txBody>
          <a:bodyPr/>
          <a:lstStyle/>
          <a:p>
            <a:fld id="{CB1E4CB7-CB13-4810-BF18-BE31AFC64F93}" type="slidenum">
              <a:rPr lang="en-US" smtClean="0"/>
              <a:t>187</a:t>
            </a:fld>
            <a:endParaRPr lang="en-US" dirty="0"/>
          </a:p>
        </p:txBody>
      </p:sp>
      <p:sp>
        <p:nvSpPr>
          <p:cNvPr id="5" name="TextBox 4">
            <a:extLst>
              <a:ext uri="{FF2B5EF4-FFF2-40B4-BE49-F238E27FC236}">
                <a16:creationId xmlns:a16="http://schemas.microsoft.com/office/drawing/2014/main" id="{C3A73D38-952D-344D-E404-953CC5B5E288}"/>
              </a:ext>
            </a:extLst>
          </p:cNvPr>
          <p:cNvSpPr txBox="1"/>
          <p:nvPr/>
        </p:nvSpPr>
        <p:spPr>
          <a:xfrm>
            <a:off x="762000" y="702727"/>
            <a:ext cx="10668000" cy="6063198"/>
          </a:xfrm>
          <a:prstGeom prst="rect">
            <a:avLst/>
          </a:prstGeom>
          <a:noFill/>
        </p:spPr>
        <p:txBody>
          <a:bodyPr wrap="square" rtlCol="0">
            <a:spAutoFit/>
          </a:bodyPr>
          <a:lstStyle/>
          <a:p>
            <a:pPr marL="0" indent="0" fontAlgn="b">
              <a:lnSpc>
                <a:spcPct val="100000"/>
              </a:lnSpc>
              <a:spcBef>
                <a:spcPts val="0"/>
              </a:spcBef>
              <a:buNone/>
            </a:pPr>
            <a:r>
              <a:rPr lang="en-US" sz="2600" b="1" dirty="0">
                <a:solidFill>
                  <a:srgbClr val="000000"/>
                </a:solidFill>
              </a:rPr>
              <a:t>Notification of Direct Deposits to District by Vendor, Government</a:t>
            </a:r>
          </a:p>
          <a:p>
            <a:pPr marL="461963" indent="-461963" fontAlgn="b">
              <a:lnSpc>
                <a:spcPct val="100000"/>
              </a:lnSpc>
              <a:spcBef>
                <a:spcPts val="0"/>
              </a:spcBef>
              <a:buFont typeface="+mj-lt"/>
              <a:buAutoNum type="arabicPeriod"/>
            </a:pPr>
            <a:r>
              <a:rPr lang="en-US" dirty="0">
                <a:solidFill>
                  <a:srgbClr val="000000"/>
                </a:solidFill>
              </a:rPr>
              <a:t>Business Manager Make Manual Journal Entries to Correct Accounts</a:t>
            </a:r>
            <a:endParaRPr lang="en-US" dirty="0"/>
          </a:p>
          <a:p>
            <a:pPr marL="914400" lvl="1" indent="-457200" fontAlgn="b">
              <a:lnSpc>
                <a:spcPct val="100000"/>
              </a:lnSpc>
              <a:spcBef>
                <a:spcPts val="0"/>
              </a:spcBef>
              <a:buFont typeface="Arial" panose="020B0604020202020204" pitchFamily="34" charset="0"/>
              <a:buChar char="•"/>
            </a:pPr>
            <a:r>
              <a:rPr lang="en-US" sz="2000" dirty="0">
                <a:solidFill>
                  <a:srgbClr val="000000"/>
                </a:solidFill>
              </a:rPr>
              <a:t>Attach Copy of Accounting Software Journal Entry Proof Sheet to Bank Deposit/Transfer Slip</a:t>
            </a:r>
            <a:endParaRPr lang="en-US" sz="2000" dirty="0"/>
          </a:p>
          <a:p>
            <a:pPr marL="1371600" lvl="2" indent="-457200" fontAlgn="b">
              <a:lnSpc>
                <a:spcPct val="100000"/>
              </a:lnSpc>
              <a:spcBef>
                <a:spcPts val="0"/>
              </a:spcBef>
              <a:buFont typeface="Courier New" panose="02070309020205020404" pitchFamily="49" charset="0"/>
              <a:buChar char="o"/>
            </a:pPr>
            <a:r>
              <a:rPr lang="en-US" sz="2000" dirty="0">
                <a:solidFill>
                  <a:srgbClr val="000000"/>
                </a:solidFill>
              </a:rPr>
              <a:t>File by Month for Auditor</a:t>
            </a:r>
            <a:endParaRPr lang="en-US" sz="2000" dirty="0"/>
          </a:p>
          <a:p>
            <a:pPr marL="914400" lvl="1" indent="-457200" fontAlgn="b">
              <a:lnSpc>
                <a:spcPct val="100000"/>
              </a:lnSpc>
              <a:spcBef>
                <a:spcPts val="0"/>
              </a:spcBef>
              <a:buFont typeface="Arial" panose="020B0604020202020204" pitchFamily="34" charset="0"/>
              <a:buChar char="•"/>
            </a:pPr>
            <a:r>
              <a:rPr lang="en-US" sz="2000" dirty="0">
                <a:solidFill>
                  <a:srgbClr val="000000"/>
                </a:solidFill>
              </a:rPr>
              <a:t>Record Amounts on Journal Sheets (in Proper Fund) listing: </a:t>
            </a:r>
            <a:endParaRPr lang="en-US" sz="2000" dirty="0"/>
          </a:p>
          <a:p>
            <a:pPr marL="1371600" lvl="2" indent="-457200" fontAlgn="b">
              <a:lnSpc>
                <a:spcPct val="100000"/>
              </a:lnSpc>
              <a:spcBef>
                <a:spcPts val="0"/>
              </a:spcBef>
              <a:buFont typeface="Courier New" panose="02070309020205020404" pitchFamily="49" charset="0"/>
              <a:buChar char="o"/>
            </a:pPr>
            <a:r>
              <a:rPr lang="en-US" sz="2000" dirty="0">
                <a:solidFill>
                  <a:srgbClr val="000000"/>
                </a:solidFill>
              </a:rPr>
              <a:t>Date</a:t>
            </a:r>
            <a:endParaRPr lang="en-US" sz="2000" dirty="0"/>
          </a:p>
          <a:p>
            <a:pPr marL="1371600" lvl="2" indent="-457200" fontAlgn="b">
              <a:lnSpc>
                <a:spcPct val="100000"/>
              </a:lnSpc>
              <a:spcBef>
                <a:spcPts val="0"/>
              </a:spcBef>
              <a:buFont typeface="Courier New" panose="02070309020205020404" pitchFamily="49" charset="0"/>
              <a:buChar char="o"/>
            </a:pPr>
            <a:r>
              <a:rPr lang="en-US" sz="2000" dirty="0">
                <a:solidFill>
                  <a:srgbClr val="000000"/>
                </a:solidFill>
              </a:rPr>
              <a:t>Vendor/Action</a:t>
            </a:r>
            <a:endParaRPr lang="en-US" sz="2000" dirty="0"/>
          </a:p>
          <a:p>
            <a:pPr marL="1371600" lvl="2" indent="-457200" fontAlgn="b">
              <a:lnSpc>
                <a:spcPct val="100000"/>
              </a:lnSpc>
              <a:spcBef>
                <a:spcPts val="0"/>
              </a:spcBef>
              <a:buFont typeface="Courier New" panose="02070309020205020404" pitchFamily="49" charset="0"/>
              <a:buChar char="o"/>
            </a:pPr>
            <a:r>
              <a:rPr lang="en-US" sz="2000" dirty="0">
                <a:solidFill>
                  <a:srgbClr val="000000"/>
                </a:solidFill>
              </a:rPr>
              <a:t>Amount</a:t>
            </a:r>
            <a:endParaRPr lang="en-US" sz="2000" dirty="0"/>
          </a:p>
          <a:p>
            <a:pPr marL="1371600" lvl="2" indent="-457200" fontAlgn="b">
              <a:lnSpc>
                <a:spcPct val="100000"/>
              </a:lnSpc>
              <a:spcBef>
                <a:spcPts val="0"/>
              </a:spcBef>
              <a:buFont typeface="Courier New" panose="02070309020205020404" pitchFamily="49" charset="0"/>
              <a:buChar char="o"/>
            </a:pPr>
            <a:r>
              <a:rPr lang="en-US" sz="2000" dirty="0">
                <a:solidFill>
                  <a:srgbClr val="000000"/>
                </a:solidFill>
              </a:rPr>
              <a:t>Balance of MMDA</a:t>
            </a:r>
            <a:endParaRPr lang="en-US" sz="2000" dirty="0"/>
          </a:p>
          <a:p>
            <a:pPr marL="914400" lvl="1" indent="-457200" fontAlgn="b">
              <a:lnSpc>
                <a:spcPct val="100000"/>
              </a:lnSpc>
              <a:spcBef>
                <a:spcPts val="0"/>
              </a:spcBef>
              <a:buFont typeface="Arial" panose="020B0604020202020204" pitchFamily="34" charset="0"/>
              <a:buChar char="•"/>
            </a:pPr>
            <a:r>
              <a:rPr lang="en-US" sz="2000" dirty="0">
                <a:solidFill>
                  <a:srgbClr val="000000"/>
                </a:solidFill>
              </a:rPr>
              <a:t>Run Balance Sheet from Accounting Software and Make Sure Journal Sheet Matches Balance Sheet</a:t>
            </a:r>
          </a:p>
          <a:p>
            <a:pPr algn="ctr" fontAlgn="b">
              <a:lnSpc>
                <a:spcPct val="100000"/>
              </a:lnSpc>
              <a:spcBef>
                <a:spcPts val="0"/>
              </a:spcBef>
            </a:pPr>
            <a:endParaRPr lang="en-US" b="1" dirty="0">
              <a:solidFill>
                <a:srgbClr val="0000FF"/>
              </a:solidFill>
              <a:cs typeface="Arial" panose="020B0604020202020204" pitchFamily="34" charset="0"/>
            </a:endParaRPr>
          </a:p>
          <a:p>
            <a:pPr marL="0" indent="0" fontAlgn="b">
              <a:lnSpc>
                <a:spcPct val="100000"/>
              </a:lnSpc>
              <a:spcBef>
                <a:spcPts val="0"/>
              </a:spcBef>
              <a:buNone/>
            </a:pPr>
            <a:r>
              <a:rPr lang="en-US" b="1" dirty="0">
                <a:cs typeface="Arial" panose="020B0604020202020204" pitchFamily="34" charset="0"/>
              </a:rPr>
              <a:t>DEPOSITS</a:t>
            </a:r>
            <a:endParaRPr lang="en-US" dirty="0">
              <a:cs typeface="Arial" panose="020B0604020202020204" pitchFamily="34" charset="0"/>
            </a:endParaRPr>
          </a:p>
          <a:p>
            <a:pPr marL="461963" indent="-461963" fontAlgn="b">
              <a:lnSpc>
                <a:spcPct val="100000"/>
              </a:lnSpc>
              <a:spcBef>
                <a:spcPts val="0"/>
              </a:spcBef>
              <a:buFont typeface="+mj-lt"/>
              <a:buAutoNum type="arabicPeriod"/>
            </a:pPr>
            <a:r>
              <a:rPr lang="en-US" dirty="0">
                <a:solidFill>
                  <a:srgbClr val="000000"/>
                </a:solidFill>
              </a:rPr>
              <a:t>Business Manager Gets Receipts from Both Offices and Asks for Money Drawer</a:t>
            </a:r>
            <a:endParaRPr lang="en-US" dirty="0"/>
          </a:p>
          <a:p>
            <a:pPr marL="919163" lvl="2" indent="-461963" fontAlgn="b">
              <a:lnSpc>
                <a:spcPct val="100000"/>
              </a:lnSpc>
              <a:spcBef>
                <a:spcPts val="0"/>
              </a:spcBef>
              <a:buFont typeface="Arial" panose="020B0604020202020204" pitchFamily="34" charset="0"/>
              <a:buChar char="•"/>
            </a:pPr>
            <a:r>
              <a:rPr lang="en-US" sz="2000" dirty="0">
                <a:solidFill>
                  <a:srgbClr val="000000"/>
                </a:solidFill>
              </a:rPr>
              <a:t>Business Manager </a:t>
            </a:r>
            <a:r>
              <a:rPr lang="en-US" sz="2000" b="1" dirty="0">
                <a:ln w="3175">
                  <a:solidFill>
                    <a:srgbClr val="FFFF00"/>
                  </a:solidFill>
                </a:ln>
              </a:rPr>
              <a:t>DOES NOT</a:t>
            </a:r>
            <a:r>
              <a:rPr lang="en-US" sz="2000" dirty="0">
                <a:ln w="3175">
                  <a:solidFill>
                    <a:srgbClr val="FFFF00"/>
                  </a:solidFill>
                </a:ln>
              </a:rPr>
              <a:t> </a:t>
            </a:r>
            <a:r>
              <a:rPr lang="en-US" sz="2000" b="1" dirty="0">
                <a:solidFill>
                  <a:srgbClr val="0070C0"/>
                </a:solidFill>
              </a:rPr>
              <a:t>Know the Combination to the Safe</a:t>
            </a:r>
          </a:p>
          <a:p>
            <a:pPr marL="461963" indent="-461963" fontAlgn="b">
              <a:lnSpc>
                <a:spcPct val="100000"/>
              </a:lnSpc>
              <a:spcBef>
                <a:spcPts val="0"/>
              </a:spcBef>
              <a:buFont typeface="+mj-lt"/>
              <a:buAutoNum type="arabicPeriod"/>
            </a:pPr>
            <a:r>
              <a:rPr lang="en-US" dirty="0">
                <a:solidFill>
                  <a:srgbClr val="000000"/>
                </a:solidFill>
              </a:rPr>
              <a:t>Receipts are Entered and Balanced Against Receipt Report</a:t>
            </a:r>
            <a:endParaRPr lang="en-US" dirty="0"/>
          </a:p>
          <a:p>
            <a:pPr marL="461963" indent="-461963" fontAlgn="b">
              <a:lnSpc>
                <a:spcPct val="100000"/>
              </a:lnSpc>
              <a:spcBef>
                <a:spcPts val="0"/>
              </a:spcBef>
              <a:buFont typeface="+mj-lt"/>
              <a:buAutoNum type="arabicPeriod"/>
            </a:pPr>
            <a:r>
              <a:rPr lang="en-US" dirty="0">
                <a:solidFill>
                  <a:srgbClr val="000000"/>
                </a:solidFill>
              </a:rPr>
              <a:t>Deposit Slip is Made and Appropriate Endorsed Checks/Cash Included</a:t>
            </a:r>
            <a:endParaRPr lang="en-US" dirty="0"/>
          </a:p>
          <a:p>
            <a:pPr marL="461963" indent="-461963" fontAlgn="b">
              <a:lnSpc>
                <a:spcPct val="100000"/>
              </a:lnSpc>
              <a:spcBef>
                <a:spcPts val="0"/>
              </a:spcBef>
              <a:buFont typeface="+mj-lt"/>
              <a:buAutoNum type="arabicPeriod"/>
            </a:pPr>
            <a:r>
              <a:rPr lang="en-US" dirty="0">
                <a:solidFill>
                  <a:srgbClr val="000000"/>
                </a:solidFill>
              </a:rPr>
              <a:t>Actual Deposit Must Balance with Receipt Report Before Posting</a:t>
            </a: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94861129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62501-7B4C-EF36-A381-11C929ED53E6}"/>
              </a:ext>
            </a:extLst>
          </p:cNvPr>
          <p:cNvSpPr>
            <a:spLocks noGrp="1"/>
          </p:cNvSpPr>
          <p:nvPr>
            <p:ph type="sldNum" sz="quarter" idx="12"/>
          </p:nvPr>
        </p:nvSpPr>
        <p:spPr/>
        <p:txBody>
          <a:bodyPr/>
          <a:lstStyle/>
          <a:p>
            <a:fld id="{CB1E4CB7-CB13-4810-BF18-BE31AFC64F93}" type="slidenum">
              <a:rPr lang="en-US" smtClean="0"/>
              <a:t>188</a:t>
            </a:fld>
            <a:endParaRPr lang="en-US" dirty="0"/>
          </a:p>
        </p:txBody>
      </p:sp>
      <p:sp>
        <p:nvSpPr>
          <p:cNvPr id="3" name="TextBox 2">
            <a:extLst>
              <a:ext uri="{FF2B5EF4-FFF2-40B4-BE49-F238E27FC236}">
                <a16:creationId xmlns:a16="http://schemas.microsoft.com/office/drawing/2014/main" id="{AF3537B4-998E-2026-896D-1BD71721ECD1}"/>
              </a:ext>
            </a:extLst>
          </p:cNvPr>
          <p:cNvSpPr txBox="1"/>
          <p:nvPr/>
        </p:nvSpPr>
        <p:spPr>
          <a:xfrm>
            <a:off x="812800" y="794802"/>
            <a:ext cx="10617200" cy="6063198"/>
          </a:xfrm>
          <a:prstGeom prst="rect">
            <a:avLst/>
          </a:prstGeom>
          <a:noFill/>
        </p:spPr>
        <p:txBody>
          <a:bodyPr wrap="square" rtlCol="0">
            <a:spAutoFit/>
          </a:bodyPr>
          <a:lstStyle/>
          <a:p>
            <a:pPr marL="0" indent="0" fontAlgn="b">
              <a:lnSpc>
                <a:spcPct val="100000"/>
              </a:lnSpc>
              <a:spcBef>
                <a:spcPts val="0"/>
              </a:spcBef>
              <a:buNone/>
            </a:pPr>
            <a:r>
              <a:rPr lang="en-US" sz="2400" b="1" dirty="0">
                <a:solidFill>
                  <a:srgbClr val="000000"/>
                </a:solidFill>
              </a:rPr>
              <a:t>Payroll</a:t>
            </a:r>
          </a:p>
          <a:p>
            <a:pPr marL="461963" indent="-461963" fontAlgn="b">
              <a:lnSpc>
                <a:spcPct val="100000"/>
              </a:lnSpc>
              <a:spcBef>
                <a:spcPts val="0"/>
              </a:spcBef>
              <a:buFont typeface="+mj-lt"/>
              <a:buAutoNum type="arabicPeriod"/>
            </a:pPr>
            <a:r>
              <a:rPr lang="en-US" sz="1800" dirty="0">
                <a:solidFill>
                  <a:srgbClr val="000000"/>
                </a:solidFill>
              </a:rPr>
              <a:t>Superintendent Reviews New Teacher Contract Prior to Giving to Teacher for Signature</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Superintendent Reviews Timecard Report and Timecards for Each Payroll</a:t>
            </a:r>
            <a:endParaRPr lang="en-US" sz="1800" dirty="0"/>
          </a:p>
          <a:p>
            <a:pPr marL="914400" lvl="1" indent="-457200" fontAlgn="b">
              <a:lnSpc>
                <a:spcPct val="100000"/>
              </a:lnSpc>
              <a:spcBef>
                <a:spcPts val="0"/>
              </a:spcBef>
              <a:buFont typeface="Arial" panose="020B0604020202020204" pitchFamily="34" charset="0"/>
              <a:buChar char="•"/>
            </a:pPr>
            <a:r>
              <a:rPr lang="en-US" dirty="0">
                <a:solidFill>
                  <a:srgbClr val="000000"/>
                </a:solidFill>
              </a:rPr>
              <a:t>Superintendent Looks at Hours Worked, Overtime, Attendance, Etc.</a:t>
            </a:r>
            <a:endParaRPr lang="en-US" dirty="0"/>
          </a:p>
          <a:p>
            <a:pPr marL="0" indent="0" fontAlgn="b">
              <a:buNone/>
            </a:pPr>
            <a:r>
              <a:rPr lang="en-US" sz="2000" b="1" dirty="0">
                <a:cs typeface="Arial" panose="020B0604020202020204" pitchFamily="34" charset="0"/>
              </a:rPr>
              <a:t>CONCESSION SALES AND RECEIPTS</a:t>
            </a:r>
          </a:p>
          <a:p>
            <a:pPr marL="0" indent="0" fontAlgn="b">
              <a:lnSpc>
                <a:spcPct val="100000"/>
              </a:lnSpc>
              <a:spcBef>
                <a:spcPts val="0"/>
              </a:spcBef>
              <a:buNone/>
            </a:pPr>
            <a:r>
              <a:rPr lang="en-US" sz="1600" dirty="0">
                <a:solidFill>
                  <a:srgbClr val="000000"/>
                </a:solidFill>
              </a:rPr>
              <a:t>Prior to Event Determine, Probable Number of Items That Will be Sold and Restock if Needed</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Concession Advisor Counts all Inventory and Records on Spreadsheet (Concession Example)</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Number of Popcorn Bags, Number of Cans/Bottles of Pop by Type</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Number of All Candy by Type</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Number Bags of Chips by Type</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Number of (8 pieces) Pizza</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Number of Hot Dogs, Number Polish Sausage, Number of Hotdog/Hamburger Buns, etc.</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Get 2 Cash Boxes Ready (1 for Concession Stand, 1 for Lunchroom)</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Record on Concession Spreadsheet Amounts of Each Denomination</a:t>
            </a:r>
            <a:endParaRPr lang="en-US" sz="1600" dirty="0"/>
          </a:p>
          <a:p>
            <a:pPr marL="914400" lvl="1" indent="-457200" fontAlgn="b">
              <a:lnSpc>
                <a:spcPct val="100000"/>
              </a:lnSpc>
              <a:spcBef>
                <a:spcPts val="0"/>
              </a:spcBef>
              <a:buFont typeface="Arial" panose="020B0604020202020204" pitchFamily="34" charset="0"/>
              <a:buChar char="•"/>
            </a:pPr>
            <a:r>
              <a:rPr lang="en-US" sz="1600" dirty="0">
                <a:solidFill>
                  <a:srgbClr val="000000"/>
                </a:solidFill>
              </a:rPr>
              <a:t>Have About $160 Between the 2 Cash Boxes</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If Change is Needed for High Denomination Bills - Administrator will Get Change</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After Sales are Completed, Cash Boxes Returned to HS Office</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Class Advisor Combines 2 Cash Box Contents and Counts Money with Club Member</a:t>
            </a:r>
            <a:endParaRPr lang="en-US" sz="1600" dirty="0"/>
          </a:p>
          <a:p>
            <a:pPr marL="461963" indent="-461963" fontAlgn="b">
              <a:lnSpc>
                <a:spcPct val="100000"/>
              </a:lnSpc>
              <a:spcBef>
                <a:spcPts val="0"/>
              </a:spcBef>
              <a:buFont typeface="+mj-lt"/>
              <a:buAutoNum type="arabicPeriod"/>
            </a:pPr>
            <a:r>
              <a:rPr lang="en-US" sz="1600" dirty="0">
                <a:solidFill>
                  <a:srgbClr val="000000"/>
                </a:solidFill>
              </a:rPr>
              <a:t>Class Advisor Records Count by Denomination - Both Initial</a:t>
            </a:r>
          </a:p>
          <a:p>
            <a:pPr marL="461963" indent="-461963" fontAlgn="b">
              <a:lnSpc>
                <a:spcPct val="100000"/>
              </a:lnSpc>
              <a:spcBef>
                <a:spcPts val="0"/>
              </a:spcBef>
              <a:buFont typeface="+mj-lt"/>
              <a:buAutoNum type="arabicPeriod"/>
            </a:pPr>
            <a:r>
              <a:rPr lang="en-US" sz="1600" dirty="0">
                <a:solidFill>
                  <a:srgbClr val="000000"/>
                </a:solidFill>
              </a:rPr>
              <a:t>Secretary Recounts Money and Make a Receipt</a:t>
            </a:r>
          </a:p>
          <a:p>
            <a:pPr marL="919163" lvl="2" indent="-461963" fontAlgn="b">
              <a:lnSpc>
                <a:spcPct val="100000"/>
              </a:lnSpc>
              <a:spcBef>
                <a:spcPts val="0"/>
              </a:spcBef>
              <a:buFont typeface="Arial" panose="020B0604020202020204" pitchFamily="34" charset="0"/>
              <a:buChar char="•"/>
            </a:pPr>
            <a:r>
              <a:rPr lang="en-US" dirty="0">
                <a:solidFill>
                  <a:srgbClr val="000000"/>
                </a:solidFill>
              </a:rPr>
              <a:t>Record Concession Cost and Profits to the Club/School</a:t>
            </a:r>
          </a:p>
          <a:p>
            <a:pPr marL="461963" indent="-461963" fontAlgn="b">
              <a:lnSpc>
                <a:spcPct val="100000"/>
              </a:lnSpc>
              <a:spcBef>
                <a:spcPts val="0"/>
              </a:spcBef>
              <a:buFont typeface="+mj-lt"/>
              <a:buAutoNum type="arabicPeriod"/>
            </a:pPr>
            <a:r>
              <a:rPr lang="en-US" sz="1600" dirty="0">
                <a:solidFill>
                  <a:srgbClr val="000000"/>
                </a:solidFill>
              </a:rPr>
              <a:t>Put Cash in Box in the Safe and Secure</a:t>
            </a:r>
            <a:endParaRPr lang="en-US" sz="1600" dirty="0"/>
          </a:p>
          <a:p>
            <a:endParaRPr lang="en-US" dirty="0"/>
          </a:p>
        </p:txBody>
      </p:sp>
      <p:pic>
        <p:nvPicPr>
          <p:cNvPr id="4" name="Picture 3">
            <a:extLst>
              <a:ext uri="{FF2B5EF4-FFF2-40B4-BE49-F238E27FC236}">
                <a16:creationId xmlns:a16="http://schemas.microsoft.com/office/drawing/2014/main" id="{4F005A8F-0CBC-4DE5-DD4F-CC9468A33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7519" y="2895113"/>
            <a:ext cx="2982481" cy="931288"/>
          </a:xfrm>
          <a:prstGeom prst="rect">
            <a:avLst/>
          </a:prstGeom>
        </p:spPr>
      </p:pic>
    </p:spTree>
    <p:extLst>
      <p:ext uri="{BB962C8B-B14F-4D97-AF65-F5344CB8AC3E}">
        <p14:creationId xmlns:p14="http://schemas.microsoft.com/office/powerpoint/2010/main" val="642675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9E1D33-BA16-E17B-8A0F-661973E48981}"/>
              </a:ext>
            </a:extLst>
          </p:cNvPr>
          <p:cNvSpPr>
            <a:spLocks noGrp="1"/>
          </p:cNvSpPr>
          <p:nvPr>
            <p:ph type="sldNum" sz="quarter" idx="12"/>
          </p:nvPr>
        </p:nvSpPr>
        <p:spPr/>
        <p:txBody>
          <a:bodyPr/>
          <a:lstStyle/>
          <a:p>
            <a:fld id="{CB1E4CB7-CB13-4810-BF18-BE31AFC64F93}" type="slidenum">
              <a:rPr lang="en-US" smtClean="0"/>
              <a:t>189</a:t>
            </a:fld>
            <a:endParaRPr lang="en-US" dirty="0"/>
          </a:p>
        </p:txBody>
      </p:sp>
      <p:sp>
        <p:nvSpPr>
          <p:cNvPr id="4" name="TextBox 3">
            <a:extLst>
              <a:ext uri="{FF2B5EF4-FFF2-40B4-BE49-F238E27FC236}">
                <a16:creationId xmlns:a16="http://schemas.microsoft.com/office/drawing/2014/main" id="{DBE7CB03-C202-89D3-50AB-B968329C55A9}"/>
              </a:ext>
            </a:extLst>
          </p:cNvPr>
          <p:cNvSpPr txBox="1"/>
          <p:nvPr/>
        </p:nvSpPr>
        <p:spPr>
          <a:xfrm>
            <a:off x="798286" y="359267"/>
            <a:ext cx="10631714" cy="6617196"/>
          </a:xfrm>
          <a:prstGeom prst="rect">
            <a:avLst/>
          </a:prstGeom>
          <a:noFill/>
        </p:spPr>
        <p:txBody>
          <a:bodyPr wrap="square" rtlCol="0">
            <a:spAutoFit/>
          </a:bodyPr>
          <a:lstStyle/>
          <a:p>
            <a:pPr marL="0" indent="0" fontAlgn="b">
              <a:lnSpc>
                <a:spcPct val="100000"/>
              </a:lnSpc>
              <a:spcBef>
                <a:spcPts val="0"/>
              </a:spcBef>
              <a:buNone/>
            </a:pPr>
            <a:r>
              <a:rPr lang="en-US" sz="2800" b="1" dirty="0">
                <a:solidFill>
                  <a:srgbClr val="000000"/>
                </a:solidFill>
              </a:rPr>
              <a:t>Ticket Sales, Gate Receipts</a:t>
            </a:r>
          </a:p>
          <a:p>
            <a:pPr marL="461963" indent="-461963" fontAlgn="b">
              <a:lnSpc>
                <a:spcPct val="100000"/>
              </a:lnSpc>
              <a:spcBef>
                <a:spcPts val="0"/>
              </a:spcBef>
              <a:buFont typeface="+mj-lt"/>
              <a:buAutoNum type="arabicPeriod"/>
            </a:pPr>
            <a:r>
              <a:rPr lang="en-US" sz="1800" dirty="0">
                <a:solidFill>
                  <a:srgbClr val="000000"/>
                </a:solidFill>
              </a:rPr>
              <a:t>At Teacher In-Service - Each Teacher </a:t>
            </a:r>
            <a:r>
              <a:rPr lang="en-US" sz="1800" b="1" dirty="0">
                <a:solidFill>
                  <a:srgbClr val="0000FF"/>
                </a:solidFill>
              </a:rPr>
              <a:t>Must </a:t>
            </a:r>
            <a:r>
              <a:rPr lang="en-US" sz="1800" dirty="0">
                <a:solidFill>
                  <a:srgbClr val="000000"/>
                </a:solidFill>
              </a:rPr>
              <a:t>Sign up for 2 Ticket Sales Activities (This Part of Contracted Duties)</a:t>
            </a:r>
            <a:endParaRPr lang="en-US" sz="1800" dirty="0"/>
          </a:p>
          <a:p>
            <a:pPr marL="914400" lvl="1" indent="-457200" fontAlgn="b">
              <a:lnSpc>
                <a:spcPct val="100000"/>
              </a:lnSpc>
              <a:spcBef>
                <a:spcPts val="0"/>
              </a:spcBef>
              <a:buFont typeface="Arial" panose="020B0604020202020204" pitchFamily="34" charset="0"/>
              <a:buChar char="•"/>
            </a:pPr>
            <a:r>
              <a:rPr lang="en-US" dirty="0">
                <a:solidFill>
                  <a:srgbClr val="000000"/>
                </a:solidFill>
              </a:rPr>
              <a:t>If Unable to Fulfill Ticket Sales Obligation - Teacher </a:t>
            </a:r>
            <a:r>
              <a:rPr lang="en-US" b="1" dirty="0">
                <a:solidFill>
                  <a:srgbClr val="0000FF"/>
                </a:solidFill>
              </a:rPr>
              <a:t>MUST</a:t>
            </a:r>
            <a:r>
              <a:rPr lang="en-US" dirty="0">
                <a:solidFill>
                  <a:srgbClr val="000000"/>
                </a:solidFill>
              </a:rPr>
              <a:t> find a Replacement</a:t>
            </a:r>
            <a:endParaRPr lang="en-US" dirty="0"/>
          </a:p>
          <a:p>
            <a:pPr marL="914400" lvl="1" indent="-457200" fontAlgn="b">
              <a:lnSpc>
                <a:spcPct val="100000"/>
              </a:lnSpc>
              <a:spcBef>
                <a:spcPts val="0"/>
              </a:spcBef>
              <a:buFont typeface="Arial" panose="020B0604020202020204" pitchFamily="34" charset="0"/>
              <a:buChar char="•"/>
            </a:pPr>
            <a:r>
              <a:rPr lang="en-US" dirty="0">
                <a:solidFill>
                  <a:srgbClr val="000000"/>
                </a:solidFill>
              </a:rPr>
              <a:t>Report Who is Replacement to Superintendent</a:t>
            </a:r>
            <a:endParaRPr lang="en-US" dirty="0"/>
          </a:p>
          <a:p>
            <a:pPr marL="461963" indent="-461963" fontAlgn="b">
              <a:lnSpc>
                <a:spcPct val="100000"/>
              </a:lnSpc>
              <a:spcBef>
                <a:spcPts val="0"/>
              </a:spcBef>
              <a:buFont typeface="+mj-lt"/>
              <a:buAutoNum type="arabicPeriod"/>
            </a:pPr>
            <a:r>
              <a:rPr lang="en-US" sz="1800" dirty="0">
                <a:solidFill>
                  <a:srgbClr val="000000"/>
                </a:solidFill>
              </a:rPr>
              <a:t>Secretary gets Gate Cash Box ready with $100 (Gate Example)</a:t>
            </a:r>
            <a:endParaRPr lang="en-US" sz="1800" dirty="0"/>
          </a:p>
          <a:p>
            <a:pPr marL="914400" lvl="1" indent="-457200" fontAlgn="b">
              <a:lnSpc>
                <a:spcPct val="100000"/>
              </a:lnSpc>
              <a:spcBef>
                <a:spcPts val="0"/>
              </a:spcBef>
              <a:buFont typeface="Arial" panose="020B0604020202020204" pitchFamily="34" charset="0"/>
              <a:buChar char="•"/>
            </a:pPr>
            <a:r>
              <a:rPr lang="en-US" dirty="0">
                <a:solidFill>
                  <a:srgbClr val="000000"/>
                </a:solidFill>
              </a:rPr>
              <a:t>Record Denominations on Gate Sheet and Initial</a:t>
            </a:r>
            <a:endParaRPr lang="en-US" dirty="0"/>
          </a:p>
          <a:p>
            <a:pPr marL="461963" indent="-461963" fontAlgn="b">
              <a:lnSpc>
                <a:spcPct val="100000"/>
              </a:lnSpc>
              <a:spcBef>
                <a:spcPts val="0"/>
              </a:spcBef>
              <a:buFont typeface="+mj-lt"/>
              <a:buAutoNum type="arabicPeriod"/>
            </a:pPr>
            <a:r>
              <a:rPr lang="en-US" sz="1800" dirty="0">
                <a:solidFill>
                  <a:srgbClr val="000000"/>
                </a:solidFill>
              </a:rPr>
              <a:t>Put Cash Box in Safe Until Ticket Sellers Pick up</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Ticket Sellers Recount Money in Gate Cash Box</a:t>
            </a:r>
            <a:endParaRPr lang="en-US" sz="1800" dirty="0"/>
          </a:p>
          <a:p>
            <a:pPr marL="914400" lvl="1" indent="-457200" fontAlgn="b">
              <a:lnSpc>
                <a:spcPct val="100000"/>
              </a:lnSpc>
              <a:spcBef>
                <a:spcPts val="0"/>
              </a:spcBef>
              <a:buFont typeface="Arial" panose="020B0604020202020204" pitchFamily="34" charset="0"/>
              <a:buChar char="•"/>
            </a:pPr>
            <a:r>
              <a:rPr lang="en-US" dirty="0">
                <a:solidFill>
                  <a:srgbClr val="000000"/>
                </a:solidFill>
              </a:rPr>
              <a:t>Ticket Sellers Initial Gate Sheet</a:t>
            </a:r>
            <a:endParaRPr lang="en-US" dirty="0"/>
          </a:p>
          <a:p>
            <a:pPr marL="461963" indent="-461963" fontAlgn="b">
              <a:lnSpc>
                <a:spcPct val="100000"/>
              </a:lnSpc>
              <a:spcBef>
                <a:spcPts val="0"/>
              </a:spcBef>
              <a:buFont typeface="+mj-lt"/>
              <a:buAutoNum type="arabicPeriod"/>
            </a:pPr>
            <a:r>
              <a:rPr lang="en-US" sz="1800" dirty="0">
                <a:solidFill>
                  <a:srgbClr val="000000"/>
                </a:solidFill>
              </a:rPr>
              <a:t>If Change is Needed for High Denomination Bills - Administrator will Get Change</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After Activity, Ticket Sellers Take Cash Box to Office, Count Gate Receipts Together</a:t>
            </a:r>
            <a:endParaRPr lang="en-US" sz="1800" dirty="0"/>
          </a:p>
          <a:p>
            <a:pPr marL="919163" lvl="1" indent="-461963" fontAlgn="b">
              <a:lnSpc>
                <a:spcPct val="100000"/>
              </a:lnSpc>
              <a:spcBef>
                <a:spcPts val="0"/>
              </a:spcBef>
              <a:buFont typeface="Arial" panose="020B0604020202020204" pitchFamily="34" charset="0"/>
              <a:buChar char="•"/>
            </a:pPr>
            <a:r>
              <a:rPr lang="en-US" dirty="0">
                <a:solidFill>
                  <a:srgbClr val="000000"/>
                </a:solidFill>
              </a:rPr>
              <a:t>Record on Gate Sheet (Both Initial)</a:t>
            </a:r>
            <a:endParaRPr lang="en-US" dirty="0"/>
          </a:p>
          <a:p>
            <a:pPr marL="461963" indent="-461963" fontAlgn="b">
              <a:lnSpc>
                <a:spcPct val="100000"/>
              </a:lnSpc>
              <a:spcBef>
                <a:spcPts val="0"/>
              </a:spcBef>
              <a:buFont typeface="+mj-lt"/>
              <a:buAutoNum type="arabicPeriod"/>
            </a:pPr>
            <a:r>
              <a:rPr lang="en-US" sz="1800" dirty="0">
                <a:solidFill>
                  <a:srgbClr val="000000"/>
                </a:solidFill>
              </a:rPr>
              <a:t>Put Cash Box in Safe </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Secretary Recounts Gate Receipts the Next Day </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Secretary Makes Receipt Noting Appropriate Fund/Activity</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Put Cash Box in Safe </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Business Manager Recounts the Cash Box Prior to Deposit and Initials Receipt</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Deposit is Made</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Business Manager Provides Reconciliation of Activity Programs Income/Costs to Athletic Director Monthly</a:t>
            </a:r>
            <a:endParaRPr lang="en-US" sz="1800" dirty="0"/>
          </a:p>
          <a:p>
            <a:pPr marL="461963" indent="-461963" fontAlgn="b">
              <a:lnSpc>
                <a:spcPct val="100000"/>
              </a:lnSpc>
              <a:spcBef>
                <a:spcPts val="0"/>
              </a:spcBef>
              <a:buFont typeface="+mj-lt"/>
              <a:buAutoNum type="arabicPeriod"/>
            </a:pPr>
            <a:r>
              <a:rPr lang="en-US" sz="1800" dirty="0">
                <a:solidFill>
                  <a:srgbClr val="000000"/>
                </a:solidFill>
              </a:rPr>
              <a:t>Business Manager Supplies Activity Advisors with Program Income/Costs Every Other Month</a:t>
            </a:r>
            <a:endParaRPr lang="en-US" sz="1800" dirty="0"/>
          </a:p>
          <a:p>
            <a:endParaRPr lang="en-US" dirty="0"/>
          </a:p>
        </p:txBody>
      </p:sp>
    </p:spTree>
    <p:extLst>
      <p:ext uri="{BB962C8B-B14F-4D97-AF65-F5344CB8AC3E}">
        <p14:creationId xmlns:p14="http://schemas.microsoft.com/office/powerpoint/2010/main" val="240956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19</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3970318"/>
          </a:xfrm>
          <a:prstGeom prst="rect">
            <a:avLst/>
          </a:prstGeom>
          <a:noFill/>
        </p:spPr>
        <p:txBody>
          <a:bodyPr wrap="square" rtlCol="0">
            <a:spAutoFit/>
          </a:bodyPr>
          <a:lstStyle/>
          <a:p>
            <a:pPr marL="457200" indent="-457200">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Supervise the District’s Business Computer Operations Regarding </a:t>
            </a:r>
            <a:r>
              <a:rPr lang="en-US" sz="3200" u="sng" dirty="0">
                <a:solidFill>
                  <a:srgbClr val="C00000"/>
                </a:solidFill>
                <a:latin typeface="Arial" panose="020B0604020202020204" pitchFamily="34" charset="0"/>
                <a:cs typeface="Arial" panose="020B0604020202020204" pitchFamily="34" charset="0"/>
              </a:rPr>
              <a:t>ALL</a:t>
            </a:r>
            <a:r>
              <a:rPr lang="en-US" sz="3200" dirty="0">
                <a:latin typeface="Arial" panose="020B0604020202020204" pitchFamily="34" charset="0"/>
                <a:cs typeface="Arial" panose="020B0604020202020204" pitchFamily="34" charset="0"/>
              </a:rPr>
              <a:t> Financial, Personnel, Inventory, Etc.</a:t>
            </a:r>
          </a:p>
          <a:p>
            <a:pPr marL="457200" indent="-457200">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Supervise, Organize, and Coordinate </a:t>
            </a:r>
            <a:r>
              <a:rPr lang="en-US" sz="3200" u="sng" dirty="0">
                <a:solidFill>
                  <a:srgbClr val="C00000"/>
                </a:solidFill>
                <a:latin typeface="Arial" panose="020B0604020202020204" pitchFamily="34" charset="0"/>
                <a:cs typeface="Arial" panose="020B0604020202020204" pitchFamily="34" charset="0"/>
              </a:rPr>
              <a:t>ALL</a:t>
            </a:r>
            <a:r>
              <a:rPr lang="en-US" sz="3200" dirty="0">
                <a:latin typeface="Arial" panose="020B0604020202020204" pitchFamily="34" charset="0"/>
                <a:cs typeface="Arial" panose="020B0604020202020204" pitchFamily="34" charset="0"/>
              </a:rPr>
              <a:t> School Elections</a:t>
            </a:r>
          </a:p>
          <a:p>
            <a:pPr marL="457200" indent="-457200">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a:t>
            </a:r>
            <a:r>
              <a:rPr lang="en-US" sz="3200" dirty="0">
                <a:solidFill>
                  <a:srgbClr val="7030A0"/>
                </a:solidFill>
                <a:latin typeface="Arial" panose="020B0604020202020204" pitchFamily="34" charset="0"/>
                <a:cs typeface="Arial" panose="020B0604020202020204" pitchFamily="34" charset="0"/>
              </a:rPr>
              <a:t>(MAY) </a:t>
            </a:r>
            <a:r>
              <a:rPr lang="en-US" sz="3200" dirty="0">
                <a:latin typeface="Arial" panose="020B0604020202020204" pitchFamily="34" charset="0"/>
                <a:cs typeface="Arial" panose="020B0604020202020204" pitchFamily="34" charset="0"/>
              </a:rPr>
              <a:t>Supervise Business Office Clerical, Accounting, or Other Staff as Assigned.</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BCBF39-41CD-6ACE-398D-FB20A848C6F4}"/>
              </a:ext>
            </a:extLst>
          </p:cNvPr>
          <p:cNvSpPr txBox="1"/>
          <p:nvPr/>
        </p:nvSpPr>
        <p:spPr>
          <a:xfrm>
            <a:off x="8984342" y="5856714"/>
            <a:ext cx="2162629" cy="369332"/>
          </a:xfrm>
          <a:prstGeom prst="rect">
            <a:avLst/>
          </a:prstGeom>
          <a:solidFill>
            <a:srgbClr val="FFFF00"/>
          </a:solidFill>
        </p:spPr>
        <p:txBody>
          <a:bodyPr wrap="square">
            <a:spAutoFit/>
          </a:bodyPr>
          <a:lstStyle/>
          <a:p>
            <a:r>
              <a:rPr lang="en-US" dirty="0"/>
              <a:t>NDCC 15.1-07-21</a:t>
            </a:r>
          </a:p>
        </p:txBody>
      </p:sp>
      <p:pic>
        <p:nvPicPr>
          <p:cNvPr id="6" name="Picture 5" descr="Text&#10;&#10;Description automatically generated">
            <a:extLst>
              <a:ext uri="{FF2B5EF4-FFF2-40B4-BE49-F238E27FC236}">
                <a16:creationId xmlns:a16="http://schemas.microsoft.com/office/drawing/2014/main" id="{BABF6F0D-2E4A-D61D-66D5-EEAB7FDED17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681040">
            <a:off x="4438941" y="4746703"/>
            <a:ext cx="1753515" cy="1634089"/>
          </a:xfrm>
          <a:prstGeom prst="rect">
            <a:avLst/>
          </a:prstGeom>
        </p:spPr>
      </p:pic>
    </p:spTree>
    <p:extLst>
      <p:ext uri="{BB962C8B-B14F-4D97-AF65-F5344CB8AC3E}">
        <p14:creationId xmlns:p14="http://schemas.microsoft.com/office/powerpoint/2010/main" val="6328959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0577B9-5229-C102-DC51-947208E561DE}"/>
              </a:ext>
            </a:extLst>
          </p:cNvPr>
          <p:cNvSpPr>
            <a:spLocks noGrp="1"/>
          </p:cNvSpPr>
          <p:nvPr>
            <p:ph type="sldNum" sz="quarter" idx="12"/>
          </p:nvPr>
        </p:nvSpPr>
        <p:spPr/>
        <p:txBody>
          <a:bodyPr/>
          <a:lstStyle/>
          <a:p>
            <a:fld id="{CB1E4CB7-CB13-4810-BF18-BE31AFC64F93}" type="slidenum">
              <a:rPr lang="en-US" smtClean="0"/>
              <a:t>190</a:t>
            </a:fld>
            <a:endParaRPr lang="en-US" dirty="0"/>
          </a:p>
        </p:txBody>
      </p:sp>
      <p:sp>
        <p:nvSpPr>
          <p:cNvPr id="3" name="TextBox 2">
            <a:extLst>
              <a:ext uri="{FF2B5EF4-FFF2-40B4-BE49-F238E27FC236}">
                <a16:creationId xmlns:a16="http://schemas.microsoft.com/office/drawing/2014/main" id="{2BC77BA9-E1F6-D466-4AE6-CF1B8E2A0AE6}"/>
              </a:ext>
            </a:extLst>
          </p:cNvPr>
          <p:cNvSpPr txBox="1"/>
          <p:nvPr/>
        </p:nvSpPr>
        <p:spPr>
          <a:xfrm>
            <a:off x="631373" y="1609469"/>
            <a:ext cx="10668000" cy="4216539"/>
          </a:xfrm>
          <a:prstGeom prst="rect">
            <a:avLst/>
          </a:prstGeom>
          <a:noFill/>
        </p:spPr>
        <p:txBody>
          <a:bodyPr wrap="square" rtlCol="0">
            <a:spAutoFit/>
          </a:bodyPr>
          <a:lstStyle/>
          <a:p>
            <a:pPr lvl="0" algn="ctr" defTabSz="914400" fontAlgn="base">
              <a:spcBef>
                <a:spcPct val="0"/>
              </a:spcBef>
              <a:spcAft>
                <a:spcPct val="0"/>
              </a:spcAft>
            </a:pPr>
            <a:r>
              <a:rPr lang="en-US" sz="3600" b="1" dirty="0">
                <a:solidFill>
                  <a:srgbClr val="000000"/>
                </a:solidFill>
              </a:rPr>
              <a:t>Make Yourself Scarce Around a Cash Box </a:t>
            </a:r>
          </a:p>
          <a:p>
            <a:pPr lvl="0" algn="ctr" defTabSz="914400" fontAlgn="base">
              <a:spcBef>
                <a:spcPct val="0"/>
              </a:spcBef>
              <a:spcAft>
                <a:spcPct val="0"/>
              </a:spcAft>
            </a:pPr>
            <a:endParaRPr lang="en-US" sz="3600" b="1" dirty="0">
              <a:solidFill>
                <a:srgbClr val="000000"/>
              </a:solidFill>
            </a:endParaRPr>
          </a:p>
          <a:p>
            <a:pPr lvl="0" algn="ctr" defTabSz="914400" fontAlgn="base">
              <a:spcBef>
                <a:spcPct val="0"/>
              </a:spcBef>
              <a:spcAft>
                <a:spcPct val="0"/>
              </a:spcAft>
            </a:pPr>
            <a:endParaRPr lang="en-US" sz="3600" b="1" dirty="0">
              <a:solidFill>
                <a:srgbClr val="000000"/>
              </a:solidFill>
            </a:endParaRPr>
          </a:p>
          <a:p>
            <a:pPr lvl="0" algn="ctr" defTabSz="914400" fontAlgn="base">
              <a:spcBef>
                <a:spcPct val="0"/>
              </a:spcBef>
              <a:spcAft>
                <a:spcPct val="0"/>
              </a:spcAft>
            </a:pPr>
            <a:r>
              <a:rPr lang="en-US" sz="3600" b="1" dirty="0">
                <a:solidFill>
                  <a:srgbClr val="C00000"/>
                </a:solidFill>
              </a:rPr>
              <a:t>Unless</a:t>
            </a:r>
            <a:r>
              <a:rPr lang="en-US" sz="3600" b="1" dirty="0">
                <a:solidFill>
                  <a:srgbClr val="000000"/>
                </a:solidFill>
              </a:rPr>
              <a:t> </a:t>
            </a:r>
          </a:p>
          <a:p>
            <a:pPr lvl="0" algn="ctr" defTabSz="914400" fontAlgn="base">
              <a:spcBef>
                <a:spcPct val="0"/>
              </a:spcBef>
              <a:spcAft>
                <a:spcPct val="0"/>
              </a:spcAft>
            </a:pPr>
            <a:endParaRPr lang="en-US" sz="3600" b="1" dirty="0">
              <a:solidFill>
                <a:srgbClr val="000000"/>
              </a:solidFill>
            </a:endParaRPr>
          </a:p>
          <a:p>
            <a:pPr lvl="0" algn="ctr" defTabSz="914400" fontAlgn="base">
              <a:spcBef>
                <a:spcPct val="0"/>
              </a:spcBef>
              <a:spcAft>
                <a:spcPct val="0"/>
              </a:spcAft>
            </a:pPr>
            <a:endParaRPr lang="en-US" sz="3600" b="1" dirty="0">
              <a:solidFill>
                <a:srgbClr val="000000"/>
              </a:solidFill>
            </a:endParaRPr>
          </a:p>
          <a:p>
            <a:pPr lvl="0" algn="ctr" defTabSz="914400" fontAlgn="base">
              <a:spcBef>
                <a:spcPct val="0"/>
              </a:spcBef>
              <a:spcAft>
                <a:spcPct val="0"/>
              </a:spcAft>
            </a:pPr>
            <a:r>
              <a:rPr lang="en-US" sz="3400" b="1" dirty="0">
                <a:solidFill>
                  <a:srgbClr val="000000"/>
                </a:solidFill>
              </a:rPr>
              <a:t>You Are Making a Deposit or Reconciling the Till.</a:t>
            </a:r>
          </a:p>
          <a:p>
            <a:endParaRPr lang="en-US" dirty="0"/>
          </a:p>
        </p:txBody>
      </p:sp>
      <p:pic>
        <p:nvPicPr>
          <p:cNvPr id="4" name="Picture 3">
            <a:extLst>
              <a:ext uri="{FF2B5EF4-FFF2-40B4-BE49-F238E27FC236}">
                <a16:creationId xmlns:a16="http://schemas.microsoft.com/office/drawing/2014/main" id="{F599949E-3A23-EEC0-62F8-D6B109E58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073" y="2437031"/>
            <a:ext cx="2844355" cy="1983938"/>
          </a:xfrm>
          <a:prstGeom prst="rect">
            <a:avLst/>
          </a:prstGeom>
        </p:spPr>
      </p:pic>
      <p:pic>
        <p:nvPicPr>
          <p:cNvPr id="5" name="Picture 4">
            <a:extLst>
              <a:ext uri="{FF2B5EF4-FFF2-40B4-BE49-F238E27FC236}">
                <a16:creationId xmlns:a16="http://schemas.microsoft.com/office/drawing/2014/main" id="{3395AF1A-4EEC-D1CA-7DBC-0367E375E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056" y="2223592"/>
            <a:ext cx="3715592" cy="2410815"/>
          </a:xfrm>
          <a:prstGeom prst="rect">
            <a:avLst/>
          </a:prstGeom>
        </p:spPr>
      </p:pic>
    </p:spTree>
    <p:extLst>
      <p:ext uri="{BB962C8B-B14F-4D97-AF65-F5344CB8AC3E}">
        <p14:creationId xmlns:p14="http://schemas.microsoft.com/office/powerpoint/2010/main" val="10431356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6CDC61-850F-B00B-E66E-F410D43771F1}"/>
              </a:ext>
            </a:extLst>
          </p:cNvPr>
          <p:cNvSpPr>
            <a:spLocks noGrp="1"/>
          </p:cNvSpPr>
          <p:nvPr>
            <p:ph type="sldNum" sz="quarter" idx="12"/>
          </p:nvPr>
        </p:nvSpPr>
        <p:spPr/>
        <p:txBody>
          <a:bodyPr/>
          <a:lstStyle/>
          <a:p>
            <a:fld id="{CB1E4CB7-CB13-4810-BF18-BE31AFC64F93}" type="slidenum">
              <a:rPr lang="en-US" smtClean="0"/>
              <a:t>191</a:t>
            </a:fld>
            <a:endParaRPr lang="en-US" dirty="0"/>
          </a:p>
        </p:txBody>
      </p:sp>
      <p:sp>
        <p:nvSpPr>
          <p:cNvPr id="4" name="TextBox 3">
            <a:extLst>
              <a:ext uri="{FF2B5EF4-FFF2-40B4-BE49-F238E27FC236}">
                <a16:creationId xmlns:a16="http://schemas.microsoft.com/office/drawing/2014/main" id="{B37C75C1-6DCB-108E-0150-F65340D2A3F4}"/>
              </a:ext>
            </a:extLst>
          </p:cNvPr>
          <p:cNvSpPr txBox="1"/>
          <p:nvPr/>
        </p:nvSpPr>
        <p:spPr>
          <a:xfrm>
            <a:off x="812800" y="719729"/>
            <a:ext cx="10617200" cy="6340197"/>
          </a:xfrm>
          <a:prstGeom prst="rect">
            <a:avLst/>
          </a:prstGeom>
          <a:noFill/>
        </p:spPr>
        <p:txBody>
          <a:bodyPr wrap="square" rtlCol="0">
            <a:spAutoFit/>
          </a:bodyPr>
          <a:lstStyle/>
          <a:p>
            <a:pPr marL="0" indent="0" fontAlgn="b">
              <a:lnSpc>
                <a:spcPct val="100000"/>
              </a:lnSpc>
              <a:spcBef>
                <a:spcPts val="0"/>
              </a:spcBef>
              <a:buNone/>
            </a:pPr>
            <a:r>
              <a:rPr lang="en-US" sz="2800" b="1" dirty="0">
                <a:solidFill>
                  <a:srgbClr val="000000"/>
                </a:solidFill>
              </a:rPr>
              <a:t>Purchases for the District</a:t>
            </a:r>
          </a:p>
          <a:p>
            <a:pPr marL="0" indent="0" fontAlgn="b">
              <a:buNone/>
            </a:pPr>
            <a:r>
              <a:rPr lang="en-US" b="1" dirty="0">
                <a:solidFill>
                  <a:srgbClr val="C00000"/>
                </a:solidFill>
              </a:rPr>
              <a:t>All Purchase Requests Must be Approved by the Superintendent</a:t>
            </a:r>
          </a:p>
          <a:p>
            <a:pPr marL="461963" indent="-461963" fontAlgn="b">
              <a:lnSpc>
                <a:spcPct val="100000"/>
              </a:lnSpc>
              <a:spcBef>
                <a:spcPts val="0"/>
              </a:spcBef>
              <a:buFont typeface="+mj-lt"/>
              <a:buAutoNum type="arabicPeriod"/>
            </a:pPr>
            <a:r>
              <a:rPr lang="en-US" sz="1800" dirty="0"/>
              <a:t>Teachers Submit Purchase Order </a:t>
            </a:r>
            <a:r>
              <a:rPr lang="en-US" sz="1800" b="1" dirty="0">
                <a:solidFill>
                  <a:srgbClr val="0070C0"/>
                </a:solidFill>
              </a:rPr>
              <a:t>to the Superintendent </a:t>
            </a:r>
            <a:r>
              <a:rPr lang="en-US" sz="1800" dirty="0"/>
              <a:t>for Approval</a:t>
            </a:r>
          </a:p>
          <a:p>
            <a:pPr marL="914400" lvl="1" indent="-457200" fontAlgn="b">
              <a:lnSpc>
                <a:spcPct val="100000"/>
              </a:lnSpc>
              <a:spcBef>
                <a:spcPts val="0"/>
              </a:spcBef>
              <a:buFont typeface="Arial" panose="020B0604020202020204" pitchFamily="34" charset="0"/>
              <a:buChar char="•"/>
              <a:tabLst>
                <a:tab pos="914400" algn="l"/>
              </a:tabLst>
            </a:pPr>
            <a:r>
              <a:rPr lang="en-US" dirty="0"/>
              <a:t>Superintendent Signs the Approved Purchase Order and Gives </a:t>
            </a:r>
            <a:r>
              <a:rPr lang="en-US" b="1" dirty="0">
                <a:solidFill>
                  <a:srgbClr val="0070C0"/>
                </a:solidFill>
              </a:rPr>
              <a:t>to the Secretary</a:t>
            </a:r>
          </a:p>
          <a:p>
            <a:pPr marL="461963" indent="-461963" fontAlgn="b">
              <a:lnSpc>
                <a:spcPct val="100000"/>
              </a:lnSpc>
              <a:spcBef>
                <a:spcPts val="0"/>
              </a:spcBef>
              <a:buFont typeface="+mj-lt"/>
              <a:buAutoNum type="arabicPeriod"/>
            </a:pPr>
            <a:r>
              <a:rPr lang="en-US" sz="1800" dirty="0"/>
              <a:t>Secretary Assigns Purchase Order Number</a:t>
            </a:r>
          </a:p>
          <a:p>
            <a:pPr marL="914400" lvl="1" indent="-457200" fontAlgn="b">
              <a:lnSpc>
                <a:spcPct val="100000"/>
              </a:lnSpc>
              <a:spcBef>
                <a:spcPts val="0"/>
              </a:spcBef>
              <a:buFont typeface="Arial" panose="020B0604020202020204" pitchFamily="34" charset="0"/>
              <a:buChar char="•"/>
            </a:pPr>
            <a:r>
              <a:rPr lang="en-US" dirty="0"/>
              <a:t>Secretary Files Purchase Orders Numerically in Binder by Year</a:t>
            </a:r>
          </a:p>
          <a:p>
            <a:pPr marL="461963" indent="-461963" fontAlgn="b">
              <a:lnSpc>
                <a:spcPct val="100000"/>
              </a:lnSpc>
              <a:spcBef>
                <a:spcPts val="0"/>
              </a:spcBef>
              <a:buFont typeface="+mj-lt"/>
              <a:buAutoNum type="arabicPeriod"/>
            </a:pPr>
            <a:r>
              <a:rPr lang="en-US" sz="1800" dirty="0"/>
              <a:t>Secretary Orders the Product</a:t>
            </a:r>
          </a:p>
          <a:p>
            <a:pPr marL="461963" indent="-461963" fontAlgn="b">
              <a:lnSpc>
                <a:spcPct val="100000"/>
              </a:lnSpc>
              <a:spcBef>
                <a:spcPts val="0"/>
              </a:spcBef>
              <a:buFont typeface="+mj-lt"/>
              <a:buAutoNum type="arabicPeriod"/>
            </a:pPr>
            <a:r>
              <a:rPr lang="en-US" sz="1800" dirty="0"/>
              <a:t>When Product Received</a:t>
            </a:r>
          </a:p>
          <a:p>
            <a:pPr marL="914400" lvl="1" indent="-457200" fontAlgn="b">
              <a:lnSpc>
                <a:spcPct val="100000"/>
              </a:lnSpc>
              <a:spcBef>
                <a:spcPts val="0"/>
              </a:spcBef>
              <a:buFont typeface="Arial" panose="020B0604020202020204" pitchFamily="34" charset="0"/>
              <a:buChar char="•"/>
            </a:pPr>
            <a:r>
              <a:rPr lang="en-US" dirty="0"/>
              <a:t>Secretary Compares Product Received to the Product Ordered</a:t>
            </a:r>
          </a:p>
          <a:p>
            <a:pPr marL="914400" lvl="1" indent="-457200" fontAlgn="b">
              <a:lnSpc>
                <a:spcPct val="100000"/>
              </a:lnSpc>
              <a:spcBef>
                <a:spcPts val="0"/>
              </a:spcBef>
              <a:buFont typeface="Arial" panose="020B0604020202020204" pitchFamily="34" charset="0"/>
              <a:buChar char="•"/>
            </a:pPr>
            <a:r>
              <a:rPr lang="en-US" dirty="0"/>
              <a:t>Secretary Checks Off the Product Received on Packing Slip and Gives the Slip </a:t>
            </a:r>
            <a:r>
              <a:rPr lang="en-US" b="1" dirty="0">
                <a:solidFill>
                  <a:srgbClr val="0070C0"/>
                </a:solidFill>
              </a:rPr>
              <a:t>to the Superintendent</a:t>
            </a:r>
          </a:p>
          <a:p>
            <a:pPr marL="461963" indent="-461963" fontAlgn="b">
              <a:lnSpc>
                <a:spcPct val="100000"/>
              </a:lnSpc>
              <a:spcBef>
                <a:spcPts val="0"/>
              </a:spcBef>
              <a:buFont typeface="+mj-lt"/>
              <a:buAutoNum type="arabicPeriod"/>
            </a:pPr>
            <a:r>
              <a:rPr lang="en-US" sz="1800" dirty="0"/>
              <a:t>Superintendent Compares the Packing Slip to the Invoice </a:t>
            </a:r>
          </a:p>
          <a:p>
            <a:pPr marL="461963" indent="-461963" fontAlgn="b">
              <a:lnSpc>
                <a:spcPct val="100000"/>
              </a:lnSpc>
              <a:spcBef>
                <a:spcPts val="0"/>
              </a:spcBef>
              <a:buFont typeface="+mj-lt"/>
              <a:buAutoNum type="arabicPeriod"/>
            </a:pPr>
            <a:r>
              <a:rPr lang="en-US" sz="1800" dirty="0"/>
              <a:t>Superintendent Codes the Invoice for Payment to the Appropriate Account and Attaches Packing Slip</a:t>
            </a:r>
          </a:p>
          <a:p>
            <a:pPr marL="461963" indent="-461963" fontAlgn="b">
              <a:lnSpc>
                <a:spcPct val="100000"/>
              </a:lnSpc>
              <a:spcBef>
                <a:spcPts val="0"/>
              </a:spcBef>
              <a:buFont typeface="+mj-lt"/>
              <a:buAutoNum type="arabicPeriod"/>
            </a:pPr>
            <a:r>
              <a:rPr lang="en-US" sz="1800" dirty="0"/>
              <a:t>Superintendent Gives the Invoice and Packing Slip </a:t>
            </a:r>
            <a:r>
              <a:rPr lang="en-US" sz="1800" b="1" dirty="0">
                <a:solidFill>
                  <a:srgbClr val="0070C0"/>
                </a:solidFill>
              </a:rPr>
              <a:t>to the Business Manager</a:t>
            </a:r>
            <a:r>
              <a:rPr lang="en-US" sz="1800" dirty="0"/>
              <a:t> to Process for Payment</a:t>
            </a:r>
          </a:p>
          <a:p>
            <a:pPr marL="461963" indent="-461963" fontAlgn="b">
              <a:lnSpc>
                <a:spcPct val="100000"/>
              </a:lnSpc>
              <a:spcBef>
                <a:spcPts val="0"/>
              </a:spcBef>
              <a:buFont typeface="+mj-lt"/>
              <a:buAutoNum type="arabicPeriod"/>
            </a:pPr>
            <a:r>
              <a:rPr lang="en-US" sz="1800" dirty="0"/>
              <a:t>Business Manager Enters Invoices and Gives Board Report </a:t>
            </a:r>
            <a:r>
              <a:rPr lang="en-US" sz="1800" b="1" dirty="0">
                <a:solidFill>
                  <a:srgbClr val="0070C0"/>
                </a:solidFill>
              </a:rPr>
              <a:t>to the Superintendent  </a:t>
            </a:r>
          </a:p>
          <a:p>
            <a:pPr marL="914400" lvl="1" indent="-457200" fontAlgn="b">
              <a:lnSpc>
                <a:spcPct val="100000"/>
              </a:lnSpc>
              <a:spcBef>
                <a:spcPts val="0"/>
              </a:spcBef>
              <a:buFont typeface="Arial" panose="020B0604020202020204" pitchFamily="34" charset="0"/>
              <a:buChar char="•"/>
            </a:pPr>
            <a:r>
              <a:rPr lang="en-US" dirty="0"/>
              <a:t>Superintendent Reviews Board Report for Board Approved Invoices and tells the </a:t>
            </a:r>
            <a:r>
              <a:rPr lang="en-US" b="1" dirty="0">
                <a:solidFill>
                  <a:srgbClr val="0070C0"/>
                </a:solidFill>
              </a:rPr>
              <a:t>Business Manager to Print Checks</a:t>
            </a:r>
          </a:p>
          <a:p>
            <a:pPr marL="461963" indent="-461963" fontAlgn="b">
              <a:lnSpc>
                <a:spcPct val="100000"/>
              </a:lnSpc>
              <a:spcBef>
                <a:spcPts val="0"/>
              </a:spcBef>
              <a:buFont typeface="+mj-lt"/>
              <a:buAutoNum type="arabicPeriod"/>
            </a:pPr>
            <a:r>
              <a:rPr lang="en-US" sz="1800" dirty="0"/>
              <a:t>Superintendent Provides Agenda for Board Meeting which Includes Approval of Invoices for Payment</a:t>
            </a:r>
          </a:p>
          <a:p>
            <a:endParaRPr lang="en-US" dirty="0"/>
          </a:p>
        </p:txBody>
      </p:sp>
    </p:spTree>
    <p:extLst>
      <p:ext uri="{BB962C8B-B14F-4D97-AF65-F5344CB8AC3E}">
        <p14:creationId xmlns:p14="http://schemas.microsoft.com/office/powerpoint/2010/main" val="6154839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2B341-A861-46DD-56E1-2E51031C5279}"/>
              </a:ext>
            </a:extLst>
          </p:cNvPr>
          <p:cNvSpPr>
            <a:spLocks noGrp="1"/>
          </p:cNvSpPr>
          <p:nvPr>
            <p:ph type="sldNum" sz="quarter" idx="12"/>
          </p:nvPr>
        </p:nvSpPr>
        <p:spPr/>
        <p:txBody>
          <a:bodyPr/>
          <a:lstStyle/>
          <a:p>
            <a:fld id="{CB1E4CB7-CB13-4810-BF18-BE31AFC64F93}" type="slidenum">
              <a:rPr lang="en-US" smtClean="0"/>
              <a:t>192</a:t>
            </a:fld>
            <a:endParaRPr lang="en-US" dirty="0"/>
          </a:p>
        </p:txBody>
      </p:sp>
      <p:sp>
        <p:nvSpPr>
          <p:cNvPr id="3" name="TextBox 2">
            <a:extLst>
              <a:ext uri="{FF2B5EF4-FFF2-40B4-BE49-F238E27FC236}">
                <a16:creationId xmlns:a16="http://schemas.microsoft.com/office/drawing/2014/main" id="{54367EC7-D242-0122-9358-8651A2DA661F}"/>
              </a:ext>
            </a:extLst>
          </p:cNvPr>
          <p:cNvSpPr txBox="1"/>
          <p:nvPr/>
        </p:nvSpPr>
        <p:spPr>
          <a:xfrm>
            <a:off x="787400" y="725714"/>
            <a:ext cx="10617200" cy="6278642"/>
          </a:xfrm>
          <a:prstGeom prst="rect">
            <a:avLst/>
          </a:prstGeom>
          <a:noFill/>
        </p:spPr>
        <p:txBody>
          <a:bodyPr wrap="square" rtlCol="0">
            <a:spAutoFit/>
          </a:bodyPr>
          <a:lstStyle/>
          <a:p>
            <a:pPr marL="0" indent="0" fontAlgn="b">
              <a:lnSpc>
                <a:spcPct val="100000"/>
              </a:lnSpc>
              <a:spcBef>
                <a:spcPts val="0"/>
              </a:spcBef>
              <a:buNone/>
            </a:pPr>
            <a:r>
              <a:rPr lang="en-US" sz="2800" b="1" dirty="0">
                <a:solidFill>
                  <a:srgbClr val="000000"/>
                </a:solidFill>
              </a:rPr>
              <a:t>Purchases for the District</a:t>
            </a:r>
          </a:p>
          <a:p>
            <a:pPr marL="519113" indent="-519113" fontAlgn="b">
              <a:lnSpc>
                <a:spcPct val="100000"/>
              </a:lnSpc>
              <a:spcBef>
                <a:spcPts val="0"/>
              </a:spcBef>
              <a:buFont typeface="+mj-lt"/>
              <a:buAutoNum type="arabicPeriod" startAt="10"/>
            </a:pPr>
            <a:r>
              <a:rPr lang="en-US" sz="1600" dirty="0">
                <a:solidFill>
                  <a:srgbClr val="000000"/>
                </a:solidFill>
              </a:rPr>
              <a:t>Business Manager Assembles Board Packet for Approval by Board</a:t>
            </a:r>
            <a:endParaRPr lang="en-US" sz="1600" dirty="0"/>
          </a:p>
          <a:p>
            <a:pPr marL="971550" lvl="1" indent="-452438" fontAlgn="b">
              <a:lnSpc>
                <a:spcPct val="100000"/>
              </a:lnSpc>
              <a:spcBef>
                <a:spcPts val="0"/>
              </a:spcBef>
              <a:buFont typeface="Arial" panose="020B0604020202020204" pitchFamily="34" charset="0"/>
              <a:buChar char="•"/>
            </a:pPr>
            <a:r>
              <a:rPr lang="en-US" sz="1600" dirty="0">
                <a:solidFill>
                  <a:srgbClr val="000000"/>
                </a:solidFill>
              </a:rPr>
              <a:t>Previous Month Board Minutes to Approve</a:t>
            </a:r>
            <a:endParaRPr lang="en-US" sz="1600" dirty="0"/>
          </a:p>
          <a:p>
            <a:pPr marL="971550" lvl="1" indent="-452438" fontAlgn="b">
              <a:lnSpc>
                <a:spcPct val="100000"/>
              </a:lnSpc>
              <a:spcBef>
                <a:spcPts val="0"/>
              </a:spcBef>
              <a:buFont typeface="Arial" panose="020B0604020202020204" pitchFamily="34" charset="0"/>
              <a:buChar char="•"/>
            </a:pPr>
            <a:r>
              <a:rPr lang="en-US" sz="1600" dirty="0">
                <a:solidFill>
                  <a:srgbClr val="000000"/>
                </a:solidFill>
              </a:rPr>
              <a:t>Current Month Board Report for all Funds (General Fund, Special Reserve, Capital Projects, Debt Services, Activities, etc.)</a:t>
            </a:r>
            <a:endParaRPr lang="en-US" sz="1600" dirty="0"/>
          </a:p>
          <a:p>
            <a:pPr marL="971550" lvl="1" indent="-452438" fontAlgn="b">
              <a:lnSpc>
                <a:spcPct val="100000"/>
              </a:lnSpc>
              <a:spcBef>
                <a:spcPts val="0"/>
              </a:spcBef>
              <a:buFont typeface="Arial" panose="020B0604020202020204" pitchFamily="34" charset="0"/>
              <a:buChar char="•"/>
            </a:pPr>
            <a:r>
              <a:rPr lang="en-US" sz="1600" dirty="0">
                <a:solidFill>
                  <a:srgbClr val="000000"/>
                </a:solidFill>
              </a:rPr>
              <a:t>Previous Month Fund Packet</a:t>
            </a:r>
            <a:endParaRPr lang="en-US" sz="1600" dirty="0"/>
          </a:p>
          <a:p>
            <a:pPr marL="1428750" lvl="2" indent="-452438" fontAlgn="b">
              <a:lnSpc>
                <a:spcPct val="100000"/>
              </a:lnSpc>
              <a:spcBef>
                <a:spcPts val="0"/>
              </a:spcBef>
              <a:buFont typeface="Courier New" panose="02070309020205020404" pitchFamily="49" charset="0"/>
              <a:buChar char="o"/>
            </a:pPr>
            <a:r>
              <a:rPr lang="en-US" dirty="0">
                <a:solidFill>
                  <a:srgbClr val="000000"/>
                </a:solidFill>
              </a:rPr>
              <a:t>Balance Sheet</a:t>
            </a:r>
            <a:endParaRPr lang="en-US" dirty="0"/>
          </a:p>
          <a:p>
            <a:pPr marL="1428750" lvl="2" indent="-452438" fontAlgn="b">
              <a:lnSpc>
                <a:spcPct val="100000"/>
              </a:lnSpc>
              <a:spcBef>
                <a:spcPts val="0"/>
              </a:spcBef>
              <a:buFont typeface="Courier New" panose="02070309020205020404" pitchFamily="49" charset="0"/>
              <a:buChar char="o"/>
            </a:pPr>
            <a:r>
              <a:rPr lang="en-US" dirty="0">
                <a:solidFill>
                  <a:srgbClr val="000000"/>
                </a:solidFill>
              </a:rPr>
              <a:t>Revenue Report</a:t>
            </a:r>
            <a:endParaRPr lang="en-US" dirty="0"/>
          </a:p>
          <a:p>
            <a:pPr marL="1428750" lvl="2" indent="-452438" fontAlgn="b">
              <a:lnSpc>
                <a:spcPct val="100000"/>
              </a:lnSpc>
              <a:spcBef>
                <a:spcPts val="0"/>
              </a:spcBef>
              <a:buFont typeface="Courier New" panose="02070309020205020404" pitchFamily="49" charset="0"/>
              <a:buChar char="o"/>
            </a:pPr>
            <a:r>
              <a:rPr lang="en-US" dirty="0">
                <a:solidFill>
                  <a:srgbClr val="000000"/>
                </a:solidFill>
              </a:rPr>
              <a:t>Expenditure Report</a:t>
            </a:r>
            <a:endParaRPr lang="en-US" dirty="0"/>
          </a:p>
          <a:p>
            <a:pPr marL="1428750" lvl="2" indent="-452438" fontAlgn="b">
              <a:lnSpc>
                <a:spcPct val="100000"/>
              </a:lnSpc>
              <a:spcBef>
                <a:spcPts val="0"/>
              </a:spcBef>
              <a:buFont typeface="Courier New" panose="02070309020205020404" pitchFamily="49" charset="0"/>
              <a:buChar char="o"/>
            </a:pPr>
            <a:r>
              <a:rPr lang="en-US" dirty="0">
                <a:solidFill>
                  <a:srgbClr val="000000"/>
                </a:solidFill>
              </a:rPr>
              <a:t>Summary Check Register</a:t>
            </a:r>
            <a:endParaRPr lang="en-US" dirty="0"/>
          </a:p>
          <a:p>
            <a:pPr marL="519113" indent="-519113" fontAlgn="b">
              <a:lnSpc>
                <a:spcPct val="100000"/>
              </a:lnSpc>
              <a:spcBef>
                <a:spcPts val="0"/>
              </a:spcBef>
              <a:buFont typeface="+mj-lt"/>
              <a:buAutoNum type="arabicPeriod" startAt="11"/>
            </a:pPr>
            <a:r>
              <a:rPr lang="en-US" sz="1600" dirty="0">
                <a:solidFill>
                  <a:srgbClr val="000000"/>
                </a:solidFill>
              </a:rPr>
              <a:t>Business Manager </a:t>
            </a:r>
            <a:r>
              <a:rPr lang="en-US" sz="1600" b="1" dirty="0">
                <a:solidFill>
                  <a:srgbClr val="0070C0"/>
                </a:solidFill>
              </a:rPr>
              <a:t>Prints Checks</a:t>
            </a:r>
          </a:p>
          <a:p>
            <a:pPr marL="971550" lvl="1" indent="-452438" fontAlgn="b">
              <a:lnSpc>
                <a:spcPct val="100000"/>
              </a:lnSpc>
              <a:spcBef>
                <a:spcPts val="0"/>
              </a:spcBef>
              <a:buFont typeface="Arial" panose="020B0604020202020204" pitchFamily="34" charset="0"/>
              <a:buChar char="•"/>
            </a:pPr>
            <a:r>
              <a:rPr lang="en-US" sz="1600" dirty="0">
                <a:solidFill>
                  <a:srgbClr val="000000"/>
                </a:solidFill>
              </a:rPr>
              <a:t>Business Manager has </a:t>
            </a:r>
            <a:r>
              <a:rPr lang="en-US" sz="1600" b="1" dirty="0">
                <a:solidFill>
                  <a:srgbClr val="0070C0"/>
                </a:solidFill>
              </a:rPr>
              <a:t>Appropriate Parties Sign Checks</a:t>
            </a:r>
          </a:p>
          <a:p>
            <a:pPr marL="1433513" lvl="2" indent="-461963" fontAlgn="b">
              <a:lnSpc>
                <a:spcPct val="100000"/>
              </a:lnSpc>
              <a:spcBef>
                <a:spcPts val="0"/>
              </a:spcBef>
              <a:buFont typeface="Courier New" panose="02070309020205020404" pitchFamily="49" charset="0"/>
              <a:buChar char="o"/>
            </a:pPr>
            <a:r>
              <a:rPr lang="en-US" dirty="0">
                <a:solidFill>
                  <a:srgbClr val="000000"/>
                </a:solidFill>
              </a:rPr>
              <a:t>General Fund = Business Manager and Board President</a:t>
            </a:r>
            <a:endParaRPr lang="en-US" dirty="0"/>
          </a:p>
          <a:p>
            <a:pPr marL="1433513" lvl="2" indent="-461963" fontAlgn="b">
              <a:lnSpc>
                <a:spcPct val="100000"/>
              </a:lnSpc>
              <a:spcBef>
                <a:spcPts val="0"/>
              </a:spcBef>
              <a:buFont typeface="Courier New" panose="02070309020205020404" pitchFamily="49" charset="0"/>
              <a:buChar char="o"/>
            </a:pPr>
            <a:r>
              <a:rPr lang="en-US" dirty="0">
                <a:solidFill>
                  <a:srgbClr val="000000"/>
                </a:solidFill>
              </a:rPr>
              <a:t>Special Reserve = Business Manager and Board President</a:t>
            </a:r>
            <a:endParaRPr lang="en-US" dirty="0"/>
          </a:p>
          <a:p>
            <a:pPr marL="1433513" lvl="2" indent="-461963" fontAlgn="b">
              <a:lnSpc>
                <a:spcPct val="100000"/>
              </a:lnSpc>
              <a:spcBef>
                <a:spcPts val="0"/>
              </a:spcBef>
              <a:buFont typeface="Courier New" panose="02070309020205020404" pitchFamily="49" charset="0"/>
              <a:buChar char="o"/>
            </a:pPr>
            <a:r>
              <a:rPr lang="en-US" dirty="0">
                <a:solidFill>
                  <a:srgbClr val="000000"/>
                </a:solidFill>
              </a:rPr>
              <a:t>Capital Projects = Business Manager and Board President</a:t>
            </a:r>
            <a:endParaRPr lang="en-US" dirty="0"/>
          </a:p>
          <a:p>
            <a:pPr marL="1433513" lvl="2" indent="-461963" fontAlgn="b">
              <a:lnSpc>
                <a:spcPct val="100000"/>
              </a:lnSpc>
              <a:spcBef>
                <a:spcPts val="0"/>
              </a:spcBef>
              <a:buFont typeface="Courier New" panose="02070309020205020404" pitchFamily="49" charset="0"/>
              <a:buChar char="o"/>
            </a:pPr>
            <a:r>
              <a:rPr lang="en-US" dirty="0">
                <a:solidFill>
                  <a:srgbClr val="000000"/>
                </a:solidFill>
              </a:rPr>
              <a:t>Debt Services = Business Manager and Board President</a:t>
            </a:r>
            <a:endParaRPr lang="en-US" dirty="0"/>
          </a:p>
          <a:p>
            <a:pPr marL="1433513" lvl="2" indent="-461963" fontAlgn="b">
              <a:lnSpc>
                <a:spcPct val="100000"/>
              </a:lnSpc>
              <a:spcBef>
                <a:spcPts val="0"/>
              </a:spcBef>
              <a:buFont typeface="Courier New" panose="02070309020205020404" pitchFamily="49" charset="0"/>
              <a:buChar char="o"/>
            </a:pPr>
            <a:r>
              <a:rPr lang="en-US" dirty="0">
                <a:solidFill>
                  <a:srgbClr val="000000"/>
                </a:solidFill>
              </a:rPr>
              <a:t>Hot Lunch = Business Manager and Superintendent</a:t>
            </a:r>
            <a:endParaRPr lang="en-US" dirty="0"/>
          </a:p>
          <a:p>
            <a:pPr marL="1433513" lvl="2" indent="-461963" fontAlgn="b">
              <a:lnSpc>
                <a:spcPct val="100000"/>
              </a:lnSpc>
              <a:spcBef>
                <a:spcPts val="0"/>
              </a:spcBef>
              <a:buFont typeface="Courier New" panose="02070309020205020404" pitchFamily="49" charset="0"/>
              <a:buChar char="o"/>
            </a:pPr>
            <a:r>
              <a:rPr lang="en-US" dirty="0">
                <a:solidFill>
                  <a:srgbClr val="000000"/>
                </a:solidFill>
              </a:rPr>
              <a:t>Activities = Business Manager and HS Principal</a:t>
            </a:r>
            <a:endParaRPr lang="en-US" dirty="0"/>
          </a:p>
          <a:p>
            <a:pPr marL="519113" indent="-519113" fontAlgn="b">
              <a:lnSpc>
                <a:spcPct val="100000"/>
              </a:lnSpc>
              <a:spcBef>
                <a:spcPts val="0"/>
              </a:spcBef>
              <a:buFont typeface="+mj-lt"/>
              <a:buAutoNum type="arabicPeriod" startAt="12"/>
            </a:pPr>
            <a:r>
              <a:rPr lang="en-US" sz="1600" dirty="0">
                <a:solidFill>
                  <a:srgbClr val="000000"/>
                </a:solidFill>
              </a:rPr>
              <a:t>After Board Approval and Signatures Completed</a:t>
            </a:r>
            <a:endParaRPr lang="en-US" sz="1600" dirty="0"/>
          </a:p>
          <a:p>
            <a:pPr marL="971550" lvl="1" indent="-452438" fontAlgn="b">
              <a:lnSpc>
                <a:spcPct val="100000"/>
              </a:lnSpc>
              <a:spcBef>
                <a:spcPts val="0"/>
              </a:spcBef>
              <a:buFont typeface="Arial" panose="020B0604020202020204" pitchFamily="34" charset="0"/>
              <a:buChar char="•"/>
            </a:pPr>
            <a:r>
              <a:rPr lang="en-US" sz="1600" b="1" dirty="0">
                <a:solidFill>
                  <a:srgbClr val="0070C0"/>
                </a:solidFill>
              </a:rPr>
              <a:t>Business Manager Gets Checks Ready </a:t>
            </a:r>
            <a:r>
              <a:rPr lang="en-US" sz="1600" dirty="0">
                <a:solidFill>
                  <a:srgbClr val="000000"/>
                </a:solidFill>
              </a:rPr>
              <a:t>for Mailing and </a:t>
            </a:r>
            <a:r>
              <a:rPr lang="en-US" sz="1600" b="1" dirty="0">
                <a:solidFill>
                  <a:srgbClr val="0070C0"/>
                </a:solidFill>
              </a:rPr>
              <a:t>Gives to Secretary</a:t>
            </a:r>
            <a:r>
              <a:rPr lang="en-US" sz="1600" dirty="0">
                <a:solidFill>
                  <a:srgbClr val="000000"/>
                </a:solidFill>
              </a:rPr>
              <a:t> to get to the Post Office</a:t>
            </a:r>
            <a:endParaRPr lang="en-US" sz="1600" dirty="0"/>
          </a:p>
          <a:p>
            <a:pPr marL="519113" indent="-519113" fontAlgn="b">
              <a:lnSpc>
                <a:spcPct val="100000"/>
              </a:lnSpc>
              <a:spcBef>
                <a:spcPts val="0"/>
              </a:spcBef>
              <a:buFont typeface="+mj-lt"/>
              <a:buAutoNum type="arabicPeriod" startAt="13"/>
            </a:pPr>
            <a:r>
              <a:rPr lang="en-US" sz="1600" dirty="0">
                <a:solidFill>
                  <a:srgbClr val="000000"/>
                </a:solidFill>
              </a:rPr>
              <a:t>Business Manager Supplies Superintendent with Expenditure Report a Couple of Times Per Month</a:t>
            </a:r>
            <a:endParaRPr lang="en-US" sz="1600" dirty="0"/>
          </a:p>
          <a:p>
            <a:pPr marL="971550" lvl="1" indent="-452438" fontAlgn="b">
              <a:lnSpc>
                <a:spcPct val="100000"/>
              </a:lnSpc>
              <a:spcBef>
                <a:spcPts val="0"/>
              </a:spcBef>
              <a:buFont typeface="Arial" panose="020B0604020202020204" pitchFamily="34" charset="0"/>
              <a:buChar char="•"/>
            </a:pPr>
            <a:r>
              <a:rPr lang="en-US" sz="1600" dirty="0">
                <a:solidFill>
                  <a:srgbClr val="000000"/>
                </a:solidFill>
              </a:rPr>
              <a:t>Compares Expenditures to Budgets</a:t>
            </a:r>
            <a:endParaRPr lang="en-US" sz="1600" dirty="0"/>
          </a:p>
          <a:p>
            <a:endParaRPr lang="en-US" dirty="0"/>
          </a:p>
        </p:txBody>
      </p:sp>
      <p:pic>
        <p:nvPicPr>
          <p:cNvPr id="4" name="Picture 3">
            <a:extLst>
              <a:ext uri="{FF2B5EF4-FFF2-40B4-BE49-F238E27FC236}">
                <a16:creationId xmlns:a16="http://schemas.microsoft.com/office/drawing/2014/main" id="{4948828B-04C1-9AA4-3565-E074D4608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065" y="2423485"/>
            <a:ext cx="2001084" cy="2190278"/>
          </a:xfrm>
          <a:prstGeom prst="rect">
            <a:avLst/>
          </a:prstGeom>
        </p:spPr>
      </p:pic>
    </p:spTree>
    <p:extLst>
      <p:ext uri="{BB962C8B-B14F-4D97-AF65-F5344CB8AC3E}">
        <p14:creationId xmlns:p14="http://schemas.microsoft.com/office/powerpoint/2010/main" val="23567613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13ECCD-48E2-C554-E072-138BBA1FC6B4}"/>
              </a:ext>
            </a:extLst>
          </p:cNvPr>
          <p:cNvSpPr>
            <a:spLocks noGrp="1"/>
          </p:cNvSpPr>
          <p:nvPr>
            <p:ph type="sldNum" sz="quarter" idx="12"/>
          </p:nvPr>
        </p:nvSpPr>
        <p:spPr/>
        <p:txBody>
          <a:bodyPr/>
          <a:lstStyle/>
          <a:p>
            <a:fld id="{CB1E4CB7-CB13-4810-BF18-BE31AFC64F93}" type="slidenum">
              <a:rPr lang="en-US" smtClean="0"/>
              <a:t>193</a:t>
            </a:fld>
            <a:endParaRPr lang="en-US" dirty="0"/>
          </a:p>
        </p:txBody>
      </p:sp>
      <p:sp>
        <p:nvSpPr>
          <p:cNvPr id="3" name="TextBox 2">
            <a:extLst>
              <a:ext uri="{FF2B5EF4-FFF2-40B4-BE49-F238E27FC236}">
                <a16:creationId xmlns:a16="http://schemas.microsoft.com/office/drawing/2014/main" id="{477BD6B4-A54A-78E5-7A17-29686393CE34}"/>
              </a:ext>
            </a:extLst>
          </p:cNvPr>
          <p:cNvSpPr txBox="1"/>
          <p:nvPr/>
        </p:nvSpPr>
        <p:spPr>
          <a:xfrm>
            <a:off x="830943" y="751344"/>
            <a:ext cx="10530114" cy="5047536"/>
          </a:xfrm>
          <a:prstGeom prst="rect">
            <a:avLst/>
          </a:prstGeom>
          <a:noFill/>
        </p:spPr>
        <p:txBody>
          <a:bodyPr wrap="square" rtlCol="0">
            <a:spAutoFit/>
          </a:bodyPr>
          <a:lstStyle/>
          <a:p>
            <a:pPr marL="0" indent="0" fontAlgn="b">
              <a:lnSpc>
                <a:spcPct val="100000"/>
              </a:lnSpc>
              <a:spcBef>
                <a:spcPts val="0"/>
              </a:spcBef>
              <a:buNone/>
            </a:pPr>
            <a:r>
              <a:rPr lang="en-US" sz="3600" b="1" dirty="0">
                <a:solidFill>
                  <a:srgbClr val="000000"/>
                </a:solidFill>
              </a:rPr>
              <a:t>Purchases for the District</a:t>
            </a:r>
          </a:p>
          <a:p>
            <a:pPr marL="279082" lvl="1" indent="0" fontAlgn="b">
              <a:buNone/>
            </a:pPr>
            <a:r>
              <a:rPr lang="en-US" sz="3200" b="1" dirty="0">
                <a:solidFill>
                  <a:srgbClr val="C00000"/>
                </a:solidFill>
                <a:cs typeface="Arial" panose="020B0604020202020204" pitchFamily="34" charset="0"/>
              </a:rPr>
              <a:t>Credit Card Purchases</a:t>
            </a:r>
          </a:p>
          <a:p>
            <a:pPr marL="279082" lvl="1" indent="0" fontAlgn="b">
              <a:buNone/>
            </a:pPr>
            <a:r>
              <a:rPr lang="en-US" sz="3200" dirty="0">
                <a:cs typeface="Arial" panose="020B0604020202020204" pitchFamily="34" charset="0"/>
              </a:rPr>
              <a:t>Your District Should Follow their </a:t>
            </a:r>
            <a:r>
              <a:rPr lang="en-US" sz="3200" b="1" dirty="0">
                <a:cs typeface="Arial" panose="020B0604020202020204" pitchFamily="34" charset="0"/>
              </a:rPr>
              <a:t>Purchasing Policy </a:t>
            </a:r>
            <a:r>
              <a:rPr lang="en-US" sz="3200" dirty="0">
                <a:solidFill>
                  <a:srgbClr val="C00000"/>
                </a:solidFill>
                <a:cs typeface="Arial" panose="020B0604020202020204" pitchFamily="34" charset="0"/>
              </a:rPr>
              <a:t>(NDSBA Template </a:t>
            </a:r>
            <a:r>
              <a:rPr lang="en-US" sz="3200" b="1" dirty="0">
                <a:solidFill>
                  <a:srgbClr val="C00000"/>
                </a:solidFill>
                <a:cs typeface="Arial" panose="020B0604020202020204" pitchFamily="34" charset="0"/>
              </a:rPr>
              <a:t>HCAA, Purchasing</a:t>
            </a:r>
            <a:r>
              <a:rPr lang="en-US" sz="3200" dirty="0">
                <a:solidFill>
                  <a:srgbClr val="C00000"/>
                </a:solidFill>
                <a:cs typeface="Arial" panose="020B0604020202020204" pitchFamily="34" charset="0"/>
              </a:rPr>
              <a:t>)</a:t>
            </a:r>
          </a:p>
          <a:p>
            <a:pPr marL="279082" lvl="1" indent="0" fontAlgn="b">
              <a:buNone/>
            </a:pPr>
            <a:endParaRPr lang="en-US" sz="1200" dirty="0">
              <a:solidFill>
                <a:srgbClr val="C00000"/>
              </a:solidFill>
              <a:cs typeface="Arial" panose="020B0604020202020204" pitchFamily="34" charset="0"/>
            </a:endParaRPr>
          </a:p>
          <a:p>
            <a:pPr marL="279082" lvl="1" indent="0" fontAlgn="b">
              <a:buNone/>
            </a:pPr>
            <a:r>
              <a:rPr lang="en-US" sz="3200" i="1" dirty="0">
                <a:cs typeface="Arial" panose="020B0604020202020204" pitchFamily="34" charset="0"/>
              </a:rPr>
              <a:t>To Ensure Adequate Checks and Balance, the Chief Procurement Officer </a:t>
            </a:r>
            <a:r>
              <a:rPr lang="en-US" sz="3200" i="1" dirty="0">
                <a:solidFill>
                  <a:srgbClr val="C00000"/>
                </a:solidFill>
                <a:cs typeface="Arial" panose="020B0604020202020204" pitchFamily="34" charset="0"/>
              </a:rPr>
              <a:t>(Superintendent or Business Manager) </a:t>
            </a:r>
            <a:r>
              <a:rPr lang="en-US" sz="3200" i="1" dirty="0">
                <a:cs typeface="Arial" panose="020B0604020202020204" pitchFamily="34" charset="0"/>
              </a:rPr>
              <a:t>has the Authority to approve District Purchases, but Shall </a:t>
            </a:r>
            <a:r>
              <a:rPr lang="en-US" sz="3200" b="1" i="1" u="sng" dirty="0">
                <a:solidFill>
                  <a:srgbClr val="C00000"/>
                </a:solidFill>
                <a:cs typeface="Arial" panose="020B0604020202020204" pitchFamily="34" charset="0"/>
              </a:rPr>
              <a:t>NOT</a:t>
            </a:r>
            <a:r>
              <a:rPr lang="en-US" sz="3200" b="1" i="1" dirty="0">
                <a:solidFill>
                  <a:srgbClr val="C00000"/>
                </a:solidFill>
                <a:cs typeface="Arial" panose="020B0604020202020204" pitchFamily="34" charset="0"/>
              </a:rPr>
              <a:t> </a:t>
            </a:r>
            <a:r>
              <a:rPr lang="en-US" sz="3200" i="1" dirty="0">
                <a:cs typeface="Arial" panose="020B0604020202020204" pitchFamily="34" charset="0"/>
              </a:rPr>
              <a:t>Directly Make Purchases for the District</a:t>
            </a:r>
          </a:p>
          <a:p>
            <a:endParaRPr lang="en-US" dirty="0"/>
          </a:p>
        </p:txBody>
      </p:sp>
      <p:pic>
        <p:nvPicPr>
          <p:cNvPr id="4" name="Picture 3">
            <a:extLst>
              <a:ext uri="{FF2B5EF4-FFF2-40B4-BE49-F238E27FC236}">
                <a16:creationId xmlns:a16="http://schemas.microsoft.com/office/drawing/2014/main" id="{576ECC85-056F-BECD-25D3-78C9A7318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2042" y="5036457"/>
            <a:ext cx="2431314" cy="1618343"/>
          </a:xfrm>
          <a:prstGeom prst="rect">
            <a:avLst/>
          </a:prstGeom>
        </p:spPr>
      </p:pic>
    </p:spTree>
    <p:extLst>
      <p:ext uri="{BB962C8B-B14F-4D97-AF65-F5344CB8AC3E}">
        <p14:creationId xmlns:p14="http://schemas.microsoft.com/office/powerpoint/2010/main" val="28871253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95A50-BD18-007F-6234-A10FBB3F47C3}"/>
              </a:ext>
            </a:extLst>
          </p:cNvPr>
          <p:cNvSpPr>
            <a:spLocks noGrp="1"/>
          </p:cNvSpPr>
          <p:nvPr>
            <p:ph type="sldNum" sz="quarter" idx="12"/>
          </p:nvPr>
        </p:nvSpPr>
        <p:spPr/>
        <p:txBody>
          <a:bodyPr/>
          <a:lstStyle/>
          <a:p>
            <a:fld id="{CB1E4CB7-CB13-4810-BF18-BE31AFC64F93}" type="slidenum">
              <a:rPr lang="en-US" smtClean="0"/>
              <a:t>194</a:t>
            </a:fld>
            <a:endParaRPr lang="en-US" dirty="0"/>
          </a:p>
        </p:txBody>
      </p:sp>
      <p:sp>
        <p:nvSpPr>
          <p:cNvPr id="3" name="TextBox 2">
            <a:extLst>
              <a:ext uri="{FF2B5EF4-FFF2-40B4-BE49-F238E27FC236}">
                <a16:creationId xmlns:a16="http://schemas.microsoft.com/office/drawing/2014/main" id="{EE886F06-F0C4-9F97-AE11-70D4D4BC459C}"/>
              </a:ext>
            </a:extLst>
          </p:cNvPr>
          <p:cNvSpPr txBox="1"/>
          <p:nvPr/>
        </p:nvSpPr>
        <p:spPr>
          <a:xfrm>
            <a:off x="870857" y="197346"/>
            <a:ext cx="10559143" cy="5940088"/>
          </a:xfrm>
          <a:prstGeom prst="rect">
            <a:avLst/>
          </a:prstGeom>
          <a:noFill/>
        </p:spPr>
        <p:txBody>
          <a:bodyPr wrap="square" rtlCol="0">
            <a:spAutoFit/>
          </a:bodyPr>
          <a:lstStyle/>
          <a:p>
            <a:pPr marL="0" indent="0" fontAlgn="b">
              <a:lnSpc>
                <a:spcPct val="100000"/>
              </a:lnSpc>
              <a:spcBef>
                <a:spcPts val="0"/>
              </a:spcBef>
              <a:buNone/>
            </a:pPr>
            <a:r>
              <a:rPr lang="en-US" sz="3600" b="1" dirty="0">
                <a:solidFill>
                  <a:srgbClr val="000000"/>
                </a:solidFill>
              </a:rPr>
              <a:t>General Purchasing Guidelines</a:t>
            </a:r>
          </a:p>
          <a:p>
            <a:pPr fontAlgn="b"/>
            <a:r>
              <a:rPr lang="en-US" sz="2400" b="1" dirty="0">
                <a:solidFill>
                  <a:srgbClr val="00B050"/>
                </a:solidFill>
                <a:cs typeface="Arial" panose="020B0604020202020204" pitchFamily="34" charset="0"/>
              </a:rPr>
              <a:t>Establish a Purchasing System</a:t>
            </a:r>
          </a:p>
          <a:p>
            <a:pPr marL="914400" lvl="1" indent="-457200" fontAlgn="b">
              <a:buFont typeface="+mj-lt"/>
              <a:buAutoNum type="arabicPeriod"/>
            </a:pPr>
            <a:r>
              <a:rPr lang="en-US" sz="2000" dirty="0">
                <a:cs typeface="Arial" panose="020B0604020202020204" pitchFamily="34" charset="0"/>
              </a:rPr>
              <a:t>Purchases must Conform to all Applicable State Laws</a:t>
            </a:r>
          </a:p>
          <a:p>
            <a:pPr marL="914400" lvl="1" indent="-457200" fontAlgn="b">
              <a:buFont typeface="+mj-lt"/>
              <a:buAutoNum type="arabicPeriod"/>
            </a:pPr>
            <a:r>
              <a:rPr lang="en-US" sz="2000" dirty="0">
                <a:cs typeface="Arial" panose="020B0604020202020204" pitchFamily="34" charset="0"/>
              </a:rPr>
              <a:t>All Parties Involved in Purchasing Shall Act in Good Faith, and Purchases at all Levels shall be made in a Manner and Form that Permits the highest Degree of Fair Competition Possible.</a:t>
            </a:r>
          </a:p>
          <a:p>
            <a:pPr marL="919162" lvl="0" indent="-457200">
              <a:buFont typeface="+mj-lt"/>
              <a:buAutoNum type="arabicPeriod" startAt="3"/>
            </a:pPr>
            <a:r>
              <a:rPr lang="en-US" sz="2000" dirty="0"/>
              <a:t>All purchases must be Documented Through the Purchase Card (p-card) System, a Purchase Order, Contract, Invoice, or Receipt.  All Records of Purchases must be Submitted to the Chief Procurement Officer</a:t>
            </a:r>
          </a:p>
          <a:p>
            <a:pPr marL="914400" lvl="1" indent="-457200">
              <a:buFont typeface="+mj-lt"/>
              <a:buAutoNum type="arabicPeriod" startAt="4"/>
            </a:pPr>
            <a:r>
              <a:rPr lang="en-US" sz="2000" dirty="0"/>
              <a:t>All Purchases must have Budget Appropriations Adequate to Cover the Cost.  Purchases not Meeting this Criterion must be Approved by the Board</a:t>
            </a:r>
          </a:p>
          <a:p>
            <a:pPr marL="914400" lvl="1" indent="-457200">
              <a:buFont typeface="+mj-lt"/>
              <a:buAutoNum type="arabicPeriod" startAt="4"/>
            </a:pPr>
            <a:r>
              <a:rPr lang="en-US" sz="2000" dirty="0"/>
              <a:t>Prior to Making a Purchase, the Purchaser shall Check Current Inventories to Ensure that the Purchase is Necessary and Determine if the Item can be Obtained Through Existing Cooperative Purchasing Agreements under NDCC 54-44.4-13 or Federal Agencies contracted under 21-06-08.  Purchases made Through such Agreements are Exempt from the Procurement Procedures</a:t>
            </a:r>
          </a:p>
          <a:p>
            <a:pPr marL="914400" lvl="1" indent="-457200">
              <a:buFont typeface="+mj-lt"/>
              <a:buAutoNum type="arabicPeriod" startAt="4"/>
            </a:pPr>
            <a:r>
              <a:rPr lang="en-US" sz="2000" dirty="0"/>
              <a:t>Procurement Requirements </a:t>
            </a:r>
            <a:r>
              <a:rPr lang="en-US" sz="2000" b="1" dirty="0">
                <a:solidFill>
                  <a:srgbClr val="0070C0"/>
                </a:solidFill>
                <a:highlight>
                  <a:srgbClr val="FFFF00"/>
                </a:highlight>
              </a:rPr>
              <a:t>May Not Be Artificially Fragmented </a:t>
            </a:r>
            <a:r>
              <a:rPr lang="en-US" sz="2000" dirty="0"/>
              <a:t>as to Constitute a Small Purchase or to Avoid Competitive Purchasing Requirements</a:t>
            </a:r>
          </a:p>
        </p:txBody>
      </p:sp>
    </p:spTree>
    <p:extLst>
      <p:ext uri="{BB962C8B-B14F-4D97-AF65-F5344CB8AC3E}">
        <p14:creationId xmlns:p14="http://schemas.microsoft.com/office/powerpoint/2010/main" val="1240217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F76E3-42CD-CA9F-6B2E-72E4CBB3920E}"/>
              </a:ext>
            </a:extLst>
          </p:cNvPr>
          <p:cNvSpPr>
            <a:spLocks noGrp="1"/>
          </p:cNvSpPr>
          <p:nvPr>
            <p:ph type="sldNum" sz="quarter" idx="12"/>
          </p:nvPr>
        </p:nvSpPr>
        <p:spPr/>
        <p:txBody>
          <a:bodyPr/>
          <a:lstStyle/>
          <a:p>
            <a:fld id="{CB1E4CB7-CB13-4810-BF18-BE31AFC64F93}" type="slidenum">
              <a:rPr lang="en-US" smtClean="0"/>
              <a:t>195</a:t>
            </a:fld>
            <a:endParaRPr lang="en-US" dirty="0"/>
          </a:p>
        </p:txBody>
      </p:sp>
      <p:sp>
        <p:nvSpPr>
          <p:cNvPr id="3" name="TextBox 2">
            <a:extLst>
              <a:ext uri="{FF2B5EF4-FFF2-40B4-BE49-F238E27FC236}">
                <a16:creationId xmlns:a16="http://schemas.microsoft.com/office/drawing/2014/main" id="{42A6F299-A521-08E0-C6CB-A245C7DC6687}"/>
              </a:ext>
            </a:extLst>
          </p:cNvPr>
          <p:cNvSpPr txBox="1"/>
          <p:nvPr/>
        </p:nvSpPr>
        <p:spPr>
          <a:xfrm>
            <a:off x="899886" y="1088571"/>
            <a:ext cx="10406743" cy="3816429"/>
          </a:xfrm>
          <a:prstGeom prst="rect">
            <a:avLst/>
          </a:prstGeom>
          <a:noFill/>
        </p:spPr>
        <p:txBody>
          <a:bodyPr wrap="square" rtlCol="0">
            <a:spAutoFit/>
          </a:bodyPr>
          <a:lstStyle/>
          <a:p>
            <a:r>
              <a:rPr lang="en-US" sz="3200" b="1" i="1" dirty="0">
                <a:solidFill>
                  <a:srgbClr val="0070C0"/>
                </a:solidFill>
              </a:rPr>
              <a:t>Artificial Fragmentation </a:t>
            </a:r>
            <a:r>
              <a:rPr lang="en-US" sz="3200" i="1" dirty="0">
                <a:solidFill>
                  <a:srgbClr val="0070C0"/>
                </a:solidFill>
              </a:rPr>
              <a:t>means </a:t>
            </a:r>
            <a:r>
              <a:rPr lang="en-US" sz="3200" i="1" dirty="0">
                <a:solidFill>
                  <a:srgbClr val="00B050"/>
                </a:solidFill>
              </a:rPr>
              <a:t>Splitting Purchase Requirements </a:t>
            </a:r>
            <a:r>
              <a:rPr lang="en-US" sz="3200" i="1" dirty="0">
                <a:solidFill>
                  <a:srgbClr val="0070C0"/>
                </a:solidFill>
              </a:rPr>
              <a:t>or </a:t>
            </a:r>
            <a:r>
              <a:rPr lang="en-US" sz="3200" i="1" dirty="0">
                <a:solidFill>
                  <a:srgbClr val="00B050"/>
                </a:solidFill>
              </a:rPr>
              <a:t>Splitting an Invoice </a:t>
            </a:r>
            <a:r>
              <a:rPr lang="en-US" sz="3200" i="1" dirty="0">
                <a:solidFill>
                  <a:srgbClr val="0070C0"/>
                </a:solidFill>
              </a:rPr>
              <a:t>to Stay Below a Certain Dollar Level to Avoid Competition or Stay within Delegated Authority Limits.  Fragmentation must be Based on an Actual Need of the District, and Documentation of this Need Must be Filed with the Procurement Officer. </a:t>
            </a:r>
          </a:p>
          <a:p>
            <a:endParaRPr lang="en-US" dirty="0"/>
          </a:p>
        </p:txBody>
      </p:sp>
    </p:spTree>
    <p:extLst>
      <p:ext uri="{BB962C8B-B14F-4D97-AF65-F5344CB8AC3E}">
        <p14:creationId xmlns:p14="http://schemas.microsoft.com/office/powerpoint/2010/main" val="31626550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A81FE4-4FF1-FF42-02A3-5C4708B2E803}"/>
              </a:ext>
            </a:extLst>
          </p:cNvPr>
          <p:cNvSpPr>
            <a:spLocks noGrp="1"/>
          </p:cNvSpPr>
          <p:nvPr>
            <p:ph type="sldNum" sz="quarter" idx="12"/>
          </p:nvPr>
        </p:nvSpPr>
        <p:spPr/>
        <p:txBody>
          <a:bodyPr/>
          <a:lstStyle/>
          <a:p>
            <a:fld id="{CB1E4CB7-CB13-4810-BF18-BE31AFC64F93}" type="slidenum">
              <a:rPr lang="en-US" smtClean="0"/>
              <a:t>196</a:t>
            </a:fld>
            <a:endParaRPr lang="en-US" dirty="0"/>
          </a:p>
        </p:txBody>
      </p:sp>
      <p:sp>
        <p:nvSpPr>
          <p:cNvPr id="3" name="TextBox 2">
            <a:extLst>
              <a:ext uri="{FF2B5EF4-FFF2-40B4-BE49-F238E27FC236}">
                <a16:creationId xmlns:a16="http://schemas.microsoft.com/office/drawing/2014/main" id="{3F620EC6-940E-9A5D-4882-DF6DFB05F7BD}"/>
              </a:ext>
            </a:extLst>
          </p:cNvPr>
          <p:cNvSpPr txBox="1"/>
          <p:nvPr/>
        </p:nvSpPr>
        <p:spPr>
          <a:xfrm>
            <a:off x="762001" y="827313"/>
            <a:ext cx="10668000" cy="6370975"/>
          </a:xfrm>
          <a:prstGeom prst="rect">
            <a:avLst/>
          </a:prstGeom>
          <a:noFill/>
        </p:spPr>
        <p:txBody>
          <a:bodyPr wrap="square" rtlCol="0">
            <a:spAutoFit/>
          </a:bodyPr>
          <a:lstStyle/>
          <a:p>
            <a:pPr marL="914400" lvl="1" indent="-452438" algn="just">
              <a:lnSpc>
                <a:spcPct val="100000"/>
              </a:lnSpc>
              <a:spcBef>
                <a:spcPts val="0"/>
              </a:spcBef>
              <a:buFont typeface="+mj-lt"/>
              <a:buAutoNum type="arabicPeriod" startAt="7"/>
            </a:pPr>
            <a:r>
              <a:rPr lang="en-US" sz="2000" dirty="0">
                <a:ea typeface="Times New Roman" panose="02020603050405020304" pitchFamily="18" charset="0"/>
                <a:cs typeface="Times New Roman" panose="02020603050405020304" pitchFamily="18" charset="0"/>
              </a:rPr>
              <a:t>If Purchases are made Using Restricted Funds (e.g., Grant Dollars), Purchases must Conform to any Requirements Associated with those Funds</a:t>
            </a:r>
          </a:p>
          <a:p>
            <a:pPr marL="914400" lvl="1" indent="-452438" algn="just">
              <a:lnSpc>
                <a:spcPct val="100000"/>
              </a:lnSpc>
              <a:spcBef>
                <a:spcPts val="0"/>
              </a:spcBef>
              <a:buFont typeface="+mj-lt"/>
              <a:buAutoNum type="arabicPeriod" startAt="7"/>
            </a:pPr>
            <a:r>
              <a:rPr lang="en-US" sz="2000" dirty="0">
                <a:ea typeface="Times New Roman" panose="02020603050405020304" pitchFamily="18" charset="0"/>
                <a:cs typeface="Times New Roman" panose="02020603050405020304" pitchFamily="18" charset="0"/>
              </a:rPr>
              <a:t>This is Not Applicable to Legal Services or Public Improvement/Construction Purchases</a:t>
            </a:r>
          </a:p>
          <a:p>
            <a:pPr marL="914400" lvl="1" indent="-452438" algn="just">
              <a:lnSpc>
                <a:spcPct val="100000"/>
              </a:lnSpc>
              <a:spcBef>
                <a:spcPts val="0"/>
              </a:spcBef>
              <a:buFont typeface="+mj-lt"/>
              <a:buAutoNum type="arabicPeriod" startAt="7"/>
            </a:pPr>
            <a:r>
              <a:rPr lang="en-US" sz="2000" dirty="0">
                <a:ea typeface="Times New Roman" panose="02020603050405020304" pitchFamily="18" charset="0"/>
                <a:cs typeface="Times New Roman" panose="02020603050405020304" pitchFamily="18" charset="0"/>
              </a:rPr>
              <a:t>Purchases Requiring Contracts Must Comply with the Contracting Standards Contained in Policy and Law</a:t>
            </a:r>
          </a:p>
          <a:p>
            <a:pPr lvl="1" fontAlgn="b">
              <a:lnSpc>
                <a:spcPct val="100000"/>
              </a:lnSpc>
              <a:spcBef>
                <a:spcPts val="0"/>
              </a:spcBef>
            </a:pPr>
            <a:endParaRPr lang="en-US" sz="1000" b="1" dirty="0">
              <a:solidFill>
                <a:srgbClr val="0070C0"/>
              </a:solidFill>
              <a:cs typeface="Arial" panose="020B0604020202020204" pitchFamily="34" charset="0"/>
            </a:endParaRPr>
          </a:p>
          <a:p>
            <a:pPr marL="279082" lvl="1" indent="0" fontAlgn="b">
              <a:lnSpc>
                <a:spcPct val="100000"/>
              </a:lnSpc>
              <a:spcBef>
                <a:spcPts val="0"/>
              </a:spcBef>
              <a:buNone/>
            </a:pPr>
            <a:r>
              <a:rPr lang="en-US" sz="2000" b="1" dirty="0">
                <a:solidFill>
                  <a:srgbClr val="0070C0"/>
                </a:solidFill>
                <a:cs typeface="Arial" panose="020B0604020202020204" pitchFamily="34" charset="0"/>
              </a:rPr>
              <a:t>Set Purchasing Authority Thresholds Example</a:t>
            </a:r>
          </a:p>
          <a:p>
            <a:pPr marL="914400" lvl="1" indent="-457200" fontAlgn="b">
              <a:lnSpc>
                <a:spcPct val="100000"/>
              </a:lnSpc>
              <a:spcBef>
                <a:spcPts val="0"/>
              </a:spcBef>
              <a:buFont typeface="Arial" panose="020B0604020202020204" pitchFamily="34" charset="0"/>
              <a:buChar char="•"/>
            </a:pPr>
            <a:r>
              <a:rPr lang="en-US" sz="2000" dirty="0">
                <a:cs typeface="Arial" panose="020B0604020202020204" pitchFamily="34" charset="0"/>
              </a:rPr>
              <a:t>Purchases $2,500 and Below</a:t>
            </a:r>
          </a:p>
          <a:p>
            <a:pPr marL="914400" lvl="1" indent="-457200" fontAlgn="b">
              <a:lnSpc>
                <a:spcPct val="100000"/>
              </a:lnSpc>
              <a:spcBef>
                <a:spcPts val="0"/>
              </a:spcBef>
              <a:buFont typeface="Arial" panose="020B0604020202020204" pitchFamily="34" charset="0"/>
              <a:buChar char="•"/>
            </a:pPr>
            <a:r>
              <a:rPr lang="en-US" sz="2000" dirty="0">
                <a:cs typeface="Arial" panose="020B0604020202020204" pitchFamily="34" charset="0"/>
              </a:rPr>
              <a:t>Purchases $2,500.01 - $9,999.99</a:t>
            </a:r>
          </a:p>
          <a:p>
            <a:pPr marL="914400" lvl="1" indent="-457200" fontAlgn="b">
              <a:lnSpc>
                <a:spcPct val="100000"/>
              </a:lnSpc>
              <a:spcBef>
                <a:spcPts val="0"/>
              </a:spcBef>
              <a:buFont typeface="Arial" panose="020B0604020202020204" pitchFamily="34" charset="0"/>
              <a:buChar char="•"/>
            </a:pPr>
            <a:r>
              <a:rPr lang="en-US" sz="2000" dirty="0">
                <a:cs typeface="Arial" panose="020B0604020202020204" pitchFamily="34" charset="0"/>
              </a:rPr>
              <a:t>Purchases $10,000 – $49,999.00</a:t>
            </a:r>
          </a:p>
          <a:p>
            <a:pPr marL="914400" lvl="1" indent="-457200" fontAlgn="b">
              <a:lnSpc>
                <a:spcPct val="100000"/>
              </a:lnSpc>
              <a:spcBef>
                <a:spcPts val="0"/>
              </a:spcBef>
              <a:buFont typeface="Arial" panose="020B0604020202020204" pitchFamily="34" charset="0"/>
              <a:buChar char="•"/>
            </a:pPr>
            <a:r>
              <a:rPr lang="en-US" sz="2000" dirty="0">
                <a:cs typeface="Arial" panose="020B0604020202020204" pitchFamily="34" charset="0"/>
              </a:rPr>
              <a:t>Purchases $50,000 and Above</a:t>
            </a:r>
          </a:p>
          <a:p>
            <a:pPr lvl="1" fontAlgn="b">
              <a:lnSpc>
                <a:spcPct val="100000"/>
              </a:lnSpc>
              <a:spcBef>
                <a:spcPts val="0"/>
              </a:spcBef>
            </a:pPr>
            <a:endParaRPr lang="en-US" sz="1000" dirty="0">
              <a:cs typeface="Arial" panose="020B0604020202020204" pitchFamily="34" charset="0"/>
            </a:endParaRPr>
          </a:p>
          <a:p>
            <a:pPr marL="279082" lvl="1" indent="0" fontAlgn="b">
              <a:lnSpc>
                <a:spcPct val="100000"/>
              </a:lnSpc>
              <a:spcBef>
                <a:spcPts val="0"/>
              </a:spcBef>
              <a:buNone/>
            </a:pPr>
            <a:r>
              <a:rPr lang="en-US" sz="2000" b="1" dirty="0">
                <a:solidFill>
                  <a:srgbClr val="0070C0"/>
                </a:solidFill>
                <a:cs typeface="Arial" panose="020B0604020202020204" pitchFamily="34" charset="0"/>
              </a:rPr>
              <a:t>If Conflict of Interest is Declared, have a Procedure to Delegate Purchasing Authority</a:t>
            </a:r>
          </a:p>
          <a:p>
            <a:pPr lvl="1" fontAlgn="b">
              <a:lnSpc>
                <a:spcPct val="100000"/>
              </a:lnSpc>
              <a:spcBef>
                <a:spcPts val="0"/>
              </a:spcBef>
            </a:pPr>
            <a:endParaRPr lang="en-US" sz="1000" b="1" dirty="0">
              <a:solidFill>
                <a:srgbClr val="0070C0"/>
              </a:solidFill>
              <a:cs typeface="Arial" panose="020B0604020202020204" pitchFamily="34" charset="0"/>
            </a:endParaRPr>
          </a:p>
          <a:p>
            <a:pPr marL="279082" lvl="1" indent="0" fontAlgn="b">
              <a:lnSpc>
                <a:spcPct val="100000"/>
              </a:lnSpc>
              <a:spcBef>
                <a:spcPts val="0"/>
              </a:spcBef>
              <a:buNone/>
            </a:pPr>
            <a:r>
              <a:rPr lang="en-US" sz="2000" b="1" dirty="0">
                <a:solidFill>
                  <a:srgbClr val="0070C0"/>
                </a:solidFill>
                <a:cs typeface="Arial" panose="020B0604020202020204" pitchFamily="34" charset="0"/>
              </a:rPr>
              <a:t>If a Contract is Required for Purchase</a:t>
            </a:r>
          </a:p>
          <a:p>
            <a:pPr marL="914400" lvl="1" indent="-457200" fontAlgn="b">
              <a:lnSpc>
                <a:spcPct val="100000"/>
              </a:lnSpc>
              <a:spcBef>
                <a:spcPts val="0"/>
              </a:spcBef>
              <a:buFont typeface="Arial" panose="020B0604020202020204" pitchFamily="34" charset="0"/>
              <a:buChar char="•"/>
            </a:pPr>
            <a:r>
              <a:rPr lang="en-US" sz="2000" dirty="0">
                <a:cs typeface="Arial" panose="020B0604020202020204" pitchFamily="34" charset="0"/>
              </a:rPr>
              <a:t>Contracts Must be Approved by the Board Prior to Execution</a:t>
            </a:r>
          </a:p>
          <a:p>
            <a:pPr marL="914400" lvl="1" indent="-457200" fontAlgn="b">
              <a:lnSpc>
                <a:spcPct val="100000"/>
              </a:lnSpc>
              <a:spcBef>
                <a:spcPts val="0"/>
              </a:spcBef>
              <a:buFont typeface="Arial" panose="020B0604020202020204" pitchFamily="34" charset="0"/>
              <a:buChar char="•"/>
            </a:pPr>
            <a:r>
              <a:rPr lang="en-US" sz="2000" dirty="0">
                <a:effectLst/>
                <a:ea typeface="Times New Roman" panose="02020603050405020304" pitchFamily="18" charset="0"/>
                <a:cs typeface="Arial" panose="020B0604020202020204" pitchFamily="34" charset="0"/>
              </a:rPr>
              <a:t>Contract should be no Longer than One Year in Term and May Contain Options for Renewals or Extensions in Accordance with Law</a:t>
            </a:r>
          </a:p>
          <a:p>
            <a:pPr marL="914400" lvl="1" indent="-457200" fontAlgn="b">
              <a:lnSpc>
                <a:spcPct val="100000"/>
              </a:lnSpc>
              <a:spcBef>
                <a:spcPts val="0"/>
              </a:spcBef>
              <a:buFont typeface="Arial" panose="020B0604020202020204" pitchFamily="34" charset="0"/>
              <a:buChar char="•"/>
            </a:pPr>
            <a:endParaRPr lang="en-US" sz="2000" dirty="0">
              <a:ea typeface="Times New Roman" panose="02020603050405020304" pitchFamily="18"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07B6300B-857C-CFE5-B7FF-B9DC61DE78F6}"/>
              </a:ext>
            </a:extLst>
          </p:cNvPr>
          <p:cNvSpPr txBox="1"/>
          <p:nvPr/>
        </p:nvSpPr>
        <p:spPr>
          <a:xfrm>
            <a:off x="7184571" y="2786743"/>
            <a:ext cx="3715077" cy="1384995"/>
          </a:xfrm>
          <a:prstGeom prst="rect">
            <a:avLst/>
          </a:prstGeom>
          <a:noFill/>
        </p:spPr>
        <p:txBody>
          <a:bodyPr wrap="square" rtlCol="0">
            <a:spAutoFit/>
          </a:bodyPr>
          <a:lstStyle/>
          <a:p>
            <a:r>
              <a:rPr lang="en-US" sz="2800" b="1" u="sng" dirty="0">
                <a:solidFill>
                  <a:srgbClr val="C00000"/>
                </a:solidFill>
              </a:rPr>
              <a:t>Unauthorized Purchases are Prohibited!</a:t>
            </a:r>
          </a:p>
        </p:txBody>
      </p:sp>
    </p:spTree>
    <p:extLst>
      <p:ext uri="{BB962C8B-B14F-4D97-AF65-F5344CB8AC3E}">
        <p14:creationId xmlns:p14="http://schemas.microsoft.com/office/powerpoint/2010/main" val="15105996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092346-0B73-3CCE-AD57-BB78ABD0CC60}"/>
              </a:ext>
            </a:extLst>
          </p:cNvPr>
          <p:cNvSpPr>
            <a:spLocks noGrp="1"/>
          </p:cNvSpPr>
          <p:nvPr>
            <p:ph type="sldNum" sz="quarter" idx="12"/>
          </p:nvPr>
        </p:nvSpPr>
        <p:spPr/>
        <p:txBody>
          <a:bodyPr/>
          <a:lstStyle/>
          <a:p>
            <a:fld id="{CB1E4CB7-CB13-4810-BF18-BE31AFC64F93}" type="slidenum">
              <a:rPr lang="en-US" smtClean="0"/>
              <a:t>197</a:t>
            </a:fld>
            <a:endParaRPr lang="en-US" dirty="0"/>
          </a:p>
        </p:txBody>
      </p:sp>
      <p:sp>
        <p:nvSpPr>
          <p:cNvPr id="3" name="TextBox 2">
            <a:extLst>
              <a:ext uri="{FF2B5EF4-FFF2-40B4-BE49-F238E27FC236}">
                <a16:creationId xmlns:a16="http://schemas.microsoft.com/office/drawing/2014/main" id="{77D79EEC-5C26-EC4F-83C4-0731338DB506}"/>
              </a:ext>
            </a:extLst>
          </p:cNvPr>
          <p:cNvSpPr txBox="1"/>
          <p:nvPr/>
        </p:nvSpPr>
        <p:spPr>
          <a:xfrm>
            <a:off x="809171" y="869357"/>
            <a:ext cx="10573657" cy="5632311"/>
          </a:xfrm>
          <a:prstGeom prst="rect">
            <a:avLst/>
          </a:prstGeom>
          <a:noFill/>
        </p:spPr>
        <p:txBody>
          <a:bodyPr wrap="square" rtlCol="0">
            <a:spAutoFit/>
          </a:bodyPr>
          <a:lstStyle/>
          <a:p>
            <a:pPr lvl="0" defTabSz="914400" fontAlgn="base">
              <a:spcBef>
                <a:spcPct val="0"/>
              </a:spcBef>
              <a:spcAft>
                <a:spcPct val="0"/>
              </a:spcAft>
            </a:pPr>
            <a:r>
              <a:rPr lang="en-US" b="1" dirty="0">
                <a:solidFill>
                  <a:srgbClr val="C00000"/>
                </a:solidFill>
              </a:rPr>
              <a:t>How Many of You Sell Tickets at Activity Games?</a:t>
            </a:r>
          </a:p>
          <a:p>
            <a:pPr lvl="0" defTabSz="914400" fontAlgn="base">
              <a:spcBef>
                <a:spcPct val="0"/>
              </a:spcBef>
              <a:spcAft>
                <a:spcPct val="0"/>
              </a:spcAft>
            </a:pPr>
            <a:endParaRPr lang="en-US" b="1" dirty="0">
              <a:solidFill>
                <a:srgbClr val="000000"/>
              </a:solidFill>
            </a:endParaRPr>
          </a:p>
          <a:p>
            <a:pPr lvl="0" defTabSz="914400" fontAlgn="base">
              <a:spcBef>
                <a:spcPct val="0"/>
              </a:spcBef>
              <a:spcAft>
                <a:spcPct val="0"/>
              </a:spcAft>
            </a:pPr>
            <a:r>
              <a:rPr lang="en-US" b="1" dirty="0">
                <a:solidFill>
                  <a:srgbClr val="000000"/>
                </a:solidFill>
              </a:rPr>
              <a:t>How Many of You Have Cash Boxes That are Incapable of Being Locked?</a:t>
            </a:r>
          </a:p>
          <a:p>
            <a:pPr lvl="0" defTabSz="914400" fontAlgn="base">
              <a:spcBef>
                <a:spcPct val="0"/>
              </a:spcBef>
              <a:spcAft>
                <a:spcPct val="0"/>
              </a:spcAft>
            </a:pPr>
            <a:endParaRPr lang="en-US" b="1" dirty="0">
              <a:solidFill>
                <a:srgbClr val="000000"/>
              </a:solidFill>
            </a:endParaRPr>
          </a:p>
          <a:p>
            <a:pPr lvl="0" defTabSz="914400" fontAlgn="base">
              <a:spcBef>
                <a:spcPct val="0"/>
              </a:spcBef>
              <a:spcAft>
                <a:spcPct val="0"/>
              </a:spcAft>
            </a:pPr>
            <a:r>
              <a:rPr lang="en-US" b="1" dirty="0">
                <a:solidFill>
                  <a:srgbClr val="C00000"/>
                </a:solidFill>
              </a:rPr>
              <a:t>How Many of You Keep Cash Boxes Unlocked and in Unlocked Drawers With Money/Checks in Them?</a:t>
            </a:r>
          </a:p>
          <a:p>
            <a:pPr lvl="0" defTabSz="914400" fontAlgn="base">
              <a:spcBef>
                <a:spcPct val="0"/>
              </a:spcBef>
              <a:spcAft>
                <a:spcPct val="0"/>
              </a:spcAft>
            </a:pPr>
            <a:endParaRPr lang="en-US" b="1" dirty="0">
              <a:solidFill>
                <a:srgbClr val="000000"/>
              </a:solidFill>
            </a:endParaRPr>
          </a:p>
          <a:p>
            <a:pPr lvl="0" defTabSz="914400" fontAlgn="base">
              <a:spcBef>
                <a:spcPct val="0"/>
              </a:spcBef>
              <a:spcAft>
                <a:spcPct val="0"/>
              </a:spcAft>
            </a:pPr>
            <a:r>
              <a:rPr lang="en-US" b="1" dirty="0">
                <a:solidFill>
                  <a:srgbClr val="000000"/>
                </a:solidFill>
              </a:rPr>
              <a:t>How Many of You Have </a:t>
            </a:r>
            <a:r>
              <a:rPr lang="en-US" b="1" dirty="0">
                <a:solidFill>
                  <a:srgbClr val="0000FF"/>
                </a:solidFill>
              </a:rPr>
              <a:t>Other Personnel </a:t>
            </a:r>
            <a:r>
              <a:rPr lang="en-US" b="1" dirty="0">
                <a:solidFill>
                  <a:srgbClr val="000000"/>
                </a:solidFill>
              </a:rPr>
              <a:t>That Are Responsible for Deposits, Reconciliation of Bank Statements, and Writing Checks From District Accounts?</a:t>
            </a:r>
          </a:p>
          <a:p>
            <a:pPr lvl="0" defTabSz="914400" fontAlgn="base">
              <a:spcBef>
                <a:spcPct val="0"/>
              </a:spcBef>
              <a:spcAft>
                <a:spcPct val="0"/>
              </a:spcAft>
            </a:pPr>
            <a:endParaRPr lang="en-US" b="1" dirty="0">
              <a:solidFill>
                <a:srgbClr val="000000"/>
              </a:solidFill>
            </a:endParaRPr>
          </a:p>
          <a:p>
            <a:pPr lvl="0" defTabSz="914400" fontAlgn="base">
              <a:spcBef>
                <a:spcPct val="0"/>
              </a:spcBef>
              <a:spcAft>
                <a:spcPct val="0"/>
              </a:spcAft>
            </a:pPr>
            <a:r>
              <a:rPr lang="en-US" b="1" dirty="0">
                <a:solidFill>
                  <a:srgbClr val="C00000"/>
                </a:solidFill>
              </a:rPr>
              <a:t>How Many of Your Districts Have ONE Person That is Responsible for Ordering Supplies, Verifying Invoices and Paying Invoices?</a:t>
            </a:r>
          </a:p>
          <a:p>
            <a:pPr lvl="0" defTabSz="914400" fontAlgn="base">
              <a:spcBef>
                <a:spcPct val="0"/>
              </a:spcBef>
              <a:spcAft>
                <a:spcPct val="0"/>
              </a:spcAft>
            </a:pPr>
            <a:endParaRPr lang="en-US" b="1" dirty="0">
              <a:solidFill>
                <a:srgbClr val="000000"/>
              </a:solidFill>
            </a:endParaRPr>
          </a:p>
          <a:p>
            <a:pPr lvl="0" defTabSz="914400" fontAlgn="base">
              <a:spcBef>
                <a:spcPct val="0"/>
              </a:spcBef>
              <a:spcAft>
                <a:spcPct val="0"/>
              </a:spcAft>
            </a:pPr>
            <a:r>
              <a:rPr lang="en-US" b="1" dirty="0">
                <a:solidFill>
                  <a:srgbClr val="000000"/>
                </a:solidFill>
              </a:rPr>
              <a:t>How Many of You Provide a Timecard Report to Your Superintendent With Each Payroll?</a:t>
            </a:r>
          </a:p>
          <a:p>
            <a:pPr lvl="0" defTabSz="914400" fontAlgn="base">
              <a:spcBef>
                <a:spcPct val="0"/>
              </a:spcBef>
              <a:spcAft>
                <a:spcPct val="0"/>
              </a:spcAft>
            </a:pPr>
            <a:endParaRPr lang="en-US" b="1" dirty="0">
              <a:solidFill>
                <a:srgbClr val="000000"/>
              </a:solidFill>
            </a:endParaRPr>
          </a:p>
          <a:p>
            <a:pPr lvl="0" defTabSz="914400" fontAlgn="base">
              <a:spcBef>
                <a:spcPct val="0"/>
              </a:spcBef>
              <a:spcAft>
                <a:spcPct val="0"/>
              </a:spcAft>
            </a:pPr>
            <a:r>
              <a:rPr lang="en-US" b="1" dirty="0">
                <a:solidFill>
                  <a:srgbClr val="C00000"/>
                </a:solidFill>
              </a:rPr>
              <a:t>How Many of you Supply the Superintendent With an Absence and Substitute Report With Every Payroll?</a:t>
            </a:r>
          </a:p>
          <a:p>
            <a:pPr lvl="0" defTabSz="914400" fontAlgn="base">
              <a:spcBef>
                <a:spcPct val="0"/>
              </a:spcBef>
              <a:spcAft>
                <a:spcPct val="0"/>
              </a:spcAft>
            </a:pPr>
            <a:endParaRPr lang="en-US" b="1" dirty="0">
              <a:solidFill>
                <a:srgbClr val="C00000"/>
              </a:solidFill>
            </a:endParaRPr>
          </a:p>
          <a:p>
            <a:pPr lvl="0" defTabSz="914400" fontAlgn="base">
              <a:spcBef>
                <a:spcPct val="0"/>
              </a:spcBef>
              <a:spcAft>
                <a:spcPct val="0"/>
              </a:spcAft>
            </a:pPr>
            <a:r>
              <a:rPr lang="en-US" b="1" dirty="0">
                <a:solidFill>
                  <a:srgbClr val="000000"/>
                </a:solidFill>
              </a:rPr>
              <a:t>How Many of you go Through the Safe Contents Looking for Unreceipted Cash/Checks?</a:t>
            </a: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221183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arn(inVertic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wipe(down)">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circle(in)">
                                      <p:cBhvr>
                                        <p:cTn id="38" dur="2000"/>
                                        <p:tgtEl>
                                          <p:spTgt spid="3">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wheel(1)">
                                      <p:cBhvr>
                                        <p:cTn id="43"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3405BA-A106-97B7-3EC1-BB7A9D129348}"/>
              </a:ext>
            </a:extLst>
          </p:cNvPr>
          <p:cNvSpPr>
            <a:spLocks noGrp="1"/>
          </p:cNvSpPr>
          <p:nvPr>
            <p:ph type="sldNum" sz="quarter" idx="12"/>
          </p:nvPr>
        </p:nvSpPr>
        <p:spPr/>
        <p:txBody>
          <a:bodyPr/>
          <a:lstStyle/>
          <a:p>
            <a:fld id="{CB1E4CB7-CB13-4810-BF18-BE31AFC64F93}" type="slidenum">
              <a:rPr lang="en-US" smtClean="0"/>
              <a:t>198</a:t>
            </a:fld>
            <a:endParaRPr lang="en-US" dirty="0"/>
          </a:p>
        </p:txBody>
      </p:sp>
      <p:sp>
        <p:nvSpPr>
          <p:cNvPr id="3" name="TextBox 2">
            <a:extLst>
              <a:ext uri="{FF2B5EF4-FFF2-40B4-BE49-F238E27FC236}">
                <a16:creationId xmlns:a16="http://schemas.microsoft.com/office/drawing/2014/main" id="{79D329D0-A288-0204-0A33-C4089D3DECF7}"/>
              </a:ext>
            </a:extLst>
          </p:cNvPr>
          <p:cNvSpPr txBox="1"/>
          <p:nvPr/>
        </p:nvSpPr>
        <p:spPr>
          <a:xfrm>
            <a:off x="856343" y="928914"/>
            <a:ext cx="10573657" cy="5123543"/>
          </a:xfrm>
          <a:prstGeom prst="rect">
            <a:avLst/>
          </a:prstGeom>
          <a:noFill/>
        </p:spPr>
        <p:txBody>
          <a:bodyPr wrap="square" rtlCol="0">
            <a:spAutoFit/>
          </a:bodyPr>
          <a:lstStyle/>
          <a:p>
            <a:pPr marL="0" lvl="0" indent="0" algn="ctr" fontAlgn="base">
              <a:spcBef>
                <a:spcPct val="0"/>
              </a:spcBef>
              <a:spcAft>
                <a:spcPct val="0"/>
              </a:spcAft>
              <a:buNone/>
            </a:pPr>
            <a:r>
              <a:rPr lang="en-US" sz="3200" b="1" dirty="0">
                <a:solidFill>
                  <a:srgbClr val="000000"/>
                </a:solidFill>
              </a:rPr>
              <a:t>Other Administrative “Duties” Include:</a:t>
            </a:r>
          </a:p>
          <a:p>
            <a:pPr marL="0" lvl="0" indent="0" fontAlgn="base">
              <a:spcBef>
                <a:spcPct val="0"/>
              </a:spcBef>
              <a:spcAft>
                <a:spcPct val="0"/>
              </a:spcAft>
              <a:buNone/>
            </a:pPr>
            <a:endParaRPr lang="en-US" sz="1200" b="1" dirty="0">
              <a:solidFill>
                <a:srgbClr val="000000"/>
              </a:solidFill>
            </a:endParaRPr>
          </a:p>
          <a:p>
            <a:pPr marL="461963" lvl="0" indent="-461963" fontAlgn="base">
              <a:spcBef>
                <a:spcPct val="0"/>
              </a:spcBef>
              <a:spcAft>
                <a:spcPct val="0"/>
              </a:spcAft>
            </a:pPr>
            <a:r>
              <a:rPr lang="en-US" sz="2800" b="1" dirty="0">
                <a:solidFill>
                  <a:srgbClr val="000000"/>
                </a:solidFill>
              </a:rPr>
              <a:t>Assist in Lunchroom</a:t>
            </a:r>
          </a:p>
          <a:p>
            <a:pPr marL="461963" lvl="0" indent="-461963" fontAlgn="base">
              <a:spcBef>
                <a:spcPct val="0"/>
              </a:spcBef>
              <a:spcAft>
                <a:spcPct val="0"/>
              </a:spcAft>
            </a:pPr>
            <a:endParaRPr lang="en-US" sz="1000" b="1" dirty="0">
              <a:solidFill>
                <a:srgbClr val="000000"/>
              </a:solidFill>
            </a:endParaRPr>
          </a:p>
          <a:p>
            <a:pPr marL="461963" lvl="0" indent="-461963" fontAlgn="base">
              <a:spcBef>
                <a:spcPct val="0"/>
              </a:spcBef>
              <a:spcAft>
                <a:spcPct val="0"/>
              </a:spcAft>
            </a:pPr>
            <a:r>
              <a:rPr lang="en-US" sz="2800" b="1" dirty="0">
                <a:solidFill>
                  <a:srgbClr val="000000"/>
                </a:solidFill>
              </a:rPr>
              <a:t>Administer Medication</a:t>
            </a:r>
          </a:p>
          <a:p>
            <a:pPr marL="914400" lvl="1" indent="-457200" fontAlgn="base">
              <a:spcBef>
                <a:spcPct val="0"/>
              </a:spcBef>
              <a:spcAft>
                <a:spcPct val="0"/>
              </a:spcAft>
              <a:buFont typeface="Courier New" panose="02070309020205020404" pitchFamily="49" charset="0"/>
              <a:buChar char="o"/>
            </a:pPr>
            <a:r>
              <a:rPr lang="en-US" sz="2800" dirty="0">
                <a:solidFill>
                  <a:srgbClr val="000000"/>
                </a:solidFill>
              </a:rPr>
              <a:t>Oversee Blood Sugar Testing</a:t>
            </a:r>
          </a:p>
          <a:p>
            <a:pPr marL="914400" lvl="1" indent="-457200" fontAlgn="base">
              <a:spcBef>
                <a:spcPct val="0"/>
              </a:spcBef>
              <a:spcAft>
                <a:spcPct val="0"/>
              </a:spcAft>
              <a:buFont typeface="Courier New" panose="02070309020205020404" pitchFamily="49" charset="0"/>
              <a:buChar char="o"/>
            </a:pPr>
            <a:r>
              <a:rPr lang="en-US" sz="2800" dirty="0">
                <a:solidFill>
                  <a:srgbClr val="000000"/>
                </a:solidFill>
              </a:rPr>
              <a:t>Administer Medication Tracking </a:t>
            </a:r>
          </a:p>
          <a:p>
            <a:pPr marL="914400" lvl="1" indent="-457200" fontAlgn="base">
              <a:spcBef>
                <a:spcPct val="0"/>
              </a:spcBef>
              <a:spcAft>
                <a:spcPct val="0"/>
              </a:spcAft>
              <a:buFont typeface="Courier New" panose="02070309020205020404" pitchFamily="49" charset="0"/>
              <a:buChar char="o"/>
            </a:pPr>
            <a:r>
              <a:rPr lang="en-US" sz="2800" dirty="0">
                <a:solidFill>
                  <a:srgbClr val="000000"/>
                </a:solidFill>
              </a:rPr>
              <a:t>Remove Slivers</a:t>
            </a:r>
          </a:p>
          <a:p>
            <a:pPr marL="800100" lvl="1" indent="-342900" fontAlgn="base">
              <a:spcBef>
                <a:spcPct val="0"/>
              </a:spcBef>
              <a:spcAft>
                <a:spcPct val="0"/>
              </a:spcAft>
              <a:buFont typeface="Wingdings" pitchFamily="2" charset="2"/>
              <a:buChar char="Ø"/>
            </a:pPr>
            <a:endParaRPr lang="en-US" sz="1000" b="1" dirty="0">
              <a:solidFill>
                <a:srgbClr val="000000"/>
              </a:solidFill>
            </a:endParaRPr>
          </a:p>
          <a:p>
            <a:pPr marL="461963" lvl="0" indent="-461963" fontAlgn="base">
              <a:spcBef>
                <a:spcPct val="0"/>
              </a:spcBef>
              <a:spcAft>
                <a:spcPct val="0"/>
              </a:spcAft>
            </a:pPr>
            <a:r>
              <a:rPr lang="en-US" sz="2800" b="1" dirty="0">
                <a:solidFill>
                  <a:srgbClr val="000000"/>
                </a:solidFill>
              </a:rPr>
              <a:t>Answer Phones</a:t>
            </a:r>
          </a:p>
          <a:p>
            <a:pPr marL="914400" lvl="1" indent="-457200" fontAlgn="base">
              <a:spcBef>
                <a:spcPct val="0"/>
              </a:spcBef>
              <a:spcAft>
                <a:spcPct val="0"/>
              </a:spcAft>
              <a:buFont typeface="Courier New" panose="02070309020205020404" pitchFamily="49" charset="0"/>
              <a:buChar char="o"/>
            </a:pPr>
            <a:r>
              <a:rPr lang="en-US" sz="2800" dirty="0">
                <a:solidFill>
                  <a:srgbClr val="000000"/>
                </a:solidFill>
              </a:rPr>
              <a:t>Deliver Messages</a:t>
            </a:r>
          </a:p>
          <a:p>
            <a:pPr marL="800100" lvl="1" indent="-342900" fontAlgn="base">
              <a:spcBef>
                <a:spcPct val="0"/>
              </a:spcBef>
              <a:spcAft>
                <a:spcPct val="0"/>
              </a:spcAft>
              <a:buFont typeface="Wingdings" pitchFamily="2" charset="2"/>
              <a:buChar char="Ø"/>
            </a:pPr>
            <a:endParaRPr lang="en-US" sz="1000" b="1" dirty="0">
              <a:solidFill>
                <a:srgbClr val="000000"/>
              </a:solidFill>
            </a:endParaRPr>
          </a:p>
          <a:p>
            <a:pPr marL="342900" lvl="0" indent="-342900" fontAlgn="base">
              <a:spcBef>
                <a:spcPct val="0"/>
              </a:spcBef>
              <a:spcAft>
                <a:spcPct val="0"/>
              </a:spcAft>
            </a:pPr>
            <a:r>
              <a:rPr lang="en-US" sz="2800" b="1" dirty="0">
                <a:solidFill>
                  <a:srgbClr val="000000"/>
                </a:solidFill>
              </a:rPr>
              <a:t>Reconcile Sports Program Expenses for Coops, Etc. </a:t>
            </a:r>
          </a:p>
          <a:p>
            <a:endParaRPr lang="en-US" dirty="0"/>
          </a:p>
        </p:txBody>
      </p:sp>
      <p:pic>
        <p:nvPicPr>
          <p:cNvPr id="4" name="Picture 1" descr="C:\Users\Business-HP1\AppData\Local\Microsoft\Windows\Temporary Internet Files\Content.IE5\X1NWP0ZO\MC900088586[1].wmf">
            <a:extLst>
              <a:ext uri="{FF2B5EF4-FFF2-40B4-BE49-F238E27FC236}">
                <a16:creationId xmlns:a16="http://schemas.microsoft.com/office/drawing/2014/main" id="{5725B471-D3D0-9707-2C2C-77BAFA9DD660}"/>
              </a:ext>
            </a:extLst>
          </p:cNvPr>
          <p:cNvPicPr>
            <a:picLocks noChangeAspect="1" noChangeArrowheads="1"/>
          </p:cNvPicPr>
          <p:nvPr/>
        </p:nvPicPr>
        <p:blipFill>
          <a:blip r:embed="rId2" cstate="print"/>
          <a:srcRect/>
          <a:stretch>
            <a:fillRect/>
          </a:stretch>
        </p:blipFill>
        <p:spPr bwMode="auto">
          <a:xfrm rot="1523991">
            <a:off x="8590078" y="2022666"/>
            <a:ext cx="2165311" cy="1837234"/>
          </a:xfrm>
          <a:prstGeom prst="rect">
            <a:avLst/>
          </a:prstGeom>
          <a:noFill/>
        </p:spPr>
      </p:pic>
      <p:pic>
        <p:nvPicPr>
          <p:cNvPr id="5" name="Picture 4">
            <a:extLst>
              <a:ext uri="{FF2B5EF4-FFF2-40B4-BE49-F238E27FC236}">
                <a16:creationId xmlns:a16="http://schemas.microsoft.com/office/drawing/2014/main" id="{B179E8FA-B5F7-8DA6-DE96-916F18792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761" y="3581440"/>
            <a:ext cx="1706217" cy="1308100"/>
          </a:xfrm>
          <a:prstGeom prst="rect">
            <a:avLst/>
          </a:prstGeom>
        </p:spPr>
      </p:pic>
    </p:spTree>
    <p:extLst>
      <p:ext uri="{BB962C8B-B14F-4D97-AF65-F5344CB8AC3E}">
        <p14:creationId xmlns:p14="http://schemas.microsoft.com/office/powerpoint/2010/main" val="21892888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8F7BFC-7D1F-2356-3AD5-306BC074330F}"/>
              </a:ext>
            </a:extLst>
          </p:cNvPr>
          <p:cNvSpPr>
            <a:spLocks noGrp="1"/>
          </p:cNvSpPr>
          <p:nvPr>
            <p:ph type="sldNum" sz="quarter" idx="12"/>
          </p:nvPr>
        </p:nvSpPr>
        <p:spPr/>
        <p:txBody>
          <a:bodyPr/>
          <a:lstStyle/>
          <a:p>
            <a:fld id="{CB1E4CB7-CB13-4810-BF18-BE31AFC64F93}" type="slidenum">
              <a:rPr lang="en-US" smtClean="0"/>
              <a:t>199</a:t>
            </a:fld>
            <a:endParaRPr lang="en-US" dirty="0"/>
          </a:p>
        </p:txBody>
      </p:sp>
      <p:sp>
        <p:nvSpPr>
          <p:cNvPr id="3" name="TextBox 2">
            <a:extLst>
              <a:ext uri="{FF2B5EF4-FFF2-40B4-BE49-F238E27FC236}">
                <a16:creationId xmlns:a16="http://schemas.microsoft.com/office/drawing/2014/main" id="{F8F0A790-2C3B-7741-617A-7C5004C10C4D}"/>
              </a:ext>
            </a:extLst>
          </p:cNvPr>
          <p:cNvSpPr txBox="1"/>
          <p:nvPr/>
        </p:nvSpPr>
        <p:spPr>
          <a:xfrm>
            <a:off x="1074057" y="1190171"/>
            <a:ext cx="10160000" cy="3785652"/>
          </a:xfrm>
          <a:prstGeom prst="rect">
            <a:avLst/>
          </a:prstGeom>
          <a:noFill/>
        </p:spPr>
        <p:txBody>
          <a:bodyPr wrap="square" rtlCol="0">
            <a:spAutoFit/>
          </a:bodyPr>
          <a:lstStyle/>
          <a:p>
            <a:pPr marL="0" lvl="0" indent="0" algn="ctr" fontAlgn="base">
              <a:spcBef>
                <a:spcPct val="0"/>
              </a:spcBef>
              <a:spcAft>
                <a:spcPct val="0"/>
              </a:spcAft>
              <a:buNone/>
            </a:pPr>
            <a:r>
              <a:rPr lang="en-US" sz="3200" b="1" dirty="0">
                <a:solidFill>
                  <a:srgbClr val="000000"/>
                </a:solidFill>
              </a:rPr>
              <a:t>Other Administrative “Duties” Include:</a:t>
            </a:r>
          </a:p>
          <a:p>
            <a:pPr marL="0" lvl="0" indent="0" fontAlgn="base">
              <a:spcBef>
                <a:spcPct val="0"/>
              </a:spcBef>
              <a:spcAft>
                <a:spcPct val="0"/>
              </a:spcAft>
              <a:buNone/>
            </a:pPr>
            <a:endParaRPr lang="en-US" sz="1200" b="1" dirty="0">
              <a:solidFill>
                <a:srgbClr val="000000"/>
              </a:solidFill>
            </a:endParaRPr>
          </a:p>
          <a:p>
            <a:pPr marL="0" lvl="0" indent="0" fontAlgn="base">
              <a:spcBef>
                <a:spcPct val="0"/>
              </a:spcBef>
              <a:spcAft>
                <a:spcPct val="0"/>
              </a:spcAft>
              <a:buNone/>
            </a:pPr>
            <a:r>
              <a:rPr lang="en-US" sz="3600" b="1" dirty="0">
                <a:solidFill>
                  <a:srgbClr val="C00000"/>
                </a:solidFill>
              </a:rPr>
              <a:t>Have a Memory Like a Steel Trap</a:t>
            </a:r>
          </a:p>
          <a:p>
            <a:pPr lvl="0" fontAlgn="base">
              <a:spcBef>
                <a:spcPct val="0"/>
              </a:spcBef>
              <a:spcAft>
                <a:spcPct val="0"/>
              </a:spcAft>
            </a:pPr>
            <a:endParaRPr lang="en-US" sz="1600" b="1" dirty="0">
              <a:solidFill>
                <a:srgbClr val="C00000"/>
              </a:solidFill>
            </a:endParaRPr>
          </a:p>
          <a:p>
            <a:pPr marL="0" lvl="0" indent="0" fontAlgn="base">
              <a:spcBef>
                <a:spcPct val="0"/>
              </a:spcBef>
              <a:spcAft>
                <a:spcPct val="0"/>
              </a:spcAft>
              <a:buNone/>
            </a:pPr>
            <a:r>
              <a:rPr lang="en-US" sz="2400" b="1" dirty="0">
                <a:solidFill>
                  <a:srgbClr val="000000"/>
                </a:solidFill>
              </a:rPr>
              <a:t>Remind Administrators When:</a:t>
            </a:r>
          </a:p>
          <a:p>
            <a:pPr marL="285750" lvl="0" indent="-285750" fontAlgn="base">
              <a:spcBef>
                <a:spcPct val="0"/>
              </a:spcBef>
              <a:spcAft>
                <a:spcPct val="0"/>
              </a:spcAft>
            </a:pPr>
            <a:endParaRPr lang="en-US" sz="1000" b="1" dirty="0">
              <a:solidFill>
                <a:srgbClr val="000000"/>
              </a:solidFill>
            </a:endParaRPr>
          </a:p>
          <a:p>
            <a:pPr marL="914400" lvl="1" indent="-457200" fontAlgn="base">
              <a:spcBef>
                <a:spcPct val="0"/>
              </a:spcBef>
              <a:spcAft>
                <a:spcPct val="0"/>
              </a:spcAft>
              <a:buFont typeface="Arial" pitchFamily="34" charset="0"/>
              <a:buChar char="•"/>
            </a:pPr>
            <a:r>
              <a:rPr lang="en-US" sz="2400" b="1" dirty="0">
                <a:solidFill>
                  <a:srgbClr val="000000"/>
                </a:solidFill>
              </a:rPr>
              <a:t>Items are Due</a:t>
            </a:r>
          </a:p>
          <a:p>
            <a:pPr marL="914400" lvl="1" indent="-457200" fontAlgn="base">
              <a:spcBef>
                <a:spcPct val="0"/>
              </a:spcBef>
              <a:spcAft>
                <a:spcPct val="0"/>
              </a:spcAft>
              <a:buFont typeface="Arial" pitchFamily="34" charset="0"/>
              <a:buChar char="•"/>
            </a:pPr>
            <a:endParaRPr lang="en-US" sz="1000" b="1" dirty="0">
              <a:solidFill>
                <a:srgbClr val="000000"/>
              </a:solidFill>
            </a:endParaRPr>
          </a:p>
          <a:p>
            <a:pPr marL="914400" lvl="1" indent="-457200" fontAlgn="base">
              <a:spcBef>
                <a:spcPct val="0"/>
              </a:spcBef>
              <a:spcAft>
                <a:spcPct val="0"/>
              </a:spcAft>
              <a:buFont typeface="Arial" pitchFamily="34" charset="0"/>
              <a:buChar char="•"/>
            </a:pPr>
            <a:r>
              <a:rPr lang="en-US" sz="2400" b="1" dirty="0">
                <a:solidFill>
                  <a:srgbClr val="000000"/>
                </a:solidFill>
              </a:rPr>
              <a:t>Meetings are Occurring</a:t>
            </a:r>
          </a:p>
          <a:p>
            <a:pPr marL="914400" lvl="1" indent="-457200" fontAlgn="base">
              <a:spcBef>
                <a:spcPct val="0"/>
              </a:spcBef>
              <a:spcAft>
                <a:spcPct val="0"/>
              </a:spcAft>
              <a:buFont typeface="Arial" pitchFamily="34" charset="0"/>
              <a:buChar char="•"/>
            </a:pPr>
            <a:endParaRPr lang="en-US" sz="1000" b="1" dirty="0">
              <a:solidFill>
                <a:srgbClr val="000000"/>
              </a:solidFill>
            </a:endParaRPr>
          </a:p>
          <a:p>
            <a:pPr marL="914400" lvl="1" indent="-457200" fontAlgn="base">
              <a:spcBef>
                <a:spcPct val="0"/>
              </a:spcBef>
              <a:spcAft>
                <a:spcPct val="0"/>
              </a:spcAft>
              <a:buFont typeface="Arial" pitchFamily="34" charset="0"/>
              <a:buChar char="•"/>
            </a:pPr>
            <a:r>
              <a:rPr lang="en-US" sz="2400" b="1" dirty="0">
                <a:solidFill>
                  <a:srgbClr val="000000"/>
                </a:solidFill>
              </a:rPr>
              <a:t>Notices Need to be Published</a:t>
            </a:r>
          </a:p>
          <a:p>
            <a:endParaRPr lang="en-US" dirty="0"/>
          </a:p>
        </p:txBody>
      </p:sp>
      <p:pic>
        <p:nvPicPr>
          <p:cNvPr id="4" name="Picture 3">
            <a:extLst>
              <a:ext uri="{FF2B5EF4-FFF2-40B4-BE49-F238E27FC236}">
                <a16:creationId xmlns:a16="http://schemas.microsoft.com/office/drawing/2014/main" id="{33191503-724C-2EA8-36FE-6EE635F67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9723" y="2608103"/>
            <a:ext cx="3080581" cy="2090394"/>
          </a:xfrm>
          <a:prstGeom prst="rect">
            <a:avLst/>
          </a:prstGeom>
        </p:spPr>
      </p:pic>
      <p:pic>
        <p:nvPicPr>
          <p:cNvPr id="5" name="Picture 4">
            <a:extLst>
              <a:ext uri="{FF2B5EF4-FFF2-40B4-BE49-F238E27FC236}">
                <a16:creationId xmlns:a16="http://schemas.microsoft.com/office/drawing/2014/main" id="{1C427D30-31F2-EF9B-6ED4-31C15D398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147" y="5022015"/>
            <a:ext cx="1863641" cy="1743910"/>
          </a:xfrm>
          <a:prstGeom prst="rect">
            <a:avLst/>
          </a:prstGeom>
        </p:spPr>
      </p:pic>
    </p:spTree>
    <p:extLst>
      <p:ext uri="{BB962C8B-B14F-4D97-AF65-F5344CB8AC3E}">
        <p14:creationId xmlns:p14="http://schemas.microsoft.com/office/powerpoint/2010/main" val="379585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584-7C14-3CB2-2AA3-068C227D37FF}"/>
              </a:ext>
            </a:extLst>
          </p:cNvPr>
          <p:cNvSpPr>
            <a:spLocks noGrp="1"/>
          </p:cNvSpPr>
          <p:nvPr>
            <p:ph type="ctrTitle"/>
          </p:nvPr>
        </p:nvSpPr>
        <p:spPr>
          <a:xfrm>
            <a:off x="841829" y="1517904"/>
            <a:ext cx="10580914" cy="3649182"/>
          </a:xfrm>
        </p:spPr>
        <p:txBody>
          <a:bodyPr>
            <a:normAutofit/>
          </a:bodyPr>
          <a:lstStyle/>
          <a:p>
            <a:pPr>
              <a:lnSpc>
                <a:spcPct val="150000"/>
              </a:lnSpc>
            </a:pPr>
            <a:r>
              <a:rPr lang="en-US" sz="4800" b="1" dirty="0">
                <a:latin typeface="Arial" panose="020B0604020202020204" pitchFamily="34" charset="0"/>
                <a:cs typeface="Arial" panose="020B0604020202020204" pitchFamily="34" charset="0"/>
              </a:rPr>
              <a:t>Presented by: Patty VerDouw</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VerDouw</a:t>
            </a:r>
            <a:r>
              <a:rPr lang="en-US" sz="4800" dirty="0">
                <a:latin typeface="Arial" panose="020B0604020202020204" pitchFamily="34" charset="0"/>
                <a:cs typeface="Arial" panose="020B0604020202020204" pitchFamily="34" charset="0"/>
              </a:rPr>
              <a:t> – All One Word</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Rhymes with </a:t>
            </a:r>
            <a:r>
              <a:rPr lang="en-US" sz="4800" b="1" dirty="0">
                <a:solidFill>
                  <a:srgbClr val="00B050"/>
                </a:solidFill>
                <a:latin typeface="Arial" panose="020B0604020202020204" pitchFamily="34" charset="0"/>
                <a:cs typeface="Arial" panose="020B0604020202020204" pitchFamily="34" charset="0"/>
              </a:rPr>
              <a:t>Her Cow</a:t>
            </a:r>
          </a:p>
        </p:txBody>
      </p:sp>
      <p:pic>
        <p:nvPicPr>
          <p:cNvPr id="3" name="Picture 1" descr="C:\Users\Business-HP1\AppData\Local\Microsoft\Windows\Temporary Internet Files\Content.IE5\TMI95417\MM900046516[1].gif">
            <a:extLst>
              <a:ext uri="{FF2B5EF4-FFF2-40B4-BE49-F238E27FC236}">
                <a16:creationId xmlns:a16="http://schemas.microsoft.com/office/drawing/2014/main" id="{74DE487B-9366-1420-C67D-CA2385A88851}"/>
              </a:ext>
            </a:extLst>
          </p:cNvPr>
          <p:cNvPicPr>
            <a:picLocks noChangeAspect="1" noChangeArrowheads="1" noCrop="1"/>
          </p:cNvPicPr>
          <p:nvPr/>
        </p:nvPicPr>
        <p:blipFill>
          <a:blip r:embed="rId2" cstate="print"/>
          <a:srcRect/>
          <a:stretch>
            <a:fillRect/>
          </a:stretch>
        </p:blipFill>
        <p:spPr bwMode="auto">
          <a:xfrm flipH="1">
            <a:off x="8752115" y="4348136"/>
            <a:ext cx="2300743" cy="1983920"/>
          </a:xfrm>
          <a:prstGeom prst="rect">
            <a:avLst/>
          </a:prstGeom>
          <a:noFill/>
        </p:spPr>
      </p:pic>
      <p:sp>
        <p:nvSpPr>
          <p:cNvPr id="4" name="Slide Number Placeholder 3">
            <a:extLst>
              <a:ext uri="{FF2B5EF4-FFF2-40B4-BE49-F238E27FC236}">
                <a16:creationId xmlns:a16="http://schemas.microsoft.com/office/drawing/2014/main" id="{519D39CA-C34F-4B95-5624-646F4C8C020F}"/>
              </a:ext>
            </a:extLst>
          </p:cNvPr>
          <p:cNvSpPr>
            <a:spLocks noGrp="1"/>
          </p:cNvSpPr>
          <p:nvPr>
            <p:ph type="sldNum" sz="quarter" idx="12"/>
          </p:nvPr>
        </p:nvSpPr>
        <p:spPr/>
        <p:txBody>
          <a:bodyPr/>
          <a:lstStyle/>
          <a:p>
            <a:fld id="{CB1E4CB7-CB13-4810-BF18-BE31AFC64F93}" type="slidenum">
              <a:rPr lang="en-US" smtClean="0"/>
              <a:pPr/>
              <a:t>2</a:t>
            </a:fld>
            <a:endParaRPr lang="en-US" sz="1000" dirty="0"/>
          </a:p>
        </p:txBody>
      </p:sp>
    </p:spTree>
    <p:extLst>
      <p:ext uri="{BB962C8B-B14F-4D97-AF65-F5344CB8AC3E}">
        <p14:creationId xmlns:p14="http://schemas.microsoft.com/office/powerpoint/2010/main" val="12321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20</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3708708"/>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Assist the School Board</a:t>
            </a:r>
          </a:p>
          <a:p>
            <a:pPr marL="457200" indent="-457200">
              <a:spcAft>
                <a:spcPts val="600"/>
              </a:spcAft>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a:t>
            </a:r>
            <a:r>
              <a:rPr lang="en-US" sz="3200" dirty="0">
                <a:solidFill>
                  <a:srgbClr val="7030A0"/>
                </a:solidFill>
                <a:latin typeface="Arial" panose="020B0604020202020204" pitchFamily="34" charset="0"/>
                <a:cs typeface="Arial" panose="020B0604020202020204" pitchFamily="34" charset="0"/>
              </a:rPr>
              <a:t>(MAY) </a:t>
            </a:r>
            <a:r>
              <a:rPr lang="en-US" sz="3200" dirty="0">
                <a:latin typeface="Arial" panose="020B0604020202020204" pitchFamily="34" charset="0"/>
                <a:cs typeface="Arial" panose="020B0604020202020204" pitchFamily="34" charset="0"/>
              </a:rPr>
              <a:t>Notify Board Members of Meetings</a:t>
            </a:r>
          </a:p>
          <a:p>
            <a:pPr marL="457200" indent="-457200">
              <a:spcAft>
                <a:spcPts val="600"/>
              </a:spcAft>
              <a:buFont typeface="Arial" panose="020B0604020202020204" pitchFamily="34" charset="0"/>
              <a:buChar char="•"/>
            </a:pPr>
            <a:r>
              <a:rPr lang="en-US" sz="3200" b="1" u="sng" dirty="0">
                <a:solidFill>
                  <a:schemeClr val="accent4">
                    <a:lumMod val="75000"/>
                  </a:schemeClr>
                </a:solidFill>
                <a:latin typeface="Arial" panose="020B0604020202020204" pitchFamily="34" charset="0"/>
                <a:cs typeface="Arial" panose="020B0604020202020204" pitchFamily="34" charset="0"/>
              </a:rPr>
              <a:t>YOU</a:t>
            </a:r>
            <a:r>
              <a:rPr lang="en-US" sz="3200" dirty="0">
                <a:latin typeface="Arial" panose="020B0604020202020204" pitchFamily="34" charset="0"/>
                <a:cs typeface="Arial" panose="020B0604020202020204" pitchFamily="34" charset="0"/>
              </a:rPr>
              <a:t> </a:t>
            </a:r>
            <a:r>
              <a:rPr lang="en-US" sz="3200" dirty="0">
                <a:solidFill>
                  <a:srgbClr val="7030A0"/>
                </a:solidFill>
                <a:latin typeface="Arial" panose="020B0604020202020204" pitchFamily="34" charset="0"/>
                <a:cs typeface="Arial" panose="020B0604020202020204" pitchFamily="34" charset="0"/>
              </a:rPr>
              <a:t>(MAY) </a:t>
            </a:r>
            <a:r>
              <a:rPr lang="en-US" sz="3200" dirty="0">
                <a:latin typeface="Arial" panose="020B0604020202020204" pitchFamily="34" charset="0"/>
                <a:cs typeface="Arial" panose="020B0604020202020204" pitchFamily="34" charset="0"/>
              </a:rPr>
              <a:t>Provide Notice of all Meetings of the Board Including Committee Meetings, Budget Hearings, Community Meetings, Etc., to the District’s Official Newspaper and the County Auditor</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id="{2DED7647-6806-6EB3-BFDF-D6F211B2EAC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74971" y="4072343"/>
            <a:ext cx="4034972" cy="2912131"/>
          </a:xfrm>
          <a:prstGeom prst="rect">
            <a:avLst/>
          </a:prstGeom>
        </p:spPr>
      </p:pic>
    </p:spTree>
    <p:extLst>
      <p:ext uri="{BB962C8B-B14F-4D97-AF65-F5344CB8AC3E}">
        <p14:creationId xmlns:p14="http://schemas.microsoft.com/office/powerpoint/2010/main" val="15413663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E3D3B0-9326-8F5A-7C52-2D9B25F0C2E0}"/>
              </a:ext>
            </a:extLst>
          </p:cNvPr>
          <p:cNvSpPr>
            <a:spLocks noGrp="1"/>
          </p:cNvSpPr>
          <p:nvPr>
            <p:ph type="sldNum" sz="quarter" idx="12"/>
          </p:nvPr>
        </p:nvSpPr>
        <p:spPr/>
        <p:txBody>
          <a:bodyPr/>
          <a:lstStyle/>
          <a:p>
            <a:fld id="{CB1E4CB7-CB13-4810-BF18-BE31AFC64F93}" type="slidenum">
              <a:rPr lang="en-US" smtClean="0"/>
              <a:t>200</a:t>
            </a:fld>
            <a:endParaRPr lang="en-US" dirty="0"/>
          </a:p>
        </p:txBody>
      </p:sp>
      <p:sp>
        <p:nvSpPr>
          <p:cNvPr id="3" name="TextBox 2">
            <a:extLst>
              <a:ext uri="{FF2B5EF4-FFF2-40B4-BE49-F238E27FC236}">
                <a16:creationId xmlns:a16="http://schemas.microsoft.com/office/drawing/2014/main" id="{E2B74406-47E4-3159-2F26-328D61E89DD6}"/>
              </a:ext>
            </a:extLst>
          </p:cNvPr>
          <p:cNvSpPr txBox="1"/>
          <p:nvPr/>
        </p:nvSpPr>
        <p:spPr>
          <a:xfrm>
            <a:off x="957943" y="1030514"/>
            <a:ext cx="10232571" cy="3008516"/>
          </a:xfrm>
          <a:prstGeom prst="rect">
            <a:avLst/>
          </a:prstGeom>
          <a:noFill/>
        </p:spPr>
        <p:txBody>
          <a:bodyPr wrap="square" rtlCol="0">
            <a:spAutoFit/>
          </a:bodyPr>
          <a:lstStyle/>
          <a:p>
            <a:pPr marL="0" lvl="0" indent="0" fontAlgn="base">
              <a:spcBef>
                <a:spcPct val="0"/>
              </a:spcBef>
              <a:spcAft>
                <a:spcPct val="0"/>
              </a:spcAft>
              <a:buNone/>
            </a:pPr>
            <a:r>
              <a:rPr lang="en-US" sz="2800" b="1" dirty="0">
                <a:solidFill>
                  <a:srgbClr val="000000"/>
                </a:solidFill>
              </a:rPr>
              <a:t>How Do You Get Organized and Remember What is Due When?</a:t>
            </a:r>
          </a:p>
          <a:p>
            <a:pPr lvl="0" fontAlgn="base">
              <a:spcBef>
                <a:spcPct val="0"/>
              </a:spcBef>
              <a:spcAft>
                <a:spcPct val="0"/>
              </a:spcAft>
            </a:pPr>
            <a:endParaRPr lang="en-US" sz="1050" b="1" dirty="0">
              <a:solidFill>
                <a:srgbClr val="000000"/>
              </a:solidFill>
            </a:endParaRPr>
          </a:p>
          <a:p>
            <a:pPr marL="457200" lvl="0" indent="-457200" fontAlgn="base">
              <a:spcBef>
                <a:spcPct val="0"/>
              </a:spcBef>
              <a:spcAft>
                <a:spcPct val="0"/>
              </a:spcAft>
              <a:buClr>
                <a:srgbClr val="C00000"/>
              </a:buClr>
              <a:buFont typeface="Arial" panose="020B0604020202020204" pitchFamily="34" charset="0"/>
              <a:buChar char="•"/>
            </a:pPr>
            <a:r>
              <a:rPr lang="en-US" sz="2800" b="1" dirty="0">
                <a:solidFill>
                  <a:srgbClr val="000000"/>
                </a:solidFill>
              </a:rPr>
              <a:t>Monthly</a:t>
            </a:r>
          </a:p>
          <a:p>
            <a:pPr marL="285750" lvl="0" indent="-285750" fontAlgn="base">
              <a:spcBef>
                <a:spcPct val="0"/>
              </a:spcBef>
              <a:spcAft>
                <a:spcPct val="0"/>
              </a:spcAft>
              <a:buClr>
                <a:srgbClr val="C00000"/>
              </a:buClr>
              <a:buFont typeface="Arial" panose="020B0604020202020204" pitchFamily="34" charset="0"/>
              <a:buChar char="•"/>
            </a:pPr>
            <a:endParaRPr lang="en-US" sz="1050" b="1" dirty="0">
              <a:solidFill>
                <a:srgbClr val="000000"/>
              </a:solidFill>
            </a:endParaRPr>
          </a:p>
          <a:p>
            <a:pPr marL="457200" lvl="0" indent="-457200" fontAlgn="base">
              <a:spcBef>
                <a:spcPct val="0"/>
              </a:spcBef>
              <a:spcAft>
                <a:spcPct val="0"/>
              </a:spcAft>
              <a:buClr>
                <a:srgbClr val="C00000"/>
              </a:buClr>
              <a:buFont typeface="Arial" panose="020B0604020202020204" pitchFamily="34" charset="0"/>
              <a:buChar char="•"/>
            </a:pPr>
            <a:r>
              <a:rPr lang="en-US" sz="2800" b="1" dirty="0">
                <a:solidFill>
                  <a:srgbClr val="000000"/>
                </a:solidFill>
              </a:rPr>
              <a:t>Quarterly</a:t>
            </a:r>
          </a:p>
          <a:p>
            <a:pPr marL="285750" lvl="0" indent="-285750" fontAlgn="base">
              <a:spcBef>
                <a:spcPct val="0"/>
              </a:spcBef>
              <a:spcAft>
                <a:spcPct val="0"/>
              </a:spcAft>
              <a:buClr>
                <a:srgbClr val="C00000"/>
              </a:buClr>
              <a:buFont typeface="Arial" panose="020B0604020202020204" pitchFamily="34" charset="0"/>
              <a:buChar char="•"/>
            </a:pPr>
            <a:endParaRPr lang="en-US" sz="1050" b="1" dirty="0">
              <a:solidFill>
                <a:srgbClr val="000000"/>
              </a:solidFill>
            </a:endParaRPr>
          </a:p>
          <a:p>
            <a:pPr marL="457200" lvl="0" indent="-457200" fontAlgn="base">
              <a:spcBef>
                <a:spcPct val="0"/>
              </a:spcBef>
              <a:spcAft>
                <a:spcPct val="0"/>
              </a:spcAft>
              <a:buClr>
                <a:srgbClr val="C00000"/>
              </a:buClr>
              <a:buFont typeface="Arial" panose="020B0604020202020204" pitchFamily="34" charset="0"/>
              <a:buChar char="•"/>
            </a:pPr>
            <a:r>
              <a:rPr lang="en-US" sz="2800" b="1" dirty="0">
                <a:solidFill>
                  <a:srgbClr val="000000"/>
                </a:solidFill>
              </a:rPr>
              <a:t>Annually</a:t>
            </a:r>
          </a:p>
          <a:p>
            <a:endParaRPr lang="en-US" dirty="0"/>
          </a:p>
        </p:txBody>
      </p:sp>
      <p:pic>
        <p:nvPicPr>
          <p:cNvPr id="4" name="Picture 3">
            <a:extLst>
              <a:ext uri="{FF2B5EF4-FFF2-40B4-BE49-F238E27FC236}">
                <a16:creationId xmlns:a16="http://schemas.microsoft.com/office/drawing/2014/main" id="{987E81FD-CFD0-4748-8A9B-6B7ADF05F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698" y="3429000"/>
            <a:ext cx="3463246" cy="2598934"/>
          </a:xfrm>
          <a:prstGeom prst="rect">
            <a:avLst/>
          </a:prstGeom>
          <a:effectLst>
            <a:glow rad="127000">
              <a:srgbClr val="FFFF00"/>
            </a:glow>
          </a:effectLst>
        </p:spPr>
      </p:pic>
      <p:pic>
        <p:nvPicPr>
          <p:cNvPr id="5" name="Picture 4">
            <a:extLst>
              <a:ext uri="{FF2B5EF4-FFF2-40B4-BE49-F238E27FC236}">
                <a16:creationId xmlns:a16="http://schemas.microsoft.com/office/drawing/2014/main" id="{7705FEBA-4E97-8E7E-BAFD-37DEA6F69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591" y="2053963"/>
            <a:ext cx="3343275" cy="2066925"/>
          </a:xfrm>
          <a:prstGeom prst="rect">
            <a:avLst/>
          </a:prstGeom>
        </p:spPr>
      </p:pic>
    </p:spTree>
    <p:extLst>
      <p:ext uri="{BB962C8B-B14F-4D97-AF65-F5344CB8AC3E}">
        <p14:creationId xmlns:p14="http://schemas.microsoft.com/office/powerpoint/2010/main" val="12236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4DD2BD-10C3-4888-1EF2-34E1DD790AC8}"/>
              </a:ext>
            </a:extLst>
          </p:cNvPr>
          <p:cNvSpPr>
            <a:spLocks noGrp="1"/>
          </p:cNvSpPr>
          <p:nvPr>
            <p:ph type="sldNum" sz="quarter" idx="12"/>
          </p:nvPr>
        </p:nvSpPr>
        <p:spPr/>
        <p:txBody>
          <a:bodyPr/>
          <a:lstStyle/>
          <a:p>
            <a:fld id="{CB1E4CB7-CB13-4810-BF18-BE31AFC64F93}" type="slidenum">
              <a:rPr lang="en-US" smtClean="0"/>
              <a:t>201</a:t>
            </a:fld>
            <a:endParaRPr lang="en-US" dirty="0"/>
          </a:p>
        </p:txBody>
      </p:sp>
      <p:sp>
        <p:nvSpPr>
          <p:cNvPr id="3" name="TextBox 2">
            <a:extLst>
              <a:ext uri="{FF2B5EF4-FFF2-40B4-BE49-F238E27FC236}">
                <a16:creationId xmlns:a16="http://schemas.microsoft.com/office/drawing/2014/main" id="{C7D3A2A0-E4EB-26DF-70EA-7A9B2B18D7AA}"/>
              </a:ext>
            </a:extLst>
          </p:cNvPr>
          <p:cNvSpPr txBox="1"/>
          <p:nvPr/>
        </p:nvSpPr>
        <p:spPr>
          <a:xfrm>
            <a:off x="899886" y="1001486"/>
            <a:ext cx="10530114" cy="1200329"/>
          </a:xfrm>
          <a:prstGeom prst="rect">
            <a:avLst/>
          </a:prstGeom>
          <a:noFill/>
        </p:spPr>
        <p:txBody>
          <a:bodyPr wrap="square" rtlCol="0">
            <a:spAutoFit/>
          </a:bodyPr>
          <a:lstStyle/>
          <a:p>
            <a:pPr algn="ctr"/>
            <a:r>
              <a:rPr lang="en-US" sz="54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rPr>
              <a:t>GET ORGANIZED</a:t>
            </a:r>
          </a:p>
          <a:p>
            <a:endParaRPr lang="en-US" dirty="0"/>
          </a:p>
        </p:txBody>
      </p:sp>
      <p:pic>
        <p:nvPicPr>
          <p:cNvPr id="4" name="Picture 2" descr="http://www.officemax.com/catalog/images/397x353/22158102i_01.jpg">
            <a:extLst>
              <a:ext uri="{FF2B5EF4-FFF2-40B4-BE49-F238E27FC236}">
                <a16:creationId xmlns:a16="http://schemas.microsoft.com/office/drawing/2014/main" id="{ED6821EC-5C5D-A7DF-3426-1D719362D474}"/>
              </a:ext>
            </a:extLst>
          </p:cNvPr>
          <p:cNvPicPr>
            <a:picLocks noChangeAspect="1" noChangeArrowheads="1"/>
          </p:cNvPicPr>
          <p:nvPr/>
        </p:nvPicPr>
        <p:blipFill>
          <a:blip r:embed="rId2" cstate="print"/>
          <a:srcRect/>
          <a:stretch>
            <a:fillRect/>
          </a:stretch>
        </p:blipFill>
        <p:spPr bwMode="auto">
          <a:xfrm>
            <a:off x="2728459" y="1787974"/>
            <a:ext cx="6735082" cy="5988626"/>
          </a:xfrm>
          <a:prstGeom prst="rect">
            <a:avLst/>
          </a:prstGeom>
          <a:solidFill>
            <a:schemeClr val="accent4">
              <a:lumMod val="40000"/>
              <a:lumOff val="60000"/>
            </a:schemeClr>
          </a:solidFill>
        </p:spPr>
      </p:pic>
    </p:spTree>
    <p:extLst>
      <p:ext uri="{BB962C8B-B14F-4D97-AF65-F5344CB8AC3E}">
        <p14:creationId xmlns:p14="http://schemas.microsoft.com/office/powerpoint/2010/main" val="173535656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E2D82-2DE6-A1F9-A848-A8082B6D60B0}"/>
              </a:ext>
            </a:extLst>
          </p:cNvPr>
          <p:cNvSpPr>
            <a:spLocks noGrp="1"/>
          </p:cNvSpPr>
          <p:nvPr>
            <p:ph type="sldNum" sz="quarter" idx="12"/>
          </p:nvPr>
        </p:nvSpPr>
        <p:spPr/>
        <p:txBody>
          <a:bodyPr/>
          <a:lstStyle/>
          <a:p>
            <a:fld id="{CB1E4CB7-CB13-4810-BF18-BE31AFC64F93}" type="slidenum">
              <a:rPr lang="en-US" smtClean="0"/>
              <a:t>202</a:t>
            </a:fld>
            <a:endParaRPr lang="en-US" dirty="0"/>
          </a:p>
        </p:txBody>
      </p:sp>
      <p:sp>
        <p:nvSpPr>
          <p:cNvPr id="3" name="TextBox 2">
            <a:extLst>
              <a:ext uri="{FF2B5EF4-FFF2-40B4-BE49-F238E27FC236}">
                <a16:creationId xmlns:a16="http://schemas.microsoft.com/office/drawing/2014/main" id="{06BD4565-B87A-6CCD-0EB0-D76CF3FE8FF7}"/>
              </a:ext>
            </a:extLst>
          </p:cNvPr>
          <p:cNvSpPr txBox="1"/>
          <p:nvPr/>
        </p:nvSpPr>
        <p:spPr>
          <a:xfrm>
            <a:off x="1088571" y="798286"/>
            <a:ext cx="10116458" cy="1107996"/>
          </a:xfrm>
          <a:prstGeom prst="rect">
            <a:avLst/>
          </a:prstGeom>
          <a:noFill/>
        </p:spPr>
        <p:txBody>
          <a:bodyPr wrap="square" rtlCol="0">
            <a:spAutoFit/>
          </a:bodyPr>
          <a:lstStyle/>
          <a:p>
            <a:pPr algn="ctr"/>
            <a:r>
              <a:rPr lang="en-US" sz="48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rPr>
              <a:t>The Hats You Wear</a:t>
            </a:r>
          </a:p>
          <a:p>
            <a:endParaRPr lang="en-US" dirty="0"/>
          </a:p>
        </p:txBody>
      </p:sp>
      <p:pic>
        <p:nvPicPr>
          <p:cNvPr id="4" name="Picture 3">
            <a:extLst>
              <a:ext uri="{FF2B5EF4-FFF2-40B4-BE49-F238E27FC236}">
                <a16:creationId xmlns:a16="http://schemas.microsoft.com/office/drawing/2014/main" id="{D16BDF51-CC6F-10EB-4A66-FD9AF73A1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971" y="1352284"/>
            <a:ext cx="2057400" cy="1668162"/>
          </a:xfrm>
          <a:prstGeom prst="rect">
            <a:avLst/>
          </a:prstGeom>
        </p:spPr>
      </p:pic>
      <p:pic>
        <p:nvPicPr>
          <p:cNvPr id="5" name="Picture 4">
            <a:extLst>
              <a:ext uri="{FF2B5EF4-FFF2-40B4-BE49-F238E27FC236}">
                <a16:creationId xmlns:a16="http://schemas.microsoft.com/office/drawing/2014/main" id="{5984C944-F960-FB2E-843D-6CAF97849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212" y="1434618"/>
            <a:ext cx="1274064" cy="1751838"/>
          </a:xfrm>
          <a:prstGeom prst="rect">
            <a:avLst/>
          </a:prstGeom>
        </p:spPr>
      </p:pic>
      <p:pic>
        <p:nvPicPr>
          <p:cNvPr id="6" name="Picture 5">
            <a:extLst>
              <a:ext uri="{FF2B5EF4-FFF2-40B4-BE49-F238E27FC236}">
                <a16:creationId xmlns:a16="http://schemas.microsoft.com/office/drawing/2014/main" id="{AD373221-5BFF-F331-34CB-772FD35BC5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425" y="1760063"/>
            <a:ext cx="1511492" cy="786305"/>
          </a:xfrm>
          <a:prstGeom prst="rect">
            <a:avLst/>
          </a:prstGeom>
        </p:spPr>
      </p:pic>
      <p:pic>
        <p:nvPicPr>
          <p:cNvPr id="7" name="Picture 6">
            <a:extLst>
              <a:ext uri="{FF2B5EF4-FFF2-40B4-BE49-F238E27FC236}">
                <a16:creationId xmlns:a16="http://schemas.microsoft.com/office/drawing/2014/main" id="{98A08398-F02C-D00E-C7EB-3234EEA9E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209" y="1686456"/>
            <a:ext cx="920000" cy="1500000"/>
          </a:xfrm>
          <a:prstGeom prst="rect">
            <a:avLst/>
          </a:prstGeom>
        </p:spPr>
      </p:pic>
      <p:pic>
        <p:nvPicPr>
          <p:cNvPr id="8" name="Picture 7">
            <a:extLst>
              <a:ext uri="{FF2B5EF4-FFF2-40B4-BE49-F238E27FC236}">
                <a16:creationId xmlns:a16="http://schemas.microsoft.com/office/drawing/2014/main" id="{D7AEF4F4-B817-E5D5-6AE1-41BB8DF1DF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150" y="1477924"/>
            <a:ext cx="2390775" cy="2381250"/>
          </a:xfrm>
          <a:prstGeom prst="rect">
            <a:avLst/>
          </a:prstGeom>
        </p:spPr>
      </p:pic>
      <p:pic>
        <p:nvPicPr>
          <p:cNvPr id="9" name="Picture 8">
            <a:extLst>
              <a:ext uri="{FF2B5EF4-FFF2-40B4-BE49-F238E27FC236}">
                <a16:creationId xmlns:a16="http://schemas.microsoft.com/office/drawing/2014/main" id="{76616C62-E464-C182-0C37-23DE2D481C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923" y="3374873"/>
            <a:ext cx="1816289" cy="2063965"/>
          </a:xfrm>
          <a:prstGeom prst="rect">
            <a:avLst/>
          </a:prstGeom>
        </p:spPr>
      </p:pic>
      <p:pic>
        <p:nvPicPr>
          <p:cNvPr id="10" name="Picture 9">
            <a:extLst>
              <a:ext uri="{FF2B5EF4-FFF2-40B4-BE49-F238E27FC236}">
                <a16:creationId xmlns:a16="http://schemas.microsoft.com/office/drawing/2014/main" id="{84310231-9964-8AB4-F3AA-F4579D3757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1421" y="2966558"/>
            <a:ext cx="2184496" cy="1747597"/>
          </a:xfrm>
          <a:prstGeom prst="rect">
            <a:avLst/>
          </a:prstGeom>
        </p:spPr>
      </p:pic>
      <p:pic>
        <p:nvPicPr>
          <p:cNvPr id="11" name="Picture 10">
            <a:extLst>
              <a:ext uri="{FF2B5EF4-FFF2-40B4-BE49-F238E27FC236}">
                <a16:creationId xmlns:a16="http://schemas.microsoft.com/office/drawing/2014/main" id="{83D3146C-54BF-6084-83D5-FC638EBF1F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9234" y="3302084"/>
            <a:ext cx="2044058" cy="1546671"/>
          </a:xfrm>
          <a:prstGeom prst="rect">
            <a:avLst/>
          </a:prstGeom>
        </p:spPr>
      </p:pic>
      <p:pic>
        <p:nvPicPr>
          <p:cNvPr id="12" name="Picture 11">
            <a:extLst>
              <a:ext uri="{FF2B5EF4-FFF2-40B4-BE49-F238E27FC236}">
                <a16:creationId xmlns:a16="http://schemas.microsoft.com/office/drawing/2014/main" id="{63017C64-44B2-9977-A55F-E3F1D51001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7134" y="4330590"/>
            <a:ext cx="2127690" cy="767127"/>
          </a:xfrm>
          <a:prstGeom prst="rect">
            <a:avLst/>
          </a:prstGeom>
        </p:spPr>
      </p:pic>
      <p:pic>
        <p:nvPicPr>
          <p:cNvPr id="13" name="Picture 12">
            <a:extLst>
              <a:ext uri="{FF2B5EF4-FFF2-40B4-BE49-F238E27FC236}">
                <a16:creationId xmlns:a16="http://schemas.microsoft.com/office/drawing/2014/main" id="{F7C984BD-D4E5-6368-7EB2-AFD9F6AA97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1286" y="4854129"/>
            <a:ext cx="1622383" cy="1546671"/>
          </a:xfrm>
          <a:prstGeom prst="rect">
            <a:avLst/>
          </a:prstGeom>
        </p:spPr>
      </p:pic>
      <p:pic>
        <p:nvPicPr>
          <p:cNvPr id="14" name="Picture 13">
            <a:extLst>
              <a:ext uri="{FF2B5EF4-FFF2-40B4-BE49-F238E27FC236}">
                <a16:creationId xmlns:a16="http://schemas.microsoft.com/office/drawing/2014/main" id="{4104E31A-1EC5-A16B-1AFE-F2C90A829A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1263" y="4769380"/>
            <a:ext cx="1990725" cy="1959758"/>
          </a:xfrm>
          <a:prstGeom prst="rect">
            <a:avLst/>
          </a:prstGeom>
        </p:spPr>
      </p:pic>
    </p:spTree>
    <p:extLst>
      <p:ext uri="{BB962C8B-B14F-4D97-AF65-F5344CB8AC3E}">
        <p14:creationId xmlns:p14="http://schemas.microsoft.com/office/powerpoint/2010/main" val="10144744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478F53-B293-3C86-1157-C381EA7E7015}"/>
              </a:ext>
            </a:extLst>
          </p:cNvPr>
          <p:cNvSpPr>
            <a:spLocks noGrp="1"/>
          </p:cNvSpPr>
          <p:nvPr>
            <p:ph type="sldNum" sz="quarter" idx="12"/>
          </p:nvPr>
        </p:nvSpPr>
        <p:spPr/>
        <p:txBody>
          <a:bodyPr/>
          <a:lstStyle/>
          <a:p>
            <a:fld id="{CB1E4CB7-CB13-4810-BF18-BE31AFC64F93}" type="slidenum">
              <a:rPr lang="en-US" smtClean="0"/>
              <a:t>203</a:t>
            </a:fld>
            <a:endParaRPr lang="en-US" dirty="0"/>
          </a:p>
        </p:txBody>
      </p:sp>
      <p:sp>
        <p:nvSpPr>
          <p:cNvPr id="4" name="TextBox 3">
            <a:extLst>
              <a:ext uri="{FF2B5EF4-FFF2-40B4-BE49-F238E27FC236}">
                <a16:creationId xmlns:a16="http://schemas.microsoft.com/office/drawing/2014/main" id="{687A12F4-344F-FD64-4700-D63A40E16AAA}"/>
              </a:ext>
            </a:extLst>
          </p:cNvPr>
          <p:cNvSpPr txBox="1"/>
          <p:nvPr/>
        </p:nvSpPr>
        <p:spPr>
          <a:xfrm>
            <a:off x="827314" y="899886"/>
            <a:ext cx="10602686" cy="4970591"/>
          </a:xfrm>
          <a:prstGeom prst="rect">
            <a:avLst/>
          </a:prstGeom>
          <a:noFill/>
        </p:spPr>
        <p:txBody>
          <a:bodyPr wrap="square" rtlCol="0">
            <a:spAutoFit/>
          </a:bodyPr>
          <a:lstStyle/>
          <a:p>
            <a:pPr marL="0" lvl="0" indent="0" algn="ctr" defTabSz="914400" fontAlgn="base">
              <a:spcBef>
                <a:spcPct val="0"/>
              </a:spcBef>
              <a:spcAft>
                <a:spcPct val="0"/>
              </a:spcAft>
              <a:buNone/>
            </a:pPr>
            <a:r>
              <a:rPr lang="en-US" sz="40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rPr>
              <a:t>Getting Organized Takes Work</a:t>
            </a:r>
          </a:p>
          <a:p>
            <a:pPr marL="0" lvl="0" indent="0" defTabSz="914400" fontAlgn="base">
              <a:lnSpc>
                <a:spcPct val="100000"/>
              </a:lnSpc>
              <a:spcBef>
                <a:spcPct val="0"/>
              </a:spcBef>
              <a:spcAft>
                <a:spcPct val="0"/>
              </a:spcAft>
              <a:buNone/>
            </a:pPr>
            <a:r>
              <a:rPr lang="en-US" sz="2800" b="1" dirty="0">
                <a:solidFill>
                  <a:srgbClr val="000000"/>
                </a:solidFill>
                <a:latin typeface="Arial" panose="020B0604020202020204" pitchFamily="34" charset="0"/>
                <a:cs typeface="Arial" panose="020B0604020202020204" pitchFamily="34" charset="0"/>
              </a:rPr>
              <a:t>Things I Surrounded my Office Walls with:</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Fiscal Year Calendar</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Annual School Calendar</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Payroll Schedule</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Mileage Charts</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Teacher Schedules</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Salary and Leave Codes</a:t>
            </a:r>
          </a:p>
          <a:p>
            <a:pPr marL="514350" lvl="0" indent="-514350" defTabSz="914400" fontAlgn="base">
              <a:lnSpc>
                <a:spcPct val="100000"/>
              </a:lnSpc>
              <a:spcBef>
                <a:spcPct val="0"/>
              </a:spcBef>
              <a:spcAft>
                <a:spcPts val="600"/>
              </a:spcAft>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BC/BS &amp; Benefit Costs</a:t>
            </a:r>
          </a:p>
          <a:p>
            <a:endParaRPr lang="en-US" dirty="0"/>
          </a:p>
        </p:txBody>
      </p:sp>
      <p:pic>
        <p:nvPicPr>
          <p:cNvPr id="5" name="Picture 4">
            <a:extLst>
              <a:ext uri="{FF2B5EF4-FFF2-40B4-BE49-F238E27FC236}">
                <a16:creationId xmlns:a16="http://schemas.microsoft.com/office/drawing/2014/main" id="{29D8CED5-A3CD-D6B0-8E77-59E3E803A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657" y="2292714"/>
            <a:ext cx="4564539" cy="4108086"/>
          </a:xfrm>
          <a:prstGeom prst="rect">
            <a:avLst/>
          </a:prstGeom>
        </p:spPr>
      </p:pic>
    </p:spTree>
    <p:extLst>
      <p:ext uri="{BB962C8B-B14F-4D97-AF65-F5344CB8AC3E}">
        <p14:creationId xmlns:p14="http://schemas.microsoft.com/office/powerpoint/2010/main" val="25484779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204</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3847207"/>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4000" b="1" dirty="0">
                <a:latin typeface="+mn-lt"/>
                <a:cs typeface="Arial" panose="020B0604020202020204" pitchFamily="34" charset="0"/>
              </a:rPr>
              <a:t>A Board Member/Administrator wants to be your Friend on Social Media</a:t>
            </a:r>
          </a:p>
          <a:p>
            <a:pPr marL="3149600"/>
            <a:endParaRPr lang="en-US" sz="2800" b="1"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spTree>
    <p:extLst>
      <p:ext uri="{BB962C8B-B14F-4D97-AF65-F5344CB8AC3E}">
        <p14:creationId xmlns:p14="http://schemas.microsoft.com/office/powerpoint/2010/main" val="144363051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205</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3662541"/>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2400" b="1" dirty="0">
                <a:cs typeface="Arial" panose="020B0604020202020204" pitchFamily="34" charset="0"/>
              </a:rPr>
              <a:t>An Employee, Board Member, or Administrator was Apparently Unconscious During a Meeting, Because they are Misrepresenting the Events, and What was Said at the Meeting to District Patrons &amp; Employees.</a:t>
            </a:r>
            <a:endParaRPr lang="en-US" sz="2400" dirty="0"/>
          </a:p>
          <a:p>
            <a:pPr marL="3149600"/>
            <a:endParaRPr lang="en-US" sz="2800" b="1" dirty="0">
              <a:latin typeface="+mn-lt"/>
              <a:cs typeface="Arial" panose="020B0604020202020204" pitchFamily="34" charset="0"/>
            </a:endParaRPr>
          </a:p>
          <a:p>
            <a:pPr marL="3149600"/>
            <a:endParaRPr lang="en-US" sz="2800" b="1"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pic>
        <p:nvPicPr>
          <p:cNvPr id="4" name="Picture 3">
            <a:extLst>
              <a:ext uri="{FF2B5EF4-FFF2-40B4-BE49-F238E27FC236}">
                <a16:creationId xmlns:a16="http://schemas.microsoft.com/office/drawing/2014/main" id="{4C2B3C4C-F38E-42F7-333E-6AF3407AD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814" y="3660775"/>
            <a:ext cx="2729802" cy="3105150"/>
          </a:xfrm>
          <a:prstGeom prst="rect">
            <a:avLst/>
          </a:prstGeom>
        </p:spPr>
      </p:pic>
    </p:spTree>
    <p:extLst>
      <p:ext uri="{BB962C8B-B14F-4D97-AF65-F5344CB8AC3E}">
        <p14:creationId xmlns:p14="http://schemas.microsoft.com/office/powerpoint/2010/main" val="23777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206</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5262979"/>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2400" b="1" dirty="0">
                <a:solidFill>
                  <a:srgbClr val="000000"/>
                </a:solidFill>
                <a:latin typeface="+mn-lt"/>
              </a:rPr>
              <a:t>A New Business Manager is Asked to Falsify an Insurance Application Stating the District had Only had Three Minor Losses When in Fact – There had Been Eight and Two of Them Were Major.  </a:t>
            </a:r>
            <a:br>
              <a:rPr lang="en-US" sz="2400" b="1" dirty="0">
                <a:solidFill>
                  <a:srgbClr val="000000"/>
                </a:solidFill>
                <a:latin typeface="+mn-lt"/>
              </a:rPr>
            </a:br>
            <a:br>
              <a:rPr lang="en-US" sz="800" b="1" dirty="0">
                <a:solidFill>
                  <a:srgbClr val="000000"/>
                </a:solidFill>
                <a:latin typeface="+mn-lt"/>
              </a:rPr>
            </a:br>
            <a:r>
              <a:rPr lang="en-US" sz="2400" b="1" dirty="0">
                <a:solidFill>
                  <a:srgbClr val="000000"/>
                </a:solidFill>
                <a:latin typeface="+mn-lt"/>
              </a:rPr>
              <a:t>The New Business Manager Refuses But Knows The Superintendent has Forwarded the Falsified Application to the Insurance Company.</a:t>
            </a:r>
            <a:br>
              <a:rPr lang="en-US" sz="3200" b="1" dirty="0">
                <a:latin typeface="+mn-lt"/>
              </a:rPr>
            </a:br>
            <a:endParaRPr lang="en-US" sz="2800" b="1" dirty="0">
              <a:latin typeface="+mn-lt"/>
              <a:cs typeface="Arial" panose="020B0604020202020204" pitchFamily="34" charset="0"/>
            </a:endParaRPr>
          </a:p>
          <a:p>
            <a:pPr marL="3149600"/>
            <a:endParaRPr lang="en-US" sz="2800" b="1"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spTree>
    <p:extLst>
      <p:ext uri="{BB962C8B-B14F-4D97-AF65-F5344CB8AC3E}">
        <p14:creationId xmlns:p14="http://schemas.microsoft.com/office/powerpoint/2010/main" val="15740107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7C6AC-5321-7D7C-4D7A-6F8BCCA9A758}"/>
              </a:ext>
            </a:extLst>
          </p:cNvPr>
          <p:cNvSpPr>
            <a:spLocks noGrp="1"/>
          </p:cNvSpPr>
          <p:nvPr>
            <p:ph type="sldNum" sz="quarter" idx="12"/>
          </p:nvPr>
        </p:nvSpPr>
        <p:spPr/>
        <p:txBody>
          <a:bodyPr/>
          <a:lstStyle/>
          <a:p>
            <a:fld id="{CB1E4CB7-CB13-4810-BF18-BE31AFC64F93}" type="slidenum">
              <a:rPr lang="en-US" smtClean="0"/>
              <a:t>207</a:t>
            </a:fld>
            <a:endParaRPr lang="en-US" dirty="0"/>
          </a:p>
        </p:txBody>
      </p:sp>
      <p:sp>
        <p:nvSpPr>
          <p:cNvPr id="3" name="TextBox 2">
            <a:extLst>
              <a:ext uri="{FF2B5EF4-FFF2-40B4-BE49-F238E27FC236}">
                <a16:creationId xmlns:a16="http://schemas.microsoft.com/office/drawing/2014/main" id="{2315DE6A-D1F8-9733-CF79-65404C5E9DB3}"/>
              </a:ext>
            </a:extLst>
          </p:cNvPr>
          <p:cNvSpPr txBox="1"/>
          <p:nvPr/>
        </p:nvSpPr>
        <p:spPr>
          <a:xfrm>
            <a:off x="914400" y="1016000"/>
            <a:ext cx="10515600" cy="5062924"/>
          </a:xfrm>
          <a:prstGeom prst="rect">
            <a:avLst/>
          </a:prstGeom>
          <a:noFill/>
        </p:spPr>
        <p:txBody>
          <a:bodyPr wrap="square" rtlCol="0">
            <a:spAutoFit/>
          </a:bodyPr>
          <a:lstStyle/>
          <a:p>
            <a:pPr marL="0" lvl="0" indent="0" algn="ctr" defTabSz="914400" fontAlgn="base">
              <a:spcBef>
                <a:spcPct val="0"/>
              </a:spcBef>
              <a:spcAft>
                <a:spcPct val="0"/>
              </a:spcAft>
              <a:buNone/>
            </a:pPr>
            <a:r>
              <a:rPr lang="en-US" sz="32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rPr>
              <a:t>If Someone Asks for a Favor – Ask Yourself:</a:t>
            </a:r>
          </a:p>
          <a:p>
            <a:pPr marL="0" lvl="0" indent="0" algn="ctr" defTabSz="914400" fontAlgn="base">
              <a:spcBef>
                <a:spcPct val="0"/>
              </a:spcBef>
              <a:spcAft>
                <a:spcPct val="0"/>
              </a:spcAft>
              <a:buNone/>
            </a:pPr>
            <a:endParaRPr lang="en-US" sz="9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endParaRPr>
          </a:p>
          <a:p>
            <a:pPr marL="287338" lvl="0" indent="-287338" defTabSz="914400" fontAlgn="base">
              <a:spcBef>
                <a:spcPct val="0"/>
              </a:spcBef>
              <a:spcAft>
                <a:spcPct val="0"/>
              </a:spcAft>
              <a:buClr>
                <a:srgbClr val="C00000"/>
              </a:buClr>
              <a:buFont typeface="Arial" pitchFamily="34" charset="0"/>
              <a:buChar char="•"/>
            </a:pPr>
            <a:r>
              <a:rPr lang="en-US" sz="2400" b="1" dirty="0">
                <a:solidFill>
                  <a:srgbClr val="000000"/>
                </a:solidFill>
              </a:rPr>
              <a:t>Am I Following Policy?</a:t>
            </a:r>
          </a:p>
          <a:p>
            <a:pPr marL="287338" lvl="0" indent="-287338" defTabSz="914400" fontAlgn="base">
              <a:spcBef>
                <a:spcPct val="0"/>
              </a:spcBef>
              <a:spcAft>
                <a:spcPct val="0"/>
              </a:spcAft>
              <a:buClr>
                <a:srgbClr val="C00000"/>
              </a:buClr>
              <a:buFont typeface="Arial" pitchFamily="34" charset="0"/>
              <a:buChar char="•"/>
            </a:pPr>
            <a:endParaRPr lang="en-US" sz="2400" b="1" dirty="0">
              <a:solidFill>
                <a:srgbClr val="000000"/>
              </a:solidFill>
            </a:endParaRPr>
          </a:p>
          <a:p>
            <a:pPr marL="287338" lvl="0" indent="-287338" defTabSz="914400" fontAlgn="base">
              <a:spcBef>
                <a:spcPct val="0"/>
              </a:spcBef>
              <a:spcAft>
                <a:spcPct val="0"/>
              </a:spcAft>
              <a:buClr>
                <a:srgbClr val="C00000"/>
              </a:buClr>
              <a:buFont typeface="Arial" pitchFamily="34" charset="0"/>
              <a:buChar char="•"/>
            </a:pPr>
            <a:r>
              <a:rPr lang="en-US" sz="2400" b="1" dirty="0">
                <a:solidFill>
                  <a:srgbClr val="000000"/>
                </a:solidFill>
              </a:rPr>
              <a:t>Am I Breaking the Law?</a:t>
            </a:r>
          </a:p>
          <a:p>
            <a:pPr marL="287338" lvl="0" indent="-287338" defTabSz="914400" fontAlgn="base">
              <a:spcBef>
                <a:spcPct val="0"/>
              </a:spcBef>
              <a:spcAft>
                <a:spcPct val="0"/>
              </a:spcAft>
              <a:buClr>
                <a:srgbClr val="C00000"/>
              </a:buClr>
              <a:buFont typeface="Arial" pitchFamily="34" charset="0"/>
              <a:buChar char="•"/>
            </a:pPr>
            <a:endParaRPr lang="en-US" sz="2400" b="1" dirty="0">
              <a:solidFill>
                <a:srgbClr val="000000"/>
              </a:solidFill>
            </a:endParaRPr>
          </a:p>
          <a:p>
            <a:pPr marL="287338" lvl="0" indent="-287338" defTabSz="914400" fontAlgn="base">
              <a:spcBef>
                <a:spcPct val="0"/>
              </a:spcBef>
              <a:spcAft>
                <a:spcPct val="0"/>
              </a:spcAft>
              <a:buClr>
                <a:srgbClr val="C00000"/>
              </a:buClr>
              <a:buFont typeface="Arial" pitchFamily="34" charset="0"/>
              <a:buChar char="•"/>
            </a:pPr>
            <a:r>
              <a:rPr lang="en-US" sz="2400" b="1" dirty="0">
                <a:solidFill>
                  <a:srgbClr val="000000"/>
                </a:solidFill>
              </a:rPr>
              <a:t>Am I Being Discriminatory?</a:t>
            </a:r>
          </a:p>
          <a:p>
            <a:pPr marL="287338" lvl="0" indent="-287338" defTabSz="914400" fontAlgn="base">
              <a:spcBef>
                <a:spcPct val="0"/>
              </a:spcBef>
              <a:spcAft>
                <a:spcPct val="0"/>
              </a:spcAft>
              <a:buClr>
                <a:srgbClr val="C00000"/>
              </a:buClr>
              <a:buFont typeface="Arial" pitchFamily="34" charset="0"/>
              <a:buChar char="•"/>
            </a:pPr>
            <a:endParaRPr lang="en-US" sz="2400" b="1" dirty="0">
              <a:solidFill>
                <a:srgbClr val="000000"/>
              </a:solidFill>
            </a:endParaRPr>
          </a:p>
          <a:p>
            <a:pPr marL="287338" lvl="0" indent="-287338" defTabSz="914400" fontAlgn="base">
              <a:spcBef>
                <a:spcPct val="0"/>
              </a:spcBef>
              <a:spcAft>
                <a:spcPct val="0"/>
              </a:spcAft>
              <a:buClr>
                <a:srgbClr val="C00000"/>
              </a:buClr>
              <a:buFont typeface="Arial" pitchFamily="34" charset="0"/>
              <a:buChar char="•"/>
            </a:pPr>
            <a:r>
              <a:rPr lang="en-US" sz="2400" b="1" dirty="0">
                <a:solidFill>
                  <a:srgbClr val="000000"/>
                </a:solidFill>
              </a:rPr>
              <a:t>Should I Report This Request?</a:t>
            </a:r>
          </a:p>
          <a:p>
            <a:pPr marL="287338" lvl="0" indent="-287338" defTabSz="914400" fontAlgn="base">
              <a:spcBef>
                <a:spcPct val="0"/>
              </a:spcBef>
              <a:spcAft>
                <a:spcPct val="0"/>
              </a:spcAft>
              <a:buClr>
                <a:srgbClr val="C00000"/>
              </a:buClr>
              <a:buFont typeface="Arial" pitchFamily="34" charset="0"/>
              <a:buChar char="•"/>
            </a:pPr>
            <a:endParaRPr lang="en-US" sz="2400" b="1" dirty="0">
              <a:solidFill>
                <a:srgbClr val="000000"/>
              </a:solidFill>
            </a:endParaRPr>
          </a:p>
          <a:p>
            <a:pPr marL="287338" lvl="0" indent="-287338" defTabSz="914400" fontAlgn="base">
              <a:spcBef>
                <a:spcPct val="0"/>
              </a:spcBef>
              <a:spcAft>
                <a:spcPct val="0"/>
              </a:spcAft>
              <a:buClr>
                <a:srgbClr val="C00000"/>
              </a:buClr>
              <a:buFont typeface="Arial" pitchFamily="34" charset="0"/>
              <a:buChar char="•"/>
            </a:pPr>
            <a:r>
              <a:rPr lang="en-US" sz="2400" b="1" dirty="0">
                <a:solidFill>
                  <a:srgbClr val="000000"/>
                </a:solidFill>
              </a:rPr>
              <a:t>Will This Create a Liability Situation?</a:t>
            </a:r>
          </a:p>
          <a:p>
            <a:pPr marL="287338" lvl="0" indent="-287338" defTabSz="914400" fontAlgn="base">
              <a:spcBef>
                <a:spcPct val="0"/>
              </a:spcBef>
              <a:spcAft>
                <a:spcPct val="0"/>
              </a:spcAft>
              <a:buClr>
                <a:srgbClr val="C00000"/>
              </a:buClr>
              <a:buFont typeface="Arial" pitchFamily="34" charset="0"/>
              <a:buChar char="•"/>
            </a:pPr>
            <a:endParaRPr lang="en-US" sz="2400" b="1" dirty="0">
              <a:solidFill>
                <a:srgbClr val="000000"/>
              </a:solidFill>
            </a:endParaRPr>
          </a:p>
          <a:p>
            <a:pPr marL="287338" lvl="0" indent="-287338" defTabSz="914400" fontAlgn="base">
              <a:spcBef>
                <a:spcPct val="0"/>
              </a:spcBef>
              <a:spcAft>
                <a:spcPct val="0"/>
              </a:spcAft>
              <a:buClr>
                <a:srgbClr val="C00000"/>
              </a:buClr>
              <a:buFont typeface="Arial" pitchFamily="34" charset="0"/>
              <a:buChar char="•"/>
            </a:pPr>
            <a:r>
              <a:rPr lang="en-US" sz="2400" b="1" dirty="0">
                <a:solidFill>
                  <a:srgbClr val="000000"/>
                </a:solidFill>
              </a:rPr>
              <a:t>Is Their Problem Going to Become </a:t>
            </a:r>
            <a:r>
              <a:rPr lang="en-US" sz="2400" b="1" i="1" u="sng" dirty="0">
                <a:solidFill>
                  <a:srgbClr val="C00000"/>
                </a:solidFill>
                <a:highlight>
                  <a:srgbClr val="FFFF00"/>
                </a:highlight>
              </a:rPr>
              <a:t>MY PROBLEM</a:t>
            </a:r>
            <a:r>
              <a:rPr lang="en-US" sz="2400" b="1" i="1" u="sng" dirty="0">
                <a:solidFill>
                  <a:srgbClr val="C00000"/>
                </a:solidFill>
              </a:rPr>
              <a:t>?</a:t>
            </a:r>
          </a:p>
          <a:p>
            <a:endParaRPr lang="en-US" dirty="0"/>
          </a:p>
        </p:txBody>
      </p:sp>
      <p:pic>
        <p:nvPicPr>
          <p:cNvPr id="4" name="Picture 3">
            <a:extLst>
              <a:ext uri="{FF2B5EF4-FFF2-40B4-BE49-F238E27FC236}">
                <a16:creationId xmlns:a16="http://schemas.microsoft.com/office/drawing/2014/main" id="{EB100701-51E5-C8C1-DF70-68605E065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0035" y="1636549"/>
            <a:ext cx="3269613" cy="3367701"/>
          </a:xfrm>
          <a:prstGeom prst="rect">
            <a:avLst/>
          </a:prstGeom>
          <a:solidFill>
            <a:srgbClr val="FFFFCC"/>
          </a:solidFill>
        </p:spPr>
      </p:pic>
    </p:spTree>
    <p:extLst>
      <p:ext uri="{BB962C8B-B14F-4D97-AF65-F5344CB8AC3E}">
        <p14:creationId xmlns:p14="http://schemas.microsoft.com/office/powerpoint/2010/main" val="9931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 calcmode="lin" valueType="num">
                                      <p:cBhvr additive="base">
                                        <p:cTn id="2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C64D5-6D51-C8EC-3E75-DF8A8E41717D}"/>
              </a:ext>
            </a:extLst>
          </p:cNvPr>
          <p:cNvSpPr>
            <a:spLocks noGrp="1"/>
          </p:cNvSpPr>
          <p:nvPr>
            <p:ph type="sldNum" sz="quarter" idx="12"/>
          </p:nvPr>
        </p:nvSpPr>
        <p:spPr/>
        <p:txBody>
          <a:bodyPr/>
          <a:lstStyle/>
          <a:p>
            <a:fld id="{CB1E4CB7-CB13-4810-BF18-BE31AFC64F93}" type="slidenum">
              <a:rPr lang="en-US" smtClean="0"/>
              <a:t>208</a:t>
            </a:fld>
            <a:endParaRPr lang="en-US" dirty="0"/>
          </a:p>
        </p:txBody>
      </p:sp>
      <p:sp>
        <p:nvSpPr>
          <p:cNvPr id="3" name="TextBox 2">
            <a:extLst>
              <a:ext uri="{FF2B5EF4-FFF2-40B4-BE49-F238E27FC236}">
                <a16:creationId xmlns:a16="http://schemas.microsoft.com/office/drawing/2014/main" id="{5A6DBB19-6B75-63D3-D6BA-262222092743}"/>
              </a:ext>
            </a:extLst>
          </p:cNvPr>
          <p:cNvSpPr txBox="1"/>
          <p:nvPr/>
        </p:nvSpPr>
        <p:spPr>
          <a:xfrm>
            <a:off x="838200" y="783772"/>
            <a:ext cx="10515600" cy="5701561"/>
          </a:xfrm>
          <a:prstGeom prst="rect">
            <a:avLst/>
          </a:prstGeom>
          <a:noFill/>
        </p:spPr>
        <p:txBody>
          <a:bodyPr wrap="square" rtlCol="0">
            <a:spAutoFit/>
          </a:bodyPr>
          <a:lstStyle/>
          <a:p>
            <a:pPr marL="0" lvl="0" indent="0" algn="ctr" defTabSz="914400" fontAlgn="base">
              <a:spcBef>
                <a:spcPct val="0"/>
              </a:spcBef>
              <a:spcAft>
                <a:spcPct val="0"/>
              </a:spcAft>
              <a:buNone/>
            </a:pPr>
            <a:r>
              <a:rPr lang="en-US" sz="40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rPr>
              <a:t>Keep Yourself Out of Trouble:</a:t>
            </a:r>
          </a:p>
          <a:p>
            <a:pPr marL="0" lvl="0" indent="0" algn="ctr" defTabSz="914400" fontAlgn="base">
              <a:spcBef>
                <a:spcPct val="0"/>
              </a:spcBef>
              <a:spcAft>
                <a:spcPct val="0"/>
              </a:spcAft>
              <a:buNone/>
            </a:pPr>
            <a:endParaRPr lang="en-US" sz="105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endParaRPr>
          </a:p>
          <a:p>
            <a:pPr marL="461963" lvl="0" indent="-461963" defTabSz="914400" fontAlgn="base">
              <a:spcBef>
                <a:spcPct val="0"/>
              </a:spcBef>
              <a:spcAft>
                <a:spcPct val="0"/>
              </a:spcAft>
              <a:buClr>
                <a:srgbClr val="00A200"/>
              </a:buClr>
              <a:buFont typeface="Arial" pitchFamily="34" charset="0"/>
              <a:buChar char="•"/>
              <a:tabLst>
                <a:tab pos="461963" algn="l"/>
              </a:tabLst>
            </a:pPr>
            <a:r>
              <a:rPr lang="en-US" sz="2400" b="1" dirty="0">
                <a:solidFill>
                  <a:srgbClr val="000000"/>
                </a:solidFill>
              </a:rPr>
              <a:t>Admit When You Are Wrong</a:t>
            </a:r>
          </a:p>
          <a:p>
            <a:pPr marL="225425" lvl="0" indent="-225425" defTabSz="914400" fontAlgn="base">
              <a:spcBef>
                <a:spcPct val="0"/>
              </a:spcBef>
              <a:spcAft>
                <a:spcPct val="0"/>
              </a:spcAft>
              <a:buClr>
                <a:srgbClr val="00A200"/>
              </a:buClr>
              <a:buFont typeface="Arial" pitchFamily="34" charset="0"/>
              <a:buChar char="•"/>
              <a:tabLst>
                <a:tab pos="225425" algn="l"/>
              </a:tabLst>
            </a:pPr>
            <a:endParaRPr lang="en-US" sz="1050" b="1" dirty="0">
              <a:solidFill>
                <a:srgbClr val="000000"/>
              </a:solidFill>
            </a:endParaRPr>
          </a:p>
          <a:p>
            <a:pPr marL="800100" lvl="1" indent="-342900" defTabSz="914400" fontAlgn="base">
              <a:spcBef>
                <a:spcPct val="0"/>
              </a:spcBef>
              <a:spcAft>
                <a:spcPct val="0"/>
              </a:spcAft>
              <a:buClr>
                <a:srgbClr val="00A200"/>
              </a:buClr>
              <a:buFont typeface="Wingdings" panose="05000000000000000000" pitchFamily="2" charset="2"/>
              <a:buChar char="ü"/>
              <a:tabLst>
                <a:tab pos="225425" algn="l"/>
              </a:tabLst>
            </a:pPr>
            <a:r>
              <a:rPr lang="en-US" sz="2000" b="1" dirty="0">
                <a:solidFill>
                  <a:srgbClr val="000000"/>
                </a:solidFill>
              </a:rPr>
              <a:t>Take Responsibility</a:t>
            </a:r>
          </a:p>
          <a:p>
            <a:pPr lvl="0" defTabSz="914400" fontAlgn="base">
              <a:spcBef>
                <a:spcPct val="0"/>
              </a:spcBef>
              <a:spcAft>
                <a:spcPct val="0"/>
              </a:spcAft>
              <a:buClr>
                <a:srgbClr val="00A200"/>
              </a:buClr>
              <a:tabLst>
                <a:tab pos="225425" algn="l"/>
              </a:tabLst>
            </a:pPr>
            <a:endParaRPr lang="en-US" sz="1050" b="1" dirty="0">
              <a:solidFill>
                <a:srgbClr val="000000"/>
              </a:solidFill>
            </a:endParaRPr>
          </a:p>
          <a:p>
            <a:pPr marL="461963" lvl="0" indent="-461963" defTabSz="914400" fontAlgn="base">
              <a:spcBef>
                <a:spcPct val="0"/>
              </a:spcBef>
              <a:spcAft>
                <a:spcPct val="0"/>
              </a:spcAft>
              <a:buClr>
                <a:srgbClr val="00A200"/>
              </a:buClr>
              <a:buFont typeface="Arial" pitchFamily="34" charset="0"/>
              <a:buChar char="•"/>
              <a:tabLst>
                <a:tab pos="225425" algn="l"/>
              </a:tabLst>
            </a:pPr>
            <a:r>
              <a:rPr lang="en-US" sz="2400" b="1" dirty="0">
                <a:solidFill>
                  <a:srgbClr val="000000"/>
                </a:solidFill>
              </a:rPr>
              <a:t>Don’t Ignore Problems </a:t>
            </a:r>
            <a:r>
              <a:rPr lang="en-US" sz="2000" b="1" dirty="0">
                <a:solidFill>
                  <a:srgbClr val="000000"/>
                </a:solidFill>
              </a:rPr>
              <a:t>– </a:t>
            </a:r>
            <a:r>
              <a:rPr lang="en-US" sz="2000" b="1" u="sng" dirty="0">
                <a:solidFill>
                  <a:srgbClr val="00A200"/>
                </a:solidFill>
              </a:rPr>
              <a:t>They  Won’t Go Away</a:t>
            </a:r>
          </a:p>
          <a:p>
            <a:pPr marL="461963" lvl="0" indent="-461963" defTabSz="914400" fontAlgn="base">
              <a:spcBef>
                <a:spcPct val="0"/>
              </a:spcBef>
              <a:spcAft>
                <a:spcPct val="0"/>
              </a:spcAft>
              <a:buClr>
                <a:srgbClr val="00A200"/>
              </a:buClr>
              <a:buFont typeface="Arial" pitchFamily="34" charset="0"/>
              <a:buChar char="•"/>
              <a:tabLst>
                <a:tab pos="225425" algn="l"/>
              </a:tabLst>
            </a:pPr>
            <a:endParaRPr lang="en-US" sz="1050" b="1" dirty="0">
              <a:solidFill>
                <a:srgbClr val="000000"/>
              </a:solidFill>
            </a:endParaRPr>
          </a:p>
          <a:p>
            <a:pPr marL="461963" lvl="0" indent="-461963" defTabSz="914400" fontAlgn="base">
              <a:spcBef>
                <a:spcPct val="0"/>
              </a:spcBef>
              <a:spcAft>
                <a:spcPct val="0"/>
              </a:spcAft>
              <a:buClr>
                <a:srgbClr val="00A200"/>
              </a:buClr>
              <a:buFont typeface="Arial" pitchFamily="34" charset="0"/>
              <a:buChar char="•"/>
              <a:tabLst>
                <a:tab pos="225425" algn="l"/>
              </a:tabLst>
            </a:pPr>
            <a:r>
              <a:rPr lang="en-US" sz="2400" b="1" dirty="0">
                <a:solidFill>
                  <a:srgbClr val="000000"/>
                </a:solidFill>
              </a:rPr>
              <a:t>Always Tell the Trut</a:t>
            </a:r>
            <a:r>
              <a:rPr lang="en-US" sz="2000" b="1" dirty="0">
                <a:solidFill>
                  <a:srgbClr val="000000"/>
                </a:solidFill>
              </a:rPr>
              <a:t>h</a:t>
            </a:r>
          </a:p>
          <a:p>
            <a:pPr marL="914400" lvl="1" indent="-457200" defTabSz="914400" fontAlgn="base">
              <a:spcBef>
                <a:spcPct val="0"/>
              </a:spcBef>
              <a:spcAft>
                <a:spcPct val="0"/>
              </a:spcAft>
              <a:buClr>
                <a:srgbClr val="00A200"/>
              </a:buClr>
              <a:buFont typeface="Courier New" panose="02070309020205020404" pitchFamily="49" charset="0"/>
              <a:buChar char="o"/>
              <a:tabLst>
                <a:tab pos="225425" algn="l"/>
              </a:tabLst>
            </a:pPr>
            <a:r>
              <a:rPr lang="en-US" sz="2000" b="1" dirty="0">
                <a:solidFill>
                  <a:srgbClr val="00A200"/>
                </a:solidFill>
              </a:rPr>
              <a:t>Why Would You Possibly Need to Know That?</a:t>
            </a:r>
          </a:p>
          <a:p>
            <a:pPr marL="914400" lvl="1" indent="-457200" defTabSz="914400" fontAlgn="base">
              <a:spcBef>
                <a:spcPct val="0"/>
              </a:spcBef>
              <a:spcAft>
                <a:spcPct val="0"/>
              </a:spcAft>
              <a:buClr>
                <a:srgbClr val="00A200"/>
              </a:buClr>
              <a:buFont typeface="Courier New" panose="02070309020205020404" pitchFamily="49" charset="0"/>
              <a:buChar char="o"/>
              <a:tabLst>
                <a:tab pos="225425" algn="l"/>
              </a:tabLst>
            </a:pPr>
            <a:endParaRPr lang="en-US" sz="1200" b="1" dirty="0">
              <a:solidFill>
                <a:srgbClr val="00A200"/>
              </a:solidFill>
            </a:endParaRPr>
          </a:p>
          <a:p>
            <a:pPr marL="914400" lvl="1" indent="-457200" defTabSz="914400" fontAlgn="base">
              <a:spcBef>
                <a:spcPct val="0"/>
              </a:spcBef>
              <a:spcAft>
                <a:spcPct val="0"/>
              </a:spcAft>
              <a:buClr>
                <a:srgbClr val="00A200"/>
              </a:buClr>
              <a:buFont typeface="Courier New" panose="02070309020205020404" pitchFamily="49" charset="0"/>
              <a:buChar char="o"/>
              <a:tabLst>
                <a:tab pos="225425" algn="l"/>
              </a:tabLst>
            </a:pPr>
            <a:r>
              <a:rPr lang="en-US" sz="2000" b="1" dirty="0">
                <a:solidFill>
                  <a:srgbClr val="00A200"/>
                </a:solidFill>
              </a:rPr>
              <a:t>When You Lie, Your Forehead </a:t>
            </a:r>
            <a:r>
              <a:rPr lang="en-US" sz="2000" b="1" dirty="0">
                <a:solidFill>
                  <a:srgbClr val="00A200"/>
                </a:solidFill>
                <a:effectLst>
                  <a:glow rad="228600">
                    <a:srgbClr val="FFFF99">
                      <a:satMod val="175000"/>
                      <a:alpha val="40000"/>
                    </a:srgbClr>
                  </a:glow>
                </a:effectLst>
                <a:highlight>
                  <a:srgbClr val="FFFF00"/>
                </a:highlight>
              </a:rPr>
              <a:t>Lights Up</a:t>
            </a:r>
            <a:r>
              <a:rPr lang="en-US" sz="2000" b="1" dirty="0">
                <a:solidFill>
                  <a:srgbClr val="00A200"/>
                </a:solidFill>
              </a:rPr>
              <a:t>!</a:t>
            </a:r>
          </a:p>
          <a:p>
            <a:pPr marL="225425" lvl="0" indent="-225425" defTabSz="914400" fontAlgn="base">
              <a:spcBef>
                <a:spcPct val="0"/>
              </a:spcBef>
              <a:spcAft>
                <a:spcPct val="0"/>
              </a:spcAft>
              <a:buClr>
                <a:srgbClr val="00A200"/>
              </a:buClr>
              <a:buFont typeface="Arial" pitchFamily="34" charset="0"/>
              <a:buChar char="•"/>
              <a:tabLst>
                <a:tab pos="225425" algn="l"/>
              </a:tabLst>
            </a:pPr>
            <a:endParaRPr lang="en-US" sz="1050" b="1" dirty="0">
              <a:solidFill>
                <a:srgbClr val="000000"/>
              </a:solidFill>
            </a:endParaRPr>
          </a:p>
          <a:p>
            <a:pPr marL="461963" lvl="0" indent="-461963" defTabSz="914400" fontAlgn="base">
              <a:spcBef>
                <a:spcPct val="0"/>
              </a:spcBef>
              <a:spcAft>
                <a:spcPct val="0"/>
              </a:spcAft>
              <a:buClr>
                <a:srgbClr val="00A200"/>
              </a:buClr>
              <a:buFont typeface="Arial" pitchFamily="34" charset="0"/>
              <a:buChar char="•"/>
              <a:tabLst>
                <a:tab pos="461963" algn="l"/>
              </a:tabLst>
            </a:pPr>
            <a:r>
              <a:rPr lang="en-US" sz="2400" b="1" dirty="0">
                <a:solidFill>
                  <a:srgbClr val="000000"/>
                </a:solidFill>
              </a:rPr>
              <a:t>Be Above Reproach</a:t>
            </a:r>
          </a:p>
          <a:p>
            <a:pPr marL="914400" lvl="1" indent="-457200" defTabSz="914400" fontAlgn="base">
              <a:spcBef>
                <a:spcPct val="0"/>
              </a:spcBef>
              <a:spcAft>
                <a:spcPct val="0"/>
              </a:spcAft>
              <a:buClr>
                <a:srgbClr val="00A200"/>
              </a:buClr>
              <a:buFont typeface="Wingdings" pitchFamily="2" charset="2"/>
              <a:buChar char="Ø"/>
              <a:tabLst>
                <a:tab pos="225425" algn="l"/>
              </a:tabLst>
            </a:pPr>
            <a:r>
              <a:rPr lang="en-US" sz="2000" b="1" dirty="0">
                <a:solidFill>
                  <a:srgbClr val="000000"/>
                </a:solidFill>
              </a:rPr>
              <a:t>People </a:t>
            </a:r>
            <a:r>
              <a:rPr lang="en-US" sz="2000" b="1" i="1" u="sng" dirty="0">
                <a:solidFill>
                  <a:srgbClr val="000000"/>
                </a:solidFill>
              </a:rPr>
              <a:t>Won’t Even Ask </a:t>
            </a:r>
            <a:r>
              <a:rPr lang="en-US" sz="2000" b="1" dirty="0">
                <a:solidFill>
                  <a:srgbClr val="000000"/>
                </a:solidFill>
              </a:rPr>
              <a:t>You to do Questionable Deeds</a:t>
            </a:r>
          </a:p>
          <a:p>
            <a:pPr marL="225425" lvl="0" indent="-225425" defTabSz="914400" fontAlgn="base">
              <a:spcBef>
                <a:spcPct val="0"/>
              </a:spcBef>
              <a:spcAft>
                <a:spcPct val="0"/>
              </a:spcAft>
              <a:buClr>
                <a:srgbClr val="00A200"/>
              </a:buClr>
              <a:buFont typeface="Arial" pitchFamily="34" charset="0"/>
              <a:buChar char="•"/>
              <a:tabLst>
                <a:tab pos="225425" algn="l"/>
              </a:tabLst>
            </a:pPr>
            <a:endParaRPr lang="en-US" sz="2000" b="1" dirty="0">
              <a:solidFill>
                <a:srgbClr val="000000"/>
              </a:solidFill>
            </a:endParaRPr>
          </a:p>
          <a:p>
            <a:pPr marL="0" lvl="0" indent="0" algn="ctr" defTabSz="914400" fontAlgn="base">
              <a:spcBef>
                <a:spcPct val="0"/>
              </a:spcBef>
              <a:spcAft>
                <a:spcPct val="0"/>
              </a:spcAft>
              <a:buClr>
                <a:srgbClr val="00A200"/>
              </a:buClr>
              <a:buNone/>
              <a:tabLst>
                <a:tab pos="461963" algn="l"/>
              </a:tabLst>
            </a:pPr>
            <a:r>
              <a:rPr lang="en-US" sz="4400" b="1" dirty="0">
                <a:solidFill>
                  <a:srgbClr val="C00000"/>
                </a:solidFill>
              </a:rPr>
              <a:t>Expect the Same From Others</a:t>
            </a:r>
            <a:endParaRPr lang="en-US" sz="4400" dirty="0">
              <a:solidFill>
                <a:srgbClr val="C00000"/>
              </a:solidFill>
            </a:endParaRPr>
          </a:p>
          <a:p>
            <a:endParaRPr lang="en-US" dirty="0"/>
          </a:p>
        </p:txBody>
      </p:sp>
      <p:pic>
        <p:nvPicPr>
          <p:cNvPr id="4" name="Picture 3">
            <a:extLst>
              <a:ext uri="{FF2B5EF4-FFF2-40B4-BE49-F238E27FC236}">
                <a16:creationId xmlns:a16="http://schemas.microsoft.com/office/drawing/2014/main" id="{6BA9DE26-6686-5928-E1A4-BD70F1A0E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5806" y="2075665"/>
            <a:ext cx="1943842" cy="2065919"/>
          </a:xfrm>
          <a:prstGeom prst="rect">
            <a:avLst/>
          </a:prstGeom>
        </p:spPr>
      </p:pic>
    </p:spTree>
    <p:extLst>
      <p:ext uri="{BB962C8B-B14F-4D97-AF65-F5344CB8AC3E}">
        <p14:creationId xmlns:p14="http://schemas.microsoft.com/office/powerpoint/2010/main" val="8265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down)">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wheel(1)">
                                      <p:cBhvr>
                                        <p:cTn id="24" dur="20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 calcmode="lin" valueType="num">
                                      <p:cBhvr additive="base">
                                        <p:cTn id="3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wipe(down)">
                                      <p:cBhvr>
                                        <p:cTn id="39" dur="500"/>
                                        <p:tgtEl>
                                          <p:spTgt spid="3">
                                            <p:txEl>
                                              <p:pRg st="13" end="13"/>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wipe(down)">
                                      <p:cBhvr>
                                        <p:cTn id="42" dur="500"/>
                                        <p:tgtEl>
                                          <p:spTgt spid="3">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animEffect transition="in" filter="fade">
                                      <p:cBhvr>
                                        <p:cTn id="4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FD8EF0-8BCD-B3DB-28E6-C98930E3E554}"/>
              </a:ext>
            </a:extLst>
          </p:cNvPr>
          <p:cNvSpPr>
            <a:spLocks noGrp="1"/>
          </p:cNvSpPr>
          <p:nvPr>
            <p:ph type="sldNum" sz="quarter" idx="12"/>
          </p:nvPr>
        </p:nvSpPr>
        <p:spPr/>
        <p:txBody>
          <a:bodyPr/>
          <a:lstStyle/>
          <a:p>
            <a:fld id="{CB1E4CB7-CB13-4810-BF18-BE31AFC64F93}" type="slidenum">
              <a:rPr lang="en-US" smtClean="0"/>
              <a:t>209</a:t>
            </a:fld>
            <a:endParaRPr lang="en-US" dirty="0"/>
          </a:p>
        </p:txBody>
      </p:sp>
      <p:sp>
        <p:nvSpPr>
          <p:cNvPr id="3" name="TextBox 2">
            <a:extLst>
              <a:ext uri="{FF2B5EF4-FFF2-40B4-BE49-F238E27FC236}">
                <a16:creationId xmlns:a16="http://schemas.microsoft.com/office/drawing/2014/main" id="{14EC1C23-ED3F-FB50-3101-DF1E0F04FEB0}"/>
              </a:ext>
            </a:extLst>
          </p:cNvPr>
          <p:cNvSpPr txBox="1"/>
          <p:nvPr/>
        </p:nvSpPr>
        <p:spPr>
          <a:xfrm>
            <a:off x="812800" y="914400"/>
            <a:ext cx="10617200" cy="4601260"/>
          </a:xfrm>
          <a:prstGeom prst="rect">
            <a:avLst/>
          </a:prstGeom>
          <a:noFill/>
        </p:spPr>
        <p:txBody>
          <a:bodyPr wrap="square" rtlCol="0">
            <a:spAutoFit/>
          </a:bodyPr>
          <a:lstStyle/>
          <a:p>
            <a:pPr marL="0" lvl="0" indent="0" algn="ctr" defTabSz="914400" fontAlgn="base">
              <a:spcBef>
                <a:spcPct val="0"/>
              </a:spcBef>
              <a:spcAft>
                <a:spcPct val="0"/>
              </a:spcAft>
              <a:buNone/>
            </a:pPr>
            <a:r>
              <a:rPr lang="en-US" sz="4800" b="1" dirty="0">
                <a:ln w="9525">
                  <a:solidFill>
                    <a:srgbClr val="FFFFFF"/>
                  </a:solidFill>
                  <a:prstDash val="solid"/>
                </a:ln>
                <a:solidFill>
                  <a:srgbClr val="A6D1D0">
                    <a:lumMod val="50000"/>
                  </a:srgbClr>
                </a:solidFill>
                <a:effectLst>
                  <a:outerShdw blurRad="12700" dist="38100" dir="2700000" algn="tl" rotWithShape="0">
                    <a:srgbClr val="AAE2CA">
                      <a:lumMod val="60000"/>
                      <a:lumOff val="40000"/>
                    </a:srgbClr>
                  </a:outerShdw>
                </a:effectLst>
              </a:rPr>
              <a:t>Don’t Be TEMPTED!</a:t>
            </a:r>
          </a:p>
          <a:p>
            <a:pPr marL="457200" lvl="0" indent="-457200" fontAlgn="base">
              <a:spcBef>
                <a:spcPct val="0"/>
              </a:spcBef>
              <a:spcAft>
                <a:spcPct val="0"/>
              </a:spcAft>
              <a:buClr>
                <a:srgbClr val="00B050"/>
              </a:buClr>
              <a:buFont typeface="Arial" panose="020B0604020202020204" pitchFamily="34" charset="0"/>
              <a:buChar char="•"/>
            </a:pPr>
            <a:r>
              <a:rPr lang="en-US" sz="2800" b="1" dirty="0">
                <a:solidFill>
                  <a:srgbClr val="000000"/>
                </a:solidFill>
              </a:rPr>
              <a:t>Make Opportunities for Fraud, Hard For Everyone</a:t>
            </a:r>
          </a:p>
          <a:p>
            <a:pPr marL="342900" lvl="0" indent="-342900" fontAlgn="base">
              <a:spcBef>
                <a:spcPct val="0"/>
              </a:spcBef>
              <a:spcAft>
                <a:spcPct val="0"/>
              </a:spcAft>
              <a:buClr>
                <a:srgbClr val="00B050"/>
              </a:buClr>
              <a:buFont typeface="Arial" panose="020B0604020202020204" pitchFamily="34" charset="0"/>
              <a:buChar char="•"/>
            </a:pPr>
            <a:endParaRPr lang="en-US" sz="1050" b="1" dirty="0">
              <a:solidFill>
                <a:srgbClr val="000000"/>
              </a:solidFill>
            </a:endParaRPr>
          </a:p>
          <a:p>
            <a:pPr marL="457200" lvl="0" indent="-457200" fontAlgn="base">
              <a:spcBef>
                <a:spcPct val="0"/>
              </a:spcBef>
              <a:spcAft>
                <a:spcPct val="0"/>
              </a:spcAft>
              <a:buClr>
                <a:srgbClr val="00B050"/>
              </a:buClr>
              <a:buFont typeface="Arial" panose="020B0604020202020204" pitchFamily="34" charset="0"/>
              <a:buChar char="•"/>
            </a:pPr>
            <a:r>
              <a:rPr lang="en-US" sz="2800" b="1" dirty="0">
                <a:solidFill>
                  <a:srgbClr val="000000"/>
                </a:solidFill>
              </a:rPr>
              <a:t>Establish an Auditor Approved Checks &amp; Balances Policy</a:t>
            </a:r>
          </a:p>
          <a:p>
            <a:pPr marL="342900" lvl="0" indent="-342900" fontAlgn="base">
              <a:spcBef>
                <a:spcPct val="0"/>
              </a:spcBef>
              <a:spcAft>
                <a:spcPct val="0"/>
              </a:spcAft>
              <a:buClr>
                <a:srgbClr val="00B050"/>
              </a:buClr>
              <a:buFont typeface="Arial" panose="020B0604020202020204" pitchFamily="34" charset="0"/>
              <a:buChar char="•"/>
            </a:pPr>
            <a:endParaRPr lang="en-US" sz="1050" b="1" dirty="0">
              <a:solidFill>
                <a:srgbClr val="000000"/>
              </a:solidFill>
            </a:endParaRPr>
          </a:p>
          <a:p>
            <a:pPr marL="457200" lvl="0" indent="-457200" fontAlgn="base">
              <a:spcBef>
                <a:spcPct val="0"/>
              </a:spcBef>
              <a:spcAft>
                <a:spcPct val="0"/>
              </a:spcAft>
              <a:buClr>
                <a:srgbClr val="00B050"/>
              </a:buClr>
              <a:buFont typeface="Arial" panose="020B0604020202020204" pitchFamily="34" charset="0"/>
              <a:buChar char="•"/>
            </a:pPr>
            <a:r>
              <a:rPr lang="en-US" sz="2800" b="1" dirty="0">
                <a:solidFill>
                  <a:srgbClr val="000000"/>
                </a:solidFill>
              </a:rPr>
              <a:t>Do Not Have Cash Drawers Available, Except to Make a Deposit</a:t>
            </a:r>
          </a:p>
          <a:p>
            <a:pPr lvl="0" fontAlgn="base">
              <a:spcBef>
                <a:spcPct val="0"/>
              </a:spcBef>
              <a:spcAft>
                <a:spcPct val="0"/>
              </a:spcAft>
            </a:pPr>
            <a:endParaRPr lang="en-US" b="1" dirty="0">
              <a:solidFill>
                <a:srgbClr val="000000"/>
              </a:solidFill>
            </a:endParaRPr>
          </a:p>
          <a:p>
            <a:pPr marL="279082" lvl="1" indent="0" fontAlgn="base">
              <a:spcBef>
                <a:spcPct val="0"/>
              </a:spcBef>
              <a:spcAft>
                <a:spcPts val="1200"/>
              </a:spcAft>
              <a:buClr>
                <a:srgbClr val="00A200"/>
              </a:buClr>
              <a:buNone/>
            </a:pPr>
            <a:r>
              <a:rPr lang="en-US" sz="3600" b="1" dirty="0">
                <a:solidFill>
                  <a:srgbClr val="00A200"/>
                </a:solidFill>
              </a:rPr>
              <a:t>Do You Know the Combination to the Safe?</a:t>
            </a:r>
          </a:p>
          <a:p>
            <a:pPr marL="457200" lvl="1" indent="0" fontAlgn="base">
              <a:spcBef>
                <a:spcPct val="0"/>
              </a:spcBef>
              <a:spcAft>
                <a:spcPct val="0"/>
              </a:spcAft>
              <a:buClr>
                <a:srgbClr val="00A200"/>
              </a:buClr>
              <a:buNone/>
            </a:pPr>
            <a:r>
              <a:rPr lang="en-US" sz="3200" b="1" dirty="0">
                <a:solidFill>
                  <a:srgbClr val="00A200"/>
                </a:solidFill>
              </a:rPr>
              <a:t>      </a:t>
            </a:r>
            <a:r>
              <a:rPr lang="en-US" sz="2000" b="1" dirty="0">
                <a:solidFill>
                  <a:srgbClr val="00A200"/>
                </a:solidFill>
              </a:rPr>
              <a:t>     			</a:t>
            </a:r>
            <a:r>
              <a:rPr lang="en-US" sz="4800" b="1" u="sng" dirty="0">
                <a:solidFill>
                  <a:srgbClr val="00A200"/>
                </a:solidFill>
                <a:effectLst>
                  <a:outerShdw blurRad="38100" dist="38100" dir="2700000" algn="tl">
                    <a:srgbClr val="000000">
                      <a:alpha val="43137"/>
                    </a:srgbClr>
                  </a:outerShdw>
                </a:effectLst>
              </a:rPr>
              <a:t>I DIDN’T</a:t>
            </a:r>
            <a:endParaRPr lang="en-US" dirty="0"/>
          </a:p>
        </p:txBody>
      </p:sp>
    </p:spTree>
    <p:extLst>
      <p:ext uri="{BB962C8B-B14F-4D97-AF65-F5344CB8AC3E}">
        <p14:creationId xmlns:p14="http://schemas.microsoft.com/office/powerpoint/2010/main" val="33175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21</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4955203"/>
          </a:xfrm>
          <a:prstGeom prst="rect">
            <a:avLst/>
          </a:prstGeom>
          <a:noFill/>
        </p:spPr>
        <p:txBody>
          <a:bodyPr wrap="square" rtlCol="0">
            <a:spAutoFit/>
          </a:bodyPr>
          <a:lstStyle/>
          <a:p>
            <a:pPr marL="457200" indent="-457200">
              <a:buFont typeface="Arial" panose="020B0604020202020204" pitchFamily="34" charset="0"/>
              <a:buChar char="•"/>
            </a:pPr>
            <a:r>
              <a:rPr lang="en-US" sz="3200" b="1" u="sng" dirty="0">
                <a:solidFill>
                  <a:schemeClr val="accent4">
                    <a:lumMod val="75000"/>
                  </a:schemeClr>
                </a:solidFill>
              </a:rPr>
              <a:t>YOU</a:t>
            </a:r>
            <a:r>
              <a:rPr lang="en-US" sz="3200" dirty="0"/>
              <a:t> File Loss Claims and Accident Reports with Insurance Carrier</a:t>
            </a:r>
          </a:p>
          <a:p>
            <a:pPr marL="457200" indent="-457200">
              <a:buFont typeface="Arial" panose="020B0604020202020204" pitchFamily="34" charset="0"/>
              <a:buChar char="•"/>
            </a:pPr>
            <a:r>
              <a:rPr lang="en-US" sz="3200" b="1" u="sng" dirty="0">
                <a:solidFill>
                  <a:schemeClr val="accent4">
                    <a:lumMod val="75000"/>
                  </a:schemeClr>
                </a:solidFill>
              </a:rPr>
              <a:t>YOU</a:t>
            </a:r>
            <a:r>
              <a:rPr lang="en-US" sz="3200" dirty="0"/>
              <a:t> Maintain Inventory of District Equipment &amp; Update as Needed</a:t>
            </a:r>
          </a:p>
          <a:p>
            <a:pPr marL="457200" indent="-457200">
              <a:buFont typeface="Arial" panose="020B0604020202020204" pitchFamily="34" charset="0"/>
              <a:buChar char="•"/>
            </a:pPr>
            <a:r>
              <a:rPr lang="en-US" sz="3200" b="1" u="sng" dirty="0">
                <a:solidFill>
                  <a:schemeClr val="accent4">
                    <a:lumMod val="75000"/>
                  </a:schemeClr>
                </a:solidFill>
              </a:rPr>
              <a:t>YOU</a:t>
            </a:r>
            <a:r>
              <a:rPr lang="en-US" sz="3200" dirty="0"/>
              <a:t> Call for Bids or Negotiate Insuring Agencies</a:t>
            </a:r>
          </a:p>
          <a:p>
            <a:pPr marL="457200" indent="-457200">
              <a:buFont typeface="Arial" panose="020B0604020202020204" pitchFamily="34" charset="0"/>
              <a:buChar char="•"/>
            </a:pPr>
            <a:r>
              <a:rPr lang="en-US" sz="3200" b="1" u="sng" dirty="0">
                <a:solidFill>
                  <a:schemeClr val="accent4">
                    <a:lumMod val="75000"/>
                  </a:schemeClr>
                </a:solidFill>
              </a:rPr>
              <a:t>YOU</a:t>
            </a:r>
            <a:r>
              <a:rPr lang="en-US" sz="3200" dirty="0"/>
              <a:t> Determine Insurable Values of Building &amp; Contents</a:t>
            </a:r>
          </a:p>
          <a:p>
            <a:pPr marL="457200" indent="-457200">
              <a:buFont typeface="Arial" panose="020B0604020202020204" pitchFamily="34" charset="0"/>
              <a:buChar char="•"/>
            </a:pPr>
            <a:r>
              <a:rPr lang="en-US" sz="3200" b="1" u="sng" dirty="0">
                <a:solidFill>
                  <a:schemeClr val="accent4">
                    <a:lumMod val="75000"/>
                  </a:schemeClr>
                </a:solidFill>
              </a:rPr>
              <a:t>YOU</a:t>
            </a:r>
            <a:r>
              <a:rPr lang="en-US" sz="3200" dirty="0"/>
              <a:t> Recommend Insurance Policies for Casualty, Liability, Fidelity and School Indemnity</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A8606A-D6E8-8ECF-3549-4FEE080DE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7783" y="5009974"/>
            <a:ext cx="1854434" cy="1390826"/>
          </a:xfrm>
          <a:prstGeom prst="rect">
            <a:avLst/>
          </a:prstGeom>
        </p:spPr>
      </p:pic>
    </p:spTree>
    <p:extLst>
      <p:ext uri="{BB962C8B-B14F-4D97-AF65-F5344CB8AC3E}">
        <p14:creationId xmlns:p14="http://schemas.microsoft.com/office/powerpoint/2010/main" val="129185100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E6256-B8B1-4CCD-9CA9-B58D690EB065}"/>
              </a:ext>
            </a:extLst>
          </p:cNvPr>
          <p:cNvSpPr>
            <a:spLocks noGrp="1"/>
          </p:cNvSpPr>
          <p:nvPr>
            <p:ph type="sldNum" sz="quarter" idx="12"/>
          </p:nvPr>
        </p:nvSpPr>
        <p:spPr/>
        <p:txBody>
          <a:bodyPr/>
          <a:lstStyle/>
          <a:p>
            <a:fld id="{CB1E4CB7-CB13-4810-BF18-BE31AFC64F93}" type="slidenum">
              <a:rPr lang="en-US" smtClean="0"/>
              <a:t>210</a:t>
            </a:fld>
            <a:endParaRPr lang="en-US" dirty="0"/>
          </a:p>
        </p:txBody>
      </p:sp>
      <p:pic>
        <p:nvPicPr>
          <p:cNvPr id="4" name="Picture 3">
            <a:extLst>
              <a:ext uri="{FF2B5EF4-FFF2-40B4-BE49-F238E27FC236}">
                <a16:creationId xmlns:a16="http://schemas.microsoft.com/office/drawing/2014/main" id="{81D530F4-DAA0-3564-3B62-5C72CBC4F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76514"/>
            <a:ext cx="10668000" cy="5624286"/>
          </a:xfrm>
          <a:prstGeom prst="rect">
            <a:avLst/>
          </a:prstGeom>
        </p:spPr>
      </p:pic>
    </p:spTree>
    <p:extLst>
      <p:ext uri="{BB962C8B-B14F-4D97-AF65-F5344CB8AC3E}">
        <p14:creationId xmlns:p14="http://schemas.microsoft.com/office/powerpoint/2010/main" val="4960049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DEFAEA-3100-C1D0-4AC2-672529B12CB6}"/>
              </a:ext>
            </a:extLst>
          </p:cNvPr>
          <p:cNvSpPr>
            <a:spLocks noGrp="1"/>
          </p:cNvSpPr>
          <p:nvPr>
            <p:ph type="sldNum" sz="quarter" idx="12"/>
          </p:nvPr>
        </p:nvSpPr>
        <p:spPr/>
        <p:txBody>
          <a:bodyPr/>
          <a:lstStyle/>
          <a:p>
            <a:fld id="{CB1E4CB7-CB13-4810-BF18-BE31AFC64F93}" type="slidenum">
              <a:rPr lang="en-US" smtClean="0"/>
              <a:t>211</a:t>
            </a:fld>
            <a:endParaRPr lang="en-US" dirty="0"/>
          </a:p>
        </p:txBody>
      </p:sp>
      <p:sp>
        <p:nvSpPr>
          <p:cNvPr id="3" name="TextBox 2">
            <a:extLst>
              <a:ext uri="{FF2B5EF4-FFF2-40B4-BE49-F238E27FC236}">
                <a16:creationId xmlns:a16="http://schemas.microsoft.com/office/drawing/2014/main" id="{FF2FB8F4-1313-3525-5741-89CDDBB3F595}"/>
              </a:ext>
            </a:extLst>
          </p:cNvPr>
          <p:cNvSpPr txBox="1"/>
          <p:nvPr/>
        </p:nvSpPr>
        <p:spPr>
          <a:xfrm>
            <a:off x="798286" y="957943"/>
            <a:ext cx="10631714" cy="4524315"/>
          </a:xfrm>
          <a:prstGeom prst="rect">
            <a:avLst/>
          </a:prstGeom>
          <a:noFill/>
        </p:spPr>
        <p:txBody>
          <a:bodyPr wrap="square" rtlCol="0">
            <a:spAutoFit/>
          </a:bodyPr>
          <a:lstStyle/>
          <a:p>
            <a:pPr lvl="0" algn="ctr" defTabSz="914400" fontAlgn="base">
              <a:spcBef>
                <a:spcPct val="0"/>
              </a:spcBef>
              <a:spcAft>
                <a:spcPct val="0"/>
              </a:spcAft>
            </a:pPr>
            <a:r>
              <a:rPr lang="en-US" sz="4000" b="1" dirty="0">
                <a:solidFill>
                  <a:srgbClr val="7030A0"/>
                </a:solidFill>
              </a:rPr>
              <a:t>What’s Next?</a:t>
            </a:r>
          </a:p>
          <a:p>
            <a:pPr lvl="0" defTabSz="914400" fontAlgn="base">
              <a:spcBef>
                <a:spcPct val="0"/>
              </a:spcBef>
              <a:spcAft>
                <a:spcPct val="0"/>
              </a:spcAft>
            </a:pPr>
            <a:endParaRPr lang="en-US" sz="800" b="1" dirty="0">
              <a:solidFill>
                <a:srgbClr val="C00000"/>
              </a:solidFill>
            </a:endParaRPr>
          </a:p>
          <a:p>
            <a:pPr marL="342900" lvl="0" indent="-342900" defTabSz="914400" fontAlgn="base">
              <a:spcBef>
                <a:spcPct val="0"/>
              </a:spcBef>
              <a:spcAft>
                <a:spcPct val="0"/>
              </a:spcAft>
              <a:buFont typeface="Arial" panose="020B0604020202020204" pitchFamily="34" charset="0"/>
              <a:buChar char="•"/>
            </a:pPr>
            <a:r>
              <a:rPr lang="en-US" sz="2000" dirty="0">
                <a:solidFill>
                  <a:srgbClr val="C00000"/>
                </a:solidFill>
              </a:rPr>
              <a:t>Go to the Certification Website for Course Materials</a:t>
            </a:r>
          </a:p>
          <a:p>
            <a:pPr marL="342900" lvl="0" indent="-342900" defTabSz="914400" fontAlgn="base">
              <a:spcBef>
                <a:spcPct val="0"/>
              </a:spcBef>
              <a:spcAft>
                <a:spcPct val="0"/>
              </a:spcAft>
              <a:buFont typeface="Arial" panose="020B0604020202020204" pitchFamily="34" charset="0"/>
              <a:buChar char="•"/>
            </a:pPr>
            <a:endParaRPr lang="en-US" sz="2000" dirty="0">
              <a:solidFill>
                <a:srgbClr val="C00000"/>
              </a:solidFill>
            </a:endParaRPr>
          </a:p>
          <a:p>
            <a:pPr marL="342900" lvl="0" indent="-342900" defTabSz="914400" fontAlgn="base">
              <a:spcBef>
                <a:spcPct val="0"/>
              </a:spcBef>
              <a:spcAft>
                <a:spcPct val="0"/>
              </a:spcAft>
              <a:buFont typeface="Arial" panose="020B0604020202020204" pitchFamily="34" charset="0"/>
              <a:buChar char="•"/>
            </a:pPr>
            <a:r>
              <a:rPr lang="en-US" sz="2000" dirty="0">
                <a:solidFill>
                  <a:srgbClr val="C00000"/>
                </a:solidFill>
              </a:rPr>
              <a:t>You Can Take the </a:t>
            </a:r>
            <a:r>
              <a:rPr lang="en-US" sz="2000" b="1" dirty="0">
                <a:highlight>
                  <a:srgbClr val="FFFF00"/>
                </a:highlight>
              </a:rPr>
              <a:t>Final Test </a:t>
            </a:r>
            <a:r>
              <a:rPr lang="en-US" sz="2000" dirty="0">
                <a:solidFill>
                  <a:srgbClr val="C00000"/>
                </a:solidFill>
              </a:rPr>
              <a:t>Anytime After the Course Through </a:t>
            </a:r>
            <a:r>
              <a:rPr lang="en-US" sz="2000" b="1" dirty="0">
                <a:highlight>
                  <a:srgbClr val="FFFF00"/>
                </a:highlight>
              </a:rPr>
              <a:t>October 31, 2023</a:t>
            </a:r>
            <a:r>
              <a:rPr lang="en-US" sz="2000" b="1" dirty="0"/>
              <a:t>.</a:t>
            </a:r>
          </a:p>
          <a:p>
            <a:pPr marL="342900" lvl="0" indent="-342900" defTabSz="914400" fontAlgn="base">
              <a:spcBef>
                <a:spcPct val="0"/>
              </a:spcBef>
              <a:spcAft>
                <a:spcPct val="0"/>
              </a:spcAft>
              <a:buFont typeface="Arial" panose="020B0604020202020204" pitchFamily="34" charset="0"/>
              <a:buChar char="•"/>
            </a:pPr>
            <a:endParaRPr lang="en-US" sz="2000" dirty="0">
              <a:solidFill>
                <a:srgbClr val="C00000"/>
              </a:solidFill>
            </a:endParaRPr>
          </a:p>
          <a:p>
            <a:pPr marL="342900" lvl="0" indent="-342900" defTabSz="914400" fontAlgn="base">
              <a:spcBef>
                <a:spcPct val="0"/>
              </a:spcBef>
              <a:spcAft>
                <a:spcPct val="0"/>
              </a:spcAft>
              <a:buFont typeface="Arial" panose="020B0604020202020204" pitchFamily="34" charset="0"/>
              <a:buChar char="•"/>
            </a:pPr>
            <a:r>
              <a:rPr lang="en-US" sz="2000" dirty="0">
                <a:solidFill>
                  <a:srgbClr val="C00000"/>
                </a:solidFill>
              </a:rPr>
              <a:t>The Test is </a:t>
            </a:r>
            <a:r>
              <a:rPr lang="en-US" sz="2000" b="1" dirty="0">
                <a:solidFill>
                  <a:srgbClr val="0000FF"/>
                </a:solidFill>
              </a:rPr>
              <a:t>Open Book</a:t>
            </a:r>
            <a:r>
              <a:rPr lang="en-US" sz="2000" dirty="0">
                <a:solidFill>
                  <a:srgbClr val="C00000"/>
                </a:solidFill>
              </a:rPr>
              <a:t>, so no Proctor Form is Necessary.</a:t>
            </a:r>
          </a:p>
          <a:p>
            <a:pPr marL="342900" lvl="0" indent="-342900" defTabSz="914400" fontAlgn="base">
              <a:spcBef>
                <a:spcPct val="0"/>
              </a:spcBef>
              <a:spcAft>
                <a:spcPct val="0"/>
              </a:spcAft>
              <a:buFont typeface="Arial" panose="020B0604020202020204" pitchFamily="34" charset="0"/>
              <a:buChar char="•"/>
            </a:pPr>
            <a:endParaRPr lang="en-US" sz="2000" dirty="0">
              <a:solidFill>
                <a:srgbClr val="C00000"/>
              </a:solidFill>
            </a:endParaRPr>
          </a:p>
          <a:p>
            <a:pPr marL="342900" lvl="0" indent="-342900" defTabSz="914400" fontAlgn="base">
              <a:spcBef>
                <a:spcPct val="0"/>
              </a:spcBef>
              <a:spcAft>
                <a:spcPct val="0"/>
              </a:spcAft>
              <a:buFont typeface="Arial" panose="020B0604020202020204" pitchFamily="34" charset="0"/>
              <a:buChar char="•"/>
            </a:pPr>
            <a:r>
              <a:rPr lang="en-US" sz="2000" dirty="0">
                <a:solidFill>
                  <a:srgbClr val="C00000"/>
                </a:solidFill>
              </a:rPr>
              <a:t>I’ll Have Guidance on Your </a:t>
            </a:r>
            <a:r>
              <a:rPr lang="en-US" sz="2000" b="1" dirty="0"/>
              <a:t>Final Assessment </a:t>
            </a:r>
            <a:r>
              <a:rPr lang="en-US" sz="2000" dirty="0"/>
              <a:t>–</a:t>
            </a:r>
            <a:r>
              <a:rPr lang="en-US" sz="2000" dirty="0">
                <a:solidFill>
                  <a:srgbClr val="C00000"/>
                </a:solidFill>
              </a:rPr>
              <a:t> </a:t>
            </a:r>
            <a:r>
              <a:rPr lang="en-US" sz="2000" b="1" u="sng" dirty="0">
                <a:highlight>
                  <a:srgbClr val="FFFF00"/>
                </a:highlight>
              </a:rPr>
              <a:t>Worth 50% of Your Grade</a:t>
            </a:r>
          </a:p>
          <a:p>
            <a:pPr marL="342900" lvl="0" indent="-342900" defTabSz="914400" fontAlgn="base">
              <a:spcBef>
                <a:spcPct val="0"/>
              </a:spcBef>
              <a:spcAft>
                <a:spcPct val="0"/>
              </a:spcAft>
              <a:buFont typeface="Arial" panose="020B0604020202020204" pitchFamily="34" charset="0"/>
              <a:buChar char="•"/>
            </a:pPr>
            <a:endParaRPr lang="en-US" sz="2000" dirty="0">
              <a:solidFill>
                <a:srgbClr val="C00000"/>
              </a:solidFill>
            </a:endParaRPr>
          </a:p>
          <a:p>
            <a:pPr marL="342900" lvl="0" indent="-342900" defTabSz="914400" fontAlgn="base">
              <a:spcBef>
                <a:spcPct val="0"/>
              </a:spcBef>
              <a:spcAft>
                <a:spcPct val="0"/>
              </a:spcAft>
              <a:buFont typeface="Arial" panose="020B0604020202020204" pitchFamily="34" charset="0"/>
              <a:buChar char="•"/>
            </a:pPr>
            <a:r>
              <a:rPr lang="en-US" sz="2200" b="1" dirty="0"/>
              <a:t>The Final Test and Final Assessment is Due by Midnight October 31, 2023.</a:t>
            </a:r>
          </a:p>
          <a:p>
            <a:pPr marL="342900" lvl="0" indent="-342900" defTabSz="914400" fontAlgn="base">
              <a:spcBef>
                <a:spcPct val="0"/>
              </a:spcBef>
              <a:spcAft>
                <a:spcPct val="0"/>
              </a:spcAft>
              <a:buFont typeface="Arial" panose="020B0604020202020204" pitchFamily="34" charset="0"/>
              <a:buChar char="•"/>
            </a:pPr>
            <a:endParaRPr lang="en-US" sz="2000" dirty="0">
              <a:solidFill>
                <a:srgbClr val="C00000"/>
              </a:solidFill>
            </a:endParaRPr>
          </a:p>
          <a:p>
            <a:pPr marL="342900" lvl="0" indent="-342900" defTabSz="914400" fontAlgn="base">
              <a:spcBef>
                <a:spcPct val="0"/>
              </a:spcBef>
              <a:spcAft>
                <a:spcPct val="0"/>
              </a:spcAft>
              <a:buFont typeface="Arial" panose="020B0604020202020204" pitchFamily="34" charset="0"/>
              <a:buChar char="•"/>
            </a:pPr>
            <a:r>
              <a:rPr lang="en-US" sz="2000" dirty="0">
                <a:solidFill>
                  <a:srgbClr val="C00000"/>
                </a:solidFill>
              </a:rPr>
              <a:t>Call me With Questions:  800-932-8791</a:t>
            </a:r>
          </a:p>
          <a:p>
            <a:endParaRPr lang="en-US" dirty="0"/>
          </a:p>
        </p:txBody>
      </p:sp>
    </p:spTree>
    <p:extLst>
      <p:ext uri="{BB962C8B-B14F-4D97-AF65-F5344CB8AC3E}">
        <p14:creationId xmlns:p14="http://schemas.microsoft.com/office/powerpoint/2010/main" val="22871521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8B8694-F293-849E-7436-E03255A378D5}"/>
              </a:ext>
            </a:extLst>
          </p:cNvPr>
          <p:cNvSpPr>
            <a:spLocks noGrp="1"/>
          </p:cNvSpPr>
          <p:nvPr>
            <p:ph type="sldNum" sz="quarter" idx="12"/>
          </p:nvPr>
        </p:nvSpPr>
        <p:spPr/>
        <p:txBody>
          <a:bodyPr/>
          <a:lstStyle/>
          <a:p>
            <a:fld id="{CB1E4CB7-CB13-4810-BF18-BE31AFC64F93}" type="slidenum">
              <a:rPr lang="en-US" smtClean="0"/>
              <a:t>212</a:t>
            </a:fld>
            <a:endParaRPr lang="en-US" dirty="0"/>
          </a:p>
        </p:txBody>
      </p:sp>
      <p:sp>
        <p:nvSpPr>
          <p:cNvPr id="3" name="TextBox 2">
            <a:extLst>
              <a:ext uri="{FF2B5EF4-FFF2-40B4-BE49-F238E27FC236}">
                <a16:creationId xmlns:a16="http://schemas.microsoft.com/office/drawing/2014/main" id="{AB82F5DF-09E1-4ACB-031F-7A4DFFE70A5B}"/>
              </a:ext>
            </a:extLst>
          </p:cNvPr>
          <p:cNvSpPr txBox="1"/>
          <p:nvPr/>
        </p:nvSpPr>
        <p:spPr>
          <a:xfrm>
            <a:off x="827314" y="512469"/>
            <a:ext cx="10602686" cy="6070893"/>
          </a:xfrm>
          <a:prstGeom prst="rect">
            <a:avLst/>
          </a:prstGeom>
          <a:noFill/>
        </p:spPr>
        <p:txBody>
          <a:bodyPr wrap="square" rtlCol="0">
            <a:spAutoFit/>
          </a:bodyPr>
          <a:lstStyle/>
          <a:p>
            <a:pPr lvl="0" defTabSz="914400" fontAlgn="base">
              <a:spcBef>
                <a:spcPct val="0"/>
              </a:spcBef>
              <a:spcAft>
                <a:spcPct val="0"/>
              </a:spcAft>
            </a:pPr>
            <a:endParaRPr lang="en-US" sz="800" b="1" dirty="0">
              <a:solidFill>
                <a:srgbClr val="C00000"/>
              </a:solidFill>
            </a:endParaRPr>
          </a:p>
          <a:p>
            <a:pPr lvl="0" defTabSz="914400" fontAlgn="base">
              <a:spcBef>
                <a:spcPct val="0"/>
              </a:spcBef>
              <a:spcAft>
                <a:spcPct val="0"/>
              </a:spcAft>
            </a:pPr>
            <a:r>
              <a:rPr lang="en-US" sz="4000" b="1" dirty="0">
                <a:solidFill>
                  <a:srgbClr val="C00000"/>
                </a:solidFill>
              </a:rPr>
              <a:t>FINAL ASSESSMENT:</a:t>
            </a:r>
          </a:p>
          <a:p>
            <a:pPr lvl="0" defTabSz="914400" fontAlgn="base">
              <a:spcBef>
                <a:spcPct val="0"/>
              </a:spcBef>
              <a:spcAft>
                <a:spcPct val="0"/>
              </a:spcAft>
            </a:pPr>
            <a:endParaRPr lang="en-US" sz="1200" dirty="0"/>
          </a:p>
          <a:p>
            <a:pPr lvl="0" defTabSz="914400" fontAlgn="base">
              <a:spcBef>
                <a:spcPct val="0"/>
              </a:spcBef>
              <a:spcAft>
                <a:spcPct val="0"/>
              </a:spcAft>
            </a:pPr>
            <a:r>
              <a:rPr lang="en-US" sz="2400" dirty="0"/>
              <a:t>You have a Choice of:</a:t>
            </a:r>
          </a:p>
          <a:p>
            <a:pPr lvl="0" defTabSz="914400" fontAlgn="base">
              <a:spcBef>
                <a:spcPct val="0"/>
              </a:spcBef>
              <a:spcAft>
                <a:spcPct val="0"/>
              </a:spcAft>
            </a:pPr>
            <a:endParaRPr lang="en-US" sz="1050" dirty="0">
              <a:solidFill>
                <a:srgbClr val="C00000"/>
              </a:solidFill>
            </a:endParaRPr>
          </a:p>
          <a:p>
            <a:pPr marL="457200" lvl="0" indent="-457200" defTabSz="914400" fontAlgn="base">
              <a:spcBef>
                <a:spcPct val="0"/>
              </a:spcBef>
              <a:spcAft>
                <a:spcPct val="0"/>
              </a:spcAft>
              <a:buFont typeface="+mj-lt"/>
              <a:buAutoNum type="arabicPeriod"/>
            </a:pPr>
            <a:r>
              <a:rPr lang="en-US" sz="2400" b="1" dirty="0">
                <a:highlight>
                  <a:srgbClr val="FFFF00"/>
                </a:highlight>
              </a:rPr>
              <a:t>Create a Special Board Meeting Notice </a:t>
            </a:r>
            <a:r>
              <a:rPr lang="en-US" sz="2400" dirty="0">
                <a:solidFill>
                  <a:srgbClr val="C00000"/>
                </a:solidFill>
              </a:rPr>
              <a:t>for a Meeting that Occurs </a:t>
            </a:r>
            <a:r>
              <a:rPr lang="en-US" sz="2400" b="1" dirty="0"/>
              <a:t>the </a:t>
            </a:r>
            <a:r>
              <a:rPr lang="en-US" sz="2400" b="1" dirty="0">
                <a:highlight>
                  <a:srgbClr val="FFFF00"/>
                </a:highlight>
              </a:rPr>
              <a:t>Next Day</a:t>
            </a:r>
          </a:p>
          <a:p>
            <a:pPr marL="461963" lvl="0" indent="-461963" defTabSz="914400" fontAlgn="base">
              <a:spcBef>
                <a:spcPct val="0"/>
              </a:spcBef>
              <a:spcAft>
                <a:spcPct val="0"/>
              </a:spcAft>
              <a:buFont typeface="Arial" panose="020B0604020202020204" pitchFamily="34" charset="0"/>
              <a:buChar char="•"/>
            </a:pPr>
            <a:r>
              <a:rPr lang="en-US" sz="2400" dirty="0">
                <a:solidFill>
                  <a:srgbClr val="C00000"/>
                </a:solidFill>
              </a:rPr>
              <a:t>Also Let me know </a:t>
            </a:r>
            <a:r>
              <a:rPr lang="en-US" sz="2400" b="1" dirty="0"/>
              <a:t>where this is posted and who gets notified</a:t>
            </a:r>
          </a:p>
          <a:p>
            <a:pPr lvl="0" defTabSz="914400" fontAlgn="base">
              <a:spcBef>
                <a:spcPct val="0"/>
              </a:spcBef>
              <a:spcAft>
                <a:spcPct val="0"/>
              </a:spcAft>
            </a:pPr>
            <a:endParaRPr lang="en-US" sz="1200" dirty="0">
              <a:solidFill>
                <a:srgbClr val="C00000"/>
              </a:solidFill>
            </a:endParaRPr>
          </a:p>
          <a:p>
            <a:pPr lvl="0" algn="ctr" defTabSz="914400" fontAlgn="base">
              <a:spcBef>
                <a:spcPct val="0"/>
              </a:spcBef>
              <a:spcAft>
                <a:spcPct val="0"/>
              </a:spcAft>
            </a:pPr>
            <a:r>
              <a:rPr lang="en-US" sz="3600" b="1" dirty="0">
                <a:solidFill>
                  <a:srgbClr val="C00000"/>
                </a:solidFill>
              </a:rPr>
              <a:t>OR</a:t>
            </a:r>
          </a:p>
          <a:p>
            <a:pPr marL="342900" lvl="0" indent="-342900" defTabSz="914400" fontAlgn="base">
              <a:spcBef>
                <a:spcPct val="0"/>
              </a:spcBef>
              <a:spcAft>
                <a:spcPct val="0"/>
              </a:spcAft>
              <a:buFont typeface="Arial" panose="020B0604020202020204" pitchFamily="34" charset="0"/>
              <a:buChar char="•"/>
            </a:pPr>
            <a:endParaRPr lang="en-US" sz="1200" dirty="0">
              <a:solidFill>
                <a:srgbClr val="C00000"/>
              </a:solidFill>
            </a:endParaRPr>
          </a:p>
          <a:p>
            <a:pPr marL="457200" lvl="0" indent="-457200" defTabSz="914400" fontAlgn="base">
              <a:spcBef>
                <a:spcPct val="0"/>
              </a:spcBef>
              <a:spcAft>
                <a:spcPct val="0"/>
              </a:spcAft>
              <a:buFont typeface="+mj-lt"/>
              <a:buAutoNum type="arabicPeriod" startAt="2"/>
            </a:pPr>
            <a:r>
              <a:rPr lang="en-US" sz="2400" b="1" dirty="0">
                <a:highlight>
                  <a:srgbClr val="FFFF00"/>
                </a:highlight>
              </a:rPr>
              <a:t>Create an Agenda for a Special Meeting </a:t>
            </a:r>
            <a:r>
              <a:rPr lang="en-US" sz="2400" dirty="0">
                <a:solidFill>
                  <a:srgbClr val="C00000"/>
                </a:solidFill>
              </a:rPr>
              <a:t>that will </a:t>
            </a:r>
            <a:r>
              <a:rPr lang="en-US" sz="2400" b="1" dirty="0"/>
              <a:t>include an </a:t>
            </a:r>
            <a:r>
              <a:rPr lang="en-US" sz="2400" b="1" dirty="0">
                <a:highlight>
                  <a:srgbClr val="FFFF00"/>
                </a:highlight>
              </a:rPr>
              <a:t>Executive Session</a:t>
            </a:r>
          </a:p>
          <a:p>
            <a:pPr lvl="0" defTabSz="914400" fontAlgn="base">
              <a:spcBef>
                <a:spcPct val="0"/>
              </a:spcBef>
              <a:spcAft>
                <a:spcPct val="0"/>
              </a:spcAft>
            </a:pPr>
            <a:endParaRPr lang="en-US" sz="2400" b="1" dirty="0">
              <a:highlight>
                <a:srgbClr val="FFFF00"/>
              </a:highlight>
            </a:endParaRPr>
          </a:p>
          <a:p>
            <a:pPr lvl="0" defTabSz="914400" fontAlgn="base">
              <a:spcBef>
                <a:spcPct val="0"/>
              </a:spcBef>
              <a:spcAft>
                <a:spcPct val="0"/>
              </a:spcAft>
            </a:pPr>
            <a:r>
              <a:rPr lang="en-US" sz="2400" b="1" i="1" dirty="0">
                <a:solidFill>
                  <a:srgbClr val="0000FF"/>
                </a:solidFill>
              </a:rPr>
              <a:t>Note: I will not accept material that you have used for a previous meeting.  I want you to create the meeting notice or agenda just as you would if you got notified of a Special Meeting today.</a:t>
            </a:r>
          </a:p>
          <a:p>
            <a:endParaRPr lang="en-US" dirty="0"/>
          </a:p>
        </p:txBody>
      </p:sp>
    </p:spTree>
    <p:extLst>
      <p:ext uri="{BB962C8B-B14F-4D97-AF65-F5344CB8AC3E}">
        <p14:creationId xmlns:p14="http://schemas.microsoft.com/office/powerpoint/2010/main" val="2247259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2" descr="A picture containing icon&#10;&#10;Description automatically generated">
            <a:extLst>
              <a:ext uri="{FF2B5EF4-FFF2-40B4-BE49-F238E27FC236}">
                <a16:creationId xmlns:a16="http://schemas.microsoft.com/office/drawing/2014/main" id="{E685EB88-3FBD-6070-830A-E33ACD27331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714" r="15713" b="-2"/>
          <a:stretch/>
        </p:blipFill>
        <p:spPr>
          <a:xfrm>
            <a:off x="755905" y="762001"/>
            <a:ext cx="4574617" cy="5337046"/>
          </a:xfrm>
          <a:prstGeom prst="rect">
            <a:avLst/>
          </a:prstGeom>
        </p:spPr>
      </p:pic>
      <p:sp>
        <p:nvSpPr>
          <p:cNvPr id="4" name="Text Placeholder 3">
            <a:extLst>
              <a:ext uri="{FF2B5EF4-FFF2-40B4-BE49-F238E27FC236}">
                <a16:creationId xmlns:a16="http://schemas.microsoft.com/office/drawing/2014/main" id="{8F08B4EA-3167-1B46-F914-ED25D37B03F7}"/>
              </a:ext>
            </a:extLst>
          </p:cNvPr>
          <p:cNvSpPr txBox="1">
            <a:spLocks/>
          </p:cNvSpPr>
          <p:nvPr/>
        </p:nvSpPr>
        <p:spPr>
          <a:xfrm>
            <a:off x="6095999" y="2970222"/>
            <a:ext cx="5334001" cy="3125777"/>
          </a:xfrm>
          <a:prstGeom prst="rect">
            <a:avLst/>
          </a:prstGeom>
        </p:spPr>
        <p:txBody>
          <a:bodyPr vert="horz" lIns="91440" tIns="45720" rIns="91440" bIns="45720" rtlCol="0">
            <a:norm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b="1" dirty="0">
                <a:latin typeface="Arial" panose="020B0604020202020204" pitchFamily="34"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B2C6FBD4-107D-C8D8-1967-372D56F16238}"/>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213</a:t>
            </a:fld>
            <a:endParaRPr lang="en-US" dirty="0"/>
          </a:p>
        </p:txBody>
      </p:sp>
    </p:spTree>
    <p:extLst>
      <p:ext uri="{BB962C8B-B14F-4D97-AF65-F5344CB8AC3E}">
        <p14:creationId xmlns:p14="http://schemas.microsoft.com/office/powerpoint/2010/main" val="3894921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22</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3739485"/>
          </a:xfrm>
          <a:prstGeom prst="rect">
            <a:avLst/>
          </a:prstGeom>
          <a:noFill/>
        </p:spPr>
        <p:txBody>
          <a:bodyPr wrap="square" rtlCol="0">
            <a:spAutoFit/>
          </a:bodyPr>
          <a:lstStyle/>
          <a:p>
            <a:pPr marL="571500" indent="-571500">
              <a:buFont typeface="Arial" panose="020B0604020202020204" pitchFamily="34" charset="0"/>
              <a:buChar char="•"/>
            </a:pPr>
            <a:r>
              <a:rPr lang="en-US" sz="3600" b="1" u="sng" dirty="0">
                <a:solidFill>
                  <a:schemeClr val="accent4">
                    <a:lumMod val="75000"/>
                  </a:schemeClr>
                </a:solidFill>
                <a:latin typeface="Arial" panose="020B0604020202020204" pitchFamily="34" charset="0"/>
                <a:cs typeface="Arial" panose="020B0604020202020204" pitchFamily="34" charset="0"/>
              </a:rPr>
              <a:t>YOU</a:t>
            </a:r>
            <a:r>
              <a:rPr lang="en-US" sz="3600" dirty="0">
                <a:latin typeface="Arial" panose="020B0604020202020204" pitchFamily="34" charset="0"/>
                <a:cs typeface="Arial" panose="020B0604020202020204" pitchFamily="34" charset="0"/>
              </a:rPr>
              <a:t> Act as Personnel Manager</a:t>
            </a:r>
          </a:p>
          <a:p>
            <a:pPr marL="974725" lvl="2"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Administer all Employee Benefits Policies/Programs and Make Recommendations to the Board Regarding Changes to These Policies/Programs</a:t>
            </a:r>
          </a:p>
          <a:p>
            <a:pPr marL="974725" lvl="2"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Maintain Permanent Records of District Employees, Maintain Personnel Files Following Law, and District Record Retention Schedule</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3B249EC5-3769-96EA-95A6-57CDD4C9380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6597" y="3752703"/>
            <a:ext cx="3007879" cy="2563143"/>
          </a:xfrm>
          <a:prstGeom prst="rect">
            <a:avLst/>
          </a:prstGeom>
        </p:spPr>
      </p:pic>
    </p:spTree>
    <p:extLst>
      <p:ext uri="{BB962C8B-B14F-4D97-AF65-F5344CB8AC3E}">
        <p14:creationId xmlns:p14="http://schemas.microsoft.com/office/powerpoint/2010/main" val="185789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23</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3539430"/>
          </a:xfrm>
          <a:prstGeom prst="rect">
            <a:avLst/>
          </a:prstGeom>
          <a:noFill/>
        </p:spPr>
        <p:txBody>
          <a:bodyPr wrap="square" rtlCol="0">
            <a:spAutoFit/>
          </a:bodyPr>
          <a:lstStyle/>
          <a:p>
            <a:pPr marL="571500" indent="-571500">
              <a:buFont typeface="Arial" panose="020B0604020202020204" pitchFamily="34" charset="0"/>
              <a:buChar char="•"/>
            </a:pPr>
            <a:r>
              <a:rPr lang="en-US" sz="3600" b="1" u="sng" dirty="0">
                <a:solidFill>
                  <a:schemeClr val="accent4">
                    <a:lumMod val="75000"/>
                  </a:schemeClr>
                </a:solidFill>
                <a:latin typeface="Arial" panose="020B0604020202020204" pitchFamily="34" charset="0"/>
                <a:cs typeface="Arial" panose="020B0604020202020204" pitchFamily="34" charset="0"/>
              </a:rPr>
              <a:t>YOU</a:t>
            </a:r>
            <a:r>
              <a:rPr lang="en-US" sz="3600" dirty="0">
                <a:latin typeface="Arial" panose="020B0604020202020204" pitchFamily="34" charset="0"/>
                <a:cs typeface="Arial" panose="020B0604020202020204" pitchFamily="34" charset="0"/>
              </a:rPr>
              <a:t> Act as Personnel Manager</a:t>
            </a:r>
          </a:p>
          <a:p>
            <a:pPr marL="974725"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Process Workforce Safety &amp; Insurance (WSI) Claims and Payments</a:t>
            </a:r>
          </a:p>
          <a:p>
            <a:pPr marL="974725"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Provide for In-Service Training on Benefits</a:t>
            </a:r>
          </a:p>
          <a:p>
            <a:pPr marL="974725"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Process Unemployment Claims &amp; Payments Information</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A64CB29-6980-B330-384B-5A7B2FE01F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11954" y="4597011"/>
            <a:ext cx="3651931" cy="1646094"/>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FA3D645-02BA-3E3A-F733-1AB3FE3FF44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0634" y="4597011"/>
            <a:ext cx="4799014" cy="1670057"/>
          </a:xfrm>
          <a:prstGeom prst="rect">
            <a:avLst/>
          </a:prstGeom>
        </p:spPr>
      </p:pic>
    </p:spTree>
    <p:extLst>
      <p:ext uri="{BB962C8B-B14F-4D97-AF65-F5344CB8AC3E}">
        <p14:creationId xmlns:p14="http://schemas.microsoft.com/office/powerpoint/2010/main" val="1814366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24</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4862870"/>
          </a:xfrm>
          <a:prstGeom prst="rect">
            <a:avLst/>
          </a:prstGeom>
          <a:noFill/>
        </p:spPr>
        <p:txBody>
          <a:bodyPr wrap="square" rtlCol="0">
            <a:spAutoFit/>
          </a:bodyPr>
          <a:lstStyle/>
          <a:p>
            <a:pPr marL="0" indent="0">
              <a:buNone/>
            </a:pPr>
            <a:r>
              <a:rPr lang="en-US" sz="3600" b="1" dirty="0">
                <a:solidFill>
                  <a:schemeClr val="accent4">
                    <a:lumMod val="75000"/>
                  </a:schemeClr>
                </a:solidFill>
              </a:rPr>
              <a:t>Miscellaneous Duties You Have</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b="1" u="sng" dirty="0">
                <a:solidFill>
                  <a:srgbClr val="1C772B"/>
                </a:solidFill>
              </a:rPr>
              <a:t> </a:t>
            </a:r>
            <a:r>
              <a:rPr lang="en-US" sz="2800" dirty="0"/>
              <a:t>Build a Positive Rapport with Patrons</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b="1" u="sng" dirty="0">
                <a:solidFill>
                  <a:srgbClr val="1C772B"/>
                </a:solidFill>
              </a:rPr>
              <a:t> </a:t>
            </a:r>
            <a:r>
              <a:rPr lang="en-US" sz="2800" dirty="0">
                <a:solidFill>
                  <a:srgbClr val="7030A0"/>
                </a:solidFill>
              </a:rPr>
              <a:t>(MAY) </a:t>
            </a:r>
            <a:r>
              <a:rPr lang="en-US" sz="2800" dirty="0"/>
              <a:t>Compute District Enrollment Projections</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a:t>
            </a:r>
            <a:r>
              <a:rPr lang="en-US" sz="2800" dirty="0"/>
              <a:t>Exhibit Professionalism, Including Accountability, Confidentiality, Honesty, Tactfulness, and Courtesy</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dirty="0"/>
              <a:t> Keep Abreast of Financial and Business Trends</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latin typeface="Arial" panose="020B0604020202020204" pitchFamily="34" charset="0"/>
                <a:cs typeface="Arial" panose="020B0604020202020204" pitchFamily="34" charset="0"/>
              </a:rPr>
              <a:t>YOU</a:t>
            </a:r>
            <a:r>
              <a:rPr lang="en-US" sz="2800" dirty="0"/>
              <a:t> </a:t>
            </a:r>
            <a:r>
              <a:rPr lang="en-US" sz="2800" dirty="0">
                <a:solidFill>
                  <a:srgbClr val="7030A0"/>
                </a:solidFill>
              </a:rPr>
              <a:t>(MAY) </a:t>
            </a:r>
            <a:r>
              <a:rPr lang="en-US" sz="2800" dirty="0"/>
              <a:t>Maintain Records of Open Enrollments, Out-of-District Students, and Tuitioned Students</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6" name="Picture 5" descr="A picture containing indoor, oven, cabinet, car&#10;&#10;Description automatically generated">
            <a:extLst>
              <a:ext uri="{FF2B5EF4-FFF2-40B4-BE49-F238E27FC236}">
                <a16:creationId xmlns:a16="http://schemas.microsoft.com/office/drawing/2014/main" id="{CBBC2C0F-166E-7FCD-0B86-17F973D6C6F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0540629">
            <a:off x="7894555" y="5070026"/>
            <a:ext cx="2877238" cy="1289941"/>
          </a:xfrm>
          <a:prstGeom prst="rect">
            <a:avLst/>
          </a:prstGeom>
        </p:spPr>
      </p:pic>
    </p:spTree>
    <p:extLst>
      <p:ext uri="{BB962C8B-B14F-4D97-AF65-F5344CB8AC3E}">
        <p14:creationId xmlns:p14="http://schemas.microsoft.com/office/powerpoint/2010/main" val="3709243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12A0A-174B-4FE8-72AB-63B5384BDE12}"/>
              </a:ext>
            </a:extLst>
          </p:cNvPr>
          <p:cNvSpPr>
            <a:spLocks noGrp="1"/>
          </p:cNvSpPr>
          <p:nvPr>
            <p:ph type="sldNum" sz="quarter" idx="12"/>
          </p:nvPr>
        </p:nvSpPr>
        <p:spPr/>
        <p:txBody>
          <a:bodyPr/>
          <a:lstStyle/>
          <a:p>
            <a:fld id="{CB1E4CB7-CB13-4810-BF18-BE31AFC64F93}" type="slidenum">
              <a:rPr lang="en-US" smtClean="0"/>
              <a:t>25</a:t>
            </a:fld>
            <a:endParaRPr lang="en-US" dirty="0"/>
          </a:p>
        </p:txBody>
      </p:sp>
      <p:sp>
        <p:nvSpPr>
          <p:cNvPr id="3" name="TextBox 2">
            <a:extLst>
              <a:ext uri="{FF2B5EF4-FFF2-40B4-BE49-F238E27FC236}">
                <a16:creationId xmlns:a16="http://schemas.microsoft.com/office/drawing/2014/main" id="{5956EF20-1DD4-3DB3-17FF-072F73612052}"/>
              </a:ext>
            </a:extLst>
          </p:cNvPr>
          <p:cNvSpPr txBox="1"/>
          <p:nvPr/>
        </p:nvSpPr>
        <p:spPr>
          <a:xfrm>
            <a:off x="903224" y="899886"/>
            <a:ext cx="10526776" cy="4862870"/>
          </a:xfrm>
          <a:prstGeom prst="rect">
            <a:avLst/>
          </a:prstGeom>
          <a:noFill/>
        </p:spPr>
        <p:txBody>
          <a:bodyPr wrap="square" rtlCol="0">
            <a:spAutoFit/>
          </a:bodyPr>
          <a:lstStyle/>
          <a:p>
            <a:pPr marL="0" indent="0">
              <a:buNone/>
            </a:pPr>
            <a:r>
              <a:rPr lang="en-US" sz="3600" b="1" dirty="0">
                <a:solidFill>
                  <a:schemeClr val="accent4">
                    <a:lumMod val="75000"/>
                  </a:schemeClr>
                </a:solidFill>
              </a:rPr>
              <a:t>Miscellaneous Duties You Have</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rPr>
              <a:t>YOU </a:t>
            </a:r>
            <a:r>
              <a:rPr lang="en-US" sz="2800" dirty="0"/>
              <a:t>Respond to Open Records Requests</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rPr>
              <a:t>YOU</a:t>
            </a:r>
            <a:r>
              <a:rPr lang="en-US" sz="2800" b="1" u="sng" dirty="0">
                <a:solidFill>
                  <a:srgbClr val="1C772B"/>
                </a:solidFill>
              </a:rPr>
              <a:t> </a:t>
            </a:r>
            <a:r>
              <a:rPr lang="en-US" sz="2800" dirty="0"/>
              <a:t>Comply with District Policies Applicable to Position</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rPr>
              <a:t>YOU</a:t>
            </a:r>
            <a:r>
              <a:rPr lang="en-US" sz="2800" dirty="0"/>
              <a:t> </a:t>
            </a:r>
            <a:r>
              <a:rPr lang="en-US" sz="2800" dirty="0">
                <a:solidFill>
                  <a:srgbClr val="7030A0"/>
                </a:solidFill>
              </a:rPr>
              <a:t>(MAY) </a:t>
            </a:r>
            <a:r>
              <a:rPr lang="en-US" sz="2800" dirty="0"/>
              <a:t>Oversee Operation of District Transportation Services</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rPr>
              <a:t>YOU</a:t>
            </a:r>
            <a:r>
              <a:rPr lang="en-US" sz="2800" dirty="0">
                <a:solidFill>
                  <a:schemeClr val="accent4">
                    <a:lumMod val="75000"/>
                  </a:schemeClr>
                </a:solidFill>
              </a:rPr>
              <a:t> </a:t>
            </a:r>
            <a:r>
              <a:rPr lang="en-US" sz="2800" dirty="0">
                <a:solidFill>
                  <a:srgbClr val="7030A0"/>
                </a:solidFill>
              </a:rPr>
              <a:t>(MAY) </a:t>
            </a:r>
            <a:r>
              <a:rPr lang="en-US" sz="2800" dirty="0"/>
              <a:t>Oversee Operation and Maintenance of District Facilities</a:t>
            </a:r>
          </a:p>
          <a:p>
            <a:pPr marL="517525" lvl="1" indent="-457200">
              <a:spcAft>
                <a:spcPts val="1200"/>
              </a:spcAft>
              <a:buFont typeface="Arial" panose="020B0604020202020204" pitchFamily="34" charset="0"/>
              <a:buChar char="•"/>
            </a:pPr>
            <a:r>
              <a:rPr lang="en-US" sz="2800" b="1" u="sng" dirty="0">
                <a:solidFill>
                  <a:schemeClr val="accent4">
                    <a:lumMod val="75000"/>
                  </a:schemeClr>
                </a:solidFill>
              </a:rPr>
              <a:t>YOU</a:t>
            </a:r>
            <a:r>
              <a:rPr lang="en-US" sz="2800" dirty="0">
                <a:solidFill>
                  <a:schemeClr val="accent4">
                    <a:lumMod val="75000"/>
                  </a:schemeClr>
                </a:solidFill>
              </a:rPr>
              <a:t> </a:t>
            </a:r>
            <a:r>
              <a:rPr lang="en-US" sz="2800" dirty="0"/>
              <a:t>Perform Other Duties as Assigned</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descr="A picture containing sign&#10;&#10;Description automatically generated">
            <a:extLst>
              <a:ext uri="{FF2B5EF4-FFF2-40B4-BE49-F238E27FC236}">
                <a16:creationId xmlns:a16="http://schemas.microsoft.com/office/drawing/2014/main" id="{751EBA06-D508-71C2-38F0-229A5BB4AB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39315" y="4416162"/>
            <a:ext cx="3425598" cy="1925462"/>
          </a:xfrm>
          <a:prstGeom prst="rect">
            <a:avLst/>
          </a:prstGeom>
        </p:spPr>
      </p:pic>
    </p:spTree>
    <p:extLst>
      <p:ext uri="{BB962C8B-B14F-4D97-AF65-F5344CB8AC3E}">
        <p14:creationId xmlns:p14="http://schemas.microsoft.com/office/powerpoint/2010/main" val="174794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9870F-A393-28FB-C15D-2ADB1A97A856}"/>
              </a:ext>
            </a:extLst>
          </p:cNvPr>
          <p:cNvSpPr>
            <a:spLocks noGrp="1"/>
          </p:cNvSpPr>
          <p:nvPr>
            <p:ph type="sldNum" sz="quarter" idx="12"/>
          </p:nvPr>
        </p:nvSpPr>
        <p:spPr/>
        <p:txBody>
          <a:bodyPr/>
          <a:lstStyle/>
          <a:p>
            <a:fld id="{CB1E4CB7-CB13-4810-BF18-BE31AFC64F93}" type="slidenum">
              <a:rPr lang="en-US" smtClean="0"/>
              <a:t>26</a:t>
            </a:fld>
            <a:endParaRPr lang="en-US" dirty="0"/>
          </a:p>
        </p:txBody>
      </p:sp>
      <p:sp>
        <p:nvSpPr>
          <p:cNvPr id="3" name="TextBox 2">
            <a:extLst>
              <a:ext uri="{FF2B5EF4-FFF2-40B4-BE49-F238E27FC236}">
                <a16:creationId xmlns:a16="http://schemas.microsoft.com/office/drawing/2014/main" id="{2EF21FC3-28BD-BDD0-287C-9B977A976F18}"/>
              </a:ext>
            </a:extLst>
          </p:cNvPr>
          <p:cNvSpPr txBox="1"/>
          <p:nvPr/>
        </p:nvSpPr>
        <p:spPr>
          <a:xfrm>
            <a:off x="798286" y="754742"/>
            <a:ext cx="10247085" cy="5047536"/>
          </a:xfrm>
          <a:prstGeom prst="rect">
            <a:avLst/>
          </a:prstGeom>
          <a:noFill/>
        </p:spPr>
        <p:txBody>
          <a:bodyPr wrap="square" rtlCol="0">
            <a:spAutoFit/>
          </a:bodyPr>
          <a:lstStyle/>
          <a:p>
            <a:pPr marL="0" indent="0">
              <a:buNone/>
            </a:pPr>
            <a:r>
              <a:rPr lang="en-US" sz="3200" b="1" dirty="0">
                <a:solidFill>
                  <a:schemeClr val="accent4">
                    <a:lumMod val="75000"/>
                  </a:schemeClr>
                </a:solidFill>
                <a:latin typeface="Arial" panose="020B0604020202020204" pitchFamily="34" charset="0"/>
                <a:cs typeface="Arial" panose="020B0604020202020204" pitchFamily="34" charset="0"/>
              </a:rPr>
              <a:t>Business Manager Terms of Employment</a:t>
            </a:r>
          </a:p>
          <a:p>
            <a:pPr marL="0" indent="0">
              <a:buNone/>
            </a:pPr>
            <a:r>
              <a:rPr lang="en-US" sz="3200" dirty="0">
                <a:latin typeface="Arial" panose="020B0604020202020204" pitchFamily="34" charset="0"/>
                <a:cs typeface="Arial" panose="020B0604020202020204" pitchFamily="34" charset="0"/>
              </a:rPr>
              <a:t>Twelve-Month Position with Salary and Benefits to be Established by the Board.</a:t>
            </a:r>
          </a:p>
          <a:p>
            <a:pPr marL="0" indent="0">
              <a:buNone/>
            </a:pPr>
            <a:endParaRPr lang="en-US" sz="1600" dirty="0">
              <a:latin typeface="Arial" panose="020B0604020202020204" pitchFamily="34" charset="0"/>
              <a:cs typeface="Arial" panose="020B0604020202020204" pitchFamily="34" charset="0"/>
            </a:endParaRPr>
          </a:p>
          <a:p>
            <a:pPr marL="0" indent="0" algn="just">
              <a:buNone/>
            </a:pPr>
            <a:r>
              <a:rPr lang="en-US" sz="3200" b="1" i="1" dirty="0">
                <a:solidFill>
                  <a:srgbClr val="C00000"/>
                </a:solidFill>
                <a:highlight>
                  <a:srgbClr val="FFFF00"/>
                </a:highlight>
                <a:latin typeface="Arial" panose="020B0604020202020204" pitchFamily="34" charset="0"/>
                <a:cs typeface="Arial" panose="020B0604020202020204" pitchFamily="34" charset="0"/>
              </a:rPr>
              <a:t>NDSBA Recommends Consulting with District Legal Counsel Before Placing a Business Manager on a Salary.  ND Business Managers are Typically </a:t>
            </a:r>
            <a:r>
              <a:rPr lang="en-US" sz="3200" b="1" i="1" u="sng" dirty="0">
                <a:highlight>
                  <a:srgbClr val="FFFF00"/>
                </a:highlight>
                <a:latin typeface="Arial" panose="020B0604020202020204" pitchFamily="34" charset="0"/>
                <a:cs typeface="Arial" panose="020B0604020202020204" pitchFamily="34" charset="0"/>
              </a:rPr>
              <a:t>NONEXEMPT</a:t>
            </a:r>
            <a:r>
              <a:rPr lang="en-US" sz="3200" b="1" i="1" dirty="0">
                <a:highlight>
                  <a:srgbClr val="FFFF00"/>
                </a:highlight>
                <a:latin typeface="Arial" panose="020B0604020202020204" pitchFamily="34" charset="0"/>
                <a:cs typeface="Arial" panose="020B0604020202020204" pitchFamily="34" charset="0"/>
              </a:rPr>
              <a:t> </a:t>
            </a:r>
            <a:r>
              <a:rPr lang="en-US" sz="3200" b="1" i="1" dirty="0">
                <a:solidFill>
                  <a:srgbClr val="C00000"/>
                </a:solidFill>
                <a:highlight>
                  <a:srgbClr val="FFFF00"/>
                </a:highlight>
                <a:latin typeface="Arial" panose="020B0604020202020204" pitchFamily="34" charset="0"/>
                <a:cs typeface="Arial" panose="020B0604020202020204" pitchFamily="34" charset="0"/>
              </a:rPr>
              <a:t>and Entitled to an Hourly Wage Subject to Overtime Unless Meeting Exemption Criteria Under the Fair Labor Standards Act Law.</a:t>
            </a:r>
          </a:p>
          <a:p>
            <a:endParaRPr lang="en-US" dirty="0"/>
          </a:p>
        </p:txBody>
      </p:sp>
    </p:spTree>
    <p:extLst>
      <p:ext uri="{BB962C8B-B14F-4D97-AF65-F5344CB8AC3E}">
        <p14:creationId xmlns:p14="http://schemas.microsoft.com/office/powerpoint/2010/main" val="3167397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9870F-A393-28FB-C15D-2ADB1A97A856}"/>
              </a:ext>
            </a:extLst>
          </p:cNvPr>
          <p:cNvSpPr>
            <a:spLocks noGrp="1"/>
          </p:cNvSpPr>
          <p:nvPr>
            <p:ph type="sldNum" sz="quarter" idx="12"/>
          </p:nvPr>
        </p:nvSpPr>
        <p:spPr/>
        <p:txBody>
          <a:bodyPr/>
          <a:lstStyle/>
          <a:p>
            <a:fld id="{CB1E4CB7-CB13-4810-BF18-BE31AFC64F93}" type="slidenum">
              <a:rPr lang="en-US" smtClean="0"/>
              <a:t>27</a:t>
            </a:fld>
            <a:endParaRPr lang="en-US" dirty="0"/>
          </a:p>
        </p:txBody>
      </p:sp>
      <p:sp>
        <p:nvSpPr>
          <p:cNvPr id="3" name="TextBox 2">
            <a:extLst>
              <a:ext uri="{FF2B5EF4-FFF2-40B4-BE49-F238E27FC236}">
                <a16:creationId xmlns:a16="http://schemas.microsoft.com/office/drawing/2014/main" id="{2EF21FC3-28BD-BDD0-287C-9B977A976F18}"/>
              </a:ext>
            </a:extLst>
          </p:cNvPr>
          <p:cNvSpPr txBox="1"/>
          <p:nvPr/>
        </p:nvSpPr>
        <p:spPr>
          <a:xfrm>
            <a:off x="798286" y="754742"/>
            <a:ext cx="10631714" cy="3323987"/>
          </a:xfrm>
          <a:prstGeom prst="rect">
            <a:avLst/>
          </a:prstGeom>
          <a:noFill/>
        </p:spPr>
        <p:txBody>
          <a:bodyPr wrap="square" rtlCol="0">
            <a:spAutoFit/>
          </a:bodyPr>
          <a:lstStyle/>
          <a:p>
            <a:pPr marL="0" indent="0">
              <a:buNone/>
            </a:pPr>
            <a:r>
              <a:rPr lang="en-US" sz="3200" b="1" dirty="0">
                <a:solidFill>
                  <a:schemeClr val="accent4">
                    <a:lumMod val="75000"/>
                  </a:schemeClr>
                </a:solidFill>
                <a:latin typeface="Arial" panose="020B0604020202020204" pitchFamily="34" charset="0"/>
                <a:cs typeface="Arial" panose="020B0604020202020204" pitchFamily="34" charset="0"/>
              </a:rPr>
              <a:t>Business Manager </a:t>
            </a:r>
            <a:r>
              <a:rPr lang="en-US" sz="3200" b="1" dirty="0">
                <a:solidFill>
                  <a:schemeClr val="accent4">
                    <a:lumMod val="75000"/>
                  </a:schemeClr>
                </a:solidFill>
              </a:rPr>
              <a:t>Evaluation</a:t>
            </a:r>
          </a:p>
          <a:p>
            <a:pPr marL="0" indent="0">
              <a:buNone/>
            </a:pPr>
            <a:endParaRPr lang="en-US" sz="3200" b="1" dirty="0">
              <a:solidFill>
                <a:schemeClr val="accent4">
                  <a:lumMod val="75000"/>
                </a:schemeClr>
              </a:solidFill>
            </a:endParaRPr>
          </a:p>
          <a:p>
            <a:pPr marL="0" indent="0">
              <a:buNone/>
            </a:pPr>
            <a:r>
              <a:rPr lang="en-US" sz="3200" dirty="0">
                <a:latin typeface="Arial" panose="020B0604020202020204" pitchFamily="34" charset="0"/>
                <a:cs typeface="Arial" panose="020B0604020202020204" pitchFamily="34" charset="0"/>
              </a:rPr>
              <a:t>The Board will Evaluate the Performance of the Business Manager with Input from the Superintendent.</a:t>
            </a:r>
          </a:p>
          <a:p>
            <a:pPr marL="0" indent="0">
              <a:buNone/>
            </a:pPr>
            <a:endParaRPr lang="en-US" sz="3200" dirty="0">
              <a:latin typeface="Arial" panose="020B0604020202020204" pitchFamily="34" charset="0"/>
              <a:cs typeface="Arial" panose="020B0604020202020204" pitchFamily="34" charset="0"/>
            </a:endParaRPr>
          </a:p>
          <a:p>
            <a:pPr marL="0" indent="0" algn="just">
              <a:buNone/>
            </a:pPr>
            <a:r>
              <a:rPr lang="en-US" sz="3200" b="1" i="1" dirty="0">
                <a:solidFill>
                  <a:srgbClr val="C00000"/>
                </a:solidFill>
                <a:highlight>
                  <a:srgbClr val="FFFF00"/>
                </a:highlight>
                <a:latin typeface="Arial" panose="020B0604020202020204" pitchFamily="34" charset="0"/>
                <a:cs typeface="Arial" panose="020B0604020202020204" pitchFamily="34" charset="0"/>
              </a:rPr>
              <a:t>Note:  This is </a:t>
            </a:r>
            <a:r>
              <a:rPr lang="en-US" sz="3200" b="1" i="1" u="sng" dirty="0">
                <a:solidFill>
                  <a:srgbClr val="C00000"/>
                </a:solidFill>
                <a:highlight>
                  <a:srgbClr val="FFFF00"/>
                </a:highlight>
                <a:latin typeface="Arial" panose="020B0604020202020204" pitchFamily="34" charset="0"/>
                <a:cs typeface="Arial" panose="020B0604020202020204" pitchFamily="34" charset="0"/>
              </a:rPr>
              <a:t>NOT</a:t>
            </a:r>
            <a:r>
              <a:rPr lang="en-US" sz="3200" b="1" i="1" dirty="0">
                <a:solidFill>
                  <a:srgbClr val="C00000"/>
                </a:solidFill>
                <a:highlight>
                  <a:srgbClr val="FFFF00"/>
                </a:highlight>
                <a:latin typeface="Arial" panose="020B0604020202020204" pitchFamily="34" charset="0"/>
                <a:cs typeface="Arial" panose="020B0604020202020204" pitchFamily="34" charset="0"/>
              </a:rPr>
              <a:t> Required by Law.</a:t>
            </a:r>
          </a:p>
          <a:p>
            <a:endParaRPr lang="en-US" dirty="0"/>
          </a:p>
        </p:txBody>
      </p:sp>
      <p:pic>
        <p:nvPicPr>
          <p:cNvPr id="4" name="Picture 3">
            <a:extLst>
              <a:ext uri="{FF2B5EF4-FFF2-40B4-BE49-F238E27FC236}">
                <a16:creationId xmlns:a16="http://schemas.microsoft.com/office/drawing/2014/main" id="{D888FBA0-B365-7022-69AE-8BE9EC81D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171" y="3345542"/>
            <a:ext cx="2872242" cy="2872242"/>
          </a:xfrm>
          <a:prstGeom prst="rect">
            <a:avLst/>
          </a:prstGeom>
        </p:spPr>
      </p:pic>
    </p:spTree>
    <p:extLst>
      <p:ext uri="{BB962C8B-B14F-4D97-AF65-F5344CB8AC3E}">
        <p14:creationId xmlns:p14="http://schemas.microsoft.com/office/powerpoint/2010/main" val="1686942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9870F-A393-28FB-C15D-2ADB1A97A856}"/>
              </a:ext>
            </a:extLst>
          </p:cNvPr>
          <p:cNvSpPr>
            <a:spLocks noGrp="1"/>
          </p:cNvSpPr>
          <p:nvPr>
            <p:ph type="sldNum" sz="quarter" idx="12"/>
          </p:nvPr>
        </p:nvSpPr>
        <p:spPr/>
        <p:txBody>
          <a:bodyPr/>
          <a:lstStyle/>
          <a:p>
            <a:fld id="{CB1E4CB7-CB13-4810-BF18-BE31AFC64F93}" type="slidenum">
              <a:rPr lang="en-US" smtClean="0"/>
              <a:t>28</a:t>
            </a:fld>
            <a:endParaRPr lang="en-US" dirty="0"/>
          </a:p>
        </p:txBody>
      </p:sp>
      <p:sp>
        <p:nvSpPr>
          <p:cNvPr id="3" name="TextBox 2">
            <a:extLst>
              <a:ext uri="{FF2B5EF4-FFF2-40B4-BE49-F238E27FC236}">
                <a16:creationId xmlns:a16="http://schemas.microsoft.com/office/drawing/2014/main" id="{2EF21FC3-28BD-BDD0-287C-9B977A976F18}"/>
              </a:ext>
            </a:extLst>
          </p:cNvPr>
          <p:cNvSpPr txBox="1"/>
          <p:nvPr/>
        </p:nvSpPr>
        <p:spPr>
          <a:xfrm>
            <a:off x="798286" y="754742"/>
            <a:ext cx="10631714" cy="2769989"/>
          </a:xfrm>
          <a:prstGeom prst="rect">
            <a:avLst/>
          </a:prstGeom>
          <a:noFill/>
        </p:spPr>
        <p:txBody>
          <a:bodyPr wrap="square" rtlCol="0">
            <a:spAutoFit/>
          </a:bodyPr>
          <a:lstStyle/>
          <a:p>
            <a:pPr marL="0" indent="0">
              <a:buNone/>
            </a:pPr>
            <a:r>
              <a:rPr lang="en-US" sz="3200" b="1" dirty="0">
                <a:solidFill>
                  <a:schemeClr val="accent4">
                    <a:lumMod val="75000"/>
                  </a:schemeClr>
                </a:solidFill>
                <a:latin typeface="Arial" panose="020B0604020202020204" pitchFamily="34" charset="0"/>
                <a:cs typeface="Arial" panose="020B0604020202020204" pitchFamily="34" charset="0"/>
              </a:rPr>
              <a:t>Business Manager </a:t>
            </a:r>
            <a:r>
              <a:rPr lang="en-US" sz="3200" b="1" dirty="0">
                <a:solidFill>
                  <a:schemeClr val="accent4">
                    <a:lumMod val="75000"/>
                  </a:schemeClr>
                </a:solidFill>
              </a:rPr>
              <a:t>Duties</a:t>
            </a:r>
          </a:p>
          <a:p>
            <a:pPr marL="0" indent="0">
              <a:buNone/>
            </a:pPr>
            <a:endParaRPr lang="en-US" sz="1600" b="1" dirty="0">
              <a:solidFill>
                <a:schemeClr val="accent4">
                  <a:lumMod val="75000"/>
                </a:schemeClr>
              </a:solidFill>
            </a:endParaRPr>
          </a:p>
          <a:p>
            <a:pPr marL="0" indent="0">
              <a:buNone/>
            </a:pPr>
            <a:r>
              <a:rPr lang="en-US" sz="3200" b="1" dirty="0">
                <a:solidFill>
                  <a:srgbClr val="C00000"/>
                </a:solidFill>
              </a:rPr>
              <a:t>ND Century Code (NDCC) Description of Business Manager Duties are Outlines at:</a:t>
            </a:r>
          </a:p>
          <a:p>
            <a:pPr marL="0" indent="0">
              <a:buNone/>
            </a:pPr>
            <a:r>
              <a:rPr lang="en-US" sz="2800" dirty="0">
                <a:ln>
                  <a:solidFill>
                    <a:schemeClr val="tx1"/>
                  </a:solidFill>
                </a:ln>
                <a:solidFill>
                  <a:srgbClr val="0000FF"/>
                </a:solidFill>
                <a:hlinkClick r:id="rId2"/>
              </a:rPr>
              <a:t>https://www.legis.nd.gov/cencode/t15-1c07.pdf</a:t>
            </a:r>
            <a:r>
              <a:rPr lang="en-US" sz="2800" dirty="0">
                <a:ln>
                  <a:solidFill>
                    <a:schemeClr val="tx1"/>
                  </a:solidFill>
                </a:ln>
                <a:solidFill>
                  <a:schemeClr val="accent2">
                    <a:lumMod val="75000"/>
                  </a:schemeClr>
                </a:solidFill>
              </a:rPr>
              <a:t>, </a:t>
            </a:r>
            <a:r>
              <a:rPr lang="en-US" sz="2800" dirty="0">
                <a:ln>
                  <a:solidFill>
                    <a:schemeClr val="tx1"/>
                  </a:solidFill>
                </a:ln>
                <a:solidFill>
                  <a:srgbClr val="0000FF"/>
                </a:solidFill>
              </a:rPr>
              <a:t> </a:t>
            </a:r>
            <a:r>
              <a:rPr lang="en-US" sz="4400" b="1" u="sng" dirty="0">
                <a:ln>
                  <a:solidFill>
                    <a:schemeClr val="tx1"/>
                  </a:solidFill>
                </a:ln>
                <a:solidFill>
                  <a:srgbClr val="0000FF"/>
                </a:solidFill>
              </a:rPr>
              <a:t>AND</a:t>
            </a:r>
            <a:endParaRPr lang="en-US" sz="1600" b="1" dirty="0">
              <a:solidFill>
                <a:srgbClr val="C00000"/>
              </a:solidFill>
            </a:endParaRPr>
          </a:p>
          <a:p>
            <a:endParaRPr lang="en-US" dirty="0"/>
          </a:p>
        </p:txBody>
      </p:sp>
      <p:pic>
        <p:nvPicPr>
          <p:cNvPr id="5" name="Picture 4">
            <a:extLst>
              <a:ext uri="{FF2B5EF4-FFF2-40B4-BE49-F238E27FC236}">
                <a16:creationId xmlns:a16="http://schemas.microsoft.com/office/drawing/2014/main" id="{37D5D7E4-087A-38C1-095E-EAE67F00E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86" y="5788751"/>
            <a:ext cx="838200" cy="629013"/>
          </a:xfrm>
          <a:prstGeom prst="rect">
            <a:avLst/>
          </a:prstGeom>
          <a:effectLst>
            <a:glow rad="127000">
              <a:srgbClr val="FFFF00"/>
            </a:glow>
          </a:effectLst>
        </p:spPr>
      </p:pic>
      <p:sp>
        <p:nvSpPr>
          <p:cNvPr id="7" name="TextBox 6">
            <a:extLst>
              <a:ext uri="{FF2B5EF4-FFF2-40B4-BE49-F238E27FC236}">
                <a16:creationId xmlns:a16="http://schemas.microsoft.com/office/drawing/2014/main" id="{0563AB4F-B13D-6D1A-B24E-CC05C361737F}"/>
              </a:ext>
            </a:extLst>
          </p:cNvPr>
          <p:cNvSpPr txBox="1"/>
          <p:nvPr/>
        </p:nvSpPr>
        <p:spPr>
          <a:xfrm>
            <a:off x="8984343" y="6016109"/>
            <a:ext cx="2075542" cy="369332"/>
          </a:xfrm>
          <a:prstGeom prst="rect">
            <a:avLst/>
          </a:prstGeom>
          <a:solidFill>
            <a:srgbClr val="FFFF00"/>
          </a:solidFill>
        </p:spPr>
        <p:txBody>
          <a:bodyPr wrap="square">
            <a:spAutoFit/>
          </a:bodyPr>
          <a:lstStyle/>
          <a:p>
            <a:r>
              <a:rPr lang="en-US" dirty="0"/>
              <a:t>NDCC 15.1-07-21</a:t>
            </a:r>
          </a:p>
        </p:txBody>
      </p:sp>
      <p:sp>
        <p:nvSpPr>
          <p:cNvPr id="10" name="TextBox 9">
            <a:extLst>
              <a:ext uri="{FF2B5EF4-FFF2-40B4-BE49-F238E27FC236}">
                <a16:creationId xmlns:a16="http://schemas.microsoft.com/office/drawing/2014/main" id="{A11448FB-095C-B1C8-5967-17922F93D31E}"/>
              </a:ext>
            </a:extLst>
          </p:cNvPr>
          <p:cNvSpPr txBox="1"/>
          <p:nvPr/>
        </p:nvSpPr>
        <p:spPr>
          <a:xfrm>
            <a:off x="816429" y="3655794"/>
            <a:ext cx="10595428" cy="1477328"/>
          </a:xfrm>
          <a:prstGeom prst="rect">
            <a:avLst/>
          </a:prstGeom>
          <a:noFill/>
        </p:spPr>
        <p:txBody>
          <a:bodyPr wrap="square" rtlCol="0">
            <a:spAutoFit/>
          </a:bodyPr>
          <a:lstStyle/>
          <a:p>
            <a:r>
              <a:rPr lang="en-US" sz="3600" b="1" dirty="0">
                <a:solidFill>
                  <a:srgbClr val="C00000"/>
                </a:solidFill>
              </a:rPr>
              <a:t>Business Manger Specific Duties are Listed in Century Code </a:t>
            </a:r>
            <a:r>
              <a:rPr lang="en-US" sz="3600" b="1" i="1" dirty="0">
                <a:highlight>
                  <a:srgbClr val="FFFF00"/>
                </a:highlight>
              </a:rPr>
              <a:t>OVER 100+ TIMES!!</a:t>
            </a:r>
          </a:p>
          <a:p>
            <a:endParaRPr lang="en-US" dirty="0"/>
          </a:p>
        </p:txBody>
      </p:sp>
      <p:pic>
        <p:nvPicPr>
          <p:cNvPr id="12" name="Picture 11">
            <a:extLst>
              <a:ext uri="{FF2B5EF4-FFF2-40B4-BE49-F238E27FC236}">
                <a16:creationId xmlns:a16="http://schemas.microsoft.com/office/drawing/2014/main" id="{E73CC246-2B49-11CE-067D-A52881BF3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257" y="5094510"/>
            <a:ext cx="1721242" cy="1290931"/>
          </a:xfrm>
          <a:prstGeom prst="rect">
            <a:avLst/>
          </a:prstGeom>
        </p:spPr>
      </p:pic>
    </p:spTree>
    <p:extLst>
      <p:ext uri="{BB962C8B-B14F-4D97-AF65-F5344CB8AC3E}">
        <p14:creationId xmlns:p14="http://schemas.microsoft.com/office/powerpoint/2010/main" val="2159330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heel(1)">
                                      <p:cBhvr>
                                        <p:cTn id="26"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29</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957942" y="1117600"/>
            <a:ext cx="10472057" cy="541686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endParaRPr lang="en-US" sz="1400" b="1" dirty="0">
              <a:latin typeface="Arial" panose="020B0604020202020204" pitchFamily="34" charset="0"/>
              <a:cs typeface="Arial" panose="020B0604020202020204" pitchFamily="34" charset="0"/>
            </a:endParaRPr>
          </a:p>
          <a:p>
            <a:pPr marL="514350" indent="-514350">
              <a:buFont typeface="+mj-lt"/>
              <a:buAutoNum type="arabicPeriod"/>
            </a:pPr>
            <a:r>
              <a:rPr lang="en-US" sz="3200" b="1" dirty="0">
                <a:ln>
                  <a:solidFill>
                    <a:srgbClr val="FFFF00"/>
                  </a:solidFill>
                </a:ln>
                <a:solidFill>
                  <a:srgbClr val="C00000"/>
                </a:solidFill>
                <a:latin typeface="Arial" panose="020B0604020202020204" pitchFamily="34" charset="0"/>
                <a:cs typeface="Arial" panose="020B0604020202020204" pitchFamily="34" charset="0"/>
              </a:rPr>
              <a:t>Keep a True &amp; Accurate Record of All School Board Proceedings</a:t>
            </a:r>
          </a:p>
          <a:p>
            <a:pPr marL="914400" lvl="2" indent="-457200">
              <a:buFont typeface="Courier New" panose="02070309020205020404" pitchFamily="49" charset="0"/>
              <a:buChar char="o"/>
            </a:pPr>
            <a:r>
              <a:rPr lang="en-US" sz="2800" b="1" dirty="0">
                <a:latin typeface="Arial" panose="020B0604020202020204" pitchFamily="34" charset="0"/>
                <a:cs typeface="Arial" panose="020B0604020202020204" pitchFamily="34" charset="0"/>
              </a:rPr>
              <a:t>Board Meetings</a:t>
            </a:r>
          </a:p>
          <a:p>
            <a:pPr marL="914400" lvl="2" indent="-457200">
              <a:buFont typeface="Courier New" panose="02070309020205020404" pitchFamily="49" charset="0"/>
              <a:buChar char="o"/>
            </a:pPr>
            <a:r>
              <a:rPr lang="en-US" sz="2800" b="1" dirty="0">
                <a:latin typeface="Arial" panose="020B0604020202020204" pitchFamily="34" charset="0"/>
                <a:cs typeface="Arial" panose="020B0604020202020204" pitchFamily="34" charset="0"/>
              </a:rPr>
              <a:t>Committee Meetings</a:t>
            </a:r>
          </a:p>
          <a:p>
            <a:pPr marL="914400" lvl="2" indent="-457200">
              <a:buFont typeface="Courier New" panose="02070309020205020404" pitchFamily="49" charset="0"/>
              <a:buChar char="o"/>
            </a:pPr>
            <a:r>
              <a:rPr lang="en-US" sz="2800" b="1" dirty="0">
                <a:latin typeface="Arial" panose="020B0604020202020204" pitchFamily="34" charset="0"/>
                <a:cs typeface="Arial" panose="020B0604020202020204" pitchFamily="34" charset="0"/>
              </a:rPr>
              <a:t>Public Meetings</a:t>
            </a:r>
          </a:p>
          <a:p>
            <a:pPr marL="914400" lvl="2" indent="-457200">
              <a:buFont typeface="Courier New" panose="02070309020205020404" pitchFamily="49" charset="0"/>
              <a:buChar char="o"/>
            </a:pPr>
            <a:r>
              <a:rPr lang="en-US" sz="2800" b="1" dirty="0">
                <a:latin typeface="Arial" panose="020B0604020202020204" pitchFamily="34" charset="0"/>
                <a:cs typeface="Arial" panose="020B0604020202020204" pitchFamily="34" charset="0"/>
              </a:rPr>
              <a:t>Negotiations</a:t>
            </a:r>
          </a:p>
          <a:p>
            <a:pPr marL="914400" lvl="2" indent="-457200">
              <a:buFont typeface="Courier New" panose="02070309020205020404" pitchFamily="49" charset="0"/>
              <a:buChar char="o"/>
            </a:pPr>
            <a:r>
              <a:rPr lang="en-US" sz="2800" b="1" dirty="0">
                <a:latin typeface="Arial" panose="020B0604020202020204" pitchFamily="34" charset="0"/>
                <a:cs typeface="Arial" panose="020B0604020202020204" pitchFamily="34" charset="0"/>
              </a:rPr>
              <a:t>Executive Sessions **</a:t>
            </a:r>
          </a:p>
          <a:p>
            <a:pPr marL="914400" lvl="2" indent="-457200">
              <a:buFont typeface="Courier New" panose="02070309020205020404" pitchFamily="49" charset="0"/>
              <a:buChar char="o"/>
            </a:pPr>
            <a:endParaRPr lang="en-US" sz="2800" b="1" dirty="0">
              <a:latin typeface="Arial" panose="020B0604020202020204" pitchFamily="34" charset="0"/>
              <a:cs typeface="Arial" panose="020B0604020202020204" pitchFamily="34" charset="0"/>
            </a:endParaRPr>
          </a:p>
          <a:p>
            <a:pPr marL="457200" lvl="2" indent="0">
              <a:buNone/>
            </a:pPr>
            <a:r>
              <a:rPr lang="en-US" sz="2800" b="1" dirty="0">
                <a:solidFill>
                  <a:srgbClr val="1C772B"/>
                </a:solidFill>
                <a:latin typeface="Arial" panose="020B0604020202020204" pitchFamily="34" charset="0"/>
                <a:cs typeface="Arial" panose="020B0604020202020204" pitchFamily="34" charset="0"/>
              </a:rPr>
              <a:t>What Does “True &amp; Accurate Record” That Mean?</a:t>
            </a:r>
          </a:p>
          <a:p>
            <a:endParaRPr lang="en-US" sz="3600"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DECFBFDC-F98A-E79F-AB4A-4FDE3DAC68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71014" y="2728685"/>
            <a:ext cx="2258786" cy="2258786"/>
          </a:xfrm>
          <a:prstGeom prst="rect">
            <a:avLst/>
          </a:prstGeom>
        </p:spPr>
      </p:pic>
      <p:pic>
        <p:nvPicPr>
          <p:cNvPr id="6" name="Picture 5">
            <a:extLst>
              <a:ext uri="{FF2B5EF4-FFF2-40B4-BE49-F238E27FC236}">
                <a16:creationId xmlns:a16="http://schemas.microsoft.com/office/drawing/2014/main" id="{A88134EA-C472-4488-AC3F-CDA9A42B6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41" y="5771787"/>
            <a:ext cx="838200" cy="629013"/>
          </a:xfrm>
          <a:prstGeom prst="rect">
            <a:avLst/>
          </a:prstGeom>
          <a:effectLst>
            <a:glow rad="127000">
              <a:srgbClr val="FFFF00"/>
            </a:glow>
          </a:effectLst>
        </p:spPr>
      </p:pic>
      <p:sp>
        <p:nvSpPr>
          <p:cNvPr id="8" name="TextBox 7">
            <a:extLst>
              <a:ext uri="{FF2B5EF4-FFF2-40B4-BE49-F238E27FC236}">
                <a16:creationId xmlns:a16="http://schemas.microsoft.com/office/drawing/2014/main" id="{B4313452-A36F-4043-0B10-C3A5C5271203}"/>
              </a:ext>
            </a:extLst>
          </p:cNvPr>
          <p:cNvSpPr txBox="1"/>
          <p:nvPr/>
        </p:nvSpPr>
        <p:spPr>
          <a:xfrm>
            <a:off x="8908610" y="6031468"/>
            <a:ext cx="2410137" cy="369332"/>
          </a:xfrm>
          <a:prstGeom prst="rect">
            <a:avLst/>
          </a:prstGeom>
          <a:solidFill>
            <a:srgbClr val="FFFF00"/>
          </a:solidFill>
        </p:spPr>
        <p:txBody>
          <a:bodyPr wrap="square">
            <a:spAutoFit/>
          </a:bodyPr>
          <a:lstStyle/>
          <a:p>
            <a:r>
              <a:rPr lang="en-US" dirty="0"/>
              <a:t>NDCC 15.1-07-21(1)</a:t>
            </a:r>
          </a:p>
        </p:txBody>
      </p:sp>
    </p:spTree>
    <p:extLst>
      <p:ext uri="{BB962C8B-B14F-4D97-AF65-F5344CB8AC3E}">
        <p14:creationId xmlns:p14="http://schemas.microsoft.com/office/powerpoint/2010/main" val="319465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584-7C14-3CB2-2AA3-068C227D37FF}"/>
              </a:ext>
            </a:extLst>
          </p:cNvPr>
          <p:cNvSpPr>
            <a:spLocks noGrp="1"/>
          </p:cNvSpPr>
          <p:nvPr>
            <p:ph type="ctrTitle"/>
          </p:nvPr>
        </p:nvSpPr>
        <p:spPr>
          <a:xfrm>
            <a:off x="540367" y="675339"/>
            <a:ext cx="10624457" cy="470553"/>
          </a:xfrm>
        </p:spPr>
        <p:txBody>
          <a:bodyPr>
            <a:normAutofit fontScale="90000"/>
          </a:bodyPr>
          <a:lstStyle/>
          <a:p>
            <a:pPr>
              <a:lnSpc>
                <a:spcPct val="150000"/>
              </a:lnSpc>
            </a:pPr>
            <a:r>
              <a:rPr lang="en-US" sz="2400" b="1" dirty="0">
                <a:latin typeface="Arial" panose="020B0604020202020204" pitchFamily="34" charset="0"/>
                <a:cs typeface="Arial" panose="020B0604020202020204" pitchFamily="34" charset="0"/>
              </a:rPr>
              <a:t>Everything You Ever Wanted to Know About Patty but were Afraid to Ask!</a:t>
            </a:r>
            <a:endParaRPr lang="en-US" sz="2400" b="1" dirty="0">
              <a:solidFill>
                <a:srgbClr val="00B05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ED3E3FF-206B-B6B6-829C-9B122996538A}"/>
              </a:ext>
            </a:extLst>
          </p:cNvPr>
          <p:cNvSpPr txBox="1"/>
          <p:nvPr/>
        </p:nvSpPr>
        <p:spPr>
          <a:xfrm>
            <a:off x="762000" y="1088240"/>
            <a:ext cx="10624457" cy="5386090"/>
          </a:xfrm>
          <a:prstGeom prst="rect">
            <a:avLst/>
          </a:prstGeom>
          <a:noFill/>
        </p:spPr>
        <p:txBody>
          <a:bodyPr wrap="square" rtlCol="0">
            <a:spAutoFit/>
          </a:bodyPr>
          <a:lstStyle/>
          <a:p>
            <a:pPr marL="457200" indent="-457200">
              <a:buFont typeface="Arial" panose="020B0604020202020204" pitchFamily="34" charset="0"/>
              <a:buChar char="•"/>
            </a:pPr>
            <a:r>
              <a:rPr lang="en-US" sz="2000" dirty="0"/>
              <a:t>Oldest </a:t>
            </a:r>
            <a:r>
              <a:rPr lang="en-US" dirty="0">
                <a:latin typeface="Arial" pitchFamily="34" charset="0"/>
                <a:cs typeface="Arial" pitchFamily="34" charset="0"/>
              </a:rPr>
              <a:t>of 7 Children – Graduated from Edgeley High School</a:t>
            </a:r>
          </a:p>
          <a:p>
            <a:pPr marL="457200" indent="-457200">
              <a:buFont typeface="Arial" panose="020B0604020202020204" pitchFamily="34" charset="0"/>
              <a:buChar char="•"/>
            </a:pPr>
            <a:r>
              <a:rPr lang="en-US" dirty="0">
                <a:latin typeface="Arial" pitchFamily="34" charset="0"/>
                <a:cs typeface="Arial" pitchFamily="34" charset="0"/>
              </a:rPr>
              <a:t>Education -  Valley City State &amp; Dickinson State</a:t>
            </a:r>
          </a:p>
          <a:p>
            <a:pPr marL="457200" indent="-457200">
              <a:buFont typeface="Arial" panose="020B0604020202020204" pitchFamily="34" charset="0"/>
              <a:buChar char="•"/>
            </a:pPr>
            <a:r>
              <a:rPr lang="en-US" dirty="0">
                <a:latin typeface="Arial" pitchFamily="34" charset="0"/>
                <a:cs typeface="Arial" pitchFamily="34" charset="0"/>
              </a:rPr>
              <a:t>Licensed Insurance Agent 20+ Years - Licensed in All Lines of Insurance</a:t>
            </a:r>
          </a:p>
          <a:p>
            <a:pPr marL="457200" indent="-457200">
              <a:buFont typeface="Arial" panose="020B0604020202020204" pitchFamily="34" charset="0"/>
              <a:buChar char="•"/>
            </a:pPr>
            <a:r>
              <a:rPr lang="en-US" dirty="0">
                <a:latin typeface="Arial" pitchFamily="34" charset="0"/>
                <a:cs typeface="Arial" pitchFamily="34" charset="0"/>
              </a:rPr>
              <a:t>Sold and Drove Over the Road Heavy-Duty Semis</a:t>
            </a:r>
          </a:p>
          <a:p>
            <a:pPr marL="457200" indent="-457200">
              <a:buFont typeface="Arial" panose="020B0604020202020204" pitchFamily="34" charset="0"/>
              <a:buChar char="•"/>
            </a:pPr>
            <a:r>
              <a:rPr lang="en-US" dirty="0">
                <a:latin typeface="Arial" pitchFamily="34" charset="0"/>
                <a:cs typeface="Arial" pitchFamily="34" charset="0"/>
              </a:rPr>
              <a:t>Finance &amp; Insurance Manager at Car Dealership</a:t>
            </a:r>
          </a:p>
          <a:p>
            <a:pPr marL="457200" indent="-457200">
              <a:buFont typeface="Arial" panose="020B0604020202020204" pitchFamily="34" charset="0"/>
              <a:buChar char="•"/>
            </a:pPr>
            <a:r>
              <a:rPr lang="en-US" dirty="0">
                <a:latin typeface="Arial" pitchFamily="34" charset="0"/>
                <a:cs typeface="Arial" pitchFamily="34" charset="0"/>
              </a:rPr>
              <a:t>Retail Jewelry Sales</a:t>
            </a:r>
          </a:p>
          <a:p>
            <a:pPr marL="457200" indent="-457200">
              <a:buFont typeface="Arial" panose="020B0604020202020204" pitchFamily="34" charset="0"/>
              <a:buChar char="•"/>
            </a:pPr>
            <a:r>
              <a:rPr lang="en-US" dirty="0">
                <a:latin typeface="Arial" pitchFamily="34" charset="0"/>
                <a:cs typeface="Arial" pitchFamily="34" charset="0"/>
              </a:rPr>
              <a:t>Diocese of Bismarck – SEARCH Coordinator</a:t>
            </a:r>
          </a:p>
          <a:p>
            <a:pPr marL="457200" indent="-457200">
              <a:buFont typeface="Arial" panose="020B0604020202020204" pitchFamily="34" charset="0"/>
              <a:buChar char="•"/>
            </a:pPr>
            <a:r>
              <a:rPr lang="en-US" dirty="0">
                <a:latin typeface="Arial" pitchFamily="34" charset="0"/>
                <a:cs typeface="Arial" pitchFamily="34" charset="0"/>
              </a:rPr>
              <a:t>Retired after 15 Years with Deere &amp; Co</a:t>
            </a:r>
          </a:p>
          <a:p>
            <a:pPr lvl="2" indent="-457200">
              <a:buFont typeface="Courier New" panose="02070309020205020404" pitchFamily="49" charset="0"/>
              <a:buChar char="o"/>
            </a:pPr>
            <a:r>
              <a:rPr lang="en-US" dirty="0">
                <a:solidFill>
                  <a:srgbClr val="C00000"/>
                </a:solidFill>
                <a:latin typeface="Arial" pitchFamily="34" charset="0"/>
                <a:cs typeface="Arial" pitchFamily="34" charset="0"/>
              </a:rPr>
              <a:t>Insurance Agent</a:t>
            </a:r>
          </a:p>
          <a:p>
            <a:pPr lvl="2" indent="-457200">
              <a:buFont typeface="Courier New" panose="02070309020205020404" pitchFamily="49" charset="0"/>
              <a:buChar char="o"/>
            </a:pPr>
            <a:r>
              <a:rPr lang="en-US" dirty="0">
                <a:solidFill>
                  <a:srgbClr val="C00000"/>
                </a:solidFill>
                <a:latin typeface="Arial" pitchFamily="34" charset="0"/>
                <a:cs typeface="Arial" pitchFamily="34" charset="0"/>
              </a:rPr>
              <a:t>Collection Manager – Repossess Equipment – Inventory – Five State Area</a:t>
            </a:r>
          </a:p>
          <a:p>
            <a:pPr lvl="2" indent="-457200">
              <a:buFont typeface="Courier New" panose="02070309020205020404" pitchFamily="49" charset="0"/>
              <a:buChar char="o"/>
            </a:pPr>
            <a:r>
              <a:rPr lang="en-US" dirty="0">
                <a:solidFill>
                  <a:srgbClr val="C00000"/>
                </a:solidFill>
                <a:latin typeface="Arial" pitchFamily="34" charset="0"/>
                <a:cs typeface="Arial" pitchFamily="34" charset="0"/>
              </a:rPr>
              <a:t>Manager Office Administration John Deere Credit Corporate Office</a:t>
            </a:r>
          </a:p>
          <a:p>
            <a:pPr marL="1371600" lvl="4" indent="-457200">
              <a:buFont typeface="Wingdings" panose="05000000000000000000" pitchFamily="2" charset="2"/>
              <a:buChar char="§"/>
            </a:pPr>
            <a:r>
              <a:rPr lang="en-US" dirty="0">
                <a:solidFill>
                  <a:srgbClr val="C00000"/>
                </a:solidFill>
                <a:latin typeface="Arial" pitchFamily="34" charset="0"/>
                <a:cs typeface="Arial" pitchFamily="34" charset="0"/>
              </a:rPr>
              <a:t>OSHA Certified - Organized and Trained All First Responders</a:t>
            </a:r>
          </a:p>
          <a:p>
            <a:pPr marL="1371600" lvl="4" indent="-457200">
              <a:buFont typeface="Wingdings" panose="05000000000000000000" pitchFamily="2" charset="2"/>
              <a:buChar char="§"/>
            </a:pPr>
            <a:r>
              <a:rPr lang="en-US" dirty="0">
                <a:solidFill>
                  <a:srgbClr val="C00000"/>
                </a:solidFill>
                <a:latin typeface="Arial" pitchFamily="34" charset="0"/>
                <a:cs typeface="Arial" pitchFamily="34" charset="0"/>
              </a:rPr>
              <a:t>Relocated 1,200 Deere Employees From Four Buildings into 264,000 Square Foot World Headquarters in Three Months, With No Interruption of Business</a:t>
            </a:r>
          </a:p>
          <a:p>
            <a:pPr marL="1371600" lvl="4" indent="-457200">
              <a:buFont typeface="Wingdings" panose="05000000000000000000" pitchFamily="2" charset="2"/>
              <a:buChar char="§"/>
            </a:pPr>
            <a:r>
              <a:rPr lang="en-US" dirty="0">
                <a:solidFill>
                  <a:srgbClr val="C00000"/>
                </a:solidFill>
                <a:latin typeface="Arial" pitchFamily="34" charset="0"/>
                <a:cs typeface="Arial" pitchFamily="34" charset="0"/>
              </a:rPr>
              <a:t>Responsible for Facilities, Vendors, Microfilm/Records, Security, Cafeteria, and Building Management</a:t>
            </a:r>
          </a:p>
          <a:p>
            <a:pPr marL="457200" indent="-457200">
              <a:buFont typeface="Arial" panose="020B0604020202020204" pitchFamily="34" charset="0"/>
              <a:buChar char="•"/>
            </a:pPr>
            <a:r>
              <a:rPr lang="en-US" dirty="0">
                <a:latin typeface="Arial" pitchFamily="34" charset="0"/>
                <a:cs typeface="Arial" pitchFamily="34" charset="0"/>
              </a:rPr>
              <a:t>12 Years as Business Manager of the Edgeley Public School</a:t>
            </a:r>
          </a:p>
          <a:p>
            <a:pPr marL="457200" indent="-457200">
              <a:buFont typeface="Arial" panose="020B0604020202020204" pitchFamily="34" charset="0"/>
              <a:buChar char="•"/>
            </a:pPr>
            <a:r>
              <a:rPr lang="en-US" dirty="0">
                <a:latin typeface="Arial" pitchFamily="34" charset="0"/>
                <a:cs typeface="Arial" pitchFamily="34" charset="0"/>
              </a:rPr>
              <a:t>9 Years as Policy Services Assistant for ND School Board Association</a:t>
            </a:r>
          </a:p>
          <a:p>
            <a:pPr marL="457200" indent="-457200">
              <a:buFont typeface="Arial" panose="020B0604020202020204" pitchFamily="34" charset="0"/>
              <a:buChar char="•"/>
            </a:pPr>
            <a:r>
              <a:rPr lang="en-US" dirty="0">
                <a:latin typeface="Arial" pitchFamily="34" charset="0"/>
                <a:cs typeface="Arial" pitchFamily="34" charset="0"/>
              </a:rPr>
              <a:t>Instructor for Business Manager Certification Since 2013</a:t>
            </a:r>
            <a:endParaRPr lang="en-US" sz="2000" dirty="0"/>
          </a:p>
        </p:txBody>
      </p:sp>
      <p:sp>
        <p:nvSpPr>
          <p:cNvPr id="5" name="Slide Number Placeholder 4">
            <a:extLst>
              <a:ext uri="{FF2B5EF4-FFF2-40B4-BE49-F238E27FC236}">
                <a16:creationId xmlns:a16="http://schemas.microsoft.com/office/drawing/2014/main" id="{675B42D7-2B6F-3473-250C-422A13BD54BD}"/>
              </a:ext>
            </a:extLst>
          </p:cNvPr>
          <p:cNvSpPr>
            <a:spLocks noGrp="1"/>
          </p:cNvSpPr>
          <p:nvPr>
            <p:ph type="sldNum" sz="quarter" idx="12"/>
          </p:nvPr>
        </p:nvSpPr>
        <p:spPr/>
        <p:txBody>
          <a:bodyPr/>
          <a:lstStyle/>
          <a:p>
            <a:fld id="{CB1E4CB7-CB13-4810-BF18-BE31AFC64F93}" type="slidenum">
              <a:rPr lang="en-US" smtClean="0"/>
              <a:pPr/>
              <a:t>3</a:t>
            </a:fld>
            <a:endParaRPr lang="en-US" sz="1000" dirty="0"/>
          </a:p>
        </p:txBody>
      </p:sp>
      <p:grpSp>
        <p:nvGrpSpPr>
          <p:cNvPr id="11" name="Group 10">
            <a:extLst>
              <a:ext uri="{FF2B5EF4-FFF2-40B4-BE49-F238E27FC236}">
                <a16:creationId xmlns:a16="http://schemas.microsoft.com/office/drawing/2014/main" id="{810DBFDA-621E-46B2-DC6F-51A88A4E2E40}"/>
              </a:ext>
            </a:extLst>
          </p:cNvPr>
          <p:cNvGrpSpPr/>
          <p:nvPr/>
        </p:nvGrpSpPr>
        <p:grpSpPr>
          <a:xfrm>
            <a:off x="4150943" y="1102486"/>
            <a:ext cx="360" cy="360"/>
            <a:chOff x="4150943" y="1102486"/>
            <a:chExt cx="360" cy="36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B95D0A6A-281D-12DF-EC7A-44A8AD88CCEC}"/>
                    </a:ext>
                  </a:extLst>
                </p14:cNvPr>
                <p14:cNvContentPartPr/>
                <p14:nvPr/>
              </p14:nvContentPartPr>
              <p14:xfrm>
                <a:off x="4150943" y="1102486"/>
                <a:ext cx="360" cy="360"/>
              </p14:xfrm>
            </p:contentPart>
          </mc:Choice>
          <mc:Fallback xmlns="">
            <p:pic>
              <p:nvPicPr>
                <p:cNvPr id="9" name="Ink 8">
                  <a:extLst>
                    <a:ext uri="{FF2B5EF4-FFF2-40B4-BE49-F238E27FC236}">
                      <a16:creationId xmlns:a16="http://schemas.microsoft.com/office/drawing/2014/main" id="{B95D0A6A-281D-12DF-EC7A-44A8AD88CCEC}"/>
                    </a:ext>
                  </a:extLst>
                </p:cNvPr>
                <p:cNvPicPr/>
                <p:nvPr/>
              </p:nvPicPr>
              <p:blipFill>
                <a:blip r:embed="rId3"/>
                <a:stretch>
                  <a:fillRect/>
                </a:stretch>
              </p:blipFill>
              <p:spPr>
                <a:xfrm>
                  <a:off x="4141943" y="10938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B88F4E04-A765-41F6-1015-A68522756E27}"/>
                    </a:ext>
                  </a:extLst>
                </p14:cNvPr>
                <p14:cNvContentPartPr/>
                <p14:nvPr/>
              </p14:nvContentPartPr>
              <p14:xfrm>
                <a:off x="4150943" y="1102486"/>
                <a:ext cx="360" cy="360"/>
              </p14:xfrm>
            </p:contentPart>
          </mc:Choice>
          <mc:Fallback xmlns="">
            <p:pic>
              <p:nvPicPr>
                <p:cNvPr id="10" name="Ink 9">
                  <a:extLst>
                    <a:ext uri="{FF2B5EF4-FFF2-40B4-BE49-F238E27FC236}">
                      <a16:creationId xmlns:a16="http://schemas.microsoft.com/office/drawing/2014/main" id="{B88F4E04-A765-41F6-1015-A68522756E27}"/>
                    </a:ext>
                  </a:extLst>
                </p:cNvPr>
                <p:cNvPicPr/>
                <p:nvPr/>
              </p:nvPicPr>
              <p:blipFill>
                <a:blip r:embed="rId3"/>
                <a:stretch>
                  <a:fillRect/>
                </a:stretch>
              </p:blipFill>
              <p:spPr>
                <a:xfrm>
                  <a:off x="4141943" y="109384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60079EC7-010A-242F-235A-00D5C2547B6F}"/>
                  </a:ext>
                </a:extLst>
              </p14:cNvPr>
              <p14:cNvContentPartPr/>
              <p14:nvPr/>
            </p14:nvContentPartPr>
            <p14:xfrm>
              <a:off x="11727143" y="3381286"/>
              <a:ext cx="360" cy="360"/>
            </p14:xfrm>
          </p:contentPart>
        </mc:Choice>
        <mc:Fallback xmlns="">
          <p:pic>
            <p:nvPicPr>
              <p:cNvPr id="13" name="Ink 12">
                <a:extLst>
                  <a:ext uri="{FF2B5EF4-FFF2-40B4-BE49-F238E27FC236}">
                    <a16:creationId xmlns:a16="http://schemas.microsoft.com/office/drawing/2014/main" id="{60079EC7-010A-242F-235A-00D5C2547B6F}"/>
                  </a:ext>
                </a:extLst>
              </p:cNvPr>
              <p:cNvPicPr/>
              <p:nvPr/>
            </p:nvPicPr>
            <p:blipFill>
              <a:blip r:embed="rId3"/>
              <a:stretch>
                <a:fillRect/>
              </a:stretch>
            </p:blipFill>
            <p:spPr>
              <a:xfrm>
                <a:off x="11718503" y="33726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7E99DBBB-B0EA-4308-53D2-C316A5B49808}"/>
                  </a:ext>
                </a:extLst>
              </p14:cNvPr>
              <p14:cNvContentPartPr/>
              <p14:nvPr/>
            </p14:nvContentPartPr>
            <p14:xfrm>
              <a:off x="1189583" y="5819926"/>
              <a:ext cx="360" cy="360"/>
            </p14:xfrm>
          </p:contentPart>
        </mc:Choice>
        <mc:Fallback xmlns="">
          <p:pic>
            <p:nvPicPr>
              <p:cNvPr id="14" name="Ink 13">
                <a:extLst>
                  <a:ext uri="{FF2B5EF4-FFF2-40B4-BE49-F238E27FC236}">
                    <a16:creationId xmlns:a16="http://schemas.microsoft.com/office/drawing/2014/main" id="{7E99DBBB-B0EA-4308-53D2-C316A5B49808}"/>
                  </a:ext>
                </a:extLst>
              </p:cNvPr>
              <p:cNvPicPr/>
              <p:nvPr/>
            </p:nvPicPr>
            <p:blipFill>
              <a:blip r:embed="rId3"/>
              <a:stretch>
                <a:fillRect/>
              </a:stretch>
            </p:blipFill>
            <p:spPr>
              <a:xfrm>
                <a:off x="1180943" y="58109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D821ED86-EFC7-570F-C08D-01F798DD8D8A}"/>
                  </a:ext>
                </a:extLst>
              </p14:cNvPr>
              <p14:cNvContentPartPr/>
              <p14:nvPr/>
            </p14:nvContentPartPr>
            <p14:xfrm>
              <a:off x="7517874" y="1233166"/>
              <a:ext cx="360" cy="360"/>
            </p14:xfrm>
          </p:contentPart>
        </mc:Choice>
        <mc:Fallback xmlns="">
          <p:pic>
            <p:nvPicPr>
              <p:cNvPr id="15" name="Ink 14">
                <a:extLst>
                  <a:ext uri="{FF2B5EF4-FFF2-40B4-BE49-F238E27FC236}">
                    <a16:creationId xmlns:a16="http://schemas.microsoft.com/office/drawing/2014/main" id="{D821ED86-EFC7-570F-C08D-01F798DD8D8A}"/>
                  </a:ext>
                </a:extLst>
              </p:cNvPr>
              <p:cNvPicPr/>
              <p:nvPr/>
            </p:nvPicPr>
            <p:blipFill>
              <a:blip r:embed="rId3"/>
              <a:stretch>
                <a:fillRect/>
              </a:stretch>
            </p:blipFill>
            <p:spPr>
              <a:xfrm>
                <a:off x="7509234" y="1224526"/>
                <a:ext cx="18000" cy="18000"/>
              </a:xfrm>
              <a:prstGeom prst="rect">
                <a:avLst/>
              </a:prstGeom>
            </p:spPr>
          </p:pic>
        </mc:Fallback>
      </mc:AlternateContent>
      <p:grpSp>
        <p:nvGrpSpPr>
          <p:cNvPr id="18" name="Group 17">
            <a:extLst>
              <a:ext uri="{FF2B5EF4-FFF2-40B4-BE49-F238E27FC236}">
                <a16:creationId xmlns:a16="http://schemas.microsoft.com/office/drawing/2014/main" id="{F053846A-C680-397F-7ED1-D52647E5E0DE}"/>
              </a:ext>
            </a:extLst>
          </p:cNvPr>
          <p:cNvGrpSpPr/>
          <p:nvPr/>
        </p:nvGrpSpPr>
        <p:grpSpPr>
          <a:xfrm>
            <a:off x="8548554" y="1030126"/>
            <a:ext cx="360" cy="360"/>
            <a:chOff x="8548554" y="1030126"/>
            <a:chExt cx="360" cy="360"/>
          </a:xfrm>
        </p:grpSpPr>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4893AEF5-7EA9-A006-6E59-550149DEE9E7}"/>
                    </a:ext>
                  </a:extLst>
                </p14:cNvPr>
                <p14:cNvContentPartPr/>
                <p14:nvPr/>
              </p14:nvContentPartPr>
              <p14:xfrm>
                <a:off x="8548554" y="1030126"/>
                <a:ext cx="360" cy="360"/>
              </p14:xfrm>
            </p:contentPart>
          </mc:Choice>
          <mc:Fallback xmlns="">
            <p:pic>
              <p:nvPicPr>
                <p:cNvPr id="16" name="Ink 15">
                  <a:extLst>
                    <a:ext uri="{FF2B5EF4-FFF2-40B4-BE49-F238E27FC236}">
                      <a16:creationId xmlns:a16="http://schemas.microsoft.com/office/drawing/2014/main" id="{4893AEF5-7EA9-A006-6E59-550149DEE9E7}"/>
                    </a:ext>
                  </a:extLst>
                </p:cNvPr>
                <p:cNvPicPr/>
                <p:nvPr/>
              </p:nvPicPr>
              <p:blipFill>
                <a:blip r:embed="rId3"/>
                <a:stretch>
                  <a:fillRect/>
                </a:stretch>
              </p:blipFill>
              <p:spPr>
                <a:xfrm>
                  <a:off x="8539914" y="10214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8D2D5B86-C635-D7D5-D2F3-2C16D0202FBF}"/>
                    </a:ext>
                  </a:extLst>
                </p14:cNvPr>
                <p14:cNvContentPartPr/>
                <p14:nvPr/>
              </p14:nvContentPartPr>
              <p14:xfrm>
                <a:off x="8548554" y="1030126"/>
                <a:ext cx="360" cy="360"/>
              </p14:xfrm>
            </p:contentPart>
          </mc:Choice>
          <mc:Fallback xmlns="">
            <p:pic>
              <p:nvPicPr>
                <p:cNvPr id="17" name="Ink 16">
                  <a:extLst>
                    <a:ext uri="{FF2B5EF4-FFF2-40B4-BE49-F238E27FC236}">
                      <a16:creationId xmlns:a16="http://schemas.microsoft.com/office/drawing/2014/main" id="{8D2D5B86-C635-D7D5-D2F3-2C16D0202FBF}"/>
                    </a:ext>
                  </a:extLst>
                </p:cNvPr>
                <p:cNvPicPr/>
                <p:nvPr/>
              </p:nvPicPr>
              <p:blipFill>
                <a:blip r:embed="rId3"/>
                <a:stretch>
                  <a:fillRect/>
                </a:stretch>
              </p:blipFill>
              <p:spPr>
                <a:xfrm>
                  <a:off x="8539914" y="102148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C4B55E9F-B922-B181-F87C-3F575DFC141B}"/>
                  </a:ext>
                </a:extLst>
              </p14:cNvPr>
              <p14:cNvContentPartPr/>
              <p14:nvPr/>
            </p14:nvContentPartPr>
            <p14:xfrm>
              <a:off x="10115994" y="3061966"/>
              <a:ext cx="360" cy="360"/>
            </p14:xfrm>
          </p:contentPart>
        </mc:Choice>
        <mc:Fallback xmlns="">
          <p:pic>
            <p:nvPicPr>
              <p:cNvPr id="19" name="Ink 18">
                <a:extLst>
                  <a:ext uri="{FF2B5EF4-FFF2-40B4-BE49-F238E27FC236}">
                    <a16:creationId xmlns:a16="http://schemas.microsoft.com/office/drawing/2014/main" id="{C4B55E9F-B922-B181-F87C-3F575DFC141B}"/>
                  </a:ext>
                </a:extLst>
              </p:cNvPr>
              <p:cNvPicPr/>
              <p:nvPr/>
            </p:nvPicPr>
            <p:blipFill>
              <a:blip r:embed="rId3"/>
              <a:stretch>
                <a:fillRect/>
              </a:stretch>
            </p:blipFill>
            <p:spPr>
              <a:xfrm>
                <a:off x="10106994" y="30533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6BD326E4-8621-CD68-EC07-11D57FC0229F}"/>
                  </a:ext>
                </a:extLst>
              </p14:cNvPr>
              <p14:cNvContentPartPr/>
              <p14:nvPr/>
            </p14:nvContentPartPr>
            <p14:xfrm>
              <a:off x="1596234" y="1116886"/>
              <a:ext cx="360" cy="360"/>
            </p14:xfrm>
          </p:contentPart>
        </mc:Choice>
        <mc:Fallback xmlns="">
          <p:pic>
            <p:nvPicPr>
              <p:cNvPr id="20" name="Ink 19">
                <a:extLst>
                  <a:ext uri="{FF2B5EF4-FFF2-40B4-BE49-F238E27FC236}">
                    <a16:creationId xmlns:a16="http://schemas.microsoft.com/office/drawing/2014/main" id="{6BD326E4-8621-CD68-EC07-11D57FC0229F}"/>
                  </a:ext>
                </a:extLst>
              </p:cNvPr>
              <p:cNvPicPr/>
              <p:nvPr/>
            </p:nvPicPr>
            <p:blipFill>
              <a:blip r:embed="rId3"/>
              <a:stretch>
                <a:fillRect/>
              </a:stretch>
            </p:blipFill>
            <p:spPr>
              <a:xfrm>
                <a:off x="1587234" y="1108246"/>
                <a:ext cx="18000" cy="18000"/>
              </a:xfrm>
              <a:prstGeom prst="rect">
                <a:avLst/>
              </a:prstGeom>
            </p:spPr>
          </p:pic>
        </mc:Fallback>
      </mc:AlternateContent>
    </p:spTree>
    <p:extLst>
      <p:ext uri="{BB962C8B-B14F-4D97-AF65-F5344CB8AC3E}">
        <p14:creationId xmlns:p14="http://schemas.microsoft.com/office/powerpoint/2010/main" val="534112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3071D-7CC4-200D-B48D-3F1F5C71B722}"/>
              </a:ext>
            </a:extLst>
          </p:cNvPr>
          <p:cNvSpPr>
            <a:spLocks noGrp="1"/>
          </p:cNvSpPr>
          <p:nvPr>
            <p:ph type="sldNum" sz="quarter" idx="12"/>
          </p:nvPr>
        </p:nvSpPr>
        <p:spPr/>
        <p:txBody>
          <a:bodyPr/>
          <a:lstStyle/>
          <a:p>
            <a:fld id="{CB1E4CB7-CB13-4810-BF18-BE31AFC64F93}" type="slidenum">
              <a:rPr lang="en-US" smtClean="0"/>
              <a:t>30</a:t>
            </a:fld>
            <a:endParaRPr lang="en-US" dirty="0"/>
          </a:p>
        </p:txBody>
      </p:sp>
      <p:sp>
        <p:nvSpPr>
          <p:cNvPr id="3" name="TextBox 2">
            <a:extLst>
              <a:ext uri="{FF2B5EF4-FFF2-40B4-BE49-F238E27FC236}">
                <a16:creationId xmlns:a16="http://schemas.microsoft.com/office/drawing/2014/main" id="{07395419-6393-7731-7DF7-C8E4967FD5FD}"/>
              </a:ext>
            </a:extLst>
          </p:cNvPr>
          <p:cNvSpPr txBox="1"/>
          <p:nvPr/>
        </p:nvSpPr>
        <p:spPr>
          <a:xfrm>
            <a:off x="841829" y="841829"/>
            <a:ext cx="10588171"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Some Helpful Information on Meetings – Start to Finish</a:t>
            </a:r>
            <a:endParaRPr lang="en-US" sz="4800" dirty="0">
              <a:latin typeface="Arial" panose="020B0604020202020204" pitchFamily="34" charset="0"/>
              <a:cs typeface="Arial" panose="020B0604020202020204" pitchFamily="34" charset="0"/>
            </a:endParaRPr>
          </a:p>
        </p:txBody>
      </p:sp>
      <p:pic>
        <p:nvPicPr>
          <p:cNvPr id="5" name="Picture 4" descr="A picture containing clipart&#10;&#10;Description automatically generated">
            <a:extLst>
              <a:ext uri="{FF2B5EF4-FFF2-40B4-BE49-F238E27FC236}">
                <a16:creationId xmlns:a16="http://schemas.microsoft.com/office/drawing/2014/main" id="{8DEB2BE8-A319-DAF2-4DA1-1AE8DFB2AA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23886" y="2784059"/>
            <a:ext cx="7881257" cy="3324905"/>
          </a:xfrm>
          <a:prstGeom prst="rect">
            <a:avLst/>
          </a:prstGeom>
        </p:spPr>
      </p:pic>
    </p:spTree>
    <p:extLst>
      <p:ext uri="{BB962C8B-B14F-4D97-AF65-F5344CB8AC3E}">
        <p14:creationId xmlns:p14="http://schemas.microsoft.com/office/powerpoint/2010/main" val="1766489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CFCA6B-0074-F0FE-AC5B-00DB725E62E0}"/>
              </a:ext>
            </a:extLst>
          </p:cNvPr>
          <p:cNvSpPr>
            <a:spLocks noGrp="1"/>
          </p:cNvSpPr>
          <p:nvPr>
            <p:ph type="sldNum" sz="quarter" idx="12"/>
          </p:nvPr>
        </p:nvSpPr>
        <p:spPr/>
        <p:txBody>
          <a:bodyPr/>
          <a:lstStyle/>
          <a:p>
            <a:fld id="{CB1E4CB7-CB13-4810-BF18-BE31AFC64F93}" type="slidenum">
              <a:rPr lang="en-US" smtClean="0"/>
              <a:t>31</a:t>
            </a:fld>
            <a:endParaRPr lang="en-US" dirty="0"/>
          </a:p>
        </p:txBody>
      </p:sp>
      <p:sp>
        <p:nvSpPr>
          <p:cNvPr id="3" name="TextBox 2">
            <a:extLst>
              <a:ext uri="{FF2B5EF4-FFF2-40B4-BE49-F238E27FC236}">
                <a16:creationId xmlns:a16="http://schemas.microsoft.com/office/drawing/2014/main" id="{8AEFA621-8AC2-0E5D-831D-9F973BE84899}"/>
              </a:ext>
            </a:extLst>
          </p:cNvPr>
          <p:cNvSpPr txBox="1"/>
          <p:nvPr/>
        </p:nvSpPr>
        <p:spPr>
          <a:xfrm>
            <a:off x="1088571" y="1204686"/>
            <a:ext cx="10189029" cy="4524315"/>
          </a:xfrm>
          <a:prstGeom prst="rect">
            <a:avLst/>
          </a:prstGeom>
          <a:noFill/>
        </p:spPr>
        <p:txBody>
          <a:bodyPr wrap="square" rtlCol="0">
            <a:spAutoFit/>
          </a:bodyPr>
          <a:lstStyle/>
          <a:p>
            <a:pPr marL="623888" indent="-623888">
              <a:buFont typeface="Arial" panose="020B0604020202020204" pitchFamily="34" charset="0"/>
              <a:buChar char="•"/>
            </a:pPr>
            <a:r>
              <a:rPr lang="en-US" sz="4800" b="1" dirty="0">
                <a:latin typeface="Arial" panose="020B0604020202020204" pitchFamily="34" charset="0"/>
                <a:cs typeface="Arial" panose="020B0604020202020204" pitchFamily="34" charset="0"/>
              </a:rPr>
              <a:t>Board Meetings</a:t>
            </a:r>
          </a:p>
          <a:p>
            <a:pPr marL="623888" indent="-623888">
              <a:buFont typeface="Arial" panose="020B0604020202020204" pitchFamily="34" charset="0"/>
              <a:buChar char="•"/>
            </a:pPr>
            <a:r>
              <a:rPr lang="en-US" sz="4800" b="1" dirty="0">
                <a:latin typeface="Arial" panose="020B0604020202020204" pitchFamily="34" charset="0"/>
                <a:cs typeface="Arial" panose="020B0604020202020204" pitchFamily="34" charset="0"/>
              </a:rPr>
              <a:t>Committee Meetings</a:t>
            </a:r>
          </a:p>
          <a:p>
            <a:pPr marL="623888" indent="-623888">
              <a:buFont typeface="Arial" panose="020B0604020202020204" pitchFamily="34" charset="0"/>
              <a:buChar char="•"/>
            </a:pPr>
            <a:r>
              <a:rPr lang="en-US" sz="4800" b="1" dirty="0">
                <a:latin typeface="Arial" panose="020B0604020202020204" pitchFamily="34" charset="0"/>
                <a:cs typeface="Arial" panose="020B0604020202020204" pitchFamily="34" charset="0"/>
              </a:rPr>
              <a:t>Special Meetings</a:t>
            </a:r>
          </a:p>
          <a:p>
            <a:pPr marL="623888" indent="-623888">
              <a:buFont typeface="Arial" panose="020B0604020202020204" pitchFamily="34" charset="0"/>
              <a:buChar char="•"/>
            </a:pPr>
            <a:r>
              <a:rPr lang="en-US" sz="4800" b="1" dirty="0">
                <a:latin typeface="Arial" panose="020B0604020202020204" pitchFamily="34" charset="0"/>
                <a:cs typeface="Arial" panose="020B0604020202020204" pitchFamily="34" charset="0"/>
              </a:rPr>
              <a:t>Negotiations</a:t>
            </a:r>
          </a:p>
          <a:p>
            <a:pPr marL="623888" indent="-623888">
              <a:buFont typeface="Arial" panose="020B0604020202020204" pitchFamily="34" charset="0"/>
              <a:buChar char="•"/>
            </a:pPr>
            <a:r>
              <a:rPr lang="en-US" sz="4800" b="1" dirty="0">
                <a:latin typeface="Arial" panose="020B0604020202020204" pitchFamily="34" charset="0"/>
                <a:cs typeface="Arial" panose="020B0604020202020204" pitchFamily="34" charset="0"/>
              </a:rPr>
              <a:t>Board Retreats</a:t>
            </a:r>
          </a:p>
          <a:p>
            <a:pPr marL="623888" indent="-623888">
              <a:buFont typeface="Arial" panose="020B0604020202020204" pitchFamily="34" charset="0"/>
              <a:buChar char="•"/>
            </a:pPr>
            <a:r>
              <a:rPr lang="en-US" sz="4800" b="1" dirty="0">
                <a:latin typeface="Arial" panose="020B0604020202020204" pitchFamily="34" charset="0"/>
                <a:cs typeface="Arial" panose="020B0604020202020204" pitchFamily="34" charset="0"/>
              </a:rPr>
              <a:t>Agendas</a:t>
            </a:r>
          </a:p>
        </p:txBody>
      </p:sp>
      <p:pic>
        <p:nvPicPr>
          <p:cNvPr id="5" name="Picture 4" descr="A group of people sitting around a table&#10;&#10;Description automatically generated with low confidence">
            <a:extLst>
              <a:ext uri="{FF2B5EF4-FFF2-40B4-BE49-F238E27FC236}">
                <a16:creationId xmlns:a16="http://schemas.microsoft.com/office/drawing/2014/main" id="{E5218499-9F19-D7F6-DB06-E99D16B7263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41029" y="2881020"/>
            <a:ext cx="4136571" cy="3005477"/>
          </a:xfrm>
          <a:prstGeom prst="rect">
            <a:avLst/>
          </a:prstGeom>
        </p:spPr>
      </p:pic>
    </p:spTree>
    <p:extLst>
      <p:ext uri="{BB962C8B-B14F-4D97-AF65-F5344CB8AC3E}">
        <p14:creationId xmlns:p14="http://schemas.microsoft.com/office/powerpoint/2010/main" val="3412695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20133-AF3D-B61E-99A5-24A706188C68}"/>
              </a:ext>
            </a:extLst>
          </p:cNvPr>
          <p:cNvSpPr>
            <a:spLocks noGrp="1"/>
          </p:cNvSpPr>
          <p:nvPr>
            <p:ph type="sldNum" sz="quarter" idx="12"/>
          </p:nvPr>
        </p:nvSpPr>
        <p:spPr/>
        <p:txBody>
          <a:bodyPr/>
          <a:lstStyle/>
          <a:p>
            <a:fld id="{CB1E4CB7-CB13-4810-BF18-BE31AFC64F93}" type="slidenum">
              <a:rPr lang="en-US" smtClean="0"/>
              <a:t>32</a:t>
            </a:fld>
            <a:endParaRPr lang="en-US" dirty="0"/>
          </a:p>
        </p:txBody>
      </p:sp>
      <p:sp>
        <p:nvSpPr>
          <p:cNvPr id="3" name="TextBox 2">
            <a:extLst>
              <a:ext uri="{FF2B5EF4-FFF2-40B4-BE49-F238E27FC236}">
                <a16:creationId xmlns:a16="http://schemas.microsoft.com/office/drawing/2014/main" id="{1A955C78-5E95-EC31-3F87-4AD0AD16BBD7}"/>
              </a:ext>
            </a:extLst>
          </p:cNvPr>
          <p:cNvSpPr txBox="1"/>
          <p:nvPr/>
        </p:nvSpPr>
        <p:spPr>
          <a:xfrm>
            <a:off x="762000" y="951398"/>
            <a:ext cx="10668000" cy="378565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The ND Attorney General has a Wealth of Information on Their Website:</a:t>
            </a:r>
          </a:p>
          <a:p>
            <a:endParaRPr lang="en-US" sz="1400" dirty="0">
              <a:ln>
                <a:solidFill>
                  <a:schemeClr val="tx1"/>
                </a:solidFill>
              </a:ln>
              <a:solidFill>
                <a:srgbClr val="0000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ln>
                  <a:solidFill>
                    <a:schemeClr val="tx1"/>
                  </a:solidFill>
                </a:ln>
                <a:solidFill>
                  <a:srgbClr val="0000FF"/>
                </a:solidFill>
                <a:latin typeface="Arial" panose="020B0604020202020204" pitchFamily="34" charset="0"/>
                <a:cs typeface="Arial" panose="020B0604020202020204" pitchFamily="34" charset="0"/>
              </a:rPr>
              <a:t>ND Attorney General Meeting Notices &amp; Minutes at: </a:t>
            </a:r>
            <a:r>
              <a:rPr lang="en-US" sz="2400" dirty="0">
                <a:ln>
                  <a:solidFill>
                    <a:schemeClr val="tx1"/>
                  </a:solidFill>
                </a:ln>
                <a:solidFill>
                  <a:srgbClr val="C00000"/>
                </a:solidFill>
                <a:hlinkClick r:id="rId2">
                  <a:extLst>
                    <a:ext uri="{A12FA001-AC4F-418D-AE19-62706E023703}">
                      <ahyp:hlinkClr xmlns:ahyp="http://schemas.microsoft.com/office/drawing/2018/hyperlinkcolor" val="tx"/>
                    </a:ext>
                  </a:extLst>
                </a:hlinkClick>
              </a:rPr>
              <a:t>https://attorneygeneral.nd.gov/open-records-meetings/public-meetings/meeting-notices-and-minutes</a:t>
            </a:r>
            <a:endParaRPr lang="en-US" sz="2400" dirty="0">
              <a:ln>
                <a:solidFill>
                  <a:schemeClr val="tx1"/>
                </a:solidFill>
              </a:ln>
              <a:solidFill>
                <a:srgbClr val="C00000"/>
              </a:solidFill>
            </a:endParaRPr>
          </a:p>
          <a:p>
            <a:pPr marL="285750" indent="-285750">
              <a:buFont typeface="Arial" panose="020B0604020202020204" pitchFamily="34" charset="0"/>
              <a:buChar char="•"/>
            </a:pPr>
            <a:endParaRPr lang="en-US" sz="1400" dirty="0">
              <a:ln>
                <a:solidFill>
                  <a:schemeClr val="tx1"/>
                </a:solidFill>
              </a:ln>
              <a:solidFill>
                <a:srgbClr val="C00000"/>
              </a:solidFill>
            </a:endParaRPr>
          </a:p>
          <a:p>
            <a:pPr marL="457200" indent="-457200">
              <a:buFont typeface="Arial" panose="020B0604020202020204" pitchFamily="34" charset="0"/>
              <a:buChar char="•"/>
            </a:pPr>
            <a:r>
              <a:rPr lang="en-US" sz="3000" dirty="0">
                <a:ln>
                  <a:solidFill>
                    <a:schemeClr val="tx1"/>
                  </a:solidFill>
                </a:ln>
                <a:solidFill>
                  <a:srgbClr val="0000FF"/>
                </a:solidFill>
                <a:latin typeface="Arial" panose="020B0604020202020204" pitchFamily="34" charset="0"/>
                <a:cs typeface="Arial" panose="020B0604020202020204" pitchFamily="34" charset="0"/>
              </a:rPr>
              <a:t>ND Attorney General Open Meetings Guide:</a:t>
            </a:r>
          </a:p>
          <a:p>
            <a:pPr marL="1089025" lvl="1" indent="-631825">
              <a:buFont typeface="Courier New" panose="02070309020205020404" pitchFamily="49" charset="0"/>
              <a:buChar char="o"/>
            </a:pPr>
            <a:r>
              <a:rPr lang="en-US" sz="2400" b="1" dirty="0">
                <a:hlinkClick r:id="rId3"/>
              </a:rPr>
              <a:t>OM-Guide.pdf (nd.gov)</a:t>
            </a:r>
            <a:endParaRPr lang="en-US" sz="4000" b="1" dirty="0">
              <a:latin typeface="Arial" panose="020B0604020202020204" pitchFamily="34" charset="0"/>
              <a:cs typeface="Arial" panose="020B0604020202020204" pitchFamily="34" charset="0"/>
            </a:endParaRPr>
          </a:p>
        </p:txBody>
      </p:sp>
      <p:pic>
        <p:nvPicPr>
          <p:cNvPr id="1026" name="Picture 2" descr="upload.wikimedia.org/wikipedia/commons/5/57/Drew_W...">
            <a:extLst>
              <a:ext uri="{FF2B5EF4-FFF2-40B4-BE49-F238E27FC236}">
                <a16:creationId xmlns:a16="http://schemas.microsoft.com/office/drawing/2014/main" id="{649ADE9B-1C5F-FBD2-7D43-D6E0F36C3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657" y="4833257"/>
            <a:ext cx="1162432" cy="175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94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16D26-C107-CC3F-9830-A60B6E39CED7}"/>
              </a:ext>
            </a:extLst>
          </p:cNvPr>
          <p:cNvSpPr>
            <a:spLocks noGrp="1"/>
          </p:cNvSpPr>
          <p:nvPr>
            <p:ph type="sldNum" sz="quarter" idx="12"/>
          </p:nvPr>
        </p:nvSpPr>
        <p:spPr/>
        <p:txBody>
          <a:bodyPr/>
          <a:lstStyle/>
          <a:p>
            <a:fld id="{CB1E4CB7-CB13-4810-BF18-BE31AFC64F93}" type="slidenum">
              <a:rPr lang="en-US" smtClean="0"/>
              <a:t>33</a:t>
            </a:fld>
            <a:endParaRPr lang="en-US" dirty="0"/>
          </a:p>
        </p:txBody>
      </p:sp>
      <p:sp>
        <p:nvSpPr>
          <p:cNvPr id="3" name="TextBox 2">
            <a:extLst>
              <a:ext uri="{FF2B5EF4-FFF2-40B4-BE49-F238E27FC236}">
                <a16:creationId xmlns:a16="http://schemas.microsoft.com/office/drawing/2014/main" id="{E9CDF7D2-5C74-21A0-CECC-8052D06D4259}"/>
              </a:ext>
            </a:extLst>
          </p:cNvPr>
          <p:cNvSpPr txBox="1"/>
          <p:nvPr/>
        </p:nvSpPr>
        <p:spPr>
          <a:xfrm>
            <a:off x="769258" y="798285"/>
            <a:ext cx="10660742" cy="5940088"/>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Definition of a Meeting</a:t>
            </a:r>
          </a:p>
          <a:p>
            <a:endParaRPr lang="en-US" sz="1400" b="1" dirty="0">
              <a:latin typeface="Arial" panose="020B0604020202020204" pitchFamily="34" charset="0"/>
              <a:cs typeface="Arial" panose="020B0604020202020204" pitchFamily="34" charset="0"/>
            </a:endParaRPr>
          </a:p>
          <a:p>
            <a:pPr marL="0" indent="0">
              <a:buNone/>
            </a:pPr>
            <a:r>
              <a:rPr lang="en-US" sz="2800" b="1" i="1" dirty="0">
                <a:solidFill>
                  <a:srgbClr val="0000FF"/>
                </a:solidFill>
                <a:latin typeface="Arial" panose="020B0604020202020204" pitchFamily="34" charset="0"/>
                <a:cs typeface="Arial" panose="020B0604020202020204" pitchFamily="34" charset="0"/>
              </a:rPr>
              <a:t>Meeting</a:t>
            </a:r>
            <a:r>
              <a:rPr lang="en-US" sz="2800" i="1" dirty="0">
                <a:latin typeface="Arial" panose="020B0604020202020204" pitchFamily="34" charset="0"/>
                <a:cs typeface="Arial" panose="020B0604020202020204" pitchFamily="34" charset="0"/>
              </a:rPr>
              <a:t> Means </a:t>
            </a:r>
            <a:r>
              <a:rPr lang="en-US" sz="2800" b="1" i="1" dirty="0">
                <a:solidFill>
                  <a:srgbClr val="C00000"/>
                </a:solidFill>
                <a:latin typeface="Arial" panose="020B0604020202020204" pitchFamily="34" charset="0"/>
                <a:cs typeface="Arial" panose="020B0604020202020204" pitchFamily="34" charset="0"/>
              </a:rPr>
              <a:t>ANY</a:t>
            </a:r>
            <a:r>
              <a:rPr lang="en-US" sz="2800" i="1" dirty="0">
                <a:latin typeface="Arial" panose="020B0604020202020204" pitchFamily="34" charset="0"/>
                <a:cs typeface="Arial" panose="020B0604020202020204" pitchFamily="34" charset="0"/>
              </a:rPr>
              <a:t> Gathering of a Quorum of Members of a Governing Body </a:t>
            </a:r>
            <a:r>
              <a:rPr lang="en-US" sz="2800" i="1" dirty="0">
                <a:solidFill>
                  <a:srgbClr val="7030A0"/>
                </a:solidFill>
                <a:latin typeface="Arial" panose="020B0604020202020204" pitchFamily="34" charset="0"/>
                <a:cs typeface="Arial" panose="020B0604020202020204" pitchFamily="34" charset="0"/>
              </a:rPr>
              <a:t>(School Board) </a:t>
            </a:r>
            <a:r>
              <a:rPr lang="en-US" sz="2800" i="1" dirty="0">
                <a:highlight>
                  <a:srgbClr val="FFFF00"/>
                </a:highlight>
                <a:latin typeface="Arial" panose="020B0604020202020204" pitchFamily="34" charset="0"/>
                <a:cs typeface="Arial" panose="020B0604020202020204" pitchFamily="34" charset="0"/>
              </a:rPr>
              <a:t>Regarding Public Business</a:t>
            </a:r>
            <a:r>
              <a:rPr lang="en-US" sz="2800" dirty="0">
                <a:latin typeface="Arial" panose="020B0604020202020204" pitchFamily="34" charset="0"/>
                <a:cs typeface="Arial" panose="020B0604020202020204" pitchFamily="34" charset="0"/>
              </a:rPr>
              <a:t>, and Includes:</a:t>
            </a:r>
          </a:p>
          <a:p>
            <a:pPr marL="466725" indent="-466725">
              <a:buFont typeface="Arial" panose="020B0604020202020204" pitchFamily="34" charset="0"/>
              <a:buChar char="•"/>
            </a:pPr>
            <a:r>
              <a:rPr lang="en-US" sz="2800" dirty="0">
                <a:latin typeface="Arial" panose="020B0604020202020204" pitchFamily="34" charset="0"/>
                <a:cs typeface="Arial" panose="020B0604020202020204" pitchFamily="34" charset="0"/>
              </a:rPr>
              <a:t>Committees &amp; Subcommittees,</a:t>
            </a:r>
          </a:p>
          <a:p>
            <a:pPr marL="466725" indent="-466725">
              <a:buFont typeface="Arial" panose="020B0604020202020204" pitchFamily="34" charset="0"/>
              <a:buChar char="•"/>
            </a:pPr>
            <a:r>
              <a:rPr lang="en-US" sz="2800" dirty="0">
                <a:latin typeface="Arial" panose="020B0604020202020204" pitchFamily="34" charset="0"/>
                <a:cs typeface="Arial" panose="020B0604020202020204" pitchFamily="34" charset="0"/>
              </a:rPr>
              <a:t>Informal Gatherings, or</a:t>
            </a:r>
          </a:p>
          <a:p>
            <a:pPr marL="466725" indent="-466725">
              <a:buFont typeface="Arial" panose="020B0604020202020204" pitchFamily="34" charset="0"/>
              <a:buChar char="•"/>
            </a:pPr>
            <a:r>
              <a:rPr lang="en-US" sz="2800" dirty="0">
                <a:latin typeface="Arial" panose="020B0604020202020204" pitchFamily="34" charset="0"/>
                <a:cs typeface="Arial" panose="020B0604020202020204" pitchFamily="34" charset="0"/>
              </a:rPr>
              <a:t>Work Sessions, and</a:t>
            </a:r>
          </a:p>
          <a:p>
            <a:pPr marL="466725" indent="-466725">
              <a:buFont typeface="Arial" panose="020B0604020202020204" pitchFamily="34" charset="0"/>
              <a:buChar char="•"/>
            </a:pPr>
            <a:r>
              <a:rPr lang="en-US" sz="2800" dirty="0">
                <a:latin typeface="Arial" panose="020B0604020202020204" pitchFamily="34" charset="0"/>
                <a:cs typeface="Arial" panose="020B0604020202020204" pitchFamily="34" charset="0"/>
              </a:rPr>
              <a:t>Discussions Where a Quorum of Members are Participating by </a:t>
            </a:r>
            <a:r>
              <a:rPr lang="en-US" sz="2800" b="1" dirty="0">
                <a:solidFill>
                  <a:srgbClr val="0000FF"/>
                </a:solidFill>
                <a:latin typeface="Arial" panose="020B0604020202020204" pitchFamily="34" charset="0"/>
                <a:cs typeface="Arial" panose="020B0604020202020204" pitchFamily="34" charset="0"/>
              </a:rPr>
              <a:t>Phone</a:t>
            </a:r>
            <a:r>
              <a:rPr lang="en-US" sz="2800" dirty="0">
                <a:latin typeface="Arial" panose="020B0604020202020204" pitchFamily="34" charset="0"/>
                <a:cs typeface="Arial" panose="020B0604020202020204" pitchFamily="34" charset="0"/>
              </a:rPr>
              <a:t> or any </a:t>
            </a:r>
            <a:r>
              <a:rPr lang="en-US" sz="2800" b="1" dirty="0">
                <a:solidFill>
                  <a:srgbClr val="0000FF"/>
                </a:solidFill>
                <a:latin typeface="Arial" panose="020B0604020202020204" pitchFamily="34" charset="0"/>
                <a:cs typeface="Arial" panose="020B0604020202020204" pitchFamily="34" charset="0"/>
              </a:rPr>
              <a:t>Other Electronic Communications </a:t>
            </a:r>
            <a:r>
              <a:rPr lang="en-US" sz="2800" dirty="0">
                <a:solidFill>
                  <a:srgbClr val="C00000"/>
                </a:solidFill>
                <a:latin typeface="Arial" panose="020B0604020202020204" pitchFamily="34" charset="0"/>
                <a:cs typeface="Arial" panose="020B0604020202020204" pitchFamily="34" charset="0"/>
              </a:rPr>
              <a:t>(</a:t>
            </a:r>
            <a:r>
              <a:rPr lang="en-US" sz="2800" dirty="0">
                <a:solidFill>
                  <a:srgbClr val="C00000"/>
                </a:solidFill>
                <a:highlight>
                  <a:srgbClr val="FFFF00"/>
                </a:highlight>
                <a:latin typeface="Arial" panose="020B0604020202020204" pitchFamily="34" charset="0"/>
                <a:cs typeface="Arial" panose="020B0604020202020204" pitchFamily="34" charset="0"/>
              </a:rPr>
              <a:t>Either at the Same Time or in a Series of Individual Contacts</a:t>
            </a:r>
            <a:r>
              <a:rPr lang="en-US" sz="2800"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solidFill>
                  <a:srgbClr val="0000FF"/>
                </a:solidFill>
                <a:latin typeface="Arial" panose="020B0604020202020204" pitchFamily="34" charset="0"/>
                <a:cs typeface="Arial" panose="020B0604020202020204" pitchFamily="34" charset="0"/>
              </a:rPr>
              <a:t>Other Electronic Communications Includes, Texts, Social Media Posts, Emails, Etc.</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753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6E4C96-302C-FE53-94E1-7672E02093B5}"/>
              </a:ext>
            </a:extLst>
          </p:cNvPr>
          <p:cNvSpPr>
            <a:spLocks noGrp="1"/>
          </p:cNvSpPr>
          <p:nvPr>
            <p:ph type="sldNum" sz="quarter" idx="12"/>
          </p:nvPr>
        </p:nvSpPr>
        <p:spPr/>
        <p:txBody>
          <a:bodyPr/>
          <a:lstStyle/>
          <a:p>
            <a:fld id="{CB1E4CB7-CB13-4810-BF18-BE31AFC64F93}" type="slidenum">
              <a:rPr lang="en-US" smtClean="0"/>
              <a:t>34</a:t>
            </a:fld>
            <a:endParaRPr lang="en-US" dirty="0"/>
          </a:p>
        </p:txBody>
      </p:sp>
      <p:sp>
        <p:nvSpPr>
          <p:cNvPr id="3" name="TextBox 2">
            <a:extLst>
              <a:ext uri="{FF2B5EF4-FFF2-40B4-BE49-F238E27FC236}">
                <a16:creationId xmlns:a16="http://schemas.microsoft.com/office/drawing/2014/main" id="{4FCC9458-D6FE-7367-226B-2A910B2B6387}"/>
              </a:ext>
            </a:extLst>
          </p:cNvPr>
          <p:cNvSpPr txBox="1"/>
          <p:nvPr/>
        </p:nvSpPr>
        <p:spPr>
          <a:xfrm>
            <a:off x="885372" y="645378"/>
            <a:ext cx="10421256" cy="5755422"/>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Definition of a Meeting</a:t>
            </a:r>
          </a:p>
          <a:p>
            <a:endParaRPr lang="en-US" sz="1200" b="1"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If the Board Delegates any Authority to </a:t>
            </a:r>
            <a:r>
              <a:rPr lang="en-US" sz="2800" b="1" u="sng" dirty="0">
                <a:solidFill>
                  <a:srgbClr val="C00000"/>
                </a:solidFill>
                <a:latin typeface="Arial" panose="020B0604020202020204" pitchFamily="34" charset="0"/>
                <a:cs typeface="Arial" panose="020B0604020202020204" pitchFamily="34" charset="0"/>
              </a:rPr>
              <a:t>Two or More People</a:t>
            </a:r>
            <a:r>
              <a:rPr lang="en-US" sz="2800" b="1" dirty="0">
                <a:latin typeface="Arial" panose="020B0604020202020204" pitchFamily="34" charset="0"/>
                <a:cs typeface="Arial" panose="020B0604020202020204" pitchFamily="34" charset="0"/>
              </a:rPr>
              <a:t>, the Newly Formed Committee is </a:t>
            </a:r>
            <a:r>
              <a:rPr lang="en-US" sz="2800" b="1" dirty="0">
                <a:solidFill>
                  <a:srgbClr val="C00000"/>
                </a:solidFill>
                <a:latin typeface="Arial" panose="020B0604020202020204" pitchFamily="34" charset="0"/>
                <a:cs typeface="Arial" panose="020B0604020202020204" pitchFamily="34" charset="0"/>
              </a:rPr>
              <a:t>Subject to the Open Meetings Law </a:t>
            </a:r>
            <a:r>
              <a:rPr lang="en-US" sz="2800" b="1" dirty="0">
                <a:latin typeface="Arial" panose="020B0604020202020204" pitchFamily="34" charset="0"/>
                <a:cs typeface="Arial" panose="020B0604020202020204" pitchFamily="34" charset="0"/>
              </a:rPr>
              <a:t>– Even if the Committee Does Not have Final Authority or is Just Fact-Finding.</a:t>
            </a:r>
          </a:p>
          <a:p>
            <a:pPr marL="0" indent="0">
              <a:buNone/>
            </a:pPr>
            <a:endParaRPr lang="en-US" sz="1400" b="1" dirty="0">
              <a:latin typeface="Arial" panose="020B0604020202020204" pitchFamily="34" charset="0"/>
              <a:cs typeface="Arial" panose="020B0604020202020204" pitchFamily="34" charset="0"/>
            </a:endParaRPr>
          </a:p>
          <a:p>
            <a:pPr marL="0" indent="0">
              <a:buNone/>
            </a:pPr>
            <a:r>
              <a:rPr lang="en-US" sz="2800" b="1" i="1" dirty="0">
                <a:solidFill>
                  <a:srgbClr val="1C772B"/>
                </a:solidFill>
                <a:latin typeface="Arial" panose="020B0604020202020204" pitchFamily="34" charset="0"/>
                <a:cs typeface="Arial" panose="020B0604020202020204" pitchFamily="34" charset="0"/>
              </a:rPr>
              <a:t>What it is called Doesn’t Matter, it is Still a Committee!</a:t>
            </a:r>
          </a:p>
          <a:p>
            <a:pPr marL="0" indent="0">
              <a:buNone/>
            </a:pPr>
            <a:endParaRPr lang="en-US" sz="1400" b="1" i="1" dirty="0">
              <a:solidFill>
                <a:srgbClr val="1C772B"/>
              </a:solidFill>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Committee Meetings </a:t>
            </a:r>
            <a:r>
              <a:rPr lang="en-US" sz="2800" b="1" u="sng" dirty="0">
                <a:solidFill>
                  <a:srgbClr val="C00000"/>
                </a:solidFill>
                <a:latin typeface="Arial" panose="020B0604020202020204" pitchFamily="34" charset="0"/>
                <a:cs typeface="Arial" panose="020B0604020202020204" pitchFamily="34" charset="0"/>
              </a:rPr>
              <a:t>MUST</a:t>
            </a:r>
            <a:r>
              <a:rPr lang="en-US" sz="2800" b="1" dirty="0">
                <a:latin typeface="Arial" panose="020B0604020202020204" pitchFamily="34" charset="0"/>
                <a:cs typeface="Arial" panose="020B0604020202020204" pitchFamily="34" charset="0"/>
              </a:rPr>
              <a:t> be Noticed and Minutes Taken!</a:t>
            </a:r>
          </a:p>
          <a:p>
            <a:pPr marL="0" indent="0">
              <a:buNone/>
            </a:pPr>
            <a:endParaRPr lang="en-US" sz="1400" b="1" dirty="0">
              <a:latin typeface="Arial" panose="020B0604020202020204" pitchFamily="34" charset="0"/>
              <a:cs typeface="Arial" panose="020B0604020202020204" pitchFamily="34" charset="0"/>
            </a:endParaRPr>
          </a:p>
          <a:p>
            <a:pPr marL="0" indent="0">
              <a:buNone/>
            </a:pPr>
            <a:r>
              <a:rPr lang="en-US" sz="2800" b="1" i="1" dirty="0">
                <a:solidFill>
                  <a:srgbClr val="7030A0"/>
                </a:solidFill>
                <a:latin typeface="Arial" panose="020B0604020202020204" pitchFamily="34" charset="0"/>
                <a:cs typeface="Arial" panose="020B0604020202020204" pitchFamily="34" charset="0"/>
              </a:rPr>
              <a:t>Emails or Text Messages Between Members of a Committee or Subcommittee Regarding Public Business May Constitute a Meetings and </a:t>
            </a:r>
            <a:r>
              <a:rPr lang="en-US" sz="2800" b="1" i="1" u="sng" dirty="0">
                <a:solidFill>
                  <a:srgbClr val="C00000"/>
                </a:solidFill>
                <a:latin typeface="Arial" panose="020B0604020202020204" pitchFamily="34" charset="0"/>
                <a:cs typeface="Arial" panose="020B0604020202020204" pitchFamily="34" charset="0"/>
              </a:rPr>
              <a:t>Violate Open Meeting Laws</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9909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16D26-C107-CC3F-9830-A60B6E39CED7}"/>
              </a:ext>
            </a:extLst>
          </p:cNvPr>
          <p:cNvSpPr>
            <a:spLocks noGrp="1"/>
          </p:cNvSpPr>
          <p:nvPr>
            <p:ph type="sldNum" sz="quarter" idx="12"/>
          </p:nvPr>
        </p:nvSpPr>
        <p:spPr/>
        <p:txBody>
          <a:bodyPr/>
          <a:lstStyle/>
          <a:p>
            <a:fld id="{CB1E4CB7-CB13-4810-BF18-BE31AFC64F93}" type="slidenum">
              <a:rPr lang="en-US" smtClean="0"/>
              <a:t>35</a:t>
            </a:fld>
            <a:endParaRPr lang="en-US" dirty="0"/>
          </a:p>
        </p:txBody>
      </p:sp>
      <p:sp>
        <p:nvSpPr>
          <p:cNvPr id="3" name="TextBox 2">
            <a:extLst>
              <a:ext uri="{FF2B5EF4-FFF2-40B4-BE49-F238E27FC236}">
                <a16:creationId xmlns:a16="http://schemas.microsoft.com/office/drawing/2014/main" id="{E9CDF7D2-5C74-21A0-CECC-8052D06D4259}"/>
              </a:ext>
            </a:extLst>
          </p:cNvPr>
          <p:cNvSpPr txBox="1"/>
          <p:nvPr/>
        </p:nvSpPr>
        <p:spPr>
          <a:xfrm>
            <a:off x="769258" y="798285"/>
            <a:ext cx="10660742" cy="3662541"/>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Definition of a Meeting</a:t>
            </a:r>
          </a:p>
          <a:p>
            <a:endParaRPr lang="en-US" sz="1400" b="1" dirty="0">
              <a:latin typeface="Arial" panose="020B0604020202020204" pitchFamily="34" charset="0"/>
              <a:cs typeface="Arial" panose="020B0604020202020204" pitchFamily="34" charset="0"/>
            </a:endParaRPr>
          </a:p>
          <a:p>
            <a:pPr marL="0" indent="0">
              <a:buNone/>
            </a:pPr>
            <a:r>
              <a:rPr lang="en-US" sz="3200" i="1" dirty="0">
                <a:latin typeface="Arial" panose="020B0604020202020204" pitchFamily="34" charset="0"/>
                <a:cs typeface="Arial" panose="020B0604020202020204" pitchFamily="34" charset="0"/>
              </a:rPr>
              <a:t>Training Seminars and Purely Social Gatherings Attended by a Quorum of the Board Members are </a:t>
            </a:r>
            <a:r>
              <a:rPr lang="en-US" sz="3200" b="1" i="1" u="sng" dirty="0">
                <a:solidFill>
                  <a:srgbClr val="C00000"/>
                </a:solidFill>
                <a:latin typeface="Arial" panose="020B0604020202020204" pitchFamily="34" charset="0"/>
                <a:cs typeface="Arial" panose="020B0604020202020204" pitchFamily="34" charset="0"/>
              </a:rPr>
              <a:t>NOT</a:t>
            </a:r>
            <a:r>
              <a:rPr lang="en-US" sz="3200" b="1" i="1" dirty="0">
                <a:solidFill>
                  <a:srgbClr val="C00000"/>
                </a:solidFill>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Meetings.  </a:t>
            </a:r>
          </a:p>
          <a:p>
            <a:pPr marL="0" indent="0">
              <a:buNone/>
            </a:pPr>
            <a:br>
              <a:rPr lang="en-US" sz="3200" dirty="0">
                <a:latin typeface="Arial" panose="020B0604020202020204" pitchFamily="34" charset="0"/>
                <a:cs typeface="Arial" panose="020B0604020202020204" pitchFamily="34" charset="0"/>
              </a:rPr>
            </a:br>
            <a:r>
              <a:rPr lang="en-US" sz="3200" dirty="0">
                <a:solidFill>
                  <a:srgbClr val="C00000"/>
                </a:solidFill>
                <a:latin typeface="Arial" panose="020B0604020202020204" pitchFamily="34" charset="0"/>
                <a:cs typeface="Arial" panose="020B0604020202020204" pitchFamily="34" charset="0"/>
              </a:rPr>
              <a:t>However, as soon as the Members Discuss any Public Business, it Becomes a “</a:t>
            </a:r>
            <a:r>
              <a:rPr lang="en-US" sz="3200" b="1" dirty="0">
                <a:solidFill>
                  <a:srgbClr val="C00000"/>
                </a:solidFill>
                <a:latin typeface="Arial" panose="020B0604020202020204" pitchFamily="34" charset="0"/>
                <a:cs typeface="Arial" panose="020B0604020202020204" pitchFamily="34" charset="0"/>
              </a:rPr>
              <a:t>Meeting</a:t>
            </a:r>
            <a:r>
              <a:rPr lang="en-US" sz="3200" dirty="0">
                <a:solidFill>
                  <a:srgbClr val="C00000"/>
                </a:solidFill>
                <a:latin typeface="Arial" panose="020B0604020202020204" pitchFamily="34" charset="0"/>
                <a:cs typeface="Arial" panose="020B0604020202020204" pitchFamily="34" charset="0"/>
              </a:rPr>
              <a:t>”.</a:t>
            </a:r>
          </a:p>
          <a:p>
            <a:endParaRPr 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92923E3-3DC8-5EA5-7E1E-5307FCB23D7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56012" y="4403027"/>
            <a:ext cx="4610036" cy="1866502"/>
          </a:xfrm>
          <a:prstGeom prst="rect">
            <a:avLst/>
          </a:prstGeom>
        </p:spPr>
      </p:pic>
    </p:spTree>
    <p:extLst>
      <p:ext uri="{BB962C8B-B14F-4D97-AF65-F5344CB8AC3E}">
        <p14:creationId xmlns:p14="http://schemas.microsoft.com/office/powerpoint/2010/main" val="4211514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C1741-93CF-59BA-6B5D-0FCD68D9C4BE}"/>
              </a:ext>
            </a:extLst>
          </p:cNvPr>
          <p:cNvSpPr>
            <a:spLocks noGrp="1"/>
          </p:cNvSpPr>
          <p:nvPr>
            <p:ph type="sldNum" sz="quarter" idx="12"/>
          </p:nvPr>
        </p:nvSpPr>
        <p:spPr/>
        <p:txBody>
          <a:bodyPr/>
          <a:lstStyle/>
          <a:p>
            <a:fld id="{CB1E4CB7-CB13-4810-BF18-BE31AFC64F93}" type="slidenum">
              <a:rPr lang="en-US" smtClean="0"/>
              <a:t>36</a:t>
            </a:fld>
            <a:endParaRPr lang="en-US" dirty="0"/>
          </a:p>
        </p:txBody>
      </p:sp>
      <p:sp>
        <p:nvSpPr>
          <p:cNvPr id="3" name="TextBox 2">
            <a:extLst>
              <a:ext uri="{FF2B5EF4-FFF2-40B4-BE49-F238E27FC236}">
                <a16:creationId xmlns:a16="http://schemas.microsoft.com/office/drawing/2014/main" id="{52CDECE2-B9DA-7939-B93E-D4C73AB3DD99}"/>
              </a:ext>
            </a:extLst>
          </p:cNvPr>
          <p:cNvSpPr txBox="1"/>
          <p:nvPr/>
        </p:nvSpPr>
        <p:spPr>
          <a:xfrm>
            <a:off x="907142" y="764282"/>
            <a:ext cx="10377715" cy="6001643"/>
          </a:xfrm>
          <a:prstGeom prst="rect">
            <a:avLst/>
          </a:prstGeom>
          <a:noFill/>
          <a:effectLst>
            <a:glow rad="203200">
              <a:srgbClr val="FFFF00"/>
            </a:glow>
            <a:softEdge rad="12700"/>
          </a:effectLst>
        </p:spPr>
        <p:txBody>
          <a:bodyPr wrap="square" rtlCol="0">
            <a:spAutoFit/>
          </a:bodyPr>
          <a:lstStyle/>
          <a:p>
            <a:r>
              <a:rPr lang="en-US" sz="4000" b="1" dirty="0">
                <a:latin typeface="Arial" panose="020B0604020202020204" pitchFamily="34" charset="0"/>
                <a:cs typeface="Arial" panose="020B0604020202020204" pitchFamily="34" charset="0"/>
              </a:rPr>
              <a:t>Meeting Notices</a:t>
            </a:r>
          </a:p>
          <a:p>
            <a:endParaRPr lang="en-US" sz="1400" dirty="0">
              <a:latin typeface="Arial" panose="020B0604020202020204" pitchFamily="34" charset="0"/>
              <a:cs typeface="Arial" panose="020B0604020202020204" pitchFamily="34" charset="0"/>
            </a:endParaRPr>
          </a:p>
          <a:p>
            <a:r>
              <a:rPr lang="en-US" sz="2400" b="1" i="1" dirty="0">
                <a:cs typeface="Arial" panose="020B0604020202020204" pitchFamily="34" charset="0"/>
              </a:rPr>
              <a:t>Prior Written Notice is Required for all Meetings of the Board,</a:t>
            </a:r>
            <a:r>
              <a:rPr lang="en-US" sz="2400" i="1" dirty="0">
                <a:cs typeface="Arial" panose="020B0604020202020204" pitchFamily="34" charset="0"/>
              </a:rPr>
              <a:t> </a:t>
            </a:r>
            <a:r>
              <a:rPr lang="en-US" sz="2400" b="1" i="1" u="sng" dirty="0">
                <a:solidFill>
                  <a:srgbClr val="C00000"/>
                </a:solidFill>
                <a:cs typeface="Arial" panose="020B0604020202020204" pitchFamily="34" charset="0"/>
              </a:rPr>
              <a:t>Including Committees and Subcommittees</a:t>
            </a:r>
            <a:r>
              <a:rPr lang="en-US" sz="2400" b="1" i="1" dirty="0">
                <a:cs typeface="Arial" panose="020B0604020202020204" pitchFamily="34" charset="0"/>
              </a:rPr>
              <a:t>.</a:t>
            </a:r>
          </a:p>
          <a:p>
            <a:pPr marL="457200" indent="-457200">
              <a:spcAft>
                <a:spcPts val="600"/>
              </a:spcAft>
              <a:buFont typeface="Arial" panose="020B0604020202020204" pitchFamily="34" charset="0"/>
              <a:buChar char="•"/>
            </a:pPr>
            <a:r>
              <a:rPr lang="en-US" sz="2400" i="1" dirty="0">
                <a:solidFill>
                  <a:srgbClr val="C00000"/>
                </a:solidFill>
                <a:cs typeface="Arial" panose="020B0604020202020204" pitchFamily="34" charset="0"/>
              </a:rPr>
              <a:t>Generally, There is </a:t>
            </a:r>
            <a:r>
              <a:rPr lang="en-US" sz="2400" b="1" i="1" dirty="0">
                <a:solidFill>
                  <a:srgbClr val="7030A0"/>
                </a:solidFill>
                <a:cs typeface="Arial" panose="020B0604020202020204" pitchFamily="34" charset="0"/>
              </a:rPr>
              <a:t>NO Minimum Advance Notice Period </a:t>
            </a:r>
            <a:r>
              <a:rPr lang="en-US" sz="2400" i="1" dirty="0">
                <a:solidFill>
                  <a:srgbClr val="C00000"/>
                </a:solidFill>
                <a:cs typeface="Arial" panose="020B0604020202020204" pitchFamily="34" charset="0"/>
              </a:rPr>
              <a:t>for Public Meetings.</a:t>
            </a:r>
          </a:p>
          <a:p>
            <a:pPr marL="457200" indent="-457200">
              <a:buFont typeface="Arial" panose="020B0604020202020204" pitchFamily="34" charset="0"/>
              <a:buChar char="•"/>
            </a:pPr>
            <a:r>
              <a:rPr lang="en-US" sz="2400" b="1" i="1" dirty="0">
                <a:solidFill>
                  <a:srgbClr val="C00000"/>
                </a:solidFill>
                <a:cs typeface="Arial" panose="020B0604020202020204" pitchFamily="34" charset="0"/>
              </a:rPr>
              <a:t>A Board Must Provide Public Notice of the:</a:t>
            </a:r>
          </a:p>
          <a:p>
            <a:pPr marL="914400" lvl="1" indent="-457200">
              <a:buFont typeface="Courier New" panose="02070309020205020404" pitchFamily="49" charset="0"/>
              <a:buChar char="o"/>
            </a:pPr>
            <a:r>
              <a:rPr lang="en-US" sz="2400" b="1" i="1" dirty="0">
                <a:solidFill>
                  <a:srgbClr val="C00000"/>
                </a:solidFill>
                <a:cs typeface="Arial" panose="020B0604020202020204" pitchFamily="34" charset="0"/>
              </a:rPr>
              <a:t>Date,</a:t>
            </a:r>
          </a:p>
          <a:p>
            <a:pPr marL="914400" lvl="1" indent="-457200">
              <a:buFont typeface="Courier New" panose="02070309020205020404" pitchFamily="49" charset="0"/>
              <a:buChar char="o"/>
            </a:pPr>
            <a:r>
              <a:rPr lang="en-US" sz="2400" b="1" i="1" dirty="0">
                <a:solidFill>
                  <a:srgbClr val="C00000"/>
                </a:solidFill>
                <a:cs typeface="Arial" panose="020B0604020202020204" pitchFamily="34" charset="0"/>
              </a:rPr>
              <a:t>Time,</a:t>
            </a:r>
          </a:p>
          <a:p>
            <a:pPr marL="914400" lvl="1" indent="-457200">
              <a:spcAft>
                <a:spcPts val="600"/>
              </a:spcAft>
              <a:buFont typeface="Courier New" panose="02070309020205020404" pitchFamily="49" charset="0"/>
              <a:buChar char="o"/>
            </a:pPr>
            <a:r>
              <a:rPr lang="en-US" sz="2400" b="1" i="1" dirty="0">
                <a:solidFill>
                  <a:srgbClr val="C00000"/>
                </a:solidFill>
                <a:cs typeface="Arial" panose="020B0604020202020204" pitchFamily="34" charset="0"/>
              </a:rPr>
              <a:t>Location of a Meeting - </a:t>
            </a:r>
            <a:r>
              <a:rPr lang="en-US" sz="2400" b="1" i="1" dirty="0">
                <a:solidFill>
                  <a:srgbClr val="7030A0"/>
                </a:solidFill>
                <a:cs typeface="Arial" panose="020B0604020202020204" pitchFamily="34" charset="0"/>
              </a:rPr>
              <a:t>When the Board is Notified</a:t>
            </a:r>
          </a:p>
          <a:p>
            <a:pPr marL="457200" indent="-457200">
              <a:buFont typeface="Arial" panose="020B0604020202020204" pitchFamily="34" charset="0"/>
              <a:buChar char="•"/>
            </a:pPr>
            <a:r>
              <a:rPr lang="en-US" sz="2400" b="1" i="1" dirty="0">
                <a:solidFill>
                  <a:srgbClr val="7030A0"/>
                </a:solidFill>
                <a:highlight>
                  <a:srgbClr val="FFFF00"/>
                </a:highlight>
                <a:cs typeface="Arial" panose="020B0604020202020204" pitchFamily="34" charset="0"/>
              </a:rPr>
              <a:t>If an </a:t>
            </a:r>
            <a:r>
              <a:rPr lang="en-US" sz="2400" b="1" i="1" dirty="0">
                <a:highlight>
                  <a:srgbClr val="FFFF00"/>
                </a:highlight>
                <a:cs typeface="Arial" panose="020B0604020202020204" pitchFamily="34" charset="0"/>
              </a:rPr>
              <a:t>Executive Session </a:t>
            </a:r>
            <a:r>
              <a:rPr lang="en-US" sz="2400" b="1" i="1" dirty="0">
                <a:solidFill>
                  <a:srgbClr val="7030A0"/>
                </a:solidFill>
                <a:highlight>
                  <a:srgbClr val="FFFF00"/>
                </a:highlight>
                <a:cs typeface="Arial" panose="020B0604020202020204" pitchFamily="34" charset="0"/>
              </a:rPr>
              <a:t>is Anticipated, the Meeting Notice Must Also </a:t>
            </a:r>
            <a:r>
              <a:rPr lang="en-US" sz="2400" b="1" i="1" dirty="0">
                <a:solidFill>
                  <a:srgbClr val="C00000"/>
                </a:solidFill>
                <a:highlight>
                  <a:srgbClr val="FFFF00"/>
                </a:highlight>
                <a:cs typeface="Arial" panose="020B0604020202020204" pitchFamily="34" charset="0"/>
              </a:rPr>
              <a:t>Include the Executive Session as an Agenda Item</a:t>
            </a:r>
            <a:r>
              <a:rPr lang="en-US" sz="2400" b="1" i="1" dirty="0">
                <a:solidFill>
                  <a:srgbClr val="7030A0"/>
                </a:solidFill>
                <a:highlight>
                  <a:srgbClr val="FFFF00"/>
                </a:highlight>
                <a:cs typeface="Arial" panose="020B0604020202020204" pitchFamily="34" charset="0"/>
              </a:rPr>
              <a:t>, Along With the </a:t>
            </a:r>
            <a:r>
              <a:rPr lang="en-US" sz="2400" b="1" i="1" dirty="0">
                <a:solidFill>
                  <a:srgbClr val="C00000"/>
                </a:solidFill>
                <a:highlight>
                  <a:srgbClr val="FFFF00"/>
                </a:highlight>
                <a:cs typeface="Arial" panose="020B0604020202020204" pitchFamily="34" charset="0"/>
              </a:rPr>
              <a:t>Subject Matter and the Legal Authority </a:t>
            </a:r>
            <a:r>
              <a:rPr lang="en-US" sz="2400" b="1" i="1" dirty="0">
                <a:solidFill>
                  <a:srgbClr val="7030A0"/>
                </a:solidFill>
                <a:highlight>
                  <a:srgbClr val="FFFF00"/>
                </a:highlight>
                <a:cs typeface="Arial" panose="020B0604020202020204" pitchFamily="34" charset="0"/>
              </a:rPr>
              <a:t>for the Executive Session.</a:t>
            </a:r>
            <a:endParaRPr lang="en-US" sz="2400" b="1" i="1" dirty="0">
              <a:solidFill>
                <a:srgbClr val="C00000"/>
              </a:solidFill>
              <a:highlight>
                <a:srgbClr val="FFFF00"/>
              </a:highlight>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E813E73-FE4A-C401-388B-885FB7953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5879496"/>
            <a:ext cx="838200" cy="629013"/>
          </a:xfrm>
          <a:prstGeom prst="rect">
            <a:avLst/>
          </a:prstGeom>
          <a:effectLst>
            <a:glow rad="127000">
              <a:srgbClr val="FFFF00"/>
            </a:glow>
          </a:effectLst>
        </p:spPr>
      </p:pic>
      <p:sp>
        <p:nvSpPr>
          <p:cNvPr id="7" name="TextBox 6">
            <a:extLst>
              <a:ext uri="{FF2B5EF4-FFF2-40B4-BE49-F238E27FC236}">
                <a16:creationId xmlns:a16="http://schemas.microsoft.com/office/drawing/2014/main" id="{E2197155-A78C-9AD1-C364-390240FB8B43}"/>
              </a:ext>
            </a:extLst>
          </p:cNvPr>
          <p:cNvSpPr txBox="1"/>
          <p:nvPr/>
        </p:nvSpPr>
        <p:spPr>
          <a:xfrm rot="10800000" flipV="1">
            <a:off x="9200561" y="6093023"/>
            <a:ext cx="1973044" cy="338554"/>
          </a:xfrm>
          <a:prstGeom prst="rect">
            <a:avLst/>
          </a:prstGeom>
          <a:solidFill>
            <a:srgbClr val="FFFF00"/>
          </a:solidFill>
        </p:spPr>
        <p:txBody>
          <a:bodyPr wrap="square" rtlCol="0">
            <a:spAutoFit/>
          </a:bodyPr>
          <a:lstStyle/>
          <a:p>
            <a:r>
              <a:rPr lang="en-US" sz="1600" dirty="0">
                <a:cs typeface="Arial" panose="020B0604020202020204" pitchFamily="34" charset="0"/>
              </a:rPr>
              <a:t>NDCC 44-04-19.2</a:t>
            </a:r>
          </a:p>
        </p:txBody>
      </p:sp>
    </p:spTree>
    <p:extLst>
      <p:ext uri="{BB962C8B-B14F-4D97-AF65-F5344CB8AC3E}">
        <p14:creationId xmlns:p14="http://schemas.microsoft.com/office/powerpoint/2010/main" val="370937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AC555-D67E-931F-A4F6-B1989D8E8F59}"/>
              </a:ext>
            </a:extLst>
          </p:cNvPr>
          <p:cNvSpPr>
            <a:spLocks noGrp="1"/>
          </p:cNvSpPr>
          <p:nvPr>
            <p:ph type="sldNum" sz="quarter" idx="12"/>
          </p:nvPr>
        </p:nvSpPr>
        <p:spPr/>
        <p:txBody>
          <a:bodyPr/>
          <a:lstStyle/>
          <a:p>
            <a:fld id="{CB1E4CB7-CB13-4810-BF18-BE31AFC64F93}" type="slidenum">
              <a:rPr lang="en-US" smtClean="0"/>
              <a:t>37</a:t>
            </a:fld>
            <a:endParaRPr lang="en-US" dirty="0"/>
          </a:p>
        </p:txBody>
      </p:sp>
      <p:sp>
        <p:nvSpPr>
          <p:cNvPr id="3" name="TextBox 2">
            <a:extLst>
              <a:ext uri="{FF2B5EF4-FFF2-40B4-BE49-F238E27FC236}">
                <a16:creationId xmlns:a16="http://schemas.microsoft.com/office/drawing/2014/main" id="{80CE7EC2-F1BF-362C-3D67-CB88AE055E3B}"/>
              </a:ext>
            </a:extLst>
          </p:cNvPr>
          <p:cNvSpPr txBox="1"/>
          <p:nvPr/>
        </p:nvSpPr>
        <p:spPr>
          <a:xfrm>
            <a:off x="885370" y="733504"/>
            <a:ext cx="10544629" cy="435503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New Provisions for School Board Meetings</a:t>
            </a:r>
          </a:p>
          <a:p>
            <a:endParaRPr lang="en-US" b="1" dirty="0">
              <a:latin typeface="Arial" panose="020B0604020202020204" pitchFamily="34" charset="0"/>
              <a:cs typeface="Arial" panose="020B0604020202020204" pitchFamily="34" charset="0"/>
            </a:endParaRPr>
          </a:p>
          <a:p>
            <a:pPr marL="0" indent="0">
              <a:buNone/>
            </a:pPr>
            <a:r>
              <a:rPr lang="en-US" sz="2400" b="1" dirty="0">
                <a:solidFill>
                  <a:srgbClr val="1C772B"/>
                </a:solidFill>
                <a:latin typeface="Arial" panose="020B0604020202020204" pitchFamily="34" charset="0"/>
                <a:cs typeface="Arial" panose="020B0604020202020204" pitchFamily="34" charset="0"/>
              </a:rPr>
              <a:t>The 2023 Legislature Made Some Significant Changes:</a:t>
            </a:r>
          </a:p>
          <a:p>
            <a:pPr marL="457200" indent="-457200">
              <a:buFont typeface="+mj-lt"/>
              <a:buAutoNum type="arabicPeriod"/>
            </a:pPr>
            <a:r>
              <a:rPr lang="en-US" sz="2400" dirty="0">
                <a:solidFill>
                  <a:srgbClr val="1C772B"/>
                </a:solidFill>
                <a:latin typeface="Arial" panose="020B0604020202020204" pitchFamily="34" charset="0"/>
                <a:cs typeface="Arial" panose="020B0604020202020204" pitchFamily="34" charset="0"/>
              </a:rPr>
              <a:t>HB1120</a:t>
            </a:r>
            <a:r>
              <a:rPr lang="en-US" sz="2400" b="1" dirty="0">
                <a:solidFill>
                  <a:srgbClr val="1C772B"/>
                </a:solidFill>
                <a:latin typeface="Arial" panose="020B0604020202020204" pitchFamily="34" charset="0"/>
                <a:cs typeface="Arial" panose="020B0604020202020204" pitchFamily="34" charset="0"/>
              </a:rPr>
              <a:t> </a:t>
            </a:r>
            <a:r>
              <a:rPr lang="en-US" sz="2400" dirty="0">
                <a:solidFill>
                  <a:srgbClr val="1C772B"/>
                </a:solidFill>
                <a:latin typeface="Arial" panose="020B0604020202020204" pitchFamily="34" charset="0"/>
                <a:cs typeface="Arial" panose="020B0604020202020204" pitchFamily="34" charset="0"/>
              </a:rPr>
              <a:t>Requires School Boards to Allow Board Members the Opportunity to Participate in the Voluntary Recitation of the Pledge of Allegiance Prior to Every Regularly Scheduled School Board Meeting.</a:t>
            </a:r>
          </a:p>
          <a:p>
            <a:endParaRPr lang="en-US" sz="2400" dirty="0">
              <a:solidFill>
                <a:srgbClr val="1C772B"/>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This requirement only applies to school board members</a:t>
            </a:r>
          </a:p>
          <a:p>
            <a:pPr lvl="1"/>
            <a:endParaRPr lang="en-US" sz="1100" dirty="0">
              <a:solidFill>
                <a:srgbClr val="0000FF"/>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It does not extend this requirement to meeting attendees in general</a:t>
            </a:r>
          </a:p>
          <a:p>
            <a:pPr marL="0" lvl="1"/>
            <a:endParaRPr lang="en-US" sz="2000" dirty="0">
              <a:solidFill>
                <a:srgbClr val="0000FF"/>
              </a:solidFill>
              <a:cs typeface="Arial" panose="020B0604020202020204" pitchFamily="34" charset="0"/>
            </a:endParaRPr>
          </a:p>
          <a:p>
            <a:r>
              <a:rPr lang="en-US" sz="2400" dirty="0">
                <a:solidFill>
                  <a:srgbClr val="C00000"/>
                </a:solidFill>
                <a:latin typeface="Arial" panose="020B0604020202020204" pitchFamily="34" charset="0"/>
                <a:cs typeface="Arial" panose="020B0604020202020204" pitchFamily="34" charset="0"/>
              </a:rPr>
              <a:t>** This Will Require a Change to the Board Agenda</a:t>
            </a:r>
          </a:p>
        </p:txBody>
      </p:sp>
      <p:pic>
        <p:nvPicPr>
          <p:cNvPr id="4" name="Picture 3">
            <a:extLst>
              <a:ext uri="{FF2B5EF4-FFF2-40B4-BE49-F238E27FC236}">
                <a16:creationId xmlns:a16="http://schemas.microsoft.com/office/drawing/2014/main" id="{49BA3D37-4DB5-6EDE-5797-1023DD98A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5879496"/>
            <a:ext cx="838200" cy="629013"/>
          </a:xfrm>
          <a:prstGeom prst="rect">
            <a:avLst/>
          </a:prstGeom>
          <a:effectLst>
            <a:glow rad="127000">
              <a:srgbClr val="FFFF00"/>
            </a:glow>
          </a:effectLst>
        </p:spPr>
      </p:pic>
      <p:pic>
        <p:nvPicPr>
          <p:cNvPr id="6" name="Picture 5" descr="A flag on a flagpole&#10;&#10;Description automatically generated">
            <a:extLst>
              <a:ext uri="{FF2B5EF4-FFF2-40B4-BE49-F238E27FC236}">
                <a16:creationId xmlns:a16="http://schemas.microsoft.com/office/drawing/2014/main" id="{C74FAD5D-7033-088E-45EE-FFD5EA101C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24621" y="4568226"/>
            <a:ext cx="2075027" cy="1556270"/>
          </a:xfrm>
          <a:prstGeom prst="rect">
            <a:avLst/>
          </a:prstGeom>
        </p:spPr>
      </p:pic>
    </p:spTree>
    <p:extLst>
      <p:ext uri="{BB962C8B-B14F-4D97-AF65-F5344CB8AC3E}">
        <p14:creationId xmlns:p14="http://schemas.microsoft.com/office/powerpoint/2010/main" val="2569722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AC555-D67E-931F-A4F6-B1989D8E8F59}"/>
              </a:ext>
            </a:extLst>
          </p:cNvPr>
          <p:cNvSpPr>
            <a:spLocks noGrp="1"/>
          </p:cNvSpPr>
          <p:nvPr>
            <p:ph type="sldNum" sz="quarter" idx="12"/>
          </p:nvPr>
        </p:nvSpPr>
        <p:spPr/>
        <p:txBody>
          <a:bodyPr/>
          <a:lstStyle/>
          <a:p>
            <a:fld id="{CB1E4CB7-CB13-4810-BF18-BE31AFC64F93}" type="slidenum">
              <a:rPr lang="en-US" smtClean="0"/>
              <a:t>38</a:t>
            </a:fld>
            <a:endParaRPr lang="en-US" dirty="0"/>
          </a:p>
        </p:txBody>
      </p:sp>
      <p:sp>
        <p:nvSpPr>
          <p:cNvPr id="3" name="TextBox 2">
            <a:extLst>
              <a:ext uri="{FF2B5EF4-FFF2-40B4-BE49-F238E27FC236}">
                <a16:creationId xmlns:a16="http://schemas.microsoft.com/office/drawing/2014/main" id="{80CE7EC2-F1BF-362C-3D67-CB88AE055E3B}"/>
              </a:ext>
            </a:extLst>
          </p:cNvPr>
          <p:cNvSpPr txBox="1"/>
          <p:nvPr/>
        </p:nvSpPr>
        <p:spPr>
          <a:xfrm>
            <a:off x="838986" y="733504"/>
            <a:ext cx="10591013" cy="537070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New Provisions for School Board Meetings</a:t>
            </a:r>
          </a:p>
          <a:p>
            <a:endParaRPr lang="en-US" sz="1100" b="1" dirty="0">
              <a:latin typeface="Arial" panose="020B0604020202020204" pitchFamily="34" charset="0"/>
              <a:cs typeface="Arial" panose="020B0604020202020204" pitchFamily="34" charset="0"/>
            </a:endParaRPr>
          </a:p>
          <a:p>
            <a:pPr lvl="1" indent="-457200">
              <a:buFont typeface="+mj-lt"/>
              <a:buAutoNum type="arabicPeriod" startAt="2"/>
            </a:pPr>
            <a:r>
              <a:rPr lang="en-US" sz="2400" b="1" dirty="0">
                <a:solidFill>
                  <a:srgbClr val="1C772B"/>
                </a:solidFill>
                <a:effectLst/>
                <a:latin typeface="Arial" panose="020B0604020202020204" pitchFamily="34" charset="0"/>
                <a:ea typeface="Times New Roman" panose="02020603050405020304" pitchFamily="18" charset="0"/>
              </a:rPr>
              <a:t>At the Request of a </a:t>
            </a:r>
            <a:r>
              <a:rPr lang="en-US" sz="2400" b="1" dirty="0">
                <a:solidFill>
                  <a:srgbClr val="C00000"/>
                </a:solidFill>
                <a:effectLst/>
                <a:latin typeface="Arial" panose="020B0604020202020204" pitchFamily="34" charset="0"/>
                <a:ea typeface="Times New Roman" panose="02020603050405020304" pitchFamily="18" charset="0"/>
              </a:rPr>
              <a:t>Resident </a:t>
            </a:r>
            <a:r>
              <a:rPr lang="en-US" sz="2400" b="1" dirty="0">
                <a:solidFill>
                  <a:srgbClr val="1C772B"/>
                </a:solidFill>
                <a:effectLst/>
                <a:latin typeface="Arial" panose="020B0604020202020204" pitchFamily="34" charset="0"/>
                <a:ea typeface="Times New Roman" panose="02020603050405020304" pitchFamily="18" charset="0"/>
              </a:rPr>
              <a:t>of the District:</a:t>
            </a:r>
          </a:p>
          <a:p>
            <a:pPr marL="914400" lvl="1" indent="-461963">
              <a:buFont typeface="Arial" panose="020B0604020202020204" pitchFamily="34" charset="0"/>
              <a:buChar char="•"/>
            </a:pPr>
            <a:r>
              <a:rPr lang="en-US" sz="2400" dirty="0">
                <a:solidFill>
                  <a:srgbClr val="1C772B"/>
                </a:solidFill>
                <a:effectLst/>
                <a:latin typeface="Arial" panose="020B0604020202020204" pitchFamily="34" charset="0"/>
                <a:ea typeface="Times New Roman" panose="02020603050405020304" pitchFamily="18" charset="0"/>
              </a:rPr>
              <a:t>The District must Record a Regular or Special Meeting, </a:t>
            </a:r>
          </a:p>
          <a:p>
            <a:pPr marL="914400" lvl="1" indent="-461963">
              <a:buFont typeface="Arial" panose="020B0604020202020204" pitchFamily="34" charset="0"/>
              <a:buChar char="•"/>
            </a:pPr>
            <a:r>
              <a:rPr lang="en-US" sz="2400" dirty="0">
                <a:solidFill>
                  <a:srgbClr val="1C772B"/>
                </a:solidFill>
                <a:effectLst/>
                <a:latin typeface="Arial" panose="020B0604020202020204" pitchFamily="34" charset="0"/>
                <a:ea typeface="Times New Roman" panose="02020603050405020304" pitchFamily="18" charset="0"/>
              </a:rPr>
              <a:t>Archive the Recording, and </a:t>
            </a:r>
          </a:p>
          <a:p>
            <a:pPr marL="914400" lvl="1" indent="-461963">
              <a:buFont typeface="Arial" panose="020B0604020202020204" pitchFamily="34" charset="0"/>
              <a:buChar char="•"/>
            </a:pPr>
            <a:r>
              <a:rPr lang="en-US" sz="2400" dirty="0">
                <a:solidFill>
                  <a:srgbClr val="1C772B"/>
                </a:solidFill>
                <a:effectLst/>
                <a:latin typeface="Arial" panose="020B0604020202020204" pitchFamily="34" charset="0"/>
                <a:ea typeface="Times New Roman" panose="02020603050405020304" pitchFamily="18" charset="0"/>
              </a:rPr>
              <a:t>Make the Recording Available to the Public. </a:t>
            </a:r>
          </a:p>
          <a:p>
            <a:pPr marL="342900" lvl="1" indent="-342900">
              <a:buFont typeface="Arial" panose="020B0604020202020204" pitchFamily="34" charset="0"/>
              <a:buChar char="•"/>
            </a:pPr>
            <a:endParaRPr lang="en-US" sz="1100" dirty="0">
              <a:latin typeface="Arial" panose="020B0604020202020204" pitchFamily="34" charset="0"/>
              <a:ea typeface="Times New Roman" panose="02020603050405020304" pitchFamily="18" charset="0"/>
            </a:endParaRPr>
          </a:p>
          <a:p>
            <a:pPr marL="0" lvl="1"/>
            <a:r>
              <a:rPr lang="en-US" sz="2000" dirty="0">
                <a:effectLst/>
                <a:latin typeface="Arial" panose="020B0604020202020204" pitchFamily="34" charset="0"/>
                <a:ea typeface="Times New Roman" panose="02020603050405020304" pitchFamily="18" charset="0"/>
              </a:rPr>
              <a:t>A Request Must be Submitted to the Superintendent no Later than </a:t>
            </a:r>
            <a:r>
              <a:rPr lang="en-US" sz="2000" dirty="0">
                <a:solidFill>
                  <a:srgbClr val="C00000"/>
                </a:solidFill>
                <a:effectLst/>
                <a:latin typeface="Arial" panose="020B0604020202020204" pitchFamily="34" charset="0"/>
                <a:ea typeface="Times New Roman" panose="02020603050405020304" pitchFamily="18" charset="0"/>
              </a:rPr>
              <a:t>Seven Days Prior to the Meeting</a:t>
            </a:r>
            <a:r>
              <a:rPr lang="en-US" sz="2000" dirty="0">
                <a:effectLst/>
                <a:latin typeface="Arial" panose="020B0604020202020204" pitchFamily="34" charset="0"/>
                <a:ea typeface="Times New Roman" panose="02020603050405020304" pitchFamily="18" charset="0"/>
              </a:rPr>
              <a:t>.  </a:t>
            </a:r>
          </a:p>
          <a:p>
            <a:pPr marL="0" lvl="1"/>
            <a:endParaRPr lang="en-US" sz="1100" dirty="0">
              <a:latin typeface="Arial" panose="020B0604020202020204" pitchFamily="34" charset="0"/>
              <a:ea typeface="Times New Roman" panose="02020603050405020304" pitchFamily="18" charset="0"/>
            </a:endParaRPr>
          </a:p>
          <a:p>
            <a:pPr marL="0" lvl="1"/>
            <a:r>
              <a:rPr lang="en-US" sz="2000" dirty="0">
                <a:effectLst/>
                <a:latin typeface="Arial" panose="020B0604020202020204" pitchFamily="34" charset="0"/>
                <a:ea typeface="Times New Roman" panose="02020603050405020304" pitchFamily="18" charset="0"/>
              </a:rPr>
              <a:t>The District Shall Publish on its Website </a:t>
            </a:r>
            <a:r>
              <a:rPr lang="en-US" sz="2000" dirty="0">
                <a:solidFill>
                  <a:srgbClr val="C00000"/>
                </a:solidFill>
                <a:effectLst/>
                <a:latin typeface="Arial" panose="020B0604020202020204" pitchFamily="34" charset="0"/>
                <a:ea typeface="Times New Roman" panose="02020603050405020304" pitchFamily="18" charset="0"/>
              </a:rPr>
              <a:t>a Link to the Recording </a:t>
            </a:r>
            <a:r>
              <a:rPr lang="en-US" sz="2000" dirty="0">
                <a:effectLst/>
                <a:latin typeface="Arial" panose="020B0604020202020204" pitchFamily="34" charset="0"/>
                <a:ea typeface="Times New Roman" panose="02020603050405020304" pitchFamily="18" charset="0"/>
              </a:rPr>
              <a:t>of a Board Meeting.  </a:t>
            </a:r>
          </a:p>
          <a:p>
            <a:pPr marL="0" lvl="1"/>
            <a:endParaRPr lang="en-US" sz="2000" dirty="0">
              <a:latin typeface="Arial" panose="020B0604020202020204" pitchFamily="34" charset="0"/>
              <a:ea typeface="Times New Roman" panose="02020603050405020304" pitchFamily="18" charset="0"/>
            </a:endParaRPr>
          </a:p>
          <a:p>
            <a:pPr marL="0" lvl="1"/>
            <a:r>
              <a:rPr lang="en-US" sz="2000" dirty="0">
                <a:effectLst/>
                <a:latin typeface="Arial" panose="020B0604020202020204" pitchFamily="34" charset="0"/>
                <a:ea typeface="Times New Roman" panose="02020603050405020304" pitchFamily="18" charset="0"/>
              </a:rPr>
              <a:t>The Recording Must be Available on the District’s Website for no Fewer than </a:t>
            </a:r>
            <a:r>
              <a:rPr lang="en-US" sz="2000" dirty="0">
                <a:solidFill>
                  <a:srgbClr val="C00000"/>
                </a:solidFill>
                <a:effectLst/>
                <a:latin typeface="Arial" panose="020B0604020202020204" pitchFamily="34" charset="0"/>
                <a:ea typeface="Times New Roman" panose="02020603050405020304" pitchFamily="18" charset="0"/>
              </a:rPr>
              <a:t>Three Months from Seven Days after the Meeting</a:t>
            </a:r>
            <a:r>
              <a:rPr lang="en-US" sz="2000" dirty="0">
                <a:effectLst/>
                <a:latin typeface="Arial" panose="020B0604020202020204" pitchFamily="34" charset="0"/>
                <a:ea typeface="Times New Roman" panose="02020603050405020304" pitchFamily="18" charset="0"/>
              </a:rPr>
              <a:t>.  This Requirement does </a:t>
            </a:r>
            <a:r>
              <a:rPr lang="en-US" sz="2000" b="1" dirty="0">
                <a:solidFill>
                  <a:srgbClr val="C00000"/>
                </a:solidFill>
                <a:latin typeface="Arial" panose="020B0604020202020204" pitchFamily="34" charset="0"/>
                <a:ea typeface="Times New Roman" panose="02020603050405020304" pitchFamily="18" charset="0"/>
              </a:rPr>
              <a:t>NOT</a:t>
            </a:r>
            <a:r>
              <a:rPr lang="en-US" sz="2000" dirty="0">
                <a:effectLst/>
                <a:latin typeface="Arial" panose="020B0604020202020204" pitchFamily="34" charset="0"/>
                <a:ea typeface="Times New Roman" panose="02020603050405020304" pitchFamily="18" charset="0"/>
              </a:rPr>
              <a:t> Apply to Executive Sessions nor Work Sessions held as Part of a Regular or Special Meeting.</a:t>
            </a:r>
          </a:p>
          <a:p>
            <a:pPr marL="0" lvl="1"/>
            <a:endParaRPr lang="en-US" sz="2000" dirty="0">
              <a:solidFill>
                <a:srgbClr val="0000FF"/>
              </a:solidFill>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1F20C0-A009-D8C2-8F6B-D20982E5D0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5879496"/>
            <a:ext cx="838200" cy="629013"/>
          </a:xfrm>
          <a:prstGeom prst="rect">
            <a:avLst/>
          </a:prstGeom>
          <a:effectLst>
            <a:glow rad="127000">
              <a:srgbClr val="FFFF00"/>
            </a:glow>
          </a:effectLst>
        </p:spPr>
      </p:pic>
    </p:spTree>
    <p:extLst>
      <p:ext uri="{BB962C8B-B14F-4D97-AF65-F5344CB8AC3E}">
        <p14:creationId xmlns:p14="http://schemas.microsoft.com/office/powerpoint/2010/main" val="2465930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AC555-D67E-931F-A4F6-B1989D8E8F59}"/>
              </a:ext>
            </a:extLst>
          </p:cNvPr>
          <p:cNvSpPr>
            <a:spLocks noGrp="1"/>
          </p:cNvSpPr>
          <p:nvPr>
            <p:ph type="sldNum" sz="quarter" idx="12"/>
          </p:nvPr>
        </p:nvSpPr>
        <p:spPr/>
        <p:txBody>
          <a:bodyPr/>
          <a:lstStyle/>
          <a:p>
            <a:fld id="{CB1E4CB7-CB13-4810-BF18-BE31AFC64F93}" type="slidenum">
              <a:rPr lang="en-US" smtClean="0"/>
              <a:t>39</a:t>
            </a:fld>
            <a:endParaRPr lang="en-US" dirty="0"/>
          </a:p>
        </p:txBody>
      </p:sp>
      <p:sp>
        <p:nvSpPr>
          <p:cNvPr id="3" name="TextBox 2">
            <a:extLst>
              <a:ext uri="{FF2B5EF4-FFF2-40B4-BE49-F238E27FC236}">
                <a16:creationId xmlns:a16="http://schemas.microsoft.com/office/drawing/2014/main" id="{80CE7EC2-F1BF-362C-3D67-CB88AE055E3B}"/>
              </a:ext>
            </a:extLst>
          </p:cNvPr>
          <p:cNvSpPr txBox="1"/>
          <p:nvPr/>
        </p:nvSpPr>
        <p:spPr>
          <a:xfrm>
            <a:off x="885370" y="733504"/>
            <a:ext cx="10544629" cy="609397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Providing Public Notice of a Meeting</a:t>
            </a:r>
          </a:p>
          <a:p>
            <a:endParaRPr lang="en-US" b="1" dirty="0">
              <a:latin typeface="Arial" panose="020B0604020202020204" pitchFamily="34" charset="0"/>
              <a:cs typeface="Arial" panose="020B0604020202020204" pitchFamily="34" charset="0"/>
            </a:endParaRPr>
          </a:p>
          <a:p>
            <a:pPr marL="0" indent="0">
              <a:buNone/>
            </a:pPr>
            <a:r>
              <a:rPr lang="en-US" sz="2400" dirty="0">
                <a:solidFill>
                  <a:srgbClr val="1C772B"/>
                </a:solidFill>
                <a:latin typeface="Arial" panose="020B0604020202020204" pitchFamily="34" charset="0"/>
                <a:cs typeface="Arial" panose="020B0604020202020204" pitchFamily="34" charset="0"/>
              </a:rPr>
              <a:t>At the Same Time the Board is Notified of the Meeting </a:t>
            </a:r>
            <a:r>
              <a:rPr lang="en-US" sz="2400" dirty="0">
                <a:latin typeface="Arial" panose="020B0604020202020204" pitchFamily="34" charset="0"/>
                <a:cs typeface="Arial" panose="020B0604020202020204" pitchFamily="34" charset="0"/>
              </a:rPr>
              <a:t>the Meeting Notice Must be:</a:t>
            </a:r>
          </a:p>
          <a:p>
            <a:pPr marL="465138" indent="-465138">
              <a:spcBef>
                <a:spcPts val="600"/>
              </a:spcBef>
              <a:spcAft>
                <a:spcPts val="600"/>
              </a:spcAft>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Posted at the Main Office of the District, if the District has a Main Office</a:t>
            </a:r>
          </a:p>
          <a:p>
            <a:pPr marL="465138" indent="-465138">
              <a:spcBef>
                <a:spcPts val="600"/>
              </a:spcBef>
              <a:spcAft>
                <a:spcPts val="600"/>
              </a:spcAft>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Posted at the Location of the Meeting, if Held Somewhere Other than the District’s Main Office</a:t>
            </a:r>
          </a:p>
          <a:p>
            <a:pPr marL="465138" indent="-465138">
              <a:spcBef>
                <a:spcPts val="600"/>
              </a:spcBef>
              <a:spcAft>
                <a:spcPts val="600"/>
              </a:spcAft>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Posted on the District’s Website </a:t>
            </a:r>
            <a:r>
              <a:rPr lang="en-US" sz="2400" b="1" u="sng" dirty="0">
                <a:solidFill>
                  <a:srgbClr val="7030A0"/>
                </a:solidFill>
                <a:latin typeface="Arial" panose="020B0604020202020204" pitchFamily="34" charset="0"/>
                <a:cs typeface="Arial" panose="020B0604020202020204" pitchFamily="34" charset="0"/>
              </a:rPr>
              <a:t>OR</a:t>
            </a:r>
            <a:r>
              <a:rPr lang="en-US" sz="2400" dirty="0">
                <a:solidFill>
                  <a:srgbClr val="C00000"/>
                </a:solidFill>
                <a:latin typeface="Arial" panose="020B0604020202020204" pitchFamily="34" charset="0"/>
                <a:cs typeface="Arial" panose="020B0604020202020204" pitchFamily="34" charset="0"/>
              </a:rPr>
              <a:t> Filed with the County Auditor</a:t>
            </a:r>
          </a:p>
          <a:p>
            <a:pPr marL="465138" indent="-465138">
              <a:spcBef>
                <a:spcPts val="600"/>
              </a:spcBef>
              <a:spcAft>
                <a:spcPts val="600"/>
              </a:spcAft>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Provided to any Individual who has Requested Notice of the Meeting</a:t>
            </a:r>
          </a:p>
          <a:p>
            <a:pPr marL="0" indent="0">
              <a:spcBef>
                <a:spcPts val="600"/>
              </a:spcBef>
              <a:spcAft>
                <a:spcPts val="600"/>
              </a:spcAft>
              <a:buNone/>
            </a:pPr>
            <a:r>
              <a:rPr lang="en-US" sz="2400" dirty="0">
                <a:solidFill>
                  <a:srgbClr val="7030A0"/>
                </a:solidFill>
                <a:latin typeface="Arial" panose="020B0604020202020204" pitchFamily="34" charset="0"/>
                <a:cs typeface="Arial" panose="020B0604020202020204" pitchFamily="34" charset="0"/>
              </a:rPr>
              <a:t>Notice of </a:t>
            </a:r>
            <a:r>
              <a:rPr lang="en-US" sz="2400" b="1" dirty="0">
                <a:solidFill>
                  <a:srgbClr val="C00000"/>
                </a:solidFill>
                <a:latin typeface="Arial" panose="020B0604020202020204" pitchFamily="34" charset="0"/>
                <a:cs typeface="Arial" panose="020B0604020202020204" pitchFamily="34" charset="0"/>
              </a:rPr>
              <a:t>Special or Emergency Meetings </a:t>
            </a:r>
            <a:r>
              <a:rPr lang="en-US" sz="2400" dirty="0">
                <a:solidFill>
                  <a:srgbClr val="7030A0"/>
                </a:solidFill>
                <a:latin typeface="Arial" panose="020B0604020202020204" pitchFamily="34" charset="0"/>
                <a:cs typeface="Arial" panose="020B0604020202020204" pitchFamily="34" charset="0"/>
              </a:rPr>
              <a:t>also Must be Given to the District’s Official Newspaper.  Generally, There is </a:t>
            </a:r>
            <a:r>
              <a:rPr lang="en-US" sz="2400" dirty="0">
                <a:solidFill>
                  <a:srgbClr val="C00000"/>
                </a:solidFill>
                <a:latin typeface="Arial" panose="020B0604020202020204" pitchFamily="34" charset="0"/>
                <a:cs typeface="Arial" panose="020B0604020202020204" pitchFamily="34" charset="0"/>
              </a:rPr>
              <a:t>NO REQUIREMENT </a:t>
            </a:r>
            <a:r>
              <a:rPr lang="en-US" sz="2400" dirty="0">
                <a:solidFill>
                  <a:srgbClr val="7030A0"/>
                </a:solidFill>
                <a:latin typeface="Arial" panose="020B0604020202020204" pitchFamily="34" charset="0"/>
                <a:cs typeface="Arial" panose="020B0604020202020204" pitchFamily="34" charset="0"/>
              </a:rPr>
              <a:t>that the Meeting Notice be Published</a:t>
            </a:r>
            <a:r>
              <a:rPr lang="en-US" sz="1800" dirty="0">
                <a:solidFill>
                  <a:srgbClr val="7030A0"/>
                </a:solidFill>
                <a:cs typeface="Arial" panose="020B0604020202020204" pitchFamily="34" charset="0"/>
              </a:rPr>
              <a:t>.</a:t>
            </a:r>
          </a:p>
          <a:p>
            <a:pPr marL="0" indent="0" algn="r">
              <a:spcBef>
                <a:spcPts val="600"/>
              </a:spcBef>
              <a:spcAft>
                <a:spcPts val="600"/>
              </a:spcAft>
              <a:buNone/>
            </a:pPr>
            <a:r>
              <a:rPr lang="en-US" dirty="0">
                <a:hlinkClick r:id="rId2"/>
              </a:rPr>
              <a:t>North Dakota Attorney General | Meeting Notices and Minutes</a:t>
            </a:r>
            <a:endParaRPr lang="en-US" sz="1800" dirty="0">
              <a:solidFill>
                <a:srgbClr val="7030A0"/>
              </a:solidFill>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16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908B35-A050-ADE0-759B-3AF83D155974}"/>
              </a:ext>
            </a:extLst>
          </p:cNvPr>
          <p:cNvSpPr>
            <a:spLocks noGrp="1"/>
          </p:cNvSpPr>
          <p:nvPr>
            <p:ph type="sldNum" sz="quarter" idx="12"/>
          </p:nvPr>
        </p:nvSpPr>
        <p:spPr/>
        <p:txBody>
          <a:bodyPr/>
          <a:lstStyle/>
          <a:p>
            <a:fld id="{CB1E4CB7-CB13-4810-BF18-BE31AFC64F93}" type="slidenum">
              <a:rPr lang="en-US" smtClean="0"/>
              <a:t>4</a:t>
            </a:fld>
            <a:endParaRPr lang="en-US" dirty="0"/>
          </a:p>
        </p:txBody>
      </p:sp>
      <p:sp>
        <p:nvSpPr>
          <p:cNvPr id="3" name="TextBox 2">
            <a:extLst>
              <a:ext uri="{FF2B5EF4-FFF2-40B4-BE49-F238E27FC236}">
                <a16:creationId xmlns:a16="http://schemas.microsoft.com/office/drawing/2014/main" id="{CB022916-6035-E865-840E-32EAF82D9BEB}"/>
              </a:ext>
            </a:extLst>
          </p:cNvPr>
          <p:cNvSpPr txBox="1"/>
          <p:nvPr/>
        </p:nvSpPr>
        <p:spPr>
          <a:xfrm>
            <a:off x="750824" y="856343"/>
            <a:ext cx="10679176" cy="440120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Things To Keep In Mind When Viewing This Presentation:</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Your Tool Box</a:t>
            </a:r>
          </a:p>
          <a:p>
            <a:pPr marL="973138" indent="-58738">
              <a:buFont typeface="Arial" panose="020B0604020202020204" pitchFamily="34" charset="0"/>
              <a:buChar char="•"/>
            </a:pPr>
            <a:r>
              <a:rPr lang="en-US" sz="2800" b="1" dirty="0">
                <a:latin typeface="Arial" panose="020B0604020202020204" pitchFamily="34" charset="0"/>
                <a:cs typeface="Arial" panose="020B0604020202020204" pitchFamily="34" charset="0"/>
              </a:rPr>
              <a:t>	</a:t>
            </a:r>
            <a:r>
              <a:rPr lang="en-US" sz="2800" b="1" dirty="0">
                <a:solidFill>
                  <a:srgbClr val="0070C0"/>
                </a:solidFill>
                <a:cs typeface="Arial" panose="020B0604020202020204" pitchFamily="34" charset="0"/>
              </a:rPr>
              <a:t>Contains Forms, Examples, Checklists, Etc.</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North Dakota Century Code References</a:t>
            </a:r>
          </a:p>
          <a:p>
            <a:pPr marL="914400">
              <a:buFont typeface="Arial" panose="020B0604020202020204" pitchFamily="34" charset="0"/>
              <a:buChar char="•"/>
            </a:pPr>
            <a:r>
              <a:rPr lang="en-US" sz="2800" b="1" dirty="0">
                <a:latin typeface="Arial" panose="020B0604020202020204" pitchFamily="34" charset="0"/>
                <a:cs typeface="Arial" panose="020B0604020202020204" pitchFamily="34" charset="0"/>
              </a:rPr>
              <a:t>	</a:t>
            </a:r>
            <a:r>
              <a:rPr lang="en-US" sz="2800" b="1" dirty="0">
                <a:solidFill>
                  <a:srgbClr val="0070C0"/>
                </a:solidFill>
                <a:cs typeface="Arial" panose="020B0604020202020204" pitchFamily="34" charset="0"/>
              </a:rPr>
              <a:t>Notes Applicable NDCC that Pertains to the Slide</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Yellow Background Signifies</a:t>
            </a:r>
          </a:p>
          <a:p>
            <a:pPr marL="1379538" indent="-465138">
              <a:buFont typeface="Arial" panose="020B0604020202020204" pitchFamily="34" charset="0"/>
              <a:buChar char="•"/>
            </a:pPr>
            <a:r>
              <a:rPr lang="en-US" sz="2800" b="1" dirty="0">
                <a:latin typeface="Arial" panose="020B0604020202020204" pitchFamily="34" charset="0"/>
                <a:cs typeface="Arial" panose="020B0604020202020204" pitchFamily="34" charset="0"/>
              </a:rPr>
              <a:t>	</a:t>
            </a:r>
            <a:r>
              <a:rPr lang="en-US" sz="2800" b="1" dirty="0">
                <a:solidFill>
                  <a:srgbClr val="0070C0"/>
                </a:solidFill>
                <a:highlight>
                  <a:srgbClr val="FFFF00"/>
                </a:highlight>
                <a:cs typeface="Arial" panose="020B0604020202020204" pitchFamily="34" charset="0"/>
              </a:rPr>
              <a:t>Important Information that will be on the Test!</a:t>
            </a:r>
          </a:p>
        </p:txBody>
      </p:sp>
      <p:sp>
        <p:nvSpPr>
          <p:cNvPr id="4" name="TextBox 3">
            <a:extLst>
              <a:ext uri="{FF2B5EF4-FFF2-40B4-BE49-F238E27FC236}">
                <a16:creationId xmlns:a16="http://schemas.microsoft.com/office/drawing/2014/main" id="{2BE9AFE6-E8D1-7FCD-78A2-06F5AD5FFE24}"/>
              </a:ext>
            </a:extLst>
          </p:cNvPr>
          <p:cNvSpPr txBox="1"/>
          <p:nvPr/>
        </p:nvSpPr>
        <p:spPr>
          <a:xfrm>
            <a:off x="10605376" y="5939135"/>
            <a:ext cx="1118895" cy="461665"/>
          </a:xfrm>
          <a:prstGeom prst="rect">
            <a:avLst/>
          </a:prstGeom>
          <a:solidFill>
            <a:srgbClr val="FFFF00"/>
          </a:solidFill>
        </p:spPr>
        <p:txBody>
          <a:bodyPr wrap="square" rtlCol="0">
            <a:spAutoFit/>
          </a:bodyPr>
          <a:lstStyle/>
          <a:p>
            <a:r>
              <a:rPr lang="en-US" sz="2400" b="1" dirty="0"/>
              <a:t>NDCC</a:t>
            </a:r>
          </a:p>
        </p:txBody>
      </p:sp>
      <p:pic>
        <p:nvPicPr>
          <p:cNvPr id="5" name="Picture 4">
            <a:extLst>
              <a:ext uri="{FF2B5EF4-FFF2-40B4-BE49-F238E27FC236}">
                <a16:creationId xmlns:a16="http://schemas.microsoft.com/office/drawing/2014/main" id="{41891E95-1FAF-CACA-7BE2-84D1528C23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009" y="5627994"/>
            <a:ext cx="1118896" cy="839657"/>
          </a:xfrm>
          <a:prstGeom prst="rect">
            <a:avLst/>
          </a:prstGeom>
          <a:effectLst>
            <a:glow rad="127000">
              <a:srgbClr val="FFFF00"/>
            </a:glow>
          </a:effectLst>
        </p:spPr>
      </p:pic>
      <p:pic>
        <p:nvPicPr>
          <p:cNvPr id="6" name="Picture 5">
            <a:extLst>
              <a:ext uri="{FF2B5EF4-FFF2-40B4-BE49-F238E27FC236}">
                <a16:creationId xmlns:a16="http://schemas.microsoft.com/office/drawing/2014/main" id="{50ABA7E5-4633-C430-8433-20E781786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789" y="5245521"/>
            <a:ext cx="943719" cy="1059277"/>
          </a:xfrm>
          <a:prstGeom prst="rect">
            <a:avLst/>
          </a:prstGeom>
        </p:spPr>
      </p:pic>
      <p:cxnSp>
        <p:nvCxnSpPr>
          <p:cNvPr id="8" name="Straight Arrow Connector 7">
            <a:extLst>
              <a:ext uri="{FF2B5EF4-FFF2-40B4-BE49-F238E27FC236}">
                <a16:creationId xmlns:a16="http://schemas.microsoft.com/office/drawing/2014/main" id="{3CA1A58B-F579-4A5F-E800-ED46934A7CC4}"/>
              </a:ext>
            </a:extLst>
          </p:cNvPr>
          <p:cNvCxnSpPr/>
          <p:nvPr/>
        </p:nvCxnSpPr>
        <p:spPr>
          <a:xfrm flipH="1">
            <a:off x="1132114" y="1959429"/>
            <a:ext cx="551543" cy="35464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8C80DF-D6C3-CB19-E26E-0A837DE8492C}"/>
              </a:ext>
            </a:extLst>
          </p:cNvPr>
          <p:cNvCxnSpPr>
            <a:cxnSpLocks/>
          </p:cNvCxnSpPr>
          <p:nvPr/>
        </p:nvCxnSpPr>
        <p:spPr>
          <a:xfrm>
            <a:off x="10757128" y="3860800"/>
            <a:ext cx="544236" cy="2078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970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C4D7F7-18DD-E924-C512-52187719C4DC}"/>
              </a:ext>
            </a:extLst>
          </p:cNvPr>
          <p:cNvSpPr>
            <a:spLocks noGrp="1"/>
          </p:cNvSpPr>
          <p:nvPr>
            <p:ph type="sldNum" sz="quarter" idx="12"/>
          </p:nvPr>
        </p:nvSpPr>
        <p:spPr/>
        <p:txBody>
          <a:bodyPr/>
          <a:lstStyle/>
          <a:p>
            <a:fld id="{CB1E4CB7-CB13-4810-BF18-BE31AFC64F93}" type="slidenum">
              <a:rPr lang="en-US" smtClean="0"/>
              <a:t>40</a:t>
            </a:fld>
            <a:endParaRPr lang="en-US" dirty="0"/>
          </a:p>
        </p:txBody>
      </p:sp>
      <p:sp>
        <p:nvSpPr>
          <p:cNvPr id="3" name="TextBox 2">
            <a:extLst>
              <a:ext uri="{FF2B5EF4-FFF2-40B4-BE49-F238E27FC236}">
                <a16:creationId xmlns:a16="http://schemas.microsoft.com/office/drawing/2014/main" id="{FC64C994-445F-75AB-7550-6C1C960936A7}"/>
              </a:ext>
            </a:extLst>
          </p:cNvPr>
          <p:cNvSpPr txBox="1"/>
          <p:nvPr/>
        </p:nvSpPr>
        <p:spPr>
          <a:xfrm>
            <a:off x="812800" y="1117600"/>
            <a:ext cx="10617200" cy="538609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Public Participation</a:t>
            </a:r>
          </a:p>
          <a:p>
            <a:endParaRPr lang="en-US" sz="1600" b="1"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A Member of the Public has the </a:t>
            </a:r>
            <a:r>
              <a:rPr lang="en-US" sz="4000" dirty="0">
                <a:solidFill>
                  <a:srgbClr val="C00000"/>
                </a:solidFill>
                <a:latin typeface="Arial" panose="020B0604020202020204" pitchFamily="34" charset="0"/>
                <a:cs typeface="Arial" panose="020B0604020202020204" pitchFamily="34" charset="0"/>
              </a:rPr>
              <a:t>Right to Attend an Open Meeting </a:t>
            </a:r>
            <a:r>
              <a:rPr lang="en-US" sz="4000" dirty="0">
                <a:latin typeface="Arial" panose="020B0604020202020204" pitchFamily="34" charset="0"/>
                <a:cs typeface="Arial" panose="020B0604020202020204" pitchFamily="34" charset="0"/>
              </a:rPr>
              <a:t>and to </a:t>
            </a:r>
            <a:r>
              <a:rPr lang="en-US" sz="4000" dirty="0">
                <a:solidFill>
                  <a:srgbClr val="C00000"/>
                </a:solidFill>
                <a:latin typeface="Arial" panose="020B0604020202020204" pitchFamily="34" charset="0"/>
                <a:cs typeface="Arial" panose="020B0604020202020204" pitchFamily="34" charset="0"/>
              </a:rPr>
              <a:t>Record the Meeting </a:t>
            </a:r>
            <a:r>
              <a:rPr lang="en-US" sz="4000" dirty="0">
                <a:latin typeface="Arial" panose="020B0604020202020204" pitchFamily="34" charset="0"/>
                <a:cs typeface="Arial" panose="020B0604020202020204" pitchFamily="34" charset="0"/>
              </a:rPr>
              <a:t>but </a:t>
            </a:r>
            <a:r>
              <a:rPr lang="en-US" sz="4000" b="1" dirty="0">
                <a:solidFill>
                  <a:srgbClr val="7030A0"/>
                </a:solidFill>
                <a:latin typeface="Arial" panose="020B0604020202020204" pitchFamily="34" charset="0"/>
                <a:cs typeface="Arial" panose="020B0604020202020204" pitchFamily="34" charset="0"/>
              </a:rPr>
              <a:t>DOES NOT HAVE THE RIGHT TO SPEAK!</a:t>
            </a:r>
          </a:p>
          <a:p>
            <a:endParaRPr lang="en-US" sz="4800" dirty="0">
              <a:hlinkClick r:id="rId2"/>
            </a:endParaRPr>
          </a:p>
          <a:p>
            <a:pPr algn="r"/>
            <a:endParaRPr lang="en-US" dirty="0">
              <a:hlinkClick r:id="rId2"/>
            </a:endParaRPr>
          </a:p>
          <a:p>
            <a:pPr algn="r"/>
            <a:endParaRPr lang="en-US" dirty="0">
              <a:hlinkClick r:id="rId2"/>
            </a:endParaRPr>
          </a:p>
          <a:p>
            <a:pPr algn="r"/>
            <a:endParaRPr lang="en-US" dirty="0">
              <a:hlinkClick r:id="rId2"/>
            </a:endParaRPr>
          </a:p>
          <a:p>
            <a:pPr algn="r"/>
            <a:r>
              <a:rPr lang="en-US" dirty="0">
                <a:hlinkClick r:id="rId2"/>
              </a:rPr>
              <a:t>OM-Guide.pdf (nd.gov)</a:t>
            </a:r>
            <a:endParaRPr lang="en-US" dirty="0">
              <a:latin typeface="Arial" panose="020B0604020202020204" pitchFamily="34" charset="0"/>
              <a:cs typeface="Arial" panose="020B0604020202020204" pitchFamily="34" charset="0"/>
            </a:endParaRPr>
          </a:p>
        </p:txBody>
      </p:sp>
      <p:pic>
        <p:nvPicPr>
          <p:cNvPr id="5" name="Picture 4" descr="A picture containing dryer&#10;&#10;Description automatically generated">
            <a:extLst>
              <a:ext uri="{FF2B5EF4-FFF2-40B4-BE49-F238E27FC236}">
                <a16:creationId xmlns:a16="http://schemas.microsoft.com/office/drawing/2014/main" id="{F6C8680F-ED4B-97F4-7687-2757EA7C78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01632" y="4046900"/>
            <a:ext cx="3745010" cy="2498495"/>
          </a:xfrm>
          <a:prstGeom prst="rect">
            <a:avLst/>
          </a:prstGeom>
        </p:spPr>
      </p:pic>
    </p:spTree>
    <p:extLst>
      <p:ext uri="{BB962C8B-B14F-4D97-AF65-F5344CB8AC3E}">
        <p14:creationId xmlns:p14="http://schemas.microsoft.com/office/powerpoint/2010/main" val="1651557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ED6F3-EF01-6E8E-A1A7-B247788F9D7B}"/>
              </a:ext>
            </a:extLst>
          </p:cNvPr>
          <p:cNvSpPr>
            <a:spLocks noGrp="1"/>
          </p:cNvSpPr>
          <p:nvPr>
            <p:ph type="sldNum" sz="quarter" idx="12"/>
          </p:nvPr>
        </p:nvSpPr>
        <p:spPr/>
        <p:txBody>
          <a:bodyPr/>
          <a:lstStyle/>
          <a:p>
            <a:fld id="{CB1E4CB7-CB13-4810-BF18-BE31AFC64F93}" type="slidenum">
              <a:rPr lang="en-US" smtClean="0"/>
              <a:t>41</a:t>
            </a:fld>
            <a:endParaRPr lang="en-US" dirty="0"/>
          </a:p>
        </p:txBody>
      </p:sp>
      <p:sp>
        <p:nvSpPr>
          <p:cNvPr id="3" name="TextBox 2">
            <a:extLst>
              <a:ext uri="{FF2B5EF4-FFF2-40B4-BE49-F238E27FC236}">
                <a16:creationId xmlns:a16="http://schemas.microsoft.com/office/drawing/2014/main" id="{55830CBD-CEE1-16F7-1D2F-4B516478E2EF}"/>
              </a:ext>
            </a:extLst>
          </p:cNvPr>
          <p:cNvSpPr txBox="1"/>
          <p:nvPr/>
        </p:nvSpPr>
        <p:spPr>
          <a:xfrm>
            <a:off x="845457" y="754742"/>
            <a:ext cx="10501085" cy="5616922"/>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Board Minutes Should Follow the Order of Business on the Agenda</a:t>
            </a:r>
          </a:p>
          <a:p>
            <a:endParaRPr lang="en-US" sz="1100" b="1" dirty="0">
              <a:latin typeface="Arial" panose="020B0604020202020204" pitchFamily="34" charset="0"/>
              <a:cs typeface="Arial" panose="020B0604020202020204" pitchFamily="34" charset="0"/>
            </a:endParaRPr>
          </a:p>
          <a:p>
            <a:pPr marL="0" indent="0">
              <a:spcAft>
                <a:spcPts val="600"/>
              </a:spcAft>
              <a:buClr>
                <a:srgbClr val="C00000"/>
              </a:buClr>
              <a:buNone/>
              <a:defRPr/>
            </a:pPr>
            <a:r>
              <a:rPr lang="en-US" sz="2400" b="1" dirty="0">
                <a:latin typeface="Arial" panose="020B0604020202020204" pitchFamily="34" charset="0"/>
                <a:ea typeface="Verdana" pitchFamily="34" charset="0"/>
                <a:cs typeface="Arial" panose="020B0604020202020204" pitchFamily="34" charset="0"/>
              </a:rPr>
              <a:t>The Superintendent, in Consultation with the Board President, Should Prepare the Agenda.  </a:t>
            </a:r>
          </a:p>
          <a:p>
            <a:pPr marL="465138" indent="-465138">
              <a:spcAft>
                <a:spcPts val="600"/>
              </a:spcAft>
              <a:buClr>
                <a:srgbClr val="C00000"/>
              </a:buClr>
              <a:buFont typeface="Arial" panose="020B0604020202020204" pitchFamily="34" charset="0"/>
              <a:buChar char="•"/>
              <a:defRPr/>
            </a:pPr>
            <a:r>
              <a:rPr lang="en-US" sz="2400" dirty="0">
                <a:solidFill>
                  <a:srgbClr val="C00000"/>
                </a:solidFill>
                <a:latin typeface="Arial" panose="020B0604020202020204" pitchFamily="34" charset="0"/>
                <a:ea typeface="Verdana" pitchFamily="34" charset="0"/>
                <a:cs typeface="Arial" panose="020B0604020202020204" pitchFamily="34" charset="0"/>
              </a:rPr>
              <a:t>Persons Wishing Items to be Included in the Agenda Should Submit those Items to the Superintendent no Later than </a:t>
            </a:r>
            <a:r>
              <a:rPr lang="en-US" sz="2400" b="1" dirty="0">
                <a:solidFill>
                  <a:srgbClr val="C00000"/>
                </a:solidFill>
                <a:latin typeface="Arial" panose="020B0604020202020204" pitchFamily="34" charset="0"/>
                <a:ea typeface="Verdana" pitchFamily="34" charset="0"/>
                <a:cs typeface="Arial" panose="020B0604020202020204" pitchFamily="34" charset="0"/>
              </a:rPr>
              <a:t>[Five] </a:t>
            </a:r>
            <a:r>
              <a:rPr lang="en-US" sz="2400" dirty="0">
                <a:solidFill>
                  <a:srgbClr val="C00000"/>
                </a:solidFill>
                <a:latin typeface="Arial" panose="020B0604020202020204" pitchFamily="34" charset="0"/>
                <a:ea typeface="Verdana" pitchFamily="34" charset="0"/>
                <a:cs typeface="Arial" panose="020B0604020202020204" pitchFamily="34" charset="0"/>
              </a:rPr>
              <a:t>Days Prior to the Meeting.  Inclusion Shall be at the Discretion of the Superintendent and Board President. </a:t>
            </a:r>
          </a:p>
          <a:p>
            <a:pPr marL="0" indent="0">
              <a:spcAft>
                <a:spcPts val="600"/>
              </a:spcAft>
              <a:buClr>
                <a:srgbClr val="C00000"/>
              </a:buClr>
              <a:buNone/>
              <a:defRPr/>
            </a:pPr>
            <a:r>
              <a:rPr lang="en-US" sz="2400" b="1" dirty="0">
                <a:latin typeface="Arial" panose="020B0604020202020204" pitchFamily="34" charset="0"/>
                <a:ea typeface="Verdana" pitchFamily="34" charset="0"/>
                <a:cs typeface="Arial" panose="020B0604020202020204" pitchFamily="34" charset="0"/>
              </a:rPr>
              <a:t>The Board Should Follow the Order of Business set up by the Agenda Unless Altered by Consent of the Members Present at the Meeting.</a:t>
            </a:r>
          </a:p>
          <a:p>
            <a:pPr marL="468313" indent="-468313">
              <a:buFont typeface="Arial" panose="020B0604020202020204" pitchFamily="34" charset="0"/>
              <a:buChar char="•"/>
              <a:defRPr/>
            </a:pPr>
            <a:r>
              <a:rPr lang="en-US" sz="2400" dirty="0">
                <a:solidFill>
                  <a:srgbClr val="C00000"/>
                </a:solidFill>
                <a:latin typeface="Arial" panose="020B0604020202020204" pitchFamily="34" charset="0"/>
                <a:ea typeface="Verdana" pitchFamily="34" charset="0"/>
                <a:cs typeface="Arial" panose="020B0604020202020204" pitchFamily="34" charset="0"/>
              </a:rPr>
              <a:t>Items May be Added to the Agenda at Regular Board Meetings with Consent of </a:t>
            </a:r>
            <a:r>
              <a:rPr lang="en-US" sz="2400" b="1" dirty="0">
                <a:solidFill>
                  <a:srgbClr val="C00000"/>
                </a:solidFill>
                <a:latin typeface="Arial" panose="020B0604020202020204" pitchFamily="34" charset="0"/>
                <a:ea typeface="Verdana" pitchFamily="34" charset="0"/>
                <a:cs typeface="Arial" panose="020B0604020202020204" pitchFamily="34" charset="0"/>
              </a:rPr>
              <a:t>[2/3</a:t>
            </a:r>
            <a:r>
              <a:rPr lang="en-US" sz="2400" b="1" baseline="30000" dirty="0">
                <a:solidFill>
                  <a:srgbClr val="C00000"/>
                </a:solidFill>
                <a:latin typeface="Arial" panose="020B0604020202020204" pitchFamily="34" charset="0"/>
                <a:ea typeface="Verdana" pitchFamily="34" charset="0"/>
                <a:cs typeface="Arial" panose="020B0604020202020204" pitchFamily="34" charset="0"/>
              </a:rPr>
              <a:t>rds</a:t>
            </a:r>
            <a:r>
              <a:rPr lang="en-US" sz="2400" b="1" dirty="0">
                <a:solidFill>
                  <a:srgbClr val="C00000"/>
                </a:solidFill>
                <a:latin typeface="Arial" panose="020B0604020202020204" pitchFamily="34" charset="0"/>
                <a:ea typeface="Verdana" pitchFamily="34" charset="0"/>
                <a:cs typeface="Arial" panose="020B0604020202020204" pitchFamily="34" charset="0"/>
              </a:rPr>
              <a:t>] </a:t>
            </a:r>
            <a:r>
              <a:rPr lang="en-US" sz="2400" dirty="0">
                <a:solidFill>
                  <a:srgbClr val="C00000"/>
                </a:solidFill>
                <a:latin typeface="Arial" panose="020B0604020202020204" pitchFamily="34" charset="0"/>
                <a:ea typeface="Verdana" pitchFamily="34" charset="0"/>
                <a:cs typeface="Arial" panose="020B0604020202020204" pitchFamily="34" charset="0"/>
              </a:rPr>
              <a:t>Majority of the Board.</a:t>
            </a:r>
          </a:p>
          <a:p>
            <a:pPr marL="925513" lvl="1" indent="-468313">
              <a:buFont typeface="Courier New" panose="02070309020205020404" pitchFamily="49" charset="0"/>
              <a:buChar char="o"/>
              <a:defRPr/>
            </a:pPr>
            <a:r>
              <a:rPr lang="en-US" sz="2400" b="1" dirty="0">
                <a:solidFill>
                  <a:srgbClr val="7030A0"/>
                </a:solidFill>
                <a:highlight>
                  <a:srgbClr val="FFFF00"/>
                </a:highlight>
                <a:latin typeface="Arial" panose="020B0604020202020204" pitchFamily="34" charset="0"/>
                <a:ea typeface="Verdana" pitchFamily="34" charset="0"/>
                <a:cs typeface="Arial" panose="020B0604020202020204" pitchFamily="34" charset="0"/>
              </a:rPr>
              <a:t>For Special or Emergency Meetings, </a:t>
            </a:r>
            <a:r>
              <a:rPr lang="en-US" sz="2400" b="1" u="sng" dirty="0">
                <a:solidFill>
                  <a:srgbClr val="C00000"/>
                </a:solidFill>
                <a:highlight>
                  <a:srgbClr val="FFFF00"/>
                </a:highlight>
                <a:latin typeface="Arial" panose="020B0604020202020204" pitchFamily="34" charset="0"/>
                <a:ea typeface="Verdana" pitchFamily="34" charset="0"/>
                <a:cs typeface="Arial" panose="020B0604020202020204" pitchFamily="34" charset="0"/>
              </a:rPr>
              <a:t>ONLY</a:t>
            </a:r>
            <a:r>
              <a:rPr lang="en-US" sz="2400" b="1" dirty="0">
                <a:solidFill>
                  <a:srgbClr val="C00000"/>
                </a:solidFill>
                <a:highlight>
                  <a:srgbClr val="FFFF00"/>
                </a:highlight>
                <a:latin typeface="Arial" panose="020B0604020202020204" pitchFamily="34" charset="0"/>
                <a:ea typeface="Verdana" pitchFamily="34" charset="0"/>
                <a:cs typeface="Arial" panose="020B0604020202020204" pitchFamily="34" charset="0"/>
              </a:rPr>
              <a:t> t</a:t>
            </a:r>
            <a:r>
              <a:rPr lang="en-US" sz="2400" b="1" dirty="0">
                <a:solidFill>
                  <a:srgbClr val="7030A0"/>
                </a:solidFill>
                <a:highlight>
                  <a:srgbClr val="FFFF00"/>
                </a:highlight>
                <a:latin typeface="Arial" panose="020B0604020202020204" pitchFamily="34" charset="0"/>
                <a:ea typeface="Verdana" pitchFamily="34" charset="0"/>
                <a:cs typeface="Arial" panose="020B0604020202020204" pitchFamily="34" charset="0"/>
              </a:rPr>
              <a:t>he Specific Topics Included in the Meeting Notice/Agenda may be Discussed</a:t>
            </a:r>
          </a:p>
          <a:p>
            <a:endParaRPr lang="en-US" dirty="0"/>
          </a:p>
        </p:txBody>
      </p:sp>
      <p:sp>
        <p:nvSpPr>
          <p:cNvPr id="5" name="TextBox 4">
            <a:extLst>
              <a:ext uri="{FF2B5EF4-FFF2-40B4-BE49-F238E27FC236}">
                <a16:creationId xmlns:a16="http://schemas.microsoft.com/office/drawing/2014/main" id="{726AFBF0-565B-309F-9145-F09B785513B2}"/>
              </a:ext>
            </a:extLst>
          </p:cNvPr>
          <p:cNvSpPr txBox="1"/>
          <p:nvPr/>
        </p:nvSpPr>
        <p:spPr>
          <a:xfrm>
            <a:off x="8390300" y="6103258"/>
            <a:ext cx="2709248" cy="369332"/>
          </a:xfrm>
          <a:prstGeom prst="rect">
            <a:avLst/>
          </a:prstGeom>
          <a:noFill/>
        </p:spPr>
        <p:txBody>
          <a:bodyPr wrap="square">
            <a:spAutoFit/>
          </a:bodyPr>
          <a:lstStyle/>
          <a:p>
            <a:r>
              <a:rPr lang="en-US" dirty="0">
                <a:hlinkClick r:id="rId2"/>
              </a:rPr>
              <a:t>OM-Guide.pdf (nd.gov)</a:t>
            </a:r>
            <a:endParaRPr lang="en-US" dirty="0"/>
          </a:p>
        </p:txBody>
      </p:sp>
    </p:spTree>
    <p:extLst>
      <p:ext uri="{BB962C8B-B14F-4D97-AF65-F5344CB8AC3E}">
        <p14:creationId xmlns:p14="http://schemas.microsoft.com/office/powerpoint/2010/main" val="690295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462A26-586C-603B-7C7E-ABDABB6E457E}"/>
              </a:ext>
            </a:extLst>
          </p:cNvPr>
          <p:cNvSpPr>
            <a:spLocks noGrp="1"/>
          </p:cNvSpPr>
          <p:nvPr>
            <p:ph type="sldNum" sz="quarter" idx="12"/>
          </p:nvPr>
        </p:nvSpPr>
        <p:spPr/>
        <p:txBody>
          <a:bodyPr/>
          <a:lstStyle/>
          <a:p>
            <a:fld id="{CB1E4CB7-CB13-4810-BF18-BE31AFC64F93}" type="slidenum">
              <a:rPr lang="en-US" smtClean="0"/>
              <a:t>42</a:t>
            </a:fld>
            <a:endParaRPr lang="en-US" dirty="0"/>
          </a:p>
        </p:txBody>
      </p:sp>
      <p:sp>
        <p:nvSpPr>
          <p:cNvPr id="4" name="TextBox 3">
            <a:extLst>
              <a:ext uri="{FF2B5EF4-FFF2-40B4-BE49-F238E27FC236}">
                <a16:creationId xmlns:a16="http://schemas.microsoft.com/office/drawing/2014/main" id="{71BAEFC8-D1BF-6293-FC36-0AFFB15B8714}"/>
              </a:ext>
            </a:extLst>
          </p:cNvPr>
          <p:cNvSpPr txBox="1"/>
          <p:nvPr/>
        </p:nvSpPr>
        <p:spPr>
          <a:xfrm>
            <a:off x="841829" y="821296"/>
            <a:ext cx="10588171" cy="5632311"/>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Board Minutes Should Follow the Order of Business on the Agenda</a:t>
            </a:r>
          </a:p>
          <a:p>
            <a:endParaRPr lang="en-US" sz="1100" b="1" dirty="0">
              <a:latin typeface="Arial" panose="020B0604020202020204" pitchFamily="34" charset="0"/>
              <a:cs typeface="Arial" panose="020B0604020202020204" pitchFamily="34" charset="0"/>
            </a:endParaRPr>
          </a:p>
          <a:p>
            <a:pPr marL="0" indent="0">
              <a:buClr>
                <a:srgbClr val="C00000"/>
              </a:buClr>
              <a:buNone/>
              <a:defRPr/>
            </a:pPr>
            <a:r>
              <a:rPr lang="en-US" sz="2200" b="1" dirty="0">
                <a:latin typeface="Arial" panose="020B0604020202020204" pitchFamily="34" charset="0"/>
                <a:ea typeface="Verdana" pitchFamily="34" charset="0"/>
                <a:cs typeface="Arial" panose="020B0604020202020204" pitchFamily="34" charset="0"/>
              </a:rPr>
              <a:t>The Order of Business For Regular Board Meetings Shall be as Follows: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Call to Order</a:t>
            </a:r>
          </a:p>
          <a:p>
            <a:pPr marL="508000" indent="-508000">
              <a:spcBef>
                <a:spcPts val="600"/>
              </a:spcBef>
              <a:spcAft>
                <a:spcPts val="600"/>
              </a:spcAft>
              <a:buFont typeface="+mj-lt"/>
              <a:buAutoNum type="arabicPeriod"/>
              <a:defRPr/>
            </a:pPr>
            <a:r>
              <a:rPr lang="en-US" b="1" dirty="0">
                <a:solidFill>
                  <a:srgbClr val="FF0000"/>
                </a:solidFill>
                <a:highlight>
                  <a:srgbClr val="FFFF00"/>
                </a:highlight>
                <a:latin typeface="Arial" panose="020B0604020202020204" pitchFamily="34" charset="0"/>
                <a:ea typeface="Verdana" pitchFamily="34" charset="0"/>
                <a:cs typeface="Arial" panose="020B0604020202020204" pitchFamily="34" charset="0"/>
              </a:rPr>
              <a:t>Voluntary Recitation of the Pledge of Allegiance</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Confirmation of the Agenda</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Approval of the Minutes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Consideration of the Bills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Communications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Financial Reports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Unfinished Business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New Business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Miscellaneous Business</a:t>
            </a:r>
          </a:p>
          <a:p>
            <a:pPr marL="508000" indent="-508000">
              <a:spcBef>
                <a:spcPts val="600"/>
              </a:spcBef>
              <a:spcAft>
                <a:spcPts val="600"/>
              </a:spcAft>
              <a:buFont typeface="+mj-lt"/>
              <a:buAutoNum type="arabicPeriod"/>
              <a:defRPr/>
            </a:pPr>
            <a:r>
              <a:rPr lang="en-US" b="1" dirty="0">
                <a:solidFill>
                  <a:srgbClr val="FF0000"/>
                </a:solidFill>
                <a:latin typeface="Arial" panose="020B0604020202020204" pitchFamily="34" charset="0"/>
                <a:ea typeface="Verdana" pitchFamily="34" charset="0"/>
                <a:cs typeface="Arial" panose="020B0604020202020204" pitchFamily="34" charset="0"/>
              </a:rPr>
              <a:t>Adjournment</a:t>
            </a:r>
          </a:p>
        </p:txBody>
      </p:sp>
      <p:pic>
        <p:nvPicPr>
          <p:cNvPr id="6" name="Picture 5" descr="Text&#10;&#10;Description automatically generated">
            <a:extLst>
              <a:ext uri="{FF2B5EF4-FFF2-40B4-BE49-F238E27FC236}">
                <a16:creationId xmlns:a16="http://schemas.microsoft.com/office/drawing/2014/main" id="{AA880E25-45AB-120B-76CC-8BC5AED607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52791" y="2714608"/>
            <a:ext cx="4866866" cy="3199964"/>
          </a:xfrm>
          <a:prstGeom prst="rect">
            <a:avLst/>
          </a:prstGeom>
        </p:spPr>
      </p:pic>
    </p:spTree>
    <p:extLst>
      <p:ext uri="{BB962C8B-B14F-4D97-AF65-F5344CB8AC3E}">
        <p14:creationId xmlns:p14="http://schemas.microsoft.com/office/powerpoint/2010/main" val="184351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462A26-586C-603B-7C7E-ABDABB6E457E}"/>
              </a:ext>
            </a:extLst>
          </p:cNvPr>
          <p:cNvSpPr>
            <a:spLocks noGrp="1"/>
          </p:cNvSpPr>
          <p:nvPr>
            <p:ph type="sldNum" sz="quarter" idx="12"/>
          </p:nvPr>
        </p:nvSpPr>
        <p:spPr/>
        <p:txBody>
          <a:bodyPr/>
          <a:lstStyle/>
          <a:p>
            <a:fld id="{CB1E4CB7-CB13-4810-BF18-BE31AFC64F93}" type="slidenum">
              <a:rPr lang="en-US" smtClean="0"/>
              <a:t>43</a:t>
            </a:fld>
            <a:endParaRPr lang="en-US" dirty="0"/>
          </a:p>
        </p:txBody>
      </p:sp>
      <p:sp>
        <p:nvSpPr>
          <p:cNvPr id="4" name="TextBox 3">
            <a:extLst>
              <a:ext uri="{FF2B5EF4-FFF2-40B4-BE49-F238E27FC236}">
                <a16:creationId xmlns:a16="http://schemas.microsoft.com/office/drawing/2014/main" id="{71BAEFC8-D1BF-6293-FC36-0AFFB15B8714}"/>
              </a:ext>
            </a:extLst>
          </p:cNvPr>
          <p:cNvSpPr txBox="1"/>
          <p:nvPr/>
        </p:nvSpPr>
        <p:spPr>
          <a:xfrm>
            <a:off x="801914" y="679182"/>
            <a:ext cx="10588171" cy="615553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Board Minutes Should Follow the Order of Business on the Agenda</a:t>
            </a:r>
          </a:p>
          <a:p>
            <a:endParaRPr lang="en-US" sz="1200" b="1" dirty="0">
              <a:latin typeface="Arial" panose="020B0604020202020204" pitchFamily="34" charset="0"/>
              <a:cs typeface="Arial" panose="020B0604020202020204" pitchFamily="34" charset="0"/>
            </a:endParaRPr>
          </a:p>
          <a:p>
            <a:pPr marL="0" indent="0">
              <a:spcAft>
                <a:spcPts val="1000"/>
              </a:spcAft>
              <a:buNone/>
              <a:defRPr/>
            </a:pPr>
            <a:r>
              <a:rPr lang="en-US" sz="2000" b="1" dirty="0">
                <a:latin typeface="Arial" panose="020B0604020202020204" pitchFamily="34" charset="0"/>
                <a:ea typeface="Verdana" pitchFamily="34" charset="0"/>
                <a:cs typeface="Arial" panose="020B0604020202020204" pitchFamily="34" charset="0"/>
              </a:rPr>
              <a:t>Minutes Should be as Brief as Possible but Record </a:t>
            </a:r>
            <a:r>
              <a:rPr lang="en-US" sz="2000" b="1" u="sng" dirty="0">
                <a:solidFill>
                  <a:srgbClr val="C00000"/>
                </a:solidFill>
                <a:latin typeface="Arial" panose="020B0604020202020204" pitchFamily="34" charset="0"/>
                <a:ea typeface="Verdana" pitchFamily="34" charset="0"/>
                <a:cs typeface="Arial" panose="020B0604020202020204" pitchFamily="34" charset="0"/>
              </a:rPr>
              <a:t>All</a:t>
            </a:r>
            <a:r>
              <a:rPr lang="en-US" sz="2000" b="1" dirty="0">
                <a:latin typeface="Arial" panose="020B0604020202020204" pitchFamily="34" charset="0"/>
                <a:ea typeface="Verdana" pitchFamily="34" charset="0"/>
                <a:cs typeface="Arial" panose="020B0604020202020204" pitchFamily="34" charset="0"/>
              </a:rPr>
              <a:t> Action Taken by the Board and </a:t>
            </a:r>
            <a:r>
              <a:rPr lang="en-US" sz="2000" b="1" u="sng" dirty="0">
                <a:solidFill>
                  <a:srgbClr val="C00000"/>
                </a:solidFill>
                <a:latin typeface="Arial" panose="020B0604020202020204" pitchFamily="34" charset="0"/>
                <a:ea typeface="Verdana" pitchFamily="34" charset="0"/>
                <a:cs typeface="Arial" panose="020B0604020202020204" pitchFamily="34" charset="0"/>
              </a:rPr>
              <a:t>MUST</a:t>
            </a:r>
            <a:r>
              <a:rPr lang="en-US" sz="2000" b="1" dirty="0">
                <a:latin typeface="Arial" panose="020B0604020202020204" pitchFamily="34" charset="0"/>
                <a:ea typeface="Verdana" pitchFamily="34" charset="0"/>
                <a:cs typeface="Arial" panose="020B0604020202020204" pitchFamily="34" charset="0"/>
              </a:rPr>
              <a:t> </a:t>
            </a:r>
            <a:r>
              <a:rPr lang="en-US" sz="2000" b="1" u="sng" dirty="0">
                <a:solidFill>
                  <a:srgbClr val="C00000"/>
                </a:solidFill>
                <a:latin typeface="Arial" panose="020B0604020202020204" pitchFamily="34" charset="0"/>
                <a:ea typeface="Verdana" pitchFamily="34" charset="0"/>
                <a:cs typeface="Arial" panose="020B0604020202020204" pitchFamily="34" charset="0"/>
              </a:rPr>
              <a:t>INCLUDE</a:t>
            </a:r>
            <a:r>
              <a:rPr lang="en-US" sz="2000" b="1" dirty="0">
                <a:latin typeface="Arial" panose="020B0604020202020204" pitchFamily="34" charset="0"/>
                <a:ea typeface="Verdana" pitchFamily="34" charset="0"/>
                <a:cs typeface="Arial" panose="020B0604020202020204" pitchFamily="34" charset="0"/>
              </a:rPr>
              <a:t>, at a Minimum:</a:t>
            </a:r>
          </a:p>
          <a:p>
            <a:pPr marL="465138" lvl="1" indent="-465138">
              <a:spcAft>
                <a:spcPts val="1000"/>
              </a:spcAft>
              <a:buFont typeface="Arial" panose="020B0604020202020204" pitchFamily="34" charset="0"/>
              <a:buChar char="•"/>
              <a:defRPr/>
            </a:pPr>
            <a:r>
              <a:rPr lang="en-US" sz="2000" dirty="0">
                <a:solidFill>
                  <a:srgbClr val="C00000"/>
                </a:solidFill>
                <a:latin typeface="Arial" panose="020B0604020202020204" pitchFamily="34" charset="0"/>
                <a:ea typeface="Verdana" pitchFamily="34" charset="0"/>
                <a:cs typeface="Arial" panose="020B0604020202020204" pitchFamily="34" charset="0"/>
              </a:rPr>
              <a:t>The </a:t>
            </a:r>
            <a:r>
              <a:rPr lang="en-US" sz="2000" b="1" dirty="0">
                <a:latin typeface="Arial" panose="020B0604020202020204" pitchFamily="34" charset="0"/>
                <a:ea typeface="Verdana" pitchFamily="34" charset="0"/>
                <a:cs typeface="Arial" panose="020B0604020202020204" pitchFamily="34" charset="0"/>
              </a:rPr>
              <a:t>Names of the Members Attending </a:t>
            </a:r>
            <a:r>
              <a:rPr lang="en-US" sz="2000" dirty="0">
                <a:solidFill>
                  <a:srgbClr val="C00000"/>
                </a:solidFill>
                <a:latin typeface="Arial" panose="020B0604020202020204" pitchFamily="34" charset="0"/>
                <a:ea typeface="Verdana" pitchFamily="34" charset="0"/>
                <a:cs typeface="Arial" panose="020B0604020202020204" pitchFamily="34" charset="0"/>
              </a:rPr>
              <a:t>the Meeting;</a:t>
            </a:r>
          </a:p>
          <a:p>
            <a:pPr marL="465138" lvl="1" indent="-465138">
              <a:spcAft>
                <a:spcPts val="1000"/>
              </a:spcAft>
              <a:buFont typeface="Arial" panose="020B0604020202020204" pitchFamily="34" charset="0"/>
              <a:buChar char="•"/>
              <a:defRPr/>
            </a:pPr>
            <a:r>
              <a:rPr lang="en-US" sz="2000" dirty="0">
                <a:solidFill>
                  <a:srgbClr val="C00000"/>
                </a:solidFill>
                <a:latin typeface="Arial" panose="020B0604020202020204" pitchFamily="34" charset="0"/>
                <a:ea typeface="Verdana" pitchFamily="34" charset="0"/>
                <a:cs typeface="Arial" panose="020B0604020202020204" pitchFamily="34" charset="0"/>
              </a:rPr>
              <a:t>The </a:t>
            </a:r>
            <a:r>
              <a:rPr lang="en-US" sz="2000" b="1" dirty="0">
                <a:latin typeface="Arial" panose="020B0604020202020204" pitchFamily="34" charset="0"/>
                <a:ea typeface="Verdana" pitchFamily="34" charset="0"/>
                <a:cs typeface="Arial" panose="020B0604020202020204" pitchFamily="34" charset="0"/>
              </a:rPr>
              <a:t>Date and Time of the Meeting </a:t>
            </a:r>
            <a:r>
              <a:rPr lang="en-US" sz="2000" dirty="0">
                <a:solidFill>
                  <a:srgbClr val="C00000"/>
                </a:solidFill>
                <a:latin typeface="Arial" panose="020B0604020202020204" pitchFamily="34" charset="0"/>
                <a:ea typeface="Verdana" pitchFamily="34" charset="0"/>
                <a:cs typeface="Arial" panose="020B0604020202020204" pitchFamily="34" charset="0"/>
              </a:rPr>
              <a:t>was Called to Order &amp; Adjourned;</a:t>
            </a:r>
          </a:p>
          <a:p>
            <a:pPr marL="465138" lvl="1" indent="-465138">
              <a:spcAft>
                <a:spcPts val="1000"/>
              </a:spcAft>
              <a:buFont typeface="Arial" panose="020B0604020202020204" pitchFamily="34" charset="0"/>
              <a:buChar char="•"/>
              <a:defRPr/>
            </a:pPr>
            <a:r>
              <a:rPr lang="en-US" sz="2000" dirty="0">
                <a:solidFill>
                  <a:srgbClr val="C00000"/>
                </a:solidFill>
                <a:latin typeface="Arial" panose="020B0604020202020204" pitchFamily="34" charset="0"/>
                <a:ea typeface="Verdana" pitchFamily="34" charset="0"/>
                <a:cs typeface="Arial" panose="020B0604020202020204" pitchFamily="34" charset="0"/>
              </a:rPr>
              <a:t>A </a:t>
            </a:r>
            <a:r>
              <a:rPr lang="en-US" sz="2000" b="1" dirty="0">
                <a:latin typeface="Arial" panose="020B0604020202020204" pitchFamily="34" charset="0"/>
                <a:ea typeface="Verdana" pitchFamily="34" charset="0"/>
                <a:cs typeface="Arial" panose="020B0604020202020204" pitchFamily="34" charset="0"/>
              </a:rPr>
              <a:t>List of Topics Discussed </a:t>
            </a:r>
            <a:r>
              <a:rPr lang="en-US" sz="2000" dirty="0">
                <a:solidFill>
                  <a:srgbClr val="C00000"/>
                </a:solidFill>
                <a:latin typeface="Arial" panose="020B0604020202020204" pitchFamily="34" charset="0"/>
                <a:ea typeface="Verdana" pitchFamily="34" charset="0"/>
                <a:cs typeface="Arial" panose="020B0604020202020204" pitchFamily="34" charset="0"/>
              </a:rPr>
              <a:t>Regarding Public Business;</a:t>
            </a:r>
          </a:p>
          <a:p>
            <a:pPr marL="465138" lvl="1" indent="-465138">
              <a:spcAft>
                <a:spcPts val="1000"/>
              </a:spcAft>
              <a:buFont typeface="Arial" panose="020B0604020202020204" pitchFamily="34" charset="0"/>
              <a:buChar char="•"/>
              <a:defRPr/>
            </a:pPr>
            <a:r>
              <a:rPr lang="en-US" sz="2000" dirty="0">
                <a:solidFill>
                  <a:srgbClr val="C00000"/>
                </a:solidFill>
                <a:latin typeface="Arial" panose="020B0604020202020204" pitchFamily="34" charset="0"/>
                <a:ea typeface="Verdana" pitchFamily="34" charset="0"/>
                <a:cs typeface="Arial" panose="020B0604020202020204" pitchFamily="34" charset="0"/>
              </a:rPr>
              <a:t>A </a:t>
            </a:r>
            <a:r>
              <a:rPr lang="en-US" sz="2000" b="1" dirty="0">
                <a:latin typeface="Arial" panose="020B0604020202020204" pitchFamily="34" charset="0"/>
                <a:ea typeface="Verdana" pitchFamily="34" charset="0"/>
                <a:cs typeface="Arial" panose="020B0604020202020204" pitchFamily="34" charset="0"/>
              </a:rPr>
              <a:t>Description of each Motion </a:t>
            </a:r>
            <a:r>
              <a:rPr lang="en-US" sz="2000" dirty="0">
                <a:solidFill>
                  <a:srgbClr val="C00000"/>
                </a:solidFill>
                <a:latin typeface="Arial" panose="020B0604020202020204" pitchFamily="34" charset="0"/>
                <a:ea typeface="Verdana" pitchFamily="34" charset="0"/>
                <a:cs typeface="Arial" panose="020B0604020202020204" pitchFamily="34" charset="0"/>
              </a:rPr>
              <a:t>made at the Meeting &amp; </a:t>
            </a:r>
            <a:r>
              <a:rPr lang="en-US" sz="2000" b="1" dirty="0">
                <a:latin typeface="Arial" panose="020B0604020202020204" pitchFamily="34" charset="0"/>
                <a:ea typeface="Verdana" pitchFamily="34" charset="0"/>
                <a:cs typeface="Arial" panose="020B0604020202020204" pitchFamily="34" charset="0"/>
              </a:rPr>
              <a:t>Whether the Motion was Seconded</a:t>
            </a:r>
            <a:r>
              <a:rPr lang="en-US" sz="2000" dirty="0">
                <a:solidFill>
                  <a:srgbClr val="C00000"/>
                </a:solidFill>
                <a:latin typeface="Arial" panose="020B0604020202020204" pitchFamily="34" charset="0"/>
                <a:ea typeface="Verdana" pitchFamily="34" charset="0"/>
                <a:cs typeface="Arial" panose="020B0604020202020204" pitchFamily="34" charset="0"/>
              </a:rPr>
              <a:t>;</a:t>
            </a:r>
          </a:p>
          <a:p>
            <a:pPr marL="465138" lvl="1" indent="-465138">
              <a:spcAft>
                <a:spcPts val="1000"/>
              </a:spcAft>
              <a:buFont typeface="Arial" panose="020B0604020202020204" pitchFamily="34" charset="0"/>
              <a:buChar char="•"/>
              <a:defRPr/>
            </a:pPr>
            <a:r>
              <a:rPr lang="en-US" sz="2000" dirty="0">
                <a:solidFill>
                  <a:srgbClr val="C00000"/>
                </a:solidFill>
                <a:latin typeface="Arial" panose="020B0604020202020204" pitchFamily="34" charset="0"/>
                <a:ea typeface="Verdana" pitchFamily="34" charset="0"/>
                <a:cs typeface="Arial" panose="020B0604020202020204" pitchFamily="34" charset="0"/>
              </a:rPr>
              <a:t>The </a:t>
            </a:r>
            <a:r>
              <a:rPr lang="en-US" sz="2000" b="1" dirty="0">
                <a:latin typeface="Arial" panose="020B0604020202020204" pitchFamily="34" charset="0"/>
                <a:ea typeface="Verdana" pitchFamily="34" charset="0"/>
                <a:cs typeface="Arial" panose="020B0604020202020204" pitchFamily="34" charset="0"/>
              </a:rPr>
              <a:t>Results of Every Vote Taken </a:t>
            </a:r>
            <a:r>
              <a:rPr lang="en-US" sz="2000" dirty="0">
                <a:solidFill>
                  <a:srgbClr val="C00000"/>
                </a:solidFill>
                <a:latin typeface="Arial" panose="020B0604020202020204" pitchFamily="34" charset="0"/>
                <a:ea typeface="Verdana" pitchFamily="34" charset="0"/>
                <a:cs typeface="Arial" panose="020B0604020202020204" pitchFamily="34" charset="0"/>
              </a:rPr>
              <a:t>at the Meeting; and,</a:t>
            </a:r>
          </a:p>
          <a:p>
            <a:pPr marL="465138" lvl="1" indent="-465138">
              <a:spcAft>
                <a:spcPts val="1000"/>
              </a:spcAft>
              <a:buFont typeface="Arial" panose="020B0604020202020204" pitchFamily="34" charset="0"/>
              <a:buChar char="•"/>
              <a:defRPr/>
            </a:pPr>
            <a:r>
              <a:rPr lang="en-US" sz="2000" dirty="0">
                <a:solidFill>
                  <a:srgbClr val="C00000"/>
                </a:solidFill>
                <a:latin typeface="Arial" panose="020B0604020202020204" pitchFamily="34" charset="0"/>
                <a:ea typeface="Verdana" pitchFamily="34" charset="0"/>
                <a:cs typeface="Arial" panose="020B0604020202020204" pitchFamily="34" charset="0"/>
              </a:rPr>
              <a:t>The </a:t>
            </a:r>
            <a:r>
              <a:rPr lang="en-US" sz="2000" b="1" dirty="0">
                <a:latin typeface="Arial" panose="020B0604020202020204" pitchFamily="34" charset="0"/>
                <a:ea typeface="Verdana" pitchFamily="34" charset="0"/>
                <a:cs typeface="Arial" panose="020B0604020202020204" pitchFamily="34" charset="0"/>
              </a:rPr>
              <a:t>Vote of Each Member </a:t>
            </a:r>
            <a:r>
              <a:rPr lang="en-US" sz="2000" dirty="0">
                <a:solidFill>
                  <a:srgbClr val="C00000"/>
                </a:solidFill>
                <a:latin typeface="Arial" panose="020B0604020202020204" pitchFamily="34" charset="0"/>
                <a:ea typeface="Verdana" pitchFamily="34" charset="0"/>
                <a:cs typeface="Arial" panose="020B0604020202020204" pitchFamily="34" charset="0"/>
              </a:rPr>
              <a:t>on Every Recorded </a:t>
            </a:r>
            <a:r>
              <a:rPr lang="en-US" sz="2000" b="1" dirty="0">
                <a:solidFill>
                  <a:srgbClr val="7030A0"/>
                </a:solidFill>
                <a:latin typeface="Arial" panose="020B0604020202020204" pitchFamily="34" charset="0"/>
                <a:ea typeface="Verdana" pitchFamily="34" charset="0"/>
                <a:cs typeface="Arial" panose="020B0604020202020204" pitchFamily="34" charset="0"/>
              </a:rPr>
              <a:t>Roll Call Vote</a:t>
            </a:r>
          </a:p>
          <a:p>
            <a:pPr>
              <a:spcAft>
                <a:spcPts val="1000"/>
              </a:spcAft>
            </a:pPr>
            <a:endParaRPr lang="en-US" sz="1600" dirty="0">
              <a:ln>
                <a:solidFill>
                  <a:schemeClr val="tx1"/>
                </a:solidFill>
              </a:ln>
              <a:solidFill>
                <a:schemeClr val="accent5"/>
              </a:solidFill>
              <a:latin typeface="Arial" panose="020B0604020202020204" pitchFamily="34" charset="0"/>
              <a:cs typeface="Arial" panose="020B0604020202020204" pitchFamily="34" charset="0"/>
            </a:endParaRPr>
          </a:p>
          <a:p>
            <a:pPr>
              <a:spcAft>
                <a:spcPts val="1000"/>
              </a:spcAft>
            </a:pPr>
            <a:r>
              <a:rPr lang="en-US" sz="1600" dirty="0">
                <a:ln>
                  <a:solidFill>
                    <a:schemeClr val="tx1"/>
                  </a:solidFill>
                </a:ln>
                <a:solidFill>
                  <a:schemeClr val="accent5"/>
                </a:solidFill>
                <a:latin typeface="Arial" panose="020B0604020202020204" pitchFamily="34" charset="0"/>
                <a:cs typeface="Arial" panose="020B0604020202020204" pitchFamily="34" charset="0"/>
              </a:rPr>
              <a:t>					           ND Attorney General Meeting Notices &amp; Minutes at: 	                                                                   	</a:t>
            </a:r>
            <a:r>
              <a:rPr lang="en-US" sz="1600" dirty="0">
                <a:ln>
                  <a:solidFill>
                    <a:schemeClr val="tx1"/>
                  </a:solidFill>
                </a:ln>
                <a:solidFill>
                  <a:schemeClr val="accent5"/>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https://attorneygeneral.nd.gov/open-records-meetings/public-meetings/meeting-notices-and-minutes</a:t>
            </a:r>
            <a:endParaRPr lang="en-US" sz="1600" dirty="0">
              <a:ln>
                <a:solidFill>
                  <a:schemeClr val="tx1"/>
                </a:solidFill>
              </a:ln>
              <a:solidFill>
                <a:schemeClr val="accent5"/>
              </a:solidFill>
              <a:latin typeface="Arial" panose="020B0604020202020204" pitchFamily="34" charset="0"/>
              <a:cs typeface="Arial" panose="020B0604020202020204" pitchFamily="34" charset="0"/>
            </a:endParaRPr>
          </a:p>
          <a:p>
            <a:pPr marL="508000" indent="-508000">
              <a:spcBef>
                <a:spcPts val="600"/>
              </a:spcBef>
              <a:spcAft>
                <a:spcPts val="600"/>
              </a:spcAft>
              <a:buFont typeface="+mj-lt"/>
              <a:buAutoNum type="arabicPeriod"/>
              <a:defRPr/>
            </a:pPr>
            <a:endParaRPr lang="en-US" b="1" dirty="0">
              <a:solidFill>
                <a:srgbClr val="FF0000"/>
              </a:solidFill>
              <a:latin typeface="Arial" panose="020B0604020202020204" pitchFamily="34" charset="0"/>
              <a:ea typeface="Verdana" pitchFamily="34" charset="0"/>
              <a:cs typeface="Arial" panose="020B0604020202020204" pitchFamily="34" charset="0"/>
            </a:endParaRPr>
          </a:p>
        </p:txBody>
      </p:sp>
      <p:pic>
        <p:nvPicPr>
          <p:cNvPr id="3" name="Picture 2">
            <a:extLst>
              <a:ext uri="{FF2B5EF4-FFF2-40B4-BE49-F238E27FC236}">
                <a16:creationId xmlns:a16="http://schemas.microsoft.com/office/drawing/2014/main" id="{65C1CB48-AB84-8442-0494-71F008A99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35" y="5797370"/>
            <a:ext cx="804109" cy="603430"/>
          </a:xfrm>
          <a:prstGeom prst="rect">
            <a:avLst/>
          </a:prstGeom>
          <a:effectLst>
            <a:glow rad="127000">
              <a:srgbClr val="FFFF00"/>
            </a:glow>
          </a:effectLst>
        </p:spPr>
      </p:pic>
    </p:spTree>
    <p:extLst>
      <p:ext uri="{BB962C8B-B14F-4D97-AF65-F5344CB8AC3E}">
        <p14:creationId xmlns:p14="http://schemas.microsoft.com/office/powerpoint/2010/main" val="3076235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18277C-A554-930E-7A1C-14E50C13902F}"/>
              </a:ext>
            </a:extLst>
          </p:cNvPr>
          <p:cNvSpPr>
            <a:spLocks noGrp="1"/>
          </p:cNvSpPr>
          <p:nvPr>
            <p:ph type="sldNum" sz="quarter" idx="12"/>
          </p:nvPr>
        </p:nvSpPr>
        <p:spPr/>
        <p:txBody>
          <a:bodyPr/>
          <a:lstStyle/>
          <a:p>
            <a:fld id="{CB1E4CB7-CB13-4810-BF18-BE31AFC64F93}" type="slidenum">
              <a:rPr lang="en-US" smtClean="0"/>
              <a:t>44</a:t>
            </a:fld>
            <a:endParaRPr lang="en-US" dirty="0"/>
          </a:p>
        </p:txBody>
      </p:sp>
      <p:sp>
        <p:nvSpPr>
          <p:cNvPr id="3" name="TextBox 2">
            <a:extLst>
              <a:ext uri="{FF2B5EF4-FFF2-40B4-BE49-F238E27FC236}">
                <a16:creationId xmlns:a16="http://schemas.microsoft.com/office/drawing/2014/main" id="{47FFC2D3-7BA0-CC83-91AE-C6DCE5081FD9}"/>
              </a:ext>
            </a:extLst>
          </p:cNvPr>
          <p:cNvSpPr txBox="1"/>
          <p:nvPr/>
        </p:nvSpPr>
        <p:spPr>
          <a:xfrm>
            <a:off x="762000" y="754742"/>
            <a:ext cx="10588171" cy="5878532"/>
          </a:xfrm>
          <a:prstGeom prst="rect">
            <a:avLst/>
          </a:prstGeom>
          <a:noFill/>
        </p:spPr>
        <p:txBody>
          <a:bodyPr wrap="square" rtlCol="0">
            <a:spAutoFit/>
          </a:bodyPr>
          <a:lstStyle/>
          <a:p>
            <a:pPr marL="0" indent="0">
              <a:spcAft>
                <a:spcPts val="1000"/>
              </a:spcAft>
              <a:buNone/>
              <a:defRPr/>
            </a:pPr>
            <a:r>
              <a:rPr lang="en-US" sz="2400" b="1" dirty="0">
                <a:solidFill>
                  <a:srgbClr val="7030A0"/>
                </a:solidFill>
                <a:ea typeface="Verdana" pitchFamily="34" charset="0"/>
                <a:cs typeface="Verdana" pitchFamily="34" charset="0"/>
              </a:rPr>
              <a:t>You Can Record Meetings Electronically (Audio or Video Recordings)</a:t>
            </a:r>
          </a:p>
          <a:p>
            <a:pPr marL="914400" lvl="1" indent="-457200">
              <a:spcAft>
                <a:spcPts val="1000"/>
              </a:spcAft>
              <a:buClr>
                <a:schemeClr val="tx1"/>
              </a:buClr>
              <a:buFont typeface="Courier New" panose="02070309020205020404" pitchFamily="49" charset="0"/>
              <a:buChar char="o"/>
              <a:defRPr/>
            </a:pPr>
            <a:r>
              <a:rPr lang="en-US" sz="2400" dirty="0">
                <a:ea typeface="Verdana" pitchFamily="34" charset="0"/>
                <a:cs typeface="Verdana" pitchFamily="34" charset="0"/>
              </a:rPr>
              <a:t>Recordings Should be Used to Ensure Accuracy of the Written Minutes.</a:t>
            </a:r>
          </a:p>
          <a:p>
            <a:pPr marL="914400" lvl="1" indent="-457200">
              <a:spcAft>
                <a:spcPts val="1000"/>
              </a:spcAft>
              <a:buClr>
                <a:schemeClr val="tx1"/>
              </a:buClr>
              <a:buFont typeface="Courier New" panose="02070309020205020404" pitchFamily="49" charset="0"/>
              <a:buChar char="o"/>
              <a:defRPr/>
            </a:pPr>
            <a:r>
              <a:rPr lang="en-US" sz="2400" dirty="0">
                <a:ea typeface="Verdana" pitchFamily="34" charset="0"/>
                <a:cs typeface="Verdana" pitchFamily="34" charset="0"/>
              </a:rPr>
              <a:t>Recordings of </a:t>
            </a:r>
            <a:r>
              <a:rPr lang="en-US" sz="2400" b="1" dirty="0">
                <a:ea typeface="Verdana" pitchFamily="34" charset="0"/>
                <a:cs typeface="Verdana" pitchFamily="34" charset="0"/>
              </a:rPr>
              <a:t>ALL </a:t>
            </a:r>
            <a:r>
              <a:rPr lang="en-US" sz="2400" dirty="0">
                <a:ea typeface="Verdana" pitchFamily="34" charset="0"/>
                <a:cs typeface="Verdana" pitchFamily="34" charset="0"/>
              </a:rPr>
              <a:t>Meetings, </a:t>
            </a:r>
            <a:r>
              <a:rPr lang="en-US" sz="2400" b="1" u="sng" dirty="0">
                <a:solidFill>
                  <a:srgbClr val="C00000"/>
                </a:solidFill>
                <a:ea typeface="Verdana" pitchFamily="34" charset="0"/>
                <a:cs typeface="Verdana" pitchFamily="34" charset="0"/>
              </a:rPr>
              <a:t>EXCEPT</a:t>
            </a:r>
            <a:r>
              <a:rPr lang="en-US" sz="2400" dirty="0">
                <a:ea typeface="Verdana" pitchFamily="34" charset="0"/>
                <a:cs typeface="Verdana" pitchFamily="34" charset="0"/>
              </a:rPr>
              <a:t> </a:t>
            </a:r>
            <a:r>
              <a:rPr lang="en-US" sz="2400" b="1" dirty="0">
                <a:solidFill>
                  <a:srgbClr val="000099"/>
                </a:solidFill>
                <a:ea typeface="Verdana" pitchFamily="34" charset="0"/>
                <a:cs typeface="Verdana" pitchFamily="34" charset="0"/>
              </a:rPr>
              <a:t>Executive Sessions</a:t>
            </a:r>
            <a:r>
              <a:rPr lang="en-US" sz="2400" dirty="0">
                <a:ea typeface="Verdana" pitchFamily="34" charset="0"/>
                <a:cs typeface="Verdana" pitchFamily="34" charset="0"/>
              </a:rPr>
              <a:t>, Will </a:t>
            </a:r>
            <a:r>
              <a:rPr lang="en-US" sz="2400" b="1" u="sng" dirty="0">
                <a:solidFill>
                  <a:srgbClr val="C00000"/>
                </a:solidFill>
                <a:ea typeface="Verdana" pitchFamily="34" charset="0"/>
                <a:cs typeface="Verdana" pitchFamily="34" charset="0"/>
              </a:rPr>
              <a:t>NOT</a:t>
            </a:r>
            <a:r>
              <a:rPr lang="en-US" sz="2400" dirty="0">
                <a:ea typeface="Verdana" pitchFamily="34" charset="0"/>
                <a:cs typeface="Verdana" pitchFamily="34" charset="0"/>
              </a:rPr>
              <a:t> be Considered the Official Record of the Meeting and May be Reused After the Written Minutes Have Been Transcribed and Approved.</a:t>
            </a:r>
          </a:p>
          <a:p>
            <a:pPr marL="0" indent="0">
              <a:spcAft>
                <a:spcPts val="1000"/>
              </a:spcAft>
              <a:buClr>
                <a:schemeClr val="tx1"/>
              </a:buClr>
              <a:buNone/>
              <a:defRPr/>
            </a:pPr>
            <a:r>
              <a:rPr lang="en-US" sz="3600" b="1" dirty="0">
                <a:ea typeface="Verdana" pitchFamily="34" charset="0"/>
                <a:cs typeface="Verdana" pitchFamily="34" charset="0"/>
              </a:rPr>
              <a:t>Keep in Mind a Board Meeting is a </a:t>
            </a:r>
            <a:r>
              <a:rPr lang="en-US" sz="3600" b="1" u="sng" dirty="0">
                <a:solidFill>
                  <a:srgbClr val="7030A0"/>
                </a:solidFill>
                <a:ea typeface="Verdana" pitchFamily="34" charset="0"/>
                <a:cs typeface="Verdana" pitchFamily="34" charset="0"/>
              </a:rPr>
              <a:t>Meeting Held in Public</a:t>
            </a:r>
            <a:r>
              <a:rPr lang="en-US" sz="3600" b="1" dirty="0">
                <a:ea typeface="Verdana" pitchFamily="34" charset="0"/>
                <a:cs typeface="Verdana" pitchFamily="34" charset="0"/>
              </a:rPr>
              <a:t>.  </a:t>
            </a:r>
            <a:r>
              <a:rPr lang="en-US" sz="3600" b="1" dirty="0">
                <a:solidFill>
                  <a:schemeClr val="accent2">
                    <a:lumMod val="50000"/>
                  </a:schemeClr>
                </a:solidFill>
                <a:ea typeface="Verdana" pitchFamily="34" charset="0"/>
                <a:cs typeface="Verdana" pitchFamily="34" charset="0"/>
              </a:rPr>
              <a:t>It is </a:t>
            </a:r>
            <a:r>
              <a:rPr lang="en-US" sz="3600" b="1" u="sng" dirty="0">
                <a:solidFill>
                  <a:srgbClr val="C00000"/>
                </a:solidFill>
                <a:ea typeface="Verdana" pitchFamily="34" charset="0"/>
                <a:cs typeface="Verdana" pitchFamily="34" charset="0"/>
              </a:rPr>
              <a:t>NOT</a:t>
            </a:r>
            <a:r>
              <a:rPr lang="en-US" sz="3600" b="1" dirty="0">
                <a:solidFill>
                  <a:schemeClr val="accent2">
                    <a:lumMod val="50000"/>
                  </a:schemeClr>
                </a:solidFill>
                <a:ea typeface="Verdana" pitchFamily="34" charset="0"/>
                <a:cs typeface="Verdana" pitchFamily="34" charset="0"/>
              </a:rPr>
              <a:t> a Public Meeting.  </a:t>
            </a:r>
          </a:p>
          <a:p>
            <a:pPr marL="461963" indent="-461963">
              <a:spcAft>
                <a:spcPts val="1000"/>
              </a:spcAft>
              <a:buClr>
                <a:schemeClr val="tx1"/>
              </a:buClr>
              <a:buFont typeface="Arial" panose="020B0604020202020204" pitchFamily="34" charset="0"/>
              <a:buChar char="•"/>
              <a:defRPr/>
            </a:pPr>
            <a:r>
              <a:rPr lang="en-US" sz="2400" dirty="0">
                <a:ea typeface="Verdana" pitchFamily="34" charset="0"/>
                <a:cs typeface="Verdana" pitchFamily="34" charset="0"/>
              </a:rPr>
              <a:t>Members of the Public can be in Attendance, but are </a:t>
            </a:r>
            <a:r>
              <a:rPr lang="en-US" sz="2400" b="1" dirty="0">
                <a:solidFill>
                  <a:srgbClr val="C00000"/>
                </a:solidFill>
                <a:ea typeface="Verdana" pitchFamily="34" charset="0"/>
                <a:cs typeface="Verdana" pitchFamily="34" charset="0"/>
              </a:rPr>
              <a:t>Not Allowed to Participate </a:t>
            </a:r>
            <a:r>
              <a:rPr lang="en-US" sz="2400" dirty="0">
                <a:ea typeface="Verdana" pitchFamily="34" charset="0"/>
                <a:cs typeface="Verdana" pitchFamily="34" charset="0"/>
              </a:rPr>
              <a:t>in the Meeting Unless they are on the Agenda</a:t>
            </a:r>
          </a:p>
          <a:p>
            <a:pPr marL="0" indent="0" algn="ctr">
              <a:spcAft>
                <a:spcPts val="1000"/>
              </a:spcAft>
              <a:buClr>
                <a:schemeClr val="tx1"/>
              </a:buClr>
              <a:buNone/>
              <a:defRPr/>
            </a:pPr>
            <a:r>
              <a:rPr lang="en-US" sz="2000" i="1" dirty="0">
                <a:solidFill>
                  <a:srgbClr val="C00000"/>
                </a:solidFill>
                <a:ea typeface="Verdana" pitchFamily="34" charset="0"/>
                <a:cs typeface="Verdana" pitchFamily="34" charset="0"/>
              </a:rPr>
              <a:t>If your District now Allows for Guest Comments, the District may want to Reconsider!</a:t>
            </a:r>
          </a:p>
          <a:p>
            <a:endParaRPr lang="en-US" dirty="0"/>
          </a:p>
        </p:txBody>
      </p:sp>
    </p:spTree>
    <p:extLst>
      <p:ext uri="{BB962C8B-B14F-4D97-AF65-F5344CB8AC3E}">
        <p14:creationId xmlns:p14="http://schemas.microsoft.com/office/powerpoint/2010/main" val="1988522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0EA82C-4EE2-4AE4-88F1-8EB0785AAB41}"/>
              </a:ext>
            </a:extLst>
          </p:cNvPr>
          <p:cNvSpPr>
            <a:spLocks noGrp="1"/>
          </p:cNvSpPr>
          <p:nvPr>
            <p:ph type="sldNum" sz="quarter" idx="12"/>
          </p:nvPr>
        </p:nvSpPr>
        <p:spPr/>
        <p:txBody>
          <a:bodyPr/>
          <a:lstStyle/>
          <a:p>
            <a:fld id="{CB1E4CB7-CB13-4810-BF18-BE31AFC64F93}" type="slidenum">
              <a:rPr lang="en-US" smtClean="0"/>
              <a:t>45</a:t>
            </a:fld>
            <a:endParaRPr lang="en-US" dirty="0"/>
          </a:p>
        </p:txBody>
      </p:sp>
      <p:sp>
        <p:nvSpPr>
          <p:cNvPr id="3" name="TextBox 2">
            <a:extLst>
              <a:ext uri="{FF2B5EF4-FFF2-40B4-BE49-F238E27FC236}">
                <a16:creationId xmlns:a16="http://schemas.microsoft.com/office/drawing/2014/main" id="{50F6F99A-B836-1AA1-BB86-F7B8B87D2833}"/>
              </a:ext>
            </a:extLst>
          </p:cNvPr>
          <p:cNvSpPr txBox="1"/>
          <p:nvPr/>
        </p:nvSpPr>
        <p:spPr>
          <a:xfrm>
            <a:off x="729052" y="740229"/>
            <a:ext cx="10700948" cy="4801314"/>
          </a:xfrm>
          <a:prstGeom prst="rect">
            <a:avLst/>
          </a:prstGeom>
          <a:noFill/>
        </p:spPr>
        <p:txBody>
          <a:bodyPr wrap="square" rtlCol="0">
            <a:spAutoFit/>
          </a:bodyPr>
          <a:lstStyle/>
          <a:p>
            <a:pPr marL="0" indent="0">
              <a:buNone/>
              <a:defRPr/>
            </a:pPr>
            <a:r>
              <a:rPr lang="en-US" sz="3200" b="1" dirty="0">
                <a:ea typeface="Verdana" pitchFamily="34" charset="0"/>
                <a:cs typeface="Arial" panose="020B0604020202020204" pitchFamily="34" charset="0"/>
              </a:rPr>
              <a:t>Minutes Should Include The </a:t>
            </a:r>
            <a:r>
              <a:rPr lang="en-US" sz="3200" b="1" dirty="0">
                <a:solidFill>
                  <a:srgbClr val="C00000"/>
                </a:solidFill>
                <a:ea typeface="Verdana" pitchFamily="34" charset="0"/>
                <a:cs typeface="Arial" panose="020B0604020202020204" pitchFamily="34" charset="0"/>
              </a:rPr>
              <a:t>Facts</a:t>
            </a:r>
            <a:endParaRPr lang="en-US" sz="3200" b="1" dirty="0">
              <a:solidFill>
                <a:srgbClr val="C00000"/>
              </a:solidFill>
              <a:cs typeface="Arial" panose="020B0604020202020204" pitchFamily="34" charset="0"/>
            </a:endParaRPr>
          </a:p>
          <a:p>
            <a:pPr marL="508000" indent="-449263">
              <a:buClr>
                <a:srgbClr val="C00000"/>
              </a:buClr>
              <a:buFont typeface="Arial" pitchFamily="34" charset="0"/>
              <a:buChar char="•"/>
              <a:defRPr/>
            </a:pPr>
            <a:r>
              <a:rPr lang="en-US" sz="2400" dirty="0">
                <a:cs typeface="Arial" panose="020B0604020202020204" pitchFamily="34" charset="0"/>
              </a:rPr>
              <a:t>Who Made a Motion</a:t>
            </a:r>
          </a:p>
          <a:p>
            <a:pPr marL="508000" indent="-449263">
              <a:buClr>
                <a:srgbClr val="C00000"/>
              </a:buClr>
              <a:buFont typeface="Arial" pitchFamily="34" charset="0"/>
              <a:buChar char="•"/>
              <a:defRPr/>
            </a:pPr>
            <a:r>
              <a:rPr lang="en-US" sz="2400" dirty="0">
                <a:cs typeface="Arial" panose="020B0604020202020204" pitchFamily="34" charset="0"/>
              </a:rPr>
              <a:t> Who Seconded the Motion</a:t>
            </a:r>
          </a:p>
          <a:p>
            <a:pPr marL="508000" indent="-449263">
              <a:buClr>
                <a:srgbClr val="C00000"/>
              </a:buClr>
              <a:buFont typeface="Arial" pitchFamily="34" charset="0"/>
              <a:buChar char="•"/>
              <a:defRPr/>
            </a:pPr>
            <a:r>
              <a:rPr lang="en-US" sz="2400" dirty="0">
                <a:cs typeface="Arial" panose="020B0604020202020204" pitchFamily="34" charset="0"/>
              </a:rPr>
              <a:t> If it was Brought to a Vote and Carried – or Indicate Who Voted for or Against:</a:t>
            </a:r>
          </a:p>
          <a:p>
            <a:pPr marL="0" indent="0">
              <a:buNone/>
              <a:defRPr/>
            </a:pPr>
            <a:r>
              <a:rPr lang="en-US" sz="2400" b="1" i="1" dirty="0">
                <a:solidFill>
                  <a:srgbClr val="C00000"/>
                </a:solidFill>
                <a:cs typeface="Arial" panose="020B0604020202020204" pitchFamily="34" charset="0"/>
              </a:rPr>
              <a:t>Example:</a:t>
            </a:r>
          </a:p>
          <a:p>
            <a:pPr marL="290513" lvl="1" indent="-12700">
              <a:spcAft>
                <a:spcPts val="600"/>
              </a:spcAft>
              <a:defRPr/>
            </a:pPr>
            <a:r>
              <a:rPr lang="en-US" sz="2400" dirty="0">
                <a:cs typeface="Arial" panose="020B0604020202020204" pitchFamily="34" charset="0"/>
              </a:rPr>
              <a:t>It was moved by Anderson, seconded by Brown and carried (all voting yes) to approve the 2023-2024 Certificate of Levy.</a:t>
            </a:r>
          </a:p>
          <a:p>
            <a:pPr>
              <a:spcAft>
                <a:spcPts val="600"/>
              </a:spcAft>
              <a:defRPr/>
            </a:pPr>
            <a:r>
              <a:rPr lang="en-US" sz="2400" b="1" i="1" dirty="0">
                <a:solidFill>
                  <a:srgbClr val="7030A0"/>
                </a:solidFill>
                <a:cs typeface="Arial" panose="020B0604020202020204" pitchFamily="34" charset="0"/>
              </a:rPr>
              <a:t>Or:</a:t>
            </a:r>
          </a:p>
          <a:p>
            <a:pPr marL="290513" lvl="1" indent="-12700">
              <a:defRPr/>
            </a:pPr>
            <a:r>
              <a:rPr lang="en-US" sz="2400" dirty="0">
                <a:cs typeface="Arial" panose="020B0604020202020204" pitchFamily="34" charset="0"/>
              </a:rPr>
              <a:t>It was Moved by Anderson, seconded by Brown, to Approve the Certificate of Levy for 2023-2024.  After Discussion, Anderson and Brown – Voted Yes, James, Arthur and Kenyon – Voted No.  Motion DEFEATED.</a:t>
            </a:r>
          </a:p>
        </p:txBody>
      </p:sp>
      <p:pic>
        <p:nvPicPr>
          <p:cNvPr id="4" name="Picture 3">
            <a:extLst>
              <a:ext uri="{FF2B5EF4-FFF2-40B4-BE49-F238E27FC236}">
                <a16:creationId xmlns:a16="http://schemas.microsoft.com/office/drawing/2014/main" id="{6603101A-D35C-1570-EBFA-EBBAFFD1D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661" y="239385"/>
            <a:ext cx="2322287" cy="1690589"/>
          </a:xfrm>
          <a:prstGeom prst="rect">
            <a:avLst/>
          </a:prstGeom>
        </p:spPr>
      </p:pic>
    </p:spTree>
    <p:extLst>
      <p:ext uri="{BB962C8B-B14F-4D97-AF65-F5344CB8AC3E}">
        <p14:creationId xmlns:p14="http://schemas.microsoft.com/office/powerpoint/2010/main" val="2447415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0EA82C-4EE2-4AE4-88F1-8EB0785AAB41}"/>
              </a:ext>
            </a:extLst>
          </p:cNvPr>
          <p:cNvSpPr>
            <a:spLocks noGrp="1"/>
          </p:cNvSpPr>
          <p:nvPr>
            <p:ph type="sldNum" sz="quarter" idx="12"/>
          </p:nvPr>
        </p:nvSpPr>
        <p:spPr/>
        <p:txBody>
          <a:bodyPr/>
          <a:lstStyle/>
          <a:p>
            <a:fld id="{CB1E4CB7-CB13-4810-BF18-BE31AFC64F93}" type="slidenum">
              <a:rPr lang="en-US" smtClean="0"/>
              <a:t>46</a:t>
            </a:fld>
            <a:endParaRPr lang="en-US" dirty="0"/>
          </a:p>
        </p:txBody>
      </p:sp>
      <p:sp>
        <p:nvSpPr>
          <p:cNvPr id="3" name="TextBox 2">
            <a:extLst>
              <a:ext uri="{FF2B5EF4-FFF2-40B4-BE49-F238E27FC236}">
                <a16:creationId xmlns:a16="http://schemas.microsoft.com/office/drawing/2014/main" id="{50F6F99A-B836-1AA1-BB86-F7B8B87D2833}"/>
              </a:ext>
            </a:extLst>
          </p:cNvPr>
          <p:cNvSpPr txBox="1"/>
          <p:nvPr/>
        </p:nvSpPr>
        <p:spPr>
          <a:xfrm>
            <a:off x="729052" y="740229"/>
            <a:ext cx="10700948" cy="3485570"/>
          </a:xfrm>
          <a:prstGeom prst="rect">
            <a:avLst/>
          </a:prstGeom>
          <a:noFill/>
        </p:spPr>
        <p:txBody>
          <a:bodyPr wrap="square" rtlCol="0">
            <a:spAutoFit/>
          </a:bodyPr>
          <a:lstStyle/>
          <a:p>
            <a:pPr marL="0" indent="0" algn="ctr">
              <a:buNone/>
            </a:pPr>
            <a:r>
              <a:rPr lang="en-US" sz="3000" b="1" dirty="0">
                <a:latin typeface="Arial" panose="020B0604020202020204" pitchFamily="34" charset="0"/>
                <a:ea typeface="Verdana" pitchFamily="34" charset="0"/>
                <a:cs typeface="Arial" panose="020B0604020202020204" pitchFamily="34" charset="0"/>
              </a:rPr>
              <a:t>If A Discussion Took Place, And No Motions Were Made, </a:t>
            </a:r>
            <a:r>
              <a:rPr lang="en-US" sz="4400" b="1" dirty="0">
                <a:solidFill>
                  <a:srgbClr val="C00000"/>
                </a:solidFill>
                <a:latin typeface="Arial" panose="020B0604020202020204" pitchFamily="34" charset="0"/>
                <a:ea typeface="Verdana" pitchFamily="34" charset="0"/>
                <a:cs typeface="Arial" panose="020B0604020202020204" pitchFamily="34" charset="0"/>
              </a:rPr>
              <a:t>Say So!</a:t>
            </a:r>
          </a:p>
          <a:p>
            <a:endParaRPr lang="en-US" sz="1050" dirty="0">
              <a:latin typeface="Arial" panose="020B0604020202020204" pitchFamily="34" charset="0"/>
              <a:cs typeface="Arial" panose="020B0604020202020204" pitchFamily="34" charset="0"/>
            </a:endParaRPr>
          </a:p>
          <a:p>
            <a:pPr marL="0" indent="0">
              <a:buNone/>
            </a:pPr>
            <a:r>
              <a:rPr lang="en-US" sz="2800" b="1" i="1" dirty="0">
                <a:latin typeface="Arial" panose="020B0604020202020204" pitchFamily="34" charset="0"/>
                <a:cs typeface="Arial" panose="020B0604020202020204" pitchFamily="34" charset="0"/>
              </a:rPr>
              <a:t>Example:</a:t>
            </a:r>
          </a:p>
          <a:p>
            <a:endParaRPr lang="en-US" sz="2000" dirty="0">
              <a:latin typeface="Arial" panose="020B0604020202020204" pitchFamily="34" charset="0"/>
              <a:cs typeface="Arial" panose="020B0604020202020204" pitchFamily="34" charset="0"/>
            </a:endParaRPr>
          </a:p>
          <a:p>
            <a:pPr marL="0" lvl="1">
              <a:buNone/>
            </a:pPr>
            <a:r>
              <a:rPr lang="en-US" sz="2800" dirty="0">
                <a:latin typeface="Arial" panose="020B0604020202020204" pitchFamily="34" charset="0"/>
                <a:cs typeface="Arial" panose="020B0604020202020204" pitchFamily="34" charset="0"/>
              </a:rPr>
              <a:t>Discussion was held regarding the </a:t>
            </a:r>
            <a:r>
              <a:rPr lang="en-US" sz="2800" b="1" dirty="0">
                <a:latin typeface="Arial" panose="020B0604020202020204" pitchFamily="34" charset="0"/>
                <a:cs typeface="Arial" panose="020B0604020202020204" pitchFamily="34" charset="0"/>
              </a:rPr>
              <a:t>Formation of a Football Cooperative, New I-Pads for Kindergarten, and Applying for a Technology Grant.</a:t>
            </a:r>
          </a:p>
        </p:txBody>
      </p:sp>
      <p:pic>
        <p:nvPicPr>
          <p:cNvPr id="5" name="Picture 4" descr="A group of people sitting at a table&#10;&#10;Description automatically generated">
            <a:extLst>
              <a:ext uri="{FF2B5EF4-FFF2-40B4-BE49-F238E27FC236}">
                <a16:creationId xmlns:a16="http://schemas.microsoft.com/office/drawing/2014/main" id="{17EBF06A-BC05-B4D8-9762-BA6908AF30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71768" y="3790760"/>
            <a:ext cx="3084456" cy="2610040"/>
          </a:xfrm>
          <a:prstGeom prst="rect">
            <a:avLst/>
          </a:prstGeom>
        </p:spPr>
      </p:pic>
    </p:spTree>
    <p:extLst>
      <p:ext uri="{BB962C8B-B14F-4D97-AF65-F5344CB8AC3E}">
        <p14:creationId xmlns:p14="http://schemas.microsoft.com/office/powerpoint/2010/main" val="3939876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CFCA6B-0074-F0FE-AC5B-00DB725E62E0}"/>
              </a:ext>
            </a:extLst>
          </p:cNvPr>
          <p:cNvSpPr>
            <a:spLocks noGrp="1"/>
          </p:cNvSpPr>
          <p:nvPr>
            <p:ph type="sldNum" sz="quarter" idx="12"/>
          </p:nvPr>
        </p:nvSpPr>
        <p:spPr/>
        <p:txBody>
          <a:bodyPr/>
          <a:lstStyle/>
          <a:p>
            <a:fld id="{CB1E4CB7-CB13-4810-BF18-BE31AFC64F93}" type="slidenum">
              <a:rPr lang="en-US" smtClean="0"/>
              <a:t>47</a:t>
            </a:fld>
            <a:endParaRPr lang="en-US" dirty="0"/>
          </a:p>
        </p:txBody>
      </p:sp>
      <p:sp>
        <p:nvSpPr>
          <p:cNvPr id="3" name="TextBox 2">
            <a:extLst>
              <a:ext uri="{FF2B5EF4-FFF2-40B4-BE49-F238E27FC236}">
                <a16:creationId xmlns:a16="http://schemas.microsoft.com/office/drawing/2014/main" id="{8AEFA621-8AC2-0E5D-831D-9F973BE84899}"/>
              </a:ext>
            </a:extLst>
          </p:cNvPr>
          <p:cNvSpPr txBox="1"/>
          <p:nvPr/>
        </p:nvSpPr>
        <p:spPr>
          <a:xfrm>
            <a:off x="1088571" y="1204686"/>
            <a:ext cx="10189029"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While we are on the Subject,</a:t>
            </a:r>
          </a:p>
          <a:p>
            <a:r>
              <a:rPr lang="en-US" sz="4800" b="1" dirty="0">
                <a:latin typeface="Arial" panose="020B0604020202020204" pitchFamily="34" charset="0"/>
                <a:cs typeface="Arial" panose="020B0604020202020204" pitchFamily="34" charset="0"/>
              </a:rPr>
              <a:t>Whom do YOU Work For?</a:t>
            </a:r>
          </a:p>
        </p:txBody>
      </p:sp>
      <p:pic>
        <p:nvPicPr>
          <p:cNvPr id="5" name="Picture 4" descr="A group of people sitting around a table&#10;&#10;Description automatically generated with low confidence">
            <a:extLst>
              <a:ext uri="{FF2B5EF4-FFF2-40B4-BE49-F238E27FC236}">
                <a16:creationId xmlns:a16="http://schemas.microsoft.com/office/drawing/2014/main" id="{E5218499-9F19-D7F6-DB06-E99D16B7263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41029" y="2881020"/>
            <a:ext cx="4136571" cy="3005477"/>
          </a:xfrm>
          <a:prstGeom prst="rect">
            <a:avLst/>
          </a:prstGeom>
        </p:spPr>
      </p:pic>
      <p:sp>
        <p:nvSpPr>
          <p:cNvPr id="4" name="TextBox 3">
            <a:extLst>
              <a:ext uri="{FF2B5EF4-FFF2-40B4-BE49-F238E27FC236}">
                <a16:creationId xmlns:a16="http://schemas.microsoft.com/office/drawing/2014/main" id="{CA721B5F-E807-729B-2F62-563C03B337E6}"/>
              </a:ext>
            </a:extLst>
          </p:cNvPr>
          <p:cNvSpPr txBox="1"/>
          <p:nvPr/>
        </p:nvSpPr>
        <p:spPr>
          <a:xfrm>
            <a:off x="1422401" y="3021720"/>
            <a:ext cx="571862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Board of Education?</a:t>
            </a:r>
          </a:p>
        </p:txBody>
      </p:sp>
      <p:sp>
        <p:nvSpPr>
          <p:cNvPr id="6" name="TextBox 5">
            <a:extLst>
              <a:ext uri="{FF2B5EF4-FFF2-40B4-BE49-F238E27FC236}">
                <a16:creationId xmlns:a16="http://schemas.microsoft.com/office/drawing/2014/main" id="{075492AD-B87D-803E-EF8D-895AEF23BCA7}"/>
              </a:ext>
            </a:extLst>
          </p:cNvPr>
          <p:cNvSpPr txBox="1"/>
          <p:nvPr/>
        </p:nvSpPr>
        <p:spPr>
          <a:xfrm>
            <a:off x="1422401" y="4100165"/>
            <a:ext cx="541382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School Board?</a:t>
            </a:r>
          </a:p>
        </p:txBody>
      </p:sp>
    </p:spTree>
    <p:extLst>
      <p:ext uri="{BB962C8B-B14F-4D97-AF65-F5344CB8AC3E}">
        <p14:creationId xmlns:p14="http://schemas.microsoft.com/office/powerpoint/2010/main" val="42292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BD7FE-8CCB-25F4-25E2-18F7B4B4AE23}"/>
              </a:ext>
            </a:extLst>
          </p:cNvPr>
          <p:cNvSpPr>
            <a:spLocks noGrp="1"/>
          </p:cNvSpPr>
          <p:nvPr>
            <p:ph type="sldNum" sz="quarter" idx="12"/>
          </p:nvPr>
        </p:nvSpPr>
        <p:spPr/>
        <p:txBody>
          <a:bodyPr/>
          <a:lstStyle/>
          <a:p>
            <a:fld id="{CB1E4CB7-CB13-4810-BF18-BE31AFC64F93}" type="slidenum">
              <a:rPr lang="en-US" smtClean="0"/>
              <a:t>48</a:t>
            </a:fld>
            <a:endParaRPr lang="en-US" dirty="0"/>
          </a:p>
        </p:txBody>
      </p:sp>
      <p:sp>
        <p:nvSpPr>
          <p:cNvPr id="3" name="TextBox 2">
            <a:extLst>
              <a:ext uri="{FF2B5EF4-FFF2-40B4-BE49-F238E27FC236}">
                <a16:creationId xmlns:a16="http://schemas.microsoft.com/office/drawing/2014/main" id="{90134FD2-18F2-2D4A-F565-E66DA3C3F592}"/>
              </a:ext>
            </a:extLst>
          </p:cNvPr>
          <p:cNvSpPr txBox="1"/>
          <p:nvPr/>
        </p:nvSpPr>
        <p:spPr>
          <a:xfrm>
            <a:off x="798286" y="1059543"/>
            <a:ext cx="10631714" cy="3693319"/>
          </a:xfrm>
          <a:prstGeom prst="rect">
            <a:avLst/>
          </a:prstGeom>
          <a:noFill/>
        </p:spPr>
        <p:txBody>
          <a:bodyPr wrap="square" rtlCol="0">
            <a:spAutoFit/>
          </a:bodyPr>
          <a:lstStyle/>
          <a:p>
            <a:pPr marL="0" indent="0" algn="ctr">
              <a:buNone/>
            </a:pPr>
            <a:r>
              <a:rPr lang="en-US" sz="5400" b="1" dirty="0">
                <a:latin typeface="Arial" panose="020B0604020202020204" pitchFamily="34" charset="0"/>
                <a:ea typeface="Verdana" pitchFamily="34" charset="0"/>
                <a:cs typeface="Arial" panose="020B0604020202020204" pitchFamily="34" charset="0"/>
              </a:rPr>
              <a:t>REMEMBER</a:t>
            </a:r>
            <a:endParaRPr lang="en-US" sz="5400" dirty="0">
              <a:latin typeface="Arial" panose="020B0604020202020204" pitchFamily="34" charset="0"/>
              <a:cs typeface="Arial" panose="020B0604020202020204" pitchFamily="34" charset="0"/>
            </a:endParaRPr>
          </a:p>
          <a:p>
            <a:pPr marL="0" indent="0" algn="ctr">
              <a:buNone/>
            </a:pPr>
            <a:r>
              <a:rPr lang="en-US" sz="5400" b="1" dirty="0">
                <a:highlight>
                  <a:srgbClr val="FFFF00"/>
                </a:highlight>
                <a:latin typeface="Arial" panose="020B0604020202020204" pitchFamily="34" charset="0"/>
                <a:cs typeface="Arial" panose="020B0604020202020204" pitchFamily="34" charset="0"/>
              </a:rPr>
              <a:t>You Work for the </a:t>
            </a:r>
          </a:p>
          <a:p>
            <a:pPr marL="0" indent="0" algn="ctr">
              <a:buNone/>
            </a:pPr>
            <a:r>
              <a:rPr lang="en-US" sz="5400" b="1" u="sng" dirty="0">
                <a:highlight>
                  <a:srgbClr val="FFFF00"/>
                </a:highlight>
                <a:latin typeface="Arial" panose="020B0604020202020204" pitchFamily="34" charset="0"/>
                <a:cs typeface="Arial" panose="020B0604020202020204" pitchFamily="34" charset="0"/>
              </a:rPr>
              <a:t>SCHOOL</a:t>
            </a:r>
            <a:r>
              <a:rPr lang="en-US" sz="5400" b="1" dirty="0">
                <a:highlight>
                  <a:srgbClr val="FFFF00"/>
                </a:highlight>
                <a:latin typeface="Arial" panose="020B0604020202020204" pitchFamily="34" charset="0"/>
                <a:cs typeface="Arial" panose="020B0604020202020204" pitchFamily="34" charset="0"/>
              </a:rPr>
              <a:t> </a:t>
            </a:r>
            <a:r>
              <a:rPr lang="en-US" sz="5400" b="1" u="sng" dirty="0">
                <a:highlight>
                  <a:srgbClr val="FFFF00"/>
                </a:highlight>
                <a:latin typeface="Arial" panose="020B0604020202020204" pitchFamily="34" charset="0"/>
                <a:cs typeface="Arial" panose="020B0604020202020204" pitchFamily="34" charset="0"/>
              </a:rPr>
              <a:t>BOARD!</a:t>
            </a:r>
          </a:p>
          <a:p>
            <a:endParaRPr lang="en-US" sz="54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392B8300-A290-9CD7-F55C-D3ABFA984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251" y="3930220"/>
            <a:ext cx="5627149" cy="2180520"/>
          </a:xfrm>
          <a:prstGeom prst="rect">
            <a:avLst/>
          </a:prstGeom>
        </p:spPr>
      </p:pic>
    </p:spTree>
    <p:extLst>
      <p:ext uri="{BB962C8B-B14F-4D97-AF65-F5344CB8AC3E}">
        <p14:creationId xmlns:p14="http://schemas.microsoft.com/office/powerpoint/2010/main" val="2781181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0C2CA-54F8-A5DC-FC8B-A6F839C8CB7A}"/>
              </a:ext>
            </a:extLst>
          </p:cNvPr>
          <p:cNvSpPr>
            <a:spLocks noGrp="1"/>
          </p:cNvSpPr>
          <p:nvPr>
            <p:ph type="sldNum" sz="quarter" idx="12"/>
          </p:nvPr>
        </p:nvSpPr>
        <p:spPr/>
        <p:txBody>
          <a:bodyPr/>
          <a:lstStyle/>
          <a:p>
            <a:fld id="{CB1E4CB7-CB13-4810-BF18-BE31AFC64F93}" type="slidenum">
              <a:rPr lang="en-US" smtClean="0"/>
              <a:t>49</a:t>
            </a:fld>
            <a:endParaRPr lang="en-US" dirty="0"/>
          </a:p>
        </p:txBody>
      </p:sp>
      <p:sp>
        <p:nvSpPr>
          <p:cNvPr id="3" name="TextBox 2">
            <a:extLst>
              <a:ext uri="{FF2B5EF4-FFF2-40B4-BE49-F238E27FC236}">
                <a16:creationId xmlns:a16="http://schemas.microsoft.com/office/drawing/2014/main" id="{459C711A-D856-DDDA-D3EF-74C7723A5A64}"/>
              </a:ext>
            </a:extLst>
          </p:cNvPr>
          <p:cNvSpPr txBox="1"/>
          <p:nvPr/>
        </p:nvSpPr>
        <p:spPr>
          <a:xfrm>
            <a:off x="790738" y="989722"/>
            <a:ext cx="10639261" cy="5786199"/>
          </a:xfrm>
          <a:prstGeom prst="rect">
            <a:avLst/>
          </a:prstGeom>
          <a:noFill/>
        </p:spPr>
        <p:txBody>
          <a:bodyPr wrap="square" rtlCol="0">
            <a:spAutoFit/>
          </a:bodyPr>
          <a:lstStyle/>
          <a:p>
            <a:pPr marL="0" indent="0" algn="ctr">
              <a:buClr>
                <a:srgbClr val="C00000"/>
              </a:buClr>
              <a:buNone/>
            </a:pPr>
            <a:r>
              <a:rPr lang="en-US" sz="4400" b="1" dirty="0">
                <a:latin typeface="Arial" panose="020B0604020202020204" pitchFamily="34" charset="0"/>
                <a:ea typeface="Verdana" pitchFamily="34" charset="0"/>
                <a:cs typeface="Arial" panose="020B0604020202020204" pitchFamily="34" charset="0"/>
              </a:rPr>
              <a:t>REMEMBER</a:t>
            </a:r>
          </a:p>
          <a:p>
            <a:pPr algn="ctr">
              <a:buClr>
                <a:srgbClr val="C00000"/>
              </a:buClr>
            </a:pPr>
            <a:endParaRPr lang="en-US" sz="1400" b="1" dirty="0">
              <a:latin typeface="Arial" panose="020B0604020202020204" pitchFamily="34" charset="0"/>
              <a:ea typeface="Verdana" pitchFamily="34" charset="0"/>
              <a:cs typeface="Arial" panose="020B0604020202020204" pitchFamily="34" charset="0"/>
            </a:endParaRPr>
          </a:p>
          <a:p>
            <a:pPr marL="0" indent="0">
              <a:buClr>
                <a:srgbClr val="C00000"/>
              </a:buClr>
              <a:buNone/>
            </a:pPr>
            <a:r>
              <a:rPr lang="en-US" sz="2800" b="1" dirty="0">
                <a:latin typeface="Arial" panose="020B0604020202020204" pitchFamily="34" charset="0"/>
                <a:ea typeface="Verdana" pitchFamily="34" charset="0"/>
                <a:cs typeface="Arial" panose="020B0604020202020204" pitchFamily="34" charset="0"/>
              </a:rPr>
              <a:t>Don’t Offer An Opinion - </a:t>
            </a:r>
            <a:r>
              <a:rPr lang="en-US" sz="2800" b="1" dirty="0">
                <a:solidFill>
                  <a:srgbClr val="C00000"/>
                </a:solidFill>
                <a:latin typeface="Arial" panose="020B0604020202020204" pitchFamily="34" charset="0"/>
                <a:ea typeface="Verdana" pitchFamily="34" charset="0"/>
                <a:cs typeface="Arial" panose="020B0604020202020204" pitchFamily="34" charset="0"/>
              </a:rPr>
              <a:t>They Will Ask If They Want Your Opinion</a:t>
            </a:r>
          </a:p>
          <a:p>
            <a:pPr>
              <a:buClr>
                <a:srgbClr val="C00000"/>
              </a:buClr>
            </a:pPr>
            <a:endParaRPr lang="en-US" sz="2800" b="1" dirty="0">
              <a:latin typeface="Arial" panose="020B0604020202020204" pitchFamily="34" charset="0"/>
              <a:ea typeface="Verdana" pitchFamily="34" charset="0"/>
              <a:cs typeface="Arial" panose="020B0604020202020204" pitchFamily="34" charset="0"/>
            </a:endParaRPr>
          </a:p>
          <a:p>
            <a:pPr>
              <a:buClr>
                <a:srgbClr val="C00000"/>
              </a:buClr>
            </a:pPr>
            <a:endParaRPr lang="en-US" sz="2800" b="1" dirty="0">
              <a:latin typeface="Arial" panose="020B0604020202020204" pitchFamily="34" charset="0"/>
              <a:ea typeface="Verdana" pitchFamily="34" charset="0"/>
              <a:cs typeface="Arial" panose="020B0604020202020204" pitchFamily="34" charset="0"/>
            </a:endParaRPr>
          </a:p>
          <a:p>
            <a:pPr marL="0" indent="0">
              <a:buClr>
                <a:srgbClr val="C00000"/>
              </a:buClr>
              <a:buNone/>
            </a:pPr>
            <a:r>
              <a:rPr lang="en-US" sz="2800" b="1" dirty="0">
                <a:latin typeface="Arial" panose="020B0604020202020204" pitchFamily="34" charset="0"/>
                <a:ea typeface="Verdana" pitchFamily="34" charset="0"/>
                <a:cs typeface="Arial" panose="020B0604020202020204" pitchFamily="34" charset="0"/>
              </a:rPr>
              <a:t>				Don’t Nod in Agreement   </a:t>
            </a:r>
          </a:p>
          <a:p>
            <a:pPr>
              <a:buClr>
                <a:srgbClr val="C00000"/>
              </a:buClr>
            </a:pPr>
            <a:endParaRPr lang="en-US" sz="2800" dirty="0">
              <a:latin typeface="Arial" panose="020B0604020202020204" pitchFamily="34" charset="0"/>
              <a:cs typeface="Arial" panose="020B0604020202020204" pitchFamily="34" charset="0"/>
            </a:endParaRPr>
          </a:p>
          <a:p>
            <a:pPr marL="0" indent="0" algn="ctr">
              <a:buClr>
                <a:srgbClr val="C00000"/>
              </a:buClr>
              <a:buNone/>
            </a:pPr>
            <a:r>
              <a:rPr lang="en-US" sz="2800" b="1" i="1" u="sng" dirty="0">
                <a:solidFill>
                  <a:srgbClr val="C00000"/>
                </a:solidFill>
                <a:latin typeface="Arial" panose="020B0604020202020204" pitchFamily="34" charset="0"/>
                <a:ea typeface="Verdana" pitchFamily="34" charset="0"/>
                <a:cs typeface="Arial" panose="020B0604020202020204" pitchFamily="34" charset="0"/>
              </a:rPr>
              <a:t>OR</a:t>
            </a:r>
          </a:p>
          <a:p>
            <a:pPr>
              <a:buClr>
                <a:srgbClr val="C00000"/>
              </a:buClr>
            </a:pPr>
            <a:endParaRPr lang="en-US" sz="2800" dirty="0">
              <a:latin typeface="Arial" panose="020B0604020202020204" pitchFamily="34" charset="0"/>
              <a:cs typeface="Arial" panose="020B0604020202020204" pitchFamily="34" charset="0"/>
            </a:endParaRPr>
          </a:p>
          <a:p>
            <a:pPr marL="0" indent="0">
              <a:buClr>
                <a:srgbClr val="C00000"/>
              </a:buClr>
              <a:buNone/>
            </a:pPr>
            <a:r>
              <a:rPr lang="en-US" sz="2800" b="1" dirty="0">
                <a:latin typeface="Arial" panose="020B0604020202020204" pitchFamily="34" charset="0"/>
                <a:ea typeface="Verdana" pitchFamily="34" charset="0"/>
                <a:cs typeface="Arial" panose="020B0604020202020204" pitchFamily="34" charset="0"/>
              </a:rPr>
              <a:t>		If You Have Relevant Information To Help The Board Make An Informed Decision.</a:t>
            </a:r>
          </a:p>
          <a:p>
            <a:endParaRPr lang="en-US" dirty="0"/>
          </a:p>
        </p:txBody>
      </p:sp>
      <p:pic>
        <p:nvPicPr>
          <p:cNvPr id="4" name="Picture 3">
            <a:extLst>
              <a:ext uri="{FF2B5EF4-FFF2-40B4-BE49-F238E27FC236}">
                <a16:creationId xmlns:a16="http://schemas.microsoft.com/office/drawing/2014/main" id="{92FA2906-9F5E-1B97-0AC6-C61BF8584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3555" y="2476893"/>
            <a:ext cx="1525588" cy="1213652"/>
          </a:xfrm>
          <a:prstGeom prst="rect">
            <a:avLst/>
          </a:prstGeom>
        </p:spPr>
      </p:pic>
      <p:pic>
        <p:nvPicPr>
          <p:cNvPr id="5" name="Picture 4">
            <a:extLst>
              <a:ext uri="{FF2B5EF4-FFF2-40B4-BE49-F238E27FC236}">
                <a16:creationId xmlns:a16="http://schemas.microsoft.com/office/drawing/2014/main" id="{9D82F6AE-5E92-01E9-2D84-08953CEA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283" y="4075793"/>
            <a:ext cx="2457803" cy="983121"/>
          </a:xfrm>
          <a:prstGeom prst="rect">
            <a:avLst/>
          </a:prstGeom>
        </p:spPr>
      </p:pic>
      <p:pic>
        <p:nvPicPr>
          <p:cNvPr id="6" name="Picture 5">
            <a:extLst>
              <a:ext uri="{FF2B5EF4-FFF2-40B4-BE49-F238E27FC236}">
                <a16:creationId xmlns:a16="http://schemas.microsoft.com/office/drawing/2014/main" id="{0C43F4FD-AA13-3EF0-2BEA-36EEF66BD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486" y="4614744"/>
            <a:ext cx="1434392" cy="1253534"/>
          </a:xfrm>
          <a:prstGeom prst="rect">
            <a:avLst/>
          </a:prstGeom>
        </p:spPr>
      </p:pic>
    </p:spTree>
    <p:extLst>
      <p:ext uri="{BB962C8B-B14F-4D97-AF65-F5344CB8AC3E}">
        <p14:creationId xmlns:p14="http://schemas.microsoft.com/office/powerpoint/2010/main" val="29960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 calcmode="lin" valueType="num">
                                      <p:cBhvr additive="base">
                                        <p:cTn id="1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arn(inVertic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ircle(in)">
                                      <p:cBhvr>
                                        <p:cTn id="3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1BFF39-ABE8-94D2-8E10-14CA9DBD2988}"/>
              </a:ext>
            </a:extLst>
          </p:cNvPr>
          <p:cNvSpPr>
            <a:spLocks noGrp="1"/>
          </p:cNvSpPr>
          <p:nvPr>
            <p:ph type="sldNum" sz="quarter" idx="12"/>
          </p:nvPr>
        </p:nvSpPr>
        <p:spPr/>
        <p:txBody>
          <a:bodyPr/>
          <a:lstStyle/>
          <a:p>
            <a:fld id="{CB1E4CB7-CB13-4810-BF18-BE31AFC64F93}" type="slidenum">
              <a:rPr lang="en-US" smtClean="0"/>
              <a:t>5</a:t>
            </a:fld>
            <a:endParaRPr lang="en-US" dirty="0"/>
          </a:p>
        </p:txBody>
      </p:sp>
      <p:sp>
        <p:nvSpPr>
          <p:cNvPr id="3" name="TextBox 2">
            <a:extLst>
              <a:ext uri="{FF2B5EF4-FFF2-40B4-BE49-F238E27FC236}">
                <a16:creationId xmlns:a16="http://schemas.microsoft.com/office/drawing/2014/main" id="{70A9EEA5-4949-390C-DCBD-756E2DB5E691}"/>
              </a:ext>
            </a:extLst>
          </p:cNvPr>
          <p:cNvSpPr txBox="1"/>
          <p:nvPr/>
        </p:nvSpPr>
        <p:spPr>
          <a:xfrm>
            <a:off x="762000" y="812800"/>
            <a:ext cx="10668000" cy="470898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What Are We Going To Cover?</a:t>
            </a:r>
          </a:p>
          <a:p>
            <a:endParaRPr lang="en-US" sz="2800" b="1"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a:t>What Does Being a Business Manage Require Under Law &amp; Otherwise?</a:t>
            </a:r>
          </a:p>
          <a:p>
            <a:pPr marL="342900" indent="-342900">
              <a:lnSpc>
                <a:spcPct val="150000"/>
              </a:lnSpc>
              <a:buFont typeface="Arial" panose="020B0604020202020204" pitchFamily="34" charset="0"/>
              <a:buChar char="•"/>
            </a:pPr>
            <a:r>
              <a:rPr lang="en-US" sz="2400" dirty="0"/>
              <a:t>Employment, Oversight, and Reports to the Board</a:t>
            </a:r>
          </a:p>
          <a:p>
            <a:pPr marL="342900" indent="-342900">
              <a:lnSpc>
                <a:spcPct val="150000"/>
              </a:lnSpc>
              <a:buFont typeface="Arial" panose="020B0604020202020204" pitchFamily="34" charset="0"/>
              <a:buChar char="•"/>
            </a:pPr>
            <a:r>
              <a:rPr lang="en-US" sz="2400" dirty="0"/>
              <a:t>Century Code Mandated Duties – How to Avoid the Orange Jumpsuits!</a:t>
            </a:r>
          </a:p>
          <a:p>
            <a:pPr marL="342900" indent="-342900">
              <a:lnSpc>
                <a:spcPct val="150000"/>
              </a:lnSpc>
              <a:buFont typeface="Arial" panose="020B0604020202020204" pitchFamily="34" charset="0"/>
              <a:buChar char="•"/>
            </a:pPr>
            <a:r>
              <a:rPr lang="en-US" sz="2400" dirty="0"/>
              <a:t>Your Challenges – Ethics and You</a:t>
            </a:r>
          </a:p>
          <a:p>
            <a:pPr marL="342900" indent="-342900">
              <a:lnSpc>
                <a:spcPct val="150000"/>
              </a:lnSpc>
              <a:buFont typeface="Arial" panose="020B0604020202020204" pitchFamily="34" charset="0"/>
              <a:buChar char="•"/>
            </a:pPr>
            <a:r>
              <a:rPr lang="en-US" sz="2400" dirty="0"/>
              <a:t>Things Nobody Told You to Expect!</a:t>
            </a:r>
          </a:p>
          <a:p>
            <a:pPr marL="342900" indent="-342900">
              <a:lnSpc>
                <a:spcPct val="150000"/>
              </a:lnSpc>
              <a:buFont typeface="Arial" panose="020B0604020202020204" pitchFamily="34" charset="0"/>
              <a:buChar char="•"/>
            </a:pPr>
            <a:r>
              <a:rPr lang="en-US" sz="2400" dirty="0"/>
              <a:t>Questions</a:t>
            </a:r>
          </a:p>
          <a:p>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C95EBF-9A52-6462-FA73-85FCBE0D8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665" y="4448704"/>
            <a:ext cx="2066925" cy="1952096"/>
          </a:xfrm>
          <a:prstGeom prst="rect">
            <a:avLst/>
          </a:prstGeom>
        </p:spPr>
      </p:pic>
    </p:spTree>
    <p:extLst>
      <p:ext uri="{BB962C8B-B14F-4D97-AF65-F5344CB8AC3E}">
        <p14:creationId xmlns:p14="http://schemas.microsoft.com/office/powerpoint/2010/main" val="1019170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C0CE4-C599-39A7-A096-5E8887A68CA8}"/>
              </a:ext>
            </a:extLst>
          </p:cNvPr>
          <p:cNvSpPr>
            <a:spLocks noGrp="1"/>
          </p:cNvSpPr>
          <p:nvPr>
            <p:ph type="sldNum" sz="quarter" idx="12"/>
          </p:nvPr>
        </p:nvSpPr>
        <p:spPr/>
        <p:txBody>
          <a:bodyPr/>
          <a:lstStyle/>
          <a:p>
            <a:fld id="{CB1E4CB7-CB13-4810-BF18-BE31AFC64F93}" type="slidenum">
              <a:rPr lang="en-US" smtClean="0"/>
              <a:t>50</a:t>
            </a:fld>
            <a:endParaRPr lang="en-US" dirty="0"/>
          </a:p>
        </p:txBody>
      </p:sp>
      <p:sp>
        <p:nvSpPr>
          <p:cNvPr id="3" name="TextBox 2">
            <a:extLst>
              <a:ext uri="{FF2B5EF4-FFF2-40B4-BE49-F238E27FC236}">
                <a16:creationId xmlns:a16="http://schemas.microsoft.com/office/drawing/2014/main" id="{282F33ED-2A26-E73D-A71B-E98582EB8B4E}"/>
              </a:ext>
            </a:extLst>
          </p:cNvPr>
          <p:cNvSpPr txBox="1"/>
          <p:nvPr/>
        </p:nvSpPr>
        <p:spPr>
          <a:xfrm>
            <a:off x="1001486" y="1132114"/>
            <a:ext cx="10305143" cy="4416594"/>
          </a:xfrm>
          <a:prstGeom prst="rect">
            <a:avLst/>
          </a:prstGeom>
          <a:noFill/>
        </p:spPr>
        <p:txBody>
          <a:bodyPr wrap="square" rtlCol="0">
            <a:spAutoFit/>
          </a:bodyPr>
          <a:lstStyle/>
          <a:p>
            <a:pPr marL="0" indent="0" algn="ctr">
              <a:buClr>
                <a:srgbClr val="C00000"/>
              </a:buClr>
              <a:buNone/>
            </a:pPr>
            <a:r>
              <a:rPr lang="en-US" sz="3600" b="1" dirty="0">
                <a:ea typeface="Verdana" pitchFamily="34" charset="0"/>
                <a:cs typeface="Arial" panose="020B0604020202020204" pitchFamily="34" charset="0"/>
              </a:rPr>
              <a:t>REMEMBER</a:t>
            </a:r>
          </a:p>
          <a:p>
            <a:pPr marL="0" indent="0" algn="ctr">
              <a:buNone/>
            </a:pPr>
            <a:r>
              <a:rPr lang="en-US" sz="3200" b="1" dirty="0">
                <a:ea typeface="Verdana" pitchFamily="34" charset="0"/>
                <a:cs typeface="Arial" panose="020B0604020202020204" pitchFamily="34" charset="0"/>
              </a:rPr>
              <a:t>DO </a:t>
            </a:r>
            <a:r>
              <a:rPr lang="en-US" sz="3200" b="1" i="1" u="dottedHeavy" dirty="0">
                <a:solidFill>
                  <a:srgbClr val="FF0000"/>
                </a:solidFill>
                <a:ea typeface="Verdana" pitchFamily="34" charset="0"/>
                <a:cs typeface="Arial" panose="020B0604020202020204" pitchFamily="34" charset="0"/>
              </a:rPr>
              <a:t>NOT</a:t>
            </a:r>
            <a:r>
              <a:rPr lang="en-US" sz="3200" b="1" dirty="0">
                <a:ea typeface="Verdana" pitchFamily="34" charset="0"/>
                <a:cs typeface="Arial" panose="020B0604020202020204" pitchFamily="34" charset="0"/>
              </a:rPr>
              <a:t> INTERJECT </a:t>
            </a:r>
            <a:r>
              <a:rPr lang="en-US" sz="3200" b="1" dirty="0">
                <a:solidFill>
                  <a:srgbClr val="C00000"/>
                </a:solidFill>
                <a:effectLst>
                  <a:outerShdw blurRad="60007" dist="310007" dir="7680000" sy="30000" kx="1300200" algn="ctr" rotWithShape="0">
                    <a:prstClr val="black">
                      <a:alpha val="32000"/>
                    </a:prstClr>
                  </a:outerShdw>
                </a:effectLst>
                <a:ea typeface="Verdana" pitchFamily="34" charset="0"/>
                <a:cs typeface="Arial" panose="020B0604020202020204" pitchFamily="34" charset="0"/>
              </a:rPr>
              <a:t>EMOTION</a:t>
            </a:r>
            <a:r>
              <a:rPr lang="en-US" sz="3200" b="1" dirty="0">
                <a:ea typeface="Verdana" pitchFamily="34" charset="0"/>
                <a:cs typeface="Arial" panose="020B0604020202020204" pitchFamily="34" charset="0"/>
              </a:rPr>
              <a:t> IN THE MINUTES </a:t>
            </a:r>
          </a:p>
          <a:p>
            <a:pPr marL="0" indent="0" algn="ctr">
              <a:buNone/>
            </a:pPr>
            <a:r>
              <a:rPr lang="en-US" sz="3200" b="1" u="sng" dirty="0">
                <a:solidFill>
                  <a:srgbClr val="7030A0"/>
                </a:solidFill>
                <a:ea typeface="Verdana" pitchFamily="34" charset="0"/>
                <a:cs typeface="Arial" panose="020B0604020202020204" pitchFamily="34" charset="0"/>
              </a:rPr>
              <a:t>STATE THE FACTS</a:t>
            </a:r>
            <a:r>
              <a:rPr lang="en-US" sz="3200" b="1" dirty="0">
                <a:ea typeface="Verdana" pitchFamily="34" charset="0"/>
                <a:cs typeface="Arial" panose="020B0604020202020204" pitchFamily="34" charset="0"/>
              </a:rPr>
              <a:t>!</a:t>
            </a:r>
          </a:p>
          <a:p>
            <a:pPr marL="0" indent="0">
              <a:buNone/>
            </a:pPr>
            <a:endParaRPr lang="en-US" sz="1400" b="1" i="1" u="sng" dirty="0">
              <a:solidFill>
                <a:srgbClr val="C00000"/>
              </a:solidFill>
              <a:cs typeface="Arial" panose="020B0604020202020204" pitchFamily="34" charset="0"/>
            </a:endParaRPr>
          </a:p>
          <a:p>
            <a:pPr marL="0" indent="0">
              <a:buNone/>
            </a:pPr>
            <a:r>
              <a:rPr lang="en-US" sz="3200" b="1" i="1" u="sng" dirty="0">
                <a:solidFill>
                  <a:srgbClr val="C00000"/>
                </a:solidFill>
                <a:cs typeface="Arial" panose="020B0604020202020204" pitchFamily="34" charset="0"/>
              </a:rPr>
              <a:t>DON’T REPORT</a:t>
            </a:r>
            <a:r>
              <a:rPr lang="en-US" sz="3200" b="1" i="1" dirty="0">
                <a:solidFill>
                  <a:srgbClr val="C00000"/>
                </a:solidFill>
                <a:cs typeface="Arial" panose="020B0604020202020204" pitchFamily="34" charset="0"/>
              </a:rPr>
              <a:t>:</a:t>
            </a:r>
          </a:p>
          <a:p>
            <a:pPr marL="685800" lvl="1" indent="-685800">
              <a:spcAft>
                <a:spcPts val="600"/>
              </a:spcAft>
              <a:buFont typeface="Arial" panose="020B0604020202020204" pitchFamily="34" charset="0"/>
              <a:buChar char="•"/>
            </a:pPr>
            <a:r>
              <a:rPr lang="en-US" sz="2800" b="1" i="1" dirty="0">
                <a:cs typeface="Arial" panose="020B0604020202020204" pitchFamily="34" charset="0"/>
              </a:rPr>
              <a:t>Director James was angry that the Superintendent didn’t have a report ready. </a:t>
            </a:r>
          </a:p>
          <a:p>
            <a:pPr marL="685800" lvl="1" indent="-685800">
              <a:buFont typeface="Arial" panose="020B0604020202020204" pitchFamily="34" charset="0"/>
              <a:buChar char="•"/>
            </a:pPr>
            <a:r>
              <a:rPr lang="en-US" sz="2800" b="1" i="1" dirty="0">
                <a:cs typeface="Arial" panose="020B0604020202020204" pitchFamily="34" charset="0"/>
              </a:rPr>
              <a:t>The Directors argued about 15 minutes before voting on the budget. </a:t>
            </a:r>
            <a:endParaRPr lang="en-US" sz="2800" dirty="0">
              <a:solidFill>
                <a:srgbClr val="FFFF00"/>
              </a:solidFill>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BC75AA1-A59D-622C-0D83-3D2BB64B1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0" y="5534917"/>
            <a:ext cx="838200" cy="629013"/>
          </a:xfrm>
          <a:prstGeom prst="rect">
            <a:avLst/>
          </a:prstGeom>
          <a:effectLst>
            <a:glow rad="127000">
              <a:srgbClr val="FFFF00"/>
            </a:glow>
          </a:effectLst>
        </p:spPr>
      </p:pic>
      <p:pic>
        <p:nvPicPr>
          <p:cNvPr id="5" name="Picture 4">
            <a:extLst>
              <a:ext uri="{FF2B5EF4-FFF2-40B4-BE49-F238E27FC236}">
                <a16:creationId xmlns:a16="http://schemas.microsoft.com/office/drawing/2014/main" id="{24624B72-C763-A54A-5F2B-D7C77A0DD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840" y="4938443"/>
            <a:ext cx="2500035" cy="1469614"/>
          </a:xfrm>
          <a:prstGeom prst="rect">
            <a:avLst/>
          </a:prstGeom>
        </p:spPr>
      </p:pic>
    </p:spTree>
    <p:extLst>
      <p:ext uri="{BB962C8B-B14F-4D97-AF65-F5344CB8AC3E}">
        <p14:creationId xmlns:p14="http://schemas.microsoft.com/office/powerpoint/2010/main" val="260005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B16C5-9862-4500-26FD-E3C1B30FEB9C}"/>
              </a:ext>
            </a:extLst>
          </p:cNvPr>
          <p:cNvSpPr>
            <a:spLocks noGrp="1"/>
          </p:cNvSpPr>
          <p:nvPr>
            <p:ph type="sldNum" sz="quarter" idx="12"/>
          </p:nvPr>
        </p:nvSpPr>
        <p:spPr/>
        <p:txBody>
          <a:bodyPr/>
          <a:lstStyle/>
          <a:p>
            <a:fld id="{CB1E4CB7-CB13-4810-BF18-BE31AFC64F93}" type="slidenum">
              <a:rPr lang="en-US" smtClean="0"/>
              <a:t>51</a:t>
            </a:fld>
            <a:endParaRPr lang="en-US" dirty="0"/>
          </a:p>
        </p:txBody>
      </p:sp>
      <p:sp>
        <p:nvSpPr>
          <p:cNvPr id="5" name="TextBox 4">
            <a:extLst>
              <a:ext uri="{FF2B5EF4-FFF2-40B4-BE49-F238E27FC236}">
                <a16:creationId xmlns:a16="http://schemas.microsoft.com/office/drawing/2014/main" id="{7FEACC10-F460-F623-9B2D-454703CB3638}"/>
              </a:ext>
            </a:extLst>
          </p:cNvPr>
          <p:cNvSpPr txBox="1"/>
          <p:nvPr/>
        </p:nvSpPr>
        <p:spPr>
          <a:xfrm>
            <a:off x="869133" y="995881"/>
            <a:ext cx="10221362" cy="4247317"/>
          </a:xfrm>
          <a:prstGeom prst="rect">
            <a:avLst/>
          </a:prstGeom>
          <a:noFill/>
        </p:spPr>
        <p:txBody>
          <a:bodyPr wrap="square" rtlCol="0">
            <a:spAutoFit/>
          </a:bodyPr>
          <a:lstStyle/>
          <a:p>
            <a:r>
              <a:rPr lang="en-US" b="1" dirty="0"/>
              <a:t>ARE YOU LONELY???</a:t>
            </a:r>
          </a:p>
          <a:p>
            <a:endParaRPr lang="en-US" dirty="0"/>
          </a:p>
          <a:p>
            <a:r>
              <a:rPr lang="en-US" dirty="0"/>
              <a:t>Don’t Like Working on Your Own?</a:t>
            </a:r>
          </a:p>
          <a:p>
            <a:r>
              <a:rPr lang="en-US" dirty="0"/>
              <a:t>Hate Making Decisions?</a:t>
            </a:r>
          </a:p>
          <a:p>
            <a:endParaRPr lang="en-US" dirty="0"/>
          </a:p>
          <a:p>
            <a:r>
              <a:rPr lang="en-US" dirty="0"/>
              <a:t>Then Call a MEETING!!!</a:t>
            </a:r>
          </a:p>
          <a:p>
            <a:r>
              <a:rPr lang="en-US" dirty="0"/>
              <a:t>You Can:</a:t>
            </a:r>
          </a:p>
          <a:p>
            <a:r>
              <a:rPr lang="en-US" dirty="0"/>
              <a:t>SEE People</a:t>
            </a:r>
          </a:p>
          <a:p>
            <a:r>
              <a:rPr lang="en-US" dirty="0"/>
              <a:t>DRAW Flowcharts</a:t>
            </a:r>
          </a:p>
          <a:p>
            <a:r>
              <a:rPr lang="en-US" dirty="0"/>
              <a:t>FEEL Important</a:t>
            </a:r>
          </a:p>
          <a:p>
            <a:r>
              <a:rPr lang="en-US" dirty="0"/>
              <a:t>FORM Subcommittees</a:t>
            </a:r>
          </a:p>
          <a:p>
            <a:r>
              <a:rPr lang="en-US" dirty="0"/>
              <a:t>IMPRESS Your Colleagues</a:t>
            </a:r>
          </a:p>
          <a:p>
            <a:r>
              <a:rPr lang="en-US" dirty="0"/>
              <a:t>MAKE Meaningless Recommendations ALL on DISTRICT TIME!!!</a:t>
            </a:r>
          </a:p>
          <a:p>
            <a:endParaRPr lang="en-US" dirty="0"/>
          </a:p>
          <a:p>
            <a:r>
              <a:rPr lang="en-US" dirty="0"/>
              <a:t>MEETINGS – THE PRACTICAL ALTERNATIVE TO WORK</a:t>
            </a:r>
          </a:p>
        </p:txBody>
      </p:sp>
      <p:pic>
        <p:nvPicPr>
          <p:cNvPr id="7" name="Picture 6" descr="A person sleeping at a desk&#10;&#10;Description automatically generated">
            <a:extLst>
              <a:ext uri="{FF2B5EF4-FFF2-40B4-BE49-F238E27FC236}">
                <a16:creationId xmlns:a16="http://schemas.microsoft.com/office/drawing/2014/main" id="{4140C915-DC9B-C7A6-1148-1394418D80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51560" y="1178351"/>
            <a:ext cx="4148088" cy="2765392"/>
          </a:xfrm>
          <a:prstGeom prst="rect">
            <a:avLst/>
          </a:prstGeom>
        </p:spPr>
      </p:pic>
    </p:spTree>
    <p:extLst>
      <p:ext uri="{BB962C8B-B14F-4D97-AF65-F5344CB8AC3E}">
        <p14:creationId xmlns:p14="http://schemas.microsoft.com/office/powerpoint/2010/main" val="1209147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61081-2893-A477-01EE-5F820617E242}"/>
              </a:ext>
            </a:extLst>
          </p:cNvPr>
          <p:cNvSpPr>
            <a:spLocks noGrp="1"/>
          </p:cNvSpPr>
          <p:nvPr>
            <p:ph type="sldNum" sz="quarter" idx="12"/>
          </p:nvPr>
        </p:nvSpPr>
        <p:spPr/>
        <p:txBody>
          <a:bodyPr/>
          <a:lstStyle/>
          <a:p>
            <a:fld id="{CB1E4CB7-CB13-4810-BF18-BE31AFC64F93}" type="slidenum">
              <a:rPr lang="en-US" smtClean="0"/>
              <a:t>52</a:t>
            </a:fld>
            <a:endParaRPr lang="en-US" dirty="0"/>
          </a:p>
        </p:txBody>
      </p:sp>
      <p:sp>
        <p:nvSpPr>
          <p:cNvPr id="3" name="TextBox 2">
            <a:extLst>
              <a:ext uri="{FF2B5EF4-FFF2-40B4-BE49-F238E27FC236}">
                <a16:creationId xmlns:a16="http://schemas.microsoft.com/office/drawing/2014/main" id="{D939F531-E6F2-A4F7-E998-13F4411D1459}"/>
              </a:ext>
            </a:extLst>
          </p:cNvPr>
          <p:cNvSpPr txBox="1"/>
          <p:nvPr/>
        </p:nvSpPr>
        <p:spPr>
          <a:xfrm>
            <a:off x="772595" y="780691"/>
            <a:ext cx="10392229" cy="4555093"/>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Agenda, Minutes of the Previous Meeting, and Relevant Supplementary Information Should be Delivered to Each Board Member </a:t>
            </a:r>
            <a:r>
              <a:rPr lang="en-US" sz="2400" u="sng" dirty="0">
                <a:solidFill>
                  <a:srgbClr val="C00000"/>
                </a:solidFill>
                <a:latin typeface="Arial" panose="020B0604020202020204" pitchFamily="34" charset="0"/>
                <a:cs typeface="Arial" panose="020B0604020202020204" pitchFamily="34" charset="0"/>
              </a:rPr>
              <a:t>at Least Three Days </a:t>
            </a:r>
            <a:r>
              <a:rPr lang="en-US" sz="2400" dirty="0">
                <a:latin typeface="Arial" panose="020B0604020202020204" pitchFamily="34" charset="0"/>
                <a:cs typeface="Arial" panose="020B0604020202020204" pitchFamily="34" charset="0"/>
              </a:rPr>
              <a:t>in Advance of Each Regular Board Meeting and will be Available to any Interested Citizen at the Superintendent’s Office at that Time.</a:t>
            </a:r>
          </a:p>
          <a:p>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Upon Request, Local News Media Representatives and Citizens also may Obtain Copies of Board Meeting Materials from the Superintendent’s Office</a:t>
            </a:r>
            <a:r>
              <a:rPr lang="en-US" sz="28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Agenda will be Posted in Each School Building, the Meeting Room </a:t>
            </a:r>
            <a:r>
              <a:rPr lang="en-US" sz="2400" dirty="0">
                <a:solidFill>
                  <a:srgbClr val="7030A0"/>
                </a:solidFill>
                <a:latin typeface="Arial" panose="020B0604020202020204" pitchFamily="34" charset="0"/>
                <a:cs typeface="Arial" panose="020B0604020202020204" pitchFamily="34" charset="0"/>
              </a:rPr>
              <a:t>[and Website].</a:t>
            </a:r>
          </a:p>
          <a:p>
            <a:endParaRPr lang="en-US" dirty="0"/>
          </a:p>
        </p:txBody>
      </p:sp>
      <p:pic>
        <p:nvPicPr>
          <p:cNvPr id="5" name="Picture 4" descr="A picture containing text&#10;&#10;Description automatically generated">
            <a:extLst>
              <a:ext uri="{FF2B5EF4-FFF2-40B4-BE49-F238E27FC236}">
                <a16:creationId xmlns:a16="http://schemas.microsoft.com/office/drawing/2014/main" id="{4C3E5491-A13D-464F-2684-945E9400F9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57301" y="5075360"/>
            <a:ext cx="2264227" cy="1508002"/>
          </a:xfrm>
          <a:prstGeom prst="rect">
            <a:avLst/>
          </a:prstGeom>
        </p:spPr>
      </p:pic>
      <p:sp>
        <p:nvSpPr>
          <p:cNvPr id="6" name="TextBox 5">
            <a:extLst>
              <a:ext uri="{FF2B5EF4-FFF2-40B4-BE49-F238E27FC236}">
                <a16:creationId xmlns:a16="http://schemas.microsoft.com/office/drawing/2014/main" id="{2767C28E-36FB-E755-37DF-41C1BEF8F706}"/>
              </a:ext>
            </a:extLst>
          </p:cNvPr>
          <p:cNvSpPr txBox="1"/>
          <p:nvPr/>
        </p:nvSpPr>
        <p:spPr>
          <a:xfrm>
            <a:off x="4626320" y="6150734"/>
            <a:ext cx="7074270" cy="369332"/>
          </a:xfrm>
          <a:prstGeom prst="rect">
            <a:avLst/>
          </a:prstGeom>
          <a:noFill/>
        </p:spPr>
        <p:txBody>
          <a:bodyPr wrap="square">
            <a:spAutoFit/>
          </a:bodyPr>
          <a:lstStyle/>
          <a:p>
            <a:r>
              <a:rPr lang="en-US" dirty="0">
                <a:hlinkClick r:id="rId4"/>
              </a:rPr>
              <a:t>North Dakota Attorney General | Meeting Notices and Minutes</a:t>
            </a:r>
            <a:endParaRPr lang="en-US" dirty="0"/>
          </a:p>
        </p:txBody>
      </p:sp>
    </p:spTree>
    <p:extLst>
      <p:ext uri="{BB962C8B-B14F-4D97-AF65-F5344CB8AC3E}">
        <p14:creationId xmlns:p14="http://schemas.microsoft.com/office/powerpoint/2010/main" val="1004275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99648A-C9BD-7B71-2901-211959ED9C70}"/>
              </a:ext>
            </a:extLst>
          </p:cNvPr>
          <p:cNvSpPr>
            <a:spLocks noGrp="1"/>
          </p:cNvSpPr>
          <p:nvPr>
            <p:ph type="sldNum" sz="quarter" idx="12"/>
          </p:nvPr>
        </p:nvSpPr>
        <p:spPr/>
        <p:txBody>
          <a:bodyPr/>
          <a:lstStyle/>
          <a:p>
            <a:fld id="{CB1E4CB7-CB13-4810-BF18-BE31AFC64F93}" type="slidenum">
              <a:rPr lang="en-US" smtClean="0"/>
              <a:t>53</a:t>
            </a:fld>
            <a:endParaRPr lang="en-US" dirty="0"/>
          </a:p>
        </p:txBody>
      </p:sp>
      <p:sp>
        <p:nvSpPr>
          <p:cNvPr id="3" name="TextBox 2">
            <a:extLst>
              <a:ext uri="{FF2B5EF4-FFF2-40B4-BE49-F238E27FC236}">
                <a16:creationId xmlns:a16="http://schemas.microsoft.com/office/drawing/2014/main" id="{A03F5780-F7FE-EAB4-16FF-B4B84ADEE490}"/>
              </a:ext>
            </a:extLst>
          </p:cNvPr>
          <p:cNvSpPr txBox="1"/>
          <p:nvPr/>
        </p:nvSpPr>
        <p:spPr>
          <a:xfrm>
            <a:off x="870857" y="1059543"/>
            <a:ext cx="10559143" cy="4708981"/>
          </a:xfrm>
          <a:prstGeom prst="rect">
            <a:avLst/>
          </a:prstGeom>
          <a:noFill/>
        </p:spPr>
        <p:txBody>
          <a:bodyPr wrap="square" rtlCol="0">
            <a:spAutoFit/>
          </a:bodyPr>
          <a:lstStyle/>
          <a:p>
            <a:pPr marL="0" indent="0">
              <a:buNone/>
            </a:pPr>
            <a:r>
              <a:rPr lang="en-US" sz="3600" b="1" dirty="0">
                <a:solidFill>
                  <a:srgbClr val="7030A0"/>
                </a:solidFill>
                <a:latin typeface="Arial" panose="020B0604020202020204" pitchFamily="34" charset="0"/>
                <a:cs typeface="Arial" panose="020B0604020202020204" pitchFamily="34" charset="0"/>
              </a:rPr>
              <a:t>Minutes are to be Kept </a:t>
            </a:r>
            <a:r>
              <a:rPr lang="en-US" sz="3600" b="1" dirty="0">
                <a:solidFill>
                  <a:srgbClr val="C00000"/>
                </a:solidFill>
                <a:highlight>
                  <a:srgbClr val="FFFF00"/>
                </a:highlight>
                <a:latin typeface="Arial" panose="020B0604020202020204" pitchFamily="34" charset="0"/>
                <a:cs typeface="Arial" panose="020B0604020202020204" pitchFamily="34" charset="0"/>
              </a:rPr>
              <a:t>PERMANENTLY</a:t>
            </a:r>
            <a:r>
              <a:rPr lang="en-US" sz="3600" b="1" dirty="0">
                <a:solidFill>
                  <a:srgbClr val="C00000"/>
                </a:solidFill>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en-US" sz="3600" dirty="0">
                <a:solidFill>
                  <a:srgbClr val="7030A0"/>
                </a:solidFill>
                <a:latin typeface="Arial" panose="020B0604020202020204" pitchFamily="34" charset="0"/>
                <a:cs typeface="Arial" panose="020B0604020202020204" pitchFamily="34" charset="0"/>
              </a:rPr>
              <a:t> </a:t>
            </a:r>
          </a:p>
          <a:p>
            <a:pPr marL="461963" indent="-461963">
              <a:spcAft>
                <a:spcPts val="1200"/>
              </a:spcAft>
              <a:buFont typeface="Arial" panose="020B0604020202020204" pitchFamily="34" charset="0"/>
              <a:buChar char="•"/>
            </a:pPr>
            <a:r>
              <a:rPr lang="en-US" sz="3600" dirty="0">
                <a:latin typeface="Arial" panose="020B0604020202020204" pitchFamily="34" charset="0"/>
                <a:cs typeface="Arial" panose="020B0604020202020204" pitchFamily="34" charset="0"/>
              </a:rPr>
              <a:t>Whether it is a Regular or a Special Meeting (Negotiations, Committee, Etc.)</a:t>
            </a:r>
          </a:p>
          <a:p>
            <a:pPr marL="461963" indent="-461963">
              <a:spcAft>
                <a:spcPts val="1200"/>
              </a:spcAft>
              <a:buFont typeface="Arial" panose="020B0604020202020204" pitchFamily="34" charset="0"/>
              <a:buChar char="•"/>
            </a:pPr>
            <a:r>
              <a:rPr lang="en-US" sz="3600" dirty="0">
                <a:latin typeface="Arial" panose="020B0604020202020204" pitchFamily="34" charset="0"/>
                <a:cs typeface="Arial" panose="020B0604020202020204" pitchFamily="34" charset="0"/>
              </a:rPr>
              <a:t>Approval of the Minutes of the Preceding Meetings or Meetings</a:t>
            </a:r>
          </a:p>
          <a:p>
            <a:pPr marL="461963" indent="-461963">
              <a:spcAft>
                <a:spcPts val="1200"/>
              </a:spcAft>
              <a:buFont typeface="Arial" panose="020B0604020202020204" pitchFamily="34" charset="0"/>
              <a:buChar char="•"/>
            </a:pPr>
            <a:r>
              <a:rPr lang="en-US" sz="3600" dirty="0">
                <a:latin typeface="Arial" panose="020B0604020202020204" pitchFamily="34" charset="0"/>
                <a:cs typeface="Arial" panose="020B0604020202020204" pitchFamily="34" charset="0"/>
              </a:rPr>
              <a:t>The Names of all Persons who Speak Before the Board and the Topic of Their Remarks</a:t>
            </a:r>
          </a:p>
          <a:p>
            <a:endParaRPr lang="en-US" dirty="0"/>
          </a:p>
        </p:txBody>
      </p:sp>
      <p:sp>
        <p:nvSpPr>
          <p:cNvPr id="5" name="TextBox 4">
            <a:extLst>
              <a:ext uri="{FF2B5EF4-FFF2-40B4-BE49-F238E27FC236}">
                <a16:creationId xmlns:a16="http://schemas.microsoft.com/office/drawing/2014/main" id="{C9CC0C7A-E832-EC46-EF9F-4AD411A77E31}"/>
              </a:ext>
            </a:extLst>
          </p:cNvPr>
          <p:cNvSpPr txBox="1"/>
          <p:nvPr/>
        </p:nvSpPr>
        <p:spPr>
          <a:xfrm>
            <a:off x="8555525" y="6031468"/>
            <a:ext cx="2580270" cy="369332"/>
          </a:xfrm>
          <a:prstGeom prst="rect">
            <a:avLst/>
          </a:prstGeom>
          <a:solidFill>
            <a:srgbClr val="FFFF00"/>
          </a:solidFill>
        </p:spPr>
        <p:txBody>
          <a:bodyPr wrap="square">
            <a:spAutoFit/>
          </a:bodyPr>
          <a:lstStyle/>
          <a:p>
            <a:r>
              <a:rPr lang="en-US" dirty="0"/>
              <a:t>NDCC 15.1-07-25.2(1)</a:t>
            </a:r>
          </a:p>
        </p:txBody>
      </p:sp>
      <p:pic>
        <p:nvPicPr>
          <p:cNvPr id="6" name="Picture 5">
            <a:extLst>
              <a:ext uri="{FF2B5EF4-FFF2-40B4-BE49-F238E27FC236}">
                <a16:creationId xmlns:a16="http://schemas.microsoft.com/office/drawing/2014/main" id="{46A1199A-3B2E-A00D-4881-AEDD9640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105" y="5748439"/>
            <a:ext cx="838200" cy="629013"/>
          </a:xfrm>
          <a:prstGeom prst="rect">
            <a:avLst/>
          </a:prstGeom>
          <a:effectLst>
            <a:glow rad="127000">
              <a:srgbClr val="FFFF00"/>
            </a:glow>
          </a:effectLst>
        </p:spPr>
      </p:pic>
    </p:spTree>
    <p:extLst>
      <p:ext uri="{BB962C8B-B14F-4D97-AF65-F5344CB8AC3E}">
        <p14:creationId xmlns:p14="http://schemas.microsoft.com/office/powerpoint/2010/main" val="4142877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8D76D-46BD-AB87-1989-44BD9B55773B}"/>
              </a:ext>
            </a:extLst>
          </p:cNvPr>
          <p:cNvSpPr>
            <a:spLocks noGrp="1"/>
          </p:cNvSpPr>
          <p:nvPr>
            <p:ph type="sldNum" sz="quarter" idx="12"/>
          </p:nvPr>
        </p:nvSpPr>
        <p:spPr/>
        <p:txBody>
          <a:bodyPr/>
          <a:lstStyle/>
          <a:p>
            <a:fld id="{CB1E4CB7-CB13-4810-BF18-BE31AFC64F93}" type="slidenum">
              <a:rPr lang="en-US" smtClean="0"/>
              <a:t>54</a:t>
            </a:fld>
            <a:endParaRPr lang="en-US" dirty="0"/>
          </a:p>
        </p:txBody>
      </p:sp>
      <p:sp>
        <p:nvSpPr>
          <p:cNvPr id="3" name="TextBox 2">
            <a:extLst>
              <a:ext uri="{FF2B5EF4-FFF2-40B4-BE49-F238E27FC236}">
                <a16:creationId xmlns:a16="http://schemas.microsoft.com/office/drawing/2014/main" id="{63DB6C0A-646F-DC63-45B8-1ABD73B98B59}"/>
              </a:ext>
            </a:extLst>
          </p:cNvPr>
          <p:cNvSpPr txBox="1"/>
          <p:nvPr/>
        </p:nvSpPr>
        <p:spPr>
          <a:xfrm>
            <a:off x="754743" y="798287"/>
            <a:ext cx="10675257" cy="4924425"/>
          </a:xfrm>
          <a:prstGeom prst="rect">
            <a:avLst/>
          </a:prstGeom>
          <a:noFill/>
        </p:spPr>
        <p:txBody>
          <a:bodyPr wrap="square" rtlCol="0">
            <a:spAutoFit/>
          </a:bodyPr>
          <a:lstStyle/>
          <a:p>
            <a:pPr marL="0" indent="0">
              <a:buNone/>
            </a:pPr>
            <a:r>
              <a:rPr lang="en-US" sz="3200" b="1" dirty="0">
                <a:latin typeface="Arial" panose="020B0604020202020204" pitchFamily="34" charset="0"/>
                <a:cs typeface="Arial" panose="020B0604020202020204" pitchFamily="34" charset="0"/>
              </a:rPr>
              <a:t>The Order of Business for a School Board Meeting</a:t>
            </a:r>
          </a:p>
          <a:p>
            <a:pPr marL="0" indent="0">
              <a:buNone/>
            </a:pPr>
            <a:endParaRPr lang="en-US" sz="3200" b="1" dirty="0">
              <a:latin typeface="Arial" panose="020B0604020202020204" pitchFamily="34" charset="0"/>
              <a:cs typeface="Arial" panose="020B0604020202020204" pitchFamily="34" charset="0"/>
            </a:endParaRPr>
          </a:p>
          <a:p>
            <a:pPr marL="0" indent="0">
              <a:buNone/>
            </a:pPr>
            <a:r>
              <a:rPr lang="en-US" sz="3200" b="1" dirty="0">
                <a:solidFill>
                  <a:srgbClr val="7030A0"/>
                </a:solidFill>
                <a:latin typeface="Arial" panose="020B0604020202020204" pitchFamily="34" charset="0"/>
                <a:cs typeface="Arial" panose="020B0604020202020204" pitchFamily="34" charset="0"/>
              </a:rPr>
              <a:t>Call to Order</a:t>
            </a:r>
          </a:p>
          <a:p>
            <a:pPr marL="461963" lvl="1" indent="-461963">
              <a:buFont typeface="Arial" panose="020B0604020202020204" pitchFamily="34" charset="0"/>
              <a:buChar char="•"/>
              <a:defRPr/>
            </a:pPr>
            <a:r>
              <a:rPr lang="en-US" sz="2800" dirty="0">
                <a:latin typeface="Arial" panose="020B0604020202020204" pitchFamily="34" charset="0"/>
                <a:ea typeface="Verdana" pitchFamily="34" charset="0"/>
                <a:cs typeface="Arial" panose="020B0604020202020204" pitchFamily="34" charset="0"/>
              </a:rPr>
              <a:t>Note Attending School Board Members, Administration, and Anyone that Addresses the Board in the Board Minutes</a:t>
            </a:r>
          </a:p>
          <a:p>
            <a:pPr marL="0" lvl="1" indent="0">
              <a:buNone/>
              <a:defRPr/>
            </a:pPr>
            <a:endParaRPr lang="en-US" sz="2800" dirty="0">
              <a:latin typeface="Arial" panose="020B0604020202020204" pitchFamily="34" charset="0"/>
              <a:ea typeface="Verdana" pitchFamily="34" charset="0"/>
              <a:cs typeface="Arial" panose="020B0604020202020204" pitchFamily="34" charset="0"/>
            </a:endParaRPr>
          </a:p>
          <a:p>
            <a:pPr marL="0" lvl="1">
              <a:defRPr/>
            </a:pPr>
            <a:r>
              <a:rPr lang="en-US" sz="3200" b="1" dirty="0">
                <a:solidFill>
                  <a:srgbClr val="7030A0"/>
                </a:solidFill>
                <a:latin typeface="Arial" panose="020B0604020202020204" pitchFamily="34" charset="0"/>
                <a:ea typeface="Verdana" pitchFamily="34" charset="0"/>
                <a:cs typeface="Arial" panose="020B0604020202020204" pitchFamily="34" charset="0"/>
              </a:rPr>
              <a:t>Voluntary Recitation of the Pledge of Allegiance</a:t>
            </a:r>
            <a:endParaRPr lang="en-US" sz="3200" b="1" dirty="0">
              <a:solidFill>
                <a:srgbClr val="C00000"/>
              </a:solidFill>
              <a:latin typeface="Arial" panose="020B0604020202020204" pitchFamily="34" charset="0"/>
              <a:ea typeface="Verdana" pitchFamily="34" charset="0"/>
              <a:cs typeface="Arial" panose="020B0604020202020204" pitchFamily="34" charset="0"/>
            </a:endParaRPr>
          </a:p>
          <a:p>
            <a:pPr marL="461963" lvl="2" indent="-461963">
              <a:buFont typeface="Arial" panose="020B0604020202020204" pitchFamily="34" charset="0"/>
              <a:buChar char="•"/>
              <a:defRPr/>
            </a:pPr>
            <a:r>
              <a:rPr lang="en-US" sz="2800" dirty="0">
                <a:highlight>
                  <a:srgbClr val="FFFF00"/>
                </a:highlight>
                <a:latin typeface="Arial" panose="020B0604020202020204" pitchFamily="34" charset="0"/>
                <a:ea typeface="Verdana" pitchFamily="34" charset="0"/>
                <a:cs typeface="Arial" panose="020B0604020202020204" pitchFamily="34" charset="0"/>
              </a:rPr>
              <a:t>Remember this only applies to Board Members.</a:t>
            </a:r>
          </a:p>
          <a:p>
            <a:pPr marL="457200" lvl="2">
              <a:defRPr/>
            </a:pPr>
            <a:endParaRPr lang="en-US" sz="2800" b="1" dirty="0">
              <a:highlight>
                <a:srgbClr val="FFFF00"/>
              </a:highlight>
              <a:latin typeface="Arial" panose="020B0604020202020204" pitchFamily="34" charset="0"/>
              <a:ea typeface="Verdana" pitchFamily="34" charset="0"/>
              <a:cs typeface="Arial" panose="020B0604020202020204" pitchFamily="34" charset="0"/>
            </a:endParaRPr>
          </a:p>
          <a:p>
            <a:pPr marL="406400" lvl="2">
              <a:defRPr/>
            </a:pPr>
            <a:endParaRPr lang="en-US" sz="2800" dirty="0">
              <a:solidFill>
                <a:srgbClr val="7030A0"/>
              </a:solidFill>
              <a:latin typeface="Arial" panose="020B0604020202020204" pitchFamily="34" charset="0"/>
              <a:cs typeface="Arial" panose="020B0604020202020204" pitchFamily="34" charset="0"/>
            </a:endParaRPr>
          </a:p>
          <a:p>
            <a:endParaRPr lang="en-US" dirty="0"/>
          </a:p>
        </p:txBody>
      </p:sp>
      <p:pic>
        <p:nvPicPr>
          <p:cNvPr id="5" name="Picture 4" descr="A gavel on a black background&#10;&#10;Description automatically generated">
            <a:extLst>
              <a:ext uri="{FF2B5EF4-FFF2-40B4-BE49-F238E27FC236}">
                <a16:creationId xmlns:a16="http://schemas.microsoft.com/office/drawing/2014/main" id="{1FE1F4D4-6C89-7C2C-491B-E41C743CFF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78997" y="4022725"/>
            <a:ext cx="2743200" cy="2743200"/>
          </a:xfrm>
          <a:prstGeom prst="rect">
            <a:avLst/>
          </a:prstGeom>
        </p:spPr>
      </p:pic>
    </p:spTree>
    <p:extLst>
      <p:ext uri="{BB962C8B-B14F-4D97-AF65-F5344CB8AC3E}">
        <p14:creationId xmlns:p14="http://schemas.microsoft.com/office/powerpoint/2010/main" val="2469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8D76D-46BD-AB87-1989-44BD9B55773B}"/>
              </a:ext>
            </a:extLst>
          </p:cNvPr>
          <p:cNvSpPr>
            <a:spLocks noGrp="1"/>
          </p:cNvSpPr>
          <p:nvPr>
            <p:ph type="sldNum" sz="quarter" idx="12"/>
          </p:nvPr>
        </p:nvSpPr>
        <p:spPr/>
        <p:txBody>
          <a:bodyPr/>
          <a:lstStyle/>
          <a:p>
            <a:fld id="{CB1E4CB7-CB13-4810-BF18-BE31AFC64F93}" type="slidenum">
              <a:rPr lang="en-US" smtClean="0"/>
              <a:t>55</a:t>
            </a:fld>
            <a:endParaRPr lang="en-US" dirty="0"/>
          </a:p>
        </p:txBody>
      </p:sp>
      <p:sp>
        <p:nvSpPr>
          <p:cNvPr id="3" name="TextBox 2">
            <a:extLst>
              <a:ext uri="{FF2B5EF4-FFF2-40B4-BE49-F238E27FC236}">
                <a16:creationId xmlns:a16="http://schemas.microsoft.com/office/drawing/2014/main" id="{63DB6C0A-646F-DC63-45B8-1ABD73B98B59}"/>
              </a:ext>
            </a:extLst>
          </p:cNvPr>
          <p:cNvSpPr txBox="1"/>
          <p:nvPr/>
        </p:nvSpPr>
        <p:spPr>
          <a:xfrm>
            <a:off x="754743" y="798287"/>
            <a:ext cx="10675257" cy="5601533"/>
          </a:xfrm>
          <a:prstGeom prst="rect">
            <a:avLst/>
          </a:prstGeom>
          <a:noFill/>
        </p:spPr>
        <p:txBody>
          <a:bodyPr wrap="square" rtlCol="0">
            <a:spAutoFit/>
          </a:bodyPr>
          <a:lstStyle/>
          <a:p>
            <a:pPr marL="0" indent="0">
              <a:buNone/>
            </a:pPr>
            <a:r>
              <a:rPr lang="en-US" sz="3200" b="1" dirty="0">
                <a:solidFill>
                  <a:srgbClr val="7030A0"/>
                </a:solidFill>
                <a:latin typeface="Arial" panose="020B0604020202020204" pitchFamily="34" charset="0"/>
                <a:cs typeface="Arial" panose="020B0604020202020204" pitchFamily="34" charset="0"/>
              </a:rPr>
              <a:t>Confirmation of the Agenda</a:t>
            </a:r>
          </a:p>
          <a:p>
            <a:pPr marL="461963" lvl="1" indent="-461963">
              <a:buFont typeface="Arial" panose="020B0604020202020204" pitchFamily="34" charset="0"/>
              <a:buChar char="•"/>
              <a:defRPr/>
            </a:pPr>
            <a:r>
              <a:rPr lang="en-US" sz="2800" dirty="0">
                <a:latin typeface="Arial" panose="020B0604020202020204" pitchFamily="34" charset="0"/>
                <a:ea typeface="Verdana" pitchFamily="34" charset="0"/>
                <a:cs typeface="Arial" panose="020B0604020202020204" pitchFamily="34" charset="0"/>
              </a:rPr>
              <a:t>Items </a:t>
            </a:r>
            <a:r>
              <a:rPr lang="en-US" sz="2800" b="1" u="sng" dirty="0">
                <a:solidFill>
                  <a:srgbClr val="7030A0"/>
                </a:solidFill>
                <a:latin typeface="Arial" panose="020B0604020202020204" pitchFamily="34" charset="0"/>
                <a:ea typeface="Verdana" pitchFamily="34" charset="0"/>
                <a:cs typeface="Arial" panose="020B0604020202020204" pitchFamily="34" charset="0"/>
              </a:rPr>
              <a:t>May be Added </a:t>
            </a:r>
            <a:r>
              <a:rPr lang="en-US" sz="2800" dirty="0">
                <a:latin typeface="Arial" panose="020B0604020202020204" pitchFamily="34" charset="0"/>
                <a:ea typeface="Verdana" pitchFamily="34" charset="0"/>
                <a:cs typeface="Arial" panose="020B0604020202020204" pitchFamily="34" charset="0"/>
              </a:rPr>
              <a:t>to the Agenda at </a:t>
            </a:r>
            <a:r>
              <a:rPr lang="en-US" sz="2800" b="1" dirty="0">
                <a:solidFill>
                  <a:srgbClr val="C00000"/>
                </a:solidFill>
                <a:latin typeface="Arial" panose="020B0604020202020204" pitchFamily="34" charset="0"/>
                <a:ea typeface="Verdana" pitchFamily="34" charset="0"/>
                <a:cs typeface="Arial" panose="020B0604020202020204" pitchFamily="34" charset="0"/>
              </a:rPr>
              <a:t>Regular Meetings, Work Session</a:t>
            </a:r>
            <a:r>
              <a:rPr lang="en-US" sz="2800" dirty="0">
                <a:latin typeface="Arial" panose="020B0604020202020204" pitchFamily="34" charset="0"/>
                <a:ea typeface="Verdana" pitchFamily="34" charset="0"/>
                <a:cs typeface="Arial" panose="020B0604020202020204" pitchFamily="34" charset="0"/>
              </a:rPr>
              <a:t>, or </a:t>
            </a:r>
            <a:r>
              <a:rPr lang="en-US" sz="2800" b="1" dirty="0">
                <a:solidFill>
                  <a:srgbClr val="C00000"/>
                </a:solidFill>
                <a:latin typeface="Arial" panose="020B0604020202020204" pitchFamily="34" charset="0"/>
                <a:ea typeface="Verdana" pitchFamily="34" charset="0"/>
                <a:cs typeface="Arial" panose="020B0604020202020204" pitchFamily="34" charset="0"/>
              </a:rPr>
              <a:t>Board Retreat </a:t>
            </a:r>
            <a:r>
              <a:rPr lang="en-US" sz="2800" dirty="0">
                <a:latin typeface="Arial" panose="020B0604020202020204" pitchFamily="34" charset="0"/>
                <a:ea typeface="Verdana" pitchFamily="34" charset="0"/>
                <a:cs typeface="Arial" panose="020B0604020202020204" pitchFamily="34" charset="0"/>
              </a:rPr>
              <a:t>with Consent of a </a:t>
            </a:r>
            <a:r>
              <a:rPr lang="en-US" sz="2800" b="1" dirty="0">
                <a:latin typeface="Arial" panose="020B0604020202020204" pitchFamily="34" charset="0"/>
                <a:ea typeface="Verdana" pitchFamily="34" charset="0"/>
                <a:cs typeface="Arial" panose="020B0604020202020204" pitchFamily="34" charset="0"/>
              </a:rPr>
              <a:t>[2/3rds</a:t>
            </a:r>
            <a:r>
              <a:rPr lang="en-US" sz="2800" b="1" dirty="0">
                <a:solidFill>
                  <a:srgbClr val="7030A0"/>
                </a:solidFill>
                <a:latin typeface="Arial" panose="020B0604020202020204" pitchFamily="34" charset="0"/>
                <a:ea typeface="Verdana" pitchFamily="34" charset="0"/>
                <a:cs typeface="Arial" panose="020B0604020202020204" pitchFamily="34" charset="0"/>
              </a:rPr>
              <a:t>*</a:t>
            </a:r>
            <a:r>
              <a:rPr lang="en-US" sz="2800" b="1" dirty="0">
                <a:latin typeface="Arial" panose="020B0604020202020204" pitchFamily="34" charset="0"/>
                <a:ea typeface="Verdana" pitchFamily="34" charset="0"/>
                <a:cs typeface="Arial" panose="020B0604020202020204" pitchFamily="34" charset="0"/>
              </a:rPr>
              <a:t>] </a:t>
            </a:r>
            <a:r>
              <a:rPr lang="en-US" sz="2800" dirty="0">
                <a:latin typeface="Arial" panose="020B0604020202020204" pitchFamily="34" charset="0"/>
                <a:ea typeface="Verdana" pitchFamily="34" charset="0"/>
                <a:cs typeface="Arial" panose="020B0604020202020204" pitchFamily="34" charset="0"/>
              </a:rPr>
              <a:t>Majority of the Board.</a:t>
            </a:r>
          </a:p>
          <a:p>
            <a:pPr marL="0" lvl="1" indent="0">
              <a:buNone/>
              <a:defRPr/>
            </a:pPr>
            <a:endParaRPr lang="en-US" sz="2800" dirty="0">
              <a:latin typeface="Arial" panose="020B0604020202020204" pitchFamily="34" charset="0"/>
              <a:ea typeface="Verdana" pitchFamily="34" charset="0"/>
              <a:cs typeface="Arial" panose="020B0604020202020204" pitchFamily="34" charset="0"/>
            </a:endParaRPr>
          </a:p>
          <a:p>
            <a:pPr marL="461963" lvl="1" indent="-461963">
              <a:buFont typeface="Arial" panose="020B0604020202020204" pitchFamily="34" charset="0"/>
              <a:buChar char="•"/>
              <a:defRPr/>
            </a:pPr>
            <a:r>
              <a:rPr lang="en-US" sz="2800" b="1" u="sng" dirty="0">
                <a:solidFill>
                  <a:srgbClr val="7030A0"/>
                </a:solidFill>
                <a:highlight>
                  <a:srgbClr val="FFFF00"/>
                </a:highlight>
                <a:latin typeface="Arial" panose="020B0604020202020204" pitchFamily="34" charset="0"/>
                <a:ea typeface="Verdana" pitchFamily="34" charset="0"/>
                <a:cs typeface="Arial" panose="020B0604020202020204" pitchFamily="34" charset="0"/>
              </a:rPr>
              <a:t>NO ITEMS CAN BE ADDED </a:t>
            </a:r>
            <a:r>
              <a:rPr lang="en-US" sz="2800" b="1" dirty="0">
                <a:solidFill>
                  <a:srgbClr val="7030A0"/>
                </a:solidFill>
                <a:highlight>
                  <a:srgbClr val="FFFF00"/>
                </a:highlight>
                <a:latin typeface="Arial" panose="020B0604020202020204" pitchFamily="34" charset="0"/>
                <a:ea typeface="Verdana" pitchFamily="34" charset="0"/>
                <a:cs typeface="Arial" panose="020B0604020202020204" pitchFamily="34" charset="0"/>
              </a:rPr>
              <a:t>TO THE AGENDA OF A </a:t>
            </a:r>
            <a:r>
              <a:rPr lang="en-US" sz="2800" b="1" dirty="0">
                <a:solidFill>
                  <a:srgbClr val="C00000"/>
                </a:solidFill>
                <a:highlight>
                  <a:srgbClr val="FFFF00"/>
                </a:highlight>
                <a:latin typeface="Arial" panose="020B0604020202020204" pitchFamily="34" charset="0"/>
                <a:ea typeface="Verdana" pitchFamily="34" charset="0"/>
                <a:cs typeface="Arial" panose="020B0604020202020204" pitchFamily="34" charset="0"/>
              </a:rPr>
              <a:t>SPECIAL </a:t>
            </a:r>
            <a:r>
              <a:rPr lang="en-US" sz="2800" b="1" dirty="0">
                <a:solidFill>
                  <a:srgbClr val="7030A0"/>
                </a:solidFill>
                <a:highlight>
                  <a:srgbClr val="FFFF00"/>
                </a:highlight>
                <a:latin typeface="Arial" panose="020B0604020202020204" pitchFamily="34" charset="0"/>
                <a:ea typeface="Verdana" pitchFamily="34" charset="0"/>
                <a:cs typeface="Arial" panose="020B0604020202020204" pitchFamily="34" charset="0"/>
              </a:rPr>
              <a:t>or</a:t>
            </a:r>
            <a:r>
              <a:rPr lang="en-US" sz="2800" b="1" dirty="0">
                <a:solidFill>
                  <a:srgbClr val="C00000"/>
                </a:solidFill>
                <a:highlight>
                  <a:srgbClr val="FFFF00"/>
                </a:highlight>
                <a:latin typeface="Arial" panose="020B0604020202020204" pitchFamily="34" charset="0"/>
                <a:ea typeface="Verdana" pitchFamily="34" charset="0"/>
                <a:cs typeface="Arial" panose="020B0604020202020204" pitchFamily="34" charset="0"/>
              </a:rPr>
              <a:t> EMERGENCY BOARD MEETING!</a:t>
            </a:r>
          </a:p>
          <a:p>
            <a:pPr marL="457200" lvl="2">
              <a:defRPr/>
            </a:pPr>
            <a:endParaRPr lang="en-US" sz="2800" b="1" dirty="0">
              <a:highlight>
                <a:srgbClr val="FFFF00"/>
              </a:highlight>
              <a:latin typeface="Arial" panose="020B0604020202020204" pitchFamily="34" charset="0"/>
              <a:ea typeface="Verdana" pitchFamily="34" charset="0"/>
              <a:cs typeface="Arial" panose="020B0604020202020204" pitchFamily="34" charset="0"/>
            </a:endParaRPr>
          </a:p>
          <a:p>
            <a:pPr marL="919163" lvl="2" indent="-461963">
              <a:buFont typeface="Courier New" panose="02070309020205020404" pitchFamily="49" charset="0"/>
              <a:buChar char="o"/>
              <a:defRPr/>
            </a:pPr>
            <a:r>
              <a:rPr lang="en-US" sz="2800" b="1" u="sng" dirty="0">
                <a:solidFill>
                  <a:srgbClr val="7030A0"/>
                </a:solidFill>
                <a:highlight>
                  <a:srgbClr val="FFFF00"/>
                </a:highlight>
                <a:latin typeface="Arial" panose="020B0604020202020204" pitchFamily="34" charset="0"/>
                <a:ea typeface="Verdana" pitchFamily="34" charset="0"/>
                <a:cs typeface="Arial" panose="020B0604020202020204" pitchFamily="34" charset="0"/>
              </a:rPr>
              <a:t>ONLY</a:t>
            </a:r>
            <a:r>
              <a:rPr lang="en-US" sz="2800" b="1" dirty="0">
                <a:highlight>
                  <a:srgbClr val="FFFF00"/>
                </a:highlight>
                <a:latin typeface="Arial" panose="020B0604020202020204" pitchFamily="34" charset="0"/>
                <a:ea typeface="Verdana" pitchFamily="34" charset="0"/>
                <a:cs typeface="Arial" panose="020B0604020202020204" pitchFamily="34" charset="0"/>
              </a:rPr>
              <a:t> Agenda Items Can Be Discussed at a </a:t>
            </a:r>
            <a:r>
              <a:rPr lang="en-US" sz="2800" b="1" dirty="0">
                <a:solidFill>
                  <a:srgbClr val="C00000"/>
                </a:solidFill>
                <a:highlight>
                  <a:srgbClr val="FFFF00"/>
                </a:highlight>
                <a:latin typeface="Arial" panose="020B0604020202020204" pitchFamily="34" charset="0"/>
                <a:ea typeface="Verdana" pitchFamily="34" charset="0"/>
                <a:cs typeface="Arial" panose="020B0604020202020204" pitchFamily="34" charset="0"/>
              </a:rPr>
              <a:t>Special or Emergency </a:t>
            </a:r>
            <a:r>
              <a:rPr lang="en-US" sz="2800" b="1" dirty="0">
                <a:highlight>
                  <a:srgbClr val="FFFF00"/>
                </a:highlight>
                <a:latin typeface="Arial" panose="020B0604020202020204" pitchFamily="34" charset="0"/>
                <a:ea typeface="Verdana" pitchFamily="34" charset="0"/>
                <a:cs typeface="Arial" panose="020B0604020202020204" pitchFamily="34" charset="0"/>
              </a:rPr>
              <a:t>Board Meetings!</a:t>
            </a:r>
          </a:p>
          <a:p>
            <a:pPr marL="457200" lvl="2">
              <a:defRPr/>
            </a:pPr>
            <a:endParaRPr lang="en-US" sz="2800" b="1" dirty="0">
              <a:highlight>
                <a:srgbClr val="FFFF00"/>
              </a:highlight>
              <a:latin typeface="Arial" panose="020B0604020202020204" pitchFamily="34" charset="0"/>
              <a:ea typeface="Verdana" pitchFamily="34" charset="0"/>
              <a:cs typeface="Arial" panose="020B0604020202020204" pitchFamily="34" charset="0"/>
            </a:endParaRPr>
          </a:p>
          <a:p>
            <a:pPr marL="406400" lvl="2">
              <a:defRPr/>
            </a:pPr>
            <a:r>
              <a:rPr lang="en-US" sz="2800" dirty="0">
                <a:solidFill>
                  <a:srgbClr val="7030A0"/>
                </a:solidFill>
                <a:latin typeface="Arial" panose="020B0604020202020204" pitchFamily="34" charset="0"/>
                <a:cs typeface="Arial" panose="020B0604020202020204" pitchFamily="34" charset="0"/>
              </a:rPr>
              <a:t>* Check you District’s Current Policy Requirements</a:t>
            </a:r>
          </a:p>
          <a:p>
            <a:endParaRPr lang="en-US" dirty="0"/>
          </a:p>
        </p:txBody>
      </p:sp>
    </p:spTree>
    <p:extLst>
      <p:ext uri="{BB962C8B-B14F-4D97-AF65-F5344CB8AC3E}">
        <p14:creationId xmlns:p14="http://schemas.microsoft.com/office/powerpoint/2010/main" val="338191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circle(in)">
                                      <p:cBhvr>
                                        <p:cTn id="11" dur="2000"/>
                                        <p:tgtEl>
                                          <p:spTgt spid="3">
                                            <p:txEl>
                                              <p:pRg st="7" end="7"/>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402C1-27E4-2F6F-A865-72F09A6B7B74}"/>
              </a:ext>
            </a:extLst>
          </p:cNvPr>
          <p:cNvSpPr>
            <a:spLocks noGrp="1"/>
          </p:cNvSpPr>
          <p:nvPr>
            <p:ph type="sldNum" sz="quarter" idx="12"/>
          </p:nvPr>
        </p:nvSpPr>
        <p:spPr/>
        <p:txBody>
          <a:bodyPr/>
          <a:lstStyle/>
          <a:p>
            <a:fld id="{CB1E4CB7-CB13-4810-BF18-BE31AFC64F93}" type="slidenum">
              <a:rPr lang="en-US" smtClean="0"/>
              <a:t>56</a:t>
            </a:fld>
            <a:endParaRPr lang="en-US" dirty="0"/>
          </a:p>
        </p:txBody>
      </p:sp>
      <p:sp>
        <p:nvSpPr>
          <p:cNvPr id="3" name="TextBox 2">
            <a:extLst>
              <a:ext uri="{FF2B5EF4-FFF2-40B4-BE49-F238E27FC236}">
                <a16:creationId xmlns:a16="http://schemas.microsoft.com/office/drawing/2014/main" id="{E19E61E4-3791-D7D9-EF29-3DD77D789EF9}"/>
              </a:ext>
            </a:extLst>
          </p:cNvPr>
          <p:cNvSpPr txBox="1"/>
          <p:nvPr/>
        </p:nvSpPr>
        <p:spPr>
          <a:xfrm>
            <a:off x="972457" y="780753"/>
            <a:ext cx="10247086" cy="5124480"/>
          </a:xfrm>
          <a:prstGeom prst="rect">
            <a:avLst/>
          </a:prstGeom>
          <a:noFill/>
        </p:spPr>
        <p:txBody>
          <a:bodyPr wrap="square" rtlCol="0">
            <a:spAutoFit/>
          </a:bodyPr>
          <a:lstStyle/>
          <a:p>
            <a:pPr marL="0" indent="0">
              <a:buNone/>
            </a:pPr>
            <a:r>
              <a:rPr lang="en-US" sz="3600" b="1" dirty="0">
                <a:solidFill>
                  <a:srgbClr val="7030A0"/>
                </a:solidFill>
                <a:cs typeface="Arial" panose="020B0604020202020204" pitchFamily="34" charset="0"/>
              </a:rPr>
              <a:t>Approval of the Minutes</a:t>
            </a:r>
          </a:p>
          <a:p>
            <a:pPr marL="461963" lvl="1" indent="-461963">
              <a:buFont typeface="Arial" panose="020B0604020202020204" pitchFamily="34" charset="0"/>
              <a:buChar char="•"/>
              <a:defRPr/>
            </a:pPr>
            <a:r>
              <a:rPr lang="en-US" sz="2400" dirty="0">
                <a:ea typeface="Verdana" pitchFamily="34" charset="0"/>
                <a:cs typeface="Arial" panose="020B0604020202020204" pitchFamily="34" charset="0"/>
              </a:rPr>
              <a:t>This Would be the Minutes of the Last Regular Meeting but may Include any Minutes from a Work Session or Board Retreat</a:t>
            </a:r>
            <a:r>
              <a:rPr lang="en-US" sz="2000" dirty="0">
                <a:ea typeface="Verdana" pitchFamily="34" charset="0"/>
                <a:cs typeface="Arial" panose="020B0604020202020204" pitchFamily="34" charset="0"/>
              </a:rPr>
              <a:t>.</a:t>
            </a:r>
          </a:p>
          <a:p>
            <a:pPr marL="800100" lvl="1" indent="-342900">
              <a:buClr>
                <a:srgbClr val="C00000"/>
              </a:buClr>
              <a:buFont typeface="Courier New" panose="02070309020205020404" pitchFamily="49" charset="0"/>
              <a:buChar char="o"/>
              <a:defRPr/>
            </a:pPr>
            <a:endParaRPr lang="en-US" sz="1050" dirty="0">
              <a:ea typeface="Verdana" pitchFamily="34" charset="0"/>
              <a:cs typeface="Arial" panose="020B0604020202020204" pitchFamily="34" charset="0"/>
            </a:endParaRPr>
          </a:p>
          <a:p>
            <a:pPr marL="0" indent="0">
              <a:buClr>
                <a:srgbClr val="C00000"/>
              </a:buClr>
              <a:buNone/>
              <a:defRPr/>
            </a:pPr>
            <a:r>
              <a:rPr lang="en-US" sz="3600" b="1" dirty="0">
                <a:solidFill>
                  <a:srgbClr val="7030A0"/>
                </a:solidFill>
                <a:ea typeface="Verdana" pitchFamily="34" charset="0"/>
                <a:cs typeface="Arial" panose="020B0604020202020204" pitchFamily="34" charset="0"/>
              </a:rPr>
              <a:t>Consideration of Bills (Expenditures)</a:t>
            </a:r>
          </a:p>
          <a:p>
            <a:pPr marL="395288" lvl="1" indent="-395288">
              <a:buFont typeface="Arial" panose="020B0604020202020204" pitchFamily="34" charset="0"/>
              <a:buChar char="•"/>
              <a:defRPr/>
            </a:pPr>
            <a:r>
              <a:rPr lang="en-US" sz="2400" dirty="0">
                <a:ea typeface="Verdana" pitchFamily="34" charset="0"/>
                <a:cs typeface="Arial" panose="020B0604020202020204" pitchFamily="34" charset="0"/>
              </a:rPr>
              <a:t>Districts are Required to Publish an Itemized List of Obligations Approved for Payment by the Board if Voter Approved.</a:t>
            </a:r>
          </a:p>
          <a:p>
            <a:pPr marL="0" lvl="1">
              <a:defRPr/>
            </a:pPr>
            <a:endParaRPr lang="en-US" sz="1050" dirty="0">
              <a:ea typeface="Verdana" pitchFamily="34" charset="0"/>
              <a:cs typeface="Arial" panose="020B0604020202020204" pitchFamily="34" charset="0"/>
            </a:endParaRPr>
          </a:p>
          <a:p>
            <a:pPr marL="1257300" lvl="2" indent="-342900">
              <a:buClr>
                <a:srgbClr val="C00000"/>
              </a:buClr>
              <a:buFont typeface="Wingdings" panose="05000000000000000000" pitchFamily="2" charset="2"/>
              <a:buChar char="ü"/>
              <a:defRPr/>
            </a:pPr>
            <a:r>
              <a:rPr lang="en-US" sz="2400" dirty="0">
                <a:ea typeface="Verdana" pitchFamily="34" charset="0"/>
                <a:cs typeface="Arial" panose="020B0604020202020204" pitchFamily="34" charset="0"/>
              </a:rPr>
              <a:t>General Fund</a:t>
            </a:r>
          </a:p>
          <a:p>
            <a:pPr marL="1257300" lvl="2" indent="-342900">
              <a:buClr>
                <a:srgbClr val="C00000"/>
              </a:buClr>
              <a:buFont typeface="Wingdings" panose="05000000000000000000" pitchFamily="2" charset="2"/>
              <a:buChar char="ü"/>
              <a:defRPr/>
            </a:pPr>
            <a:r>
              <a:rPr lang="en-US" sz="2400" dirty="0">
                <a:ea typeface="Verdana" pitchFamily="34" charset="0"/>
                <a:cs typeface="Arial" panose="020B0604020202020204" pitchFamily="34" charset="0"/>
              </a:rPr>
              <a:t>Special Reserve Fund</a:t>
            </a:r>
          </a:p>
          <a:p>
            <a:pPr marL="1257300" lvl="2" indent="-342900">
              <a:buClr>
                <a:srgbClr val="C00000"/>
              </a:buClr>
              <a:buFont typeface="Wingdings" panose="05000000000000000000" pitchFamily="2" charset="2"/>
              <a:buChar char="ü"/>
              <a:defRPr/>
            </a:pPr>
            <a:r>
              <a:rPr lang="en-US" sz="2400" dirty="0">
                <a:ea typeface="Verdana" pitchFamily="34" charset="0"/>
                <a:cs typeface="Arial" panose="020B0604020202020204" pitchFamily="34" charset="0"/>
              </a:rPr>
              <a:t>Miscellaneous Fund</a:t>
            </a:r>
          </a:p>
          <a:p>
            <a:pPr marL="1257300" lvl="2" indent="-342900">
              <a:buClr>
                <a:srgbClr val="C00000"/>
              </a:buClr>
              <a:buFont typeface="Wingdings" panose="05000000000000000000" pitchFamily="2" charset="2"/>
              <a:buChar char="ü"/>
              <a:defRPr/>
            </a:pPr>
            <a:r>
              <a:rPr lang="en-US" sz="2400" dirty="0">
                <a:ea typeface="Verdana" pitchFamily="34" charset="0"/>
                <a:cs typeface="Arial" panose="020B0604020202020204" pitchFamily="34" charset="0"/>
              </a:rPr>
              <a:t>Capital Projects (Building) Fund</a:t>
            </a:r>
          </a:p>
          <a:p>
            <a:pPr marL="1257300" lvl="2" indent="-342900">
              <a:buClr>
                <a:srgbClr val="C00000"/>
              </a:buClr>
              <a:buFont typeface="Wingdings" panose="05000000000000000000" pitchFamily="2" charset="2"/>
              <a:buChar char="ü"/>
              <a:defRPr/>
            </a:pPr>
            <a:r>
              <a:rPr lang="en-US" sz="2400" dirty="0">
                <a:ea typeface="Verdana" pitchFamily="34" charset="0"/>
                <a:cs typeface="Verdana" pitchFamily="34" charset="0"/>
              </a:rPr>
              <a:t>Debt Services (Sinking &amp; Interest) Fund</a:t>
            </a:r>
            <a:endParaRPr lang="en-US" dirty="0">
              <a:ea typeface="Verdana" pitchFamily="34" charset="0"/>
              <a:cs typeface="Verdana" pitchFamily="34" charset="0"/>
            </a:endParaRPr>
          </a:p>
          <a:p>
            <a:endParaRPr lang="en-US" dirty="0"/>
          </a:p>
        </p:txBody>
      </p:sp>
      <p:sp>
        <p:nvSpPr>
          <p:cNvPr id="4" name="TextBox 3">
            <a:extLst>
              <a:ext uri="{FF2B5EF4-FFF2-40B4-BE49-F238E27FC236}">
                <a16:creationId xmlns:a16="http://schemas.microsoft.com/office/drawing/2014/main" id="{8DCAEF9A-06F3-83A6-39AB-EA2A63F25EF9}"/>
              </a:ext>
            </a:extLst>
          </p:cNvPr>
          <p:cNvSpPr txBox="1"/>
          <p:nvPr/>
        </p:nvSpPr>
        <p:spPr>
          <a:xfrm>
            <a:off x="9266550" y="6031468"/>
            <a:ext cx="2085586" cy="369332"/>
          </a:xfrm>
          <a:prstGeom prst="rect">
            <a:avLst/>
          </a:prstGeom>
          <a:solidFill>
            <a:srgbClr val="FFFF00"/>
          </a:solidFill>
        </p:spPr>
        <p:txBody>
          <a:bodyPr wrap="square" rtlCol="0">
            <a:spAutoFit/>
          </a:bodyPr>
          <a:lstStyle/>
          <a:p>
            <a:r>
              <a:rPr lang="en-US" dirty="0"/>
              <a:t>NDCC 15.1-09-31</a:t>
            </a:r>
          </a:p>
        </p:txBody>
      </p:sp>
    </p:spTree>
    <p:extLst>
      <p:ext uri="{BB962C8B-B14F-4D97-AF65-F5344CB8AC3E}">
        <p14:creationId xmlns:p14="http://schemas.microsoft.com/office/powerpoint/2010/main" val="3434147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8C3BA-F0A6-86F1-0BCA-466DEB536420}"/>
              </a:ext>
            </a:extLst>
          </p:cNvPr>
          <p:cNvSpPr>
            <a:spLocks noGrp="1"/>
          </p:cNvSpPr>
          <p:nvPr>
            <p:ph type="sldNum" sz="quarter" idx="12"/>
          </p:nvPr>
        </p:nvSpPr>
        <p:spPr/>
        <p:txBody>
          <a:bodyPr/>
          <a:lstStyle/>
          <a:p>
            <a:fld id="{CB1E4CB7-CB13-4810-BF18-BE31AFC64F93}" type="slidenum">
              <a:rPr lang="en-US" smtClean="0"/>
              <a:t>57</a:t>
            </a:fld>
            <a:endParaRPr lang="en-US" dirty="0"/>
          </a:p>
        </p:txBody>
      </p:sp>
      <p:sp>
        <p:nvSpPr>
          <p:cNvPr id="3" name="TextBox 2">
            <a:extLst>
              <a:ext uri="{FF2B5EF4-FFF2-40B4-BE49-F238E27FC236}">
                <a16:creationId xmlns:a16="http://schemas.microsoft.com/office/drawing/2014/main" id="{06EC54F3-D068-6837-1CDF-3D6CFE4136D7}"/>
              </a:ext>
            </a:extLst>
          </p:cNvPr>
          <p:cNvSpPr txBox="1"/>
          <p:nvPr/>
        </p:nvSpPr>
        <p:spPr>
          <a:xfrm>
            <a:off x="812800" y="797163"/>
            <a:ext cx="10617200" cy="5786199"/>
          </a:xfrm>
          <a:prstGeom prst="rect">
            <a:avLst/>
          </a:prstGeom>
          <a:noFill/>
        </p:spPr>
        <p:txBody>
          <a:bodyPr wrap="square" rtlCol="0">
            <a:spAutoFit/>
          </a:bodyPr>
          <a:lstStyle/>
          <a:p>
            <a:pPr marL="0" indent="0" algn="ctr">
              <a:buNone/>
            </a:pPr>
            <a:r>
              <a:rPr lang="en-US" sz="2800" b="1" dirty="0">
                <a:solidFill>
                  <a:srgbClr val="C00000"/>
                </a:solidFill>
                <a:ea typeface="Verdana" panose="020B0604030504040204" pitchFamily="34" charset="0"/>
                <a:cs typeface="Verdana" panose="020B0604030504040204" pitchFamily="34" charset="0"/>
              </a:rPr>
              <a:t>Notice</a:t>
            </a:r>
            <a:r>
              <a:rPr lang="en-US" sz="2800" dirty="0">
                <a:solidFill>
                  <a:srgbClr val="C00000"/>
                </a:solidFill>
                <a:ea typeface="Verdana" panose="020B0604030504040204" pitchFamily="34" charset="0"/>
                <a:cs typeface="Verdana" panose="020B0604030504040204" pitchFamily="34" charset="0"/>
              </a:rPr>
              <a:t> </a:t>
            </a:r>
            <a:r>
              <a:rPr lang="en-US" sz="2800" b="1" dirty="0">
                <a:solidFill>
                  <a:srgbClr val="C00000"/>
                </a:solidFill>
                <a:ea typeface="Verdana" panose="020B0604030504040204" pitchFamily="34" charset="0"/>
                <a:cs typeface="Verdana" panose="020B0604030504040204" pitchFamily="34" charset="0"/>
              </a:rPr>
              <a:t>– The Previous List Did Not Contain:</a:t>
            </a:r>
          </a:p>
          <a:p>
            <a:pPr marL="0" indent="0">
              <a:buNone/>
            </a:pP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Hot Lunch Fund Expenditures</a:t>
            </a:r>
          </a:p>
          <a:p>
            <a:pPr marL="0" indent="0">
              <a:buNone/>
            </a:pPr>
            <a:r>
              <a:rPr lang="en-US" sz="2800" dirty="0">
                <a:latin typeface="Arial" panose="020B0604020202020204" pitchFamily="34" charset="0"/>
                <a:ea typeface="Verdana" panose="020B0604030504040204" pitchFamily="34" charset="0"/>
                <a:cs typeface="Arial" panose="020B0604020202020204" pitchFamily="34" charset="0"/>
              </a:rPr>
              <a:t>These are Generally Approved by the Board-Appointed Hot Lunch Representative – Typically the Superintendent Because These are Non-Tax Dollars.  The Hot Lunch Representative Would Also Co-sign Hot Lunch Checks.  </a:t>
            </a:r>
          </a:p>
          <a:p>
            <a:pPr marL="0" indent="0">
              <a:buNone/>
            </a:pPr>
            <a:endParaRPr lang="en-US" sz="1400" b="1" dirty="0">
              <a:solidFill>
                <a:srgbClr val="0070C0"/>
              </a:solidFill>
              <a:latin typeface="Arial" panose="020B0604020202020204" pitchFamily="34" charset="0"/>
              <a:ea typeface="Verdana" panose="020B0604030504040204" pitchFamily="34" charset="0"/>
              <a:cs typeface="Arial" panose="020B0604020202020204" pitchFamily="34" charset="0"/>
            </a:endParaRPr>
          </a:p>
          <a:p>
            <a:pPr marL="0" indent="0">
              <a:buNone/>
            </a:pP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Activity Fund Expenditures</a:t>
            </a:r>
          </a:p>
          <a:p>
            <a:pPr marL="0" indent="0">
              <a:buNone/>
            </a:pPr>
            <a:r>
              <a:rPr lang="en-US" sz="2800" dirty="0">
                <a:latin typeface="Arial" panose="020B0604020202020204" pitchFamily="34" charset="0"/>
                <a:ea typeface="Verdana" panose="020B0604030504040204" pitchFamily="34" charset="0"/>
                <a:cs typeface="Arial" panose="020B0604020202020204" pitchFamily="34" charset="0"/>
              </a:rPr>
              <a:t>These Are Non-Tax Dollars and Typically Approved by the Athletic Director.  The AD Would Typically Also Co-sign Activity Checks.</a:t>
            </a:r>
          </a:p>
          <a:p>
            <a:pPr algn="ctr">
              <a:buNone/>
            </a:pPr>
            <a:r>
              <a:rPr lang="en-US" sz="3600" b="1" i="1" u="sng" dirty="0">
                <a:solidFill>
                  <a:srgbClr val="C00000"/>
                </a:solidFill>
                <a:latin typeface="Arial" panose="020B0604020202020204" pitchFamily="34" charset="0"/>
                <a:cs typeface="Arial" panose="020B0604020202020204" pitchFamily="34" charset="0"/>
              </a:rPr>
              <a:t>These Expenditures </a:t>
            </a:r>
            <a:r>
              <a:rPr lang="en-US" sz="3600" b="1" i="1" u="sng" dirty="0">
                <a:solidFill>
                  <a:srgbClr val="7030A0"/>
                </a:solidFill>
                <a:latin typeface="Arial" panose="020B0604020202020204" pitchFamily="34" charset="0"/>
                <a:cs typeface="Arial" panose="020B0604020202020204" pitchFamily="34" charset="0"/>
              </a:rPr>
              <a:t>MUST </a:t>
            </a:r>
            <a:r>
              <a:rPr lang="en-US" sz="3600" b="1" i="1" u="sng" dirty="0">
                <a:solidFill>
                  <a:srgbClr val="C00000"/>
                </a:solidFill>
                <a:latin typeface="Arial" panose="020B0604020202020204" pitchFamily="34" charset="0"/>
                <a:cs typeface="Arial" panose="020B0604020202020204" pitchFamily="34" charset="0"/>
              </a:rPr>
              <a:t>be Reported to the Board and Appear in Their Board Packets</a:t>
            </a:r>
            <a:endParaRPr lang="en-US" sz="3600" b="1" u="sng" dirty="0">
              <a:solidFill>
                <a:srgbClr val="7030A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0EBD5E1F-0488-09FE-5637-5D29B45D17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355" y="5852738"/>
            <a:ext cx="838200" cy="629013"/>
          </a:xfrm>
          <a:prstGeom prst="rect">
            <a:avLst/>
          </a:prstGeom>
          <a:effectLst>
            <a:glow rad="127000">
              <a:srgbClr val="FFFF00"/>
            </a:glow>
          </a:effectLst>
        </p:spPr>
      </p:pic>
      <p:sp>
        <p:nvSpPr>
          <p:cNvPr id="6" name="TextBox 5">
            <a:extLst>
              <a:ext uri="{FF2B5EF4-FFF2-40B4-BE49-F238E27FC236}">
                <a16:creationId xmlns:a16="http://schemas.microsoft.com/office/drawing/2014/main" id="{F5C5C898-8498-450C-E049-5B53E875DB80}"/>
              </a:ext>
            </a:extLst>
          </p:cNvPr>
          <p:cNvSpPr txBox="1"/>
          <p:nvPr/>
        </p:nvSpPr>
        <p:spPr>
          <a:xfrm>
            <a:off x="9074186" y="6112419"/>
            <a:ext cx="2090638" cy="369332"/>
          </a:xfrm>
          <a:prstGeom prst="rect">
            <a:avLst/>
          </a:prstGeom>
          <a:solidFill>
            <a:srgbClr val="FFFF00"/>
          </a:solidFill>
        </p:spPr>
        <p:txBody>
          <a:bodyPr wrap="square">
            <a:spAutoFit/>
          </a:bodyPr>
          <a:lstStyle/>
          <a:p>
            <a:r>
              <a:rPr lang="en-US" dirty="0"/>
              <a:t>NDCC 15.1-07-10</a:t>
            </a:r>
          </a:p>
        </p:txBody>
      </p:sp>
    </p:spTree>
    <p:extLst>
      <p:ext uri="{BB962C8B-B14F-4D97-AF65-F5344CB8AC3E}">
        <p14:creationId xmlns:p14="http://schemas.microsoft.com/office/powerpoint/2010/main" val="4251144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2B95F0-C087-1386-28C8-D79D8D68FE7B}"/>
              </a:ext>
            </a:extLst>
          </p:cNvPr>
          <p:cNvSpPr>
            <a:spLocks noGrp="1"/>
          </p:cNvSpPr>
          <p:nvPr>
            <p:ph type="sldNum" sz="quarter" idx="12"/>
          </p:nvPr>
        </p:nvSpPr>
        <p:spPr/>
        <p:txBody>
          <a:bodyPr/>
          <a:lstStyle/>
          <a:p>
            <a:fld id="{CB1E4CB7-CB13-4810-BF18-BE31AFC64F93}" type="slidenum">
              <a:rPr lang="en-US" smtClean="0"/>
              <a:t>58</a:t>
            </a:fld>
            <a:endParaRPr lang="en-US" dirty="0"/>
          </a:p>
        </p:txBody>
      </p:sp>
      <p:sp>
        <p:nvSpPr>
          <p:cNvPr id="3" name="TextBox 2">
            <a:extLst>
              <a:ext uri="{FF2B5EF4-FFF2-40B4-BE49-F238E27FC236}">
                <a16:creationId xmlns:a16="http://schemas.microsoft.com/office/drawing/2014/main" id="{EAA94783-3D70-B8DD-DD2E-308E1DE72F7D}"/>
              </a:ext>
            </a:extLst>
          </p:cNvPr>
          <p:cNvSpPr txBox="1"/>
          <p:nvPr/>
        </p:nvSpPr>
        <p:spPr>
          <a:xfrm>
            <a:off x="870857" y="957943"/>
            <a:ext cx="10559143" cy="4901342"/>
          </a:xfrm>
          <a:prstGeom prst="rect">
            <a:avLst/>
          </a:prstGeom>
          <a:noFill/>
        </p:spPr>
        <p:txBody>
          <a:bodyPr wrap="square" rtlCol="0">
            <a:spAutoFit/>
          </a:bodyPr>
          <a:lstStyle/>
          <a:p>
            <a:pPr marL="0" indent="0">
              <a:buNone/>
            </a:pPr>
            <a:r>
              <a:rPr lang="en-US" sz="3600" b="1" dirty="0">
                <a:solidFill>
                  <a:srgbClr val="7030A0"/>
                </a:solidFill>
                <a:cs typeface="Arial" panose="020B0604020202020204" pitchFamily="34" charset="0"/>
              </a:rPr>
              <a:t>Communications</a:t>
            </a:r>
          </a:p>
          <a:p>
            <a:pPr marL="914400" lvl="1" indent="-457200">
              <a:buFont typeface="Courier New" panose="02070309020205020404" pitchFamily="49" charset="0"/>
              <a:buChar char="o"/>
              <a:defRPr/>
            </a:pPr>
            <a:r>
              <a:rPr lang="en-US" sz="2400" dirty="0">
                <a:ea typeface="Verdana" pitchFamily="34" charset="0"/>
                <a:cs typeface="Arial" panose="020B0604020202020204" pitchFamily="34" charset="0"/>
              </a:rPr>
              <a:t>Reports From the Superintendent, Principals, Staff</a:t>
            </a:r>
          </a:p>
          <a:p>
            <a:pPr marL="914400" lvl="1" indent="-457200">
              <a:buFont typeface="Courier New" panose="02070309020205020404" pitchFamily="49" charset="0"/>
              <a:buChar char="o"/>
              <a:defRPr/>
            </a:pPr>
            <a:r>
              <a:rPr lang="en-US" sz="2400" dirty="0">
                <a:ea typeface="Verdana" pitchFamily="34" charset="0"/>
                <a:cs typeface="Arial" panose="020B0604020202020204" pitchFamily="34" charset="0"/>
              </a:rPr>
              <a:t>Reports From Guests </a:t>
            </a:r>
            <a:r>
              <a:rPr lang="en-US" sz="2400" b="1" u="sng" dirty="0">
                <a:solidFill>
                  <a:srgbClr val="7030A0"/>
                </a:solidFill>
                <a:ea typeface="Verdana" pitchFamily="34" charset="0"/>
                <a:cs typeface="Arial" panose="020B0604020202020204" pitchFamily="34" charset="0"/>
              </a:rPr>
              <a:t>THAT ARE ON THE AGENDA</a:t>
            </a:r>
          </a:p>
          <a:p>
            <a:pPr marL="800100" lvl="1" indent="-342900">
              <a:buFont typeface="Courier New" panose="02070309020205020404" pitchFamily="49" charset="0"/>
              <a:buChar char="o"/>
              <a:defRPr/>
            </a:pPr>
            <a:endParaRPr lang="en-US" sz="2000" dirty="0">
              <a:ea typeface="Verdana" pitchFamily="34" charset="0"/>
              <a:cs typeface="Verdana" pitchFamily="34" charset="0"/>
            </a:endParaRPr>
          </a:p>
          <a:p>
            <a:pPr marL="0" indent="0">
              <a:buNone/>
              <a:defRPr/>
            </a:pPr>
            <a:r>
              <a:rPr lang="en-US" sz="3600" b="1" dirty="0">
                <a:solidFill>
                  <a:srgbClr val="7030A0"/>
                </a:solidFill>
                <a:ea typeface="Verdana" pitchFamily="34" charset="0"/>
                <a:cs typeface="Arial" panose="020B0604020202020204" pitchFamily="34" charset="0"/>
              </a:rPr>
              <a:t>Financial</a:t>
            </a:r>
          </a:p>
          <a:p>
            <a:pPr marL="914400" lvl="1" indent="-452438">
              <a:buFont typeface="Courier New" panose="02070309020205020404" pitchFamily="49" charset="0"/>
              <a:buChar char="o"/>
              <a:defRPr/>
            </a:pPr>
            <a:r>
              <a:rPr lang="en-US" sz="2400" dirty="0">
                <a:ea typeface="Verdana" pitchFamily="34" charset="0"/>
                <a:cs typeface="Arial" panose="020B0604020202020204" pitchFamily="34" charset="0"/>
              </a:rPr>
              <a:t>The Business Manager Shall Present the Monthly/Quarterly/Annual Financial Reports to the Board for All Funds.</a:t>
            </a:r>
          </a:p>
          <a:p>
            <a:pPr marL="914400" lvl="1">
              <a:buClr>
                <a:srgbClr val="C00000"/>
              </a:buClr>
              <a:defRPr/>
            </a:pPr>
            <a:endParaRPr lang="en-US" sz="1050" dirty="0">
              <a:ea typeface="Verdana" pitchFamily="34" charset="0"/>
              <a:cs typeface="Arial" panose="020B0604020202020204" pitchFamily="34" charset="0"/>
            </a:endParaRPr>
          </a:p>
          <a:p>
            <a:pPr lvl="2"/>
            <a:r>
              <a:rPr lang="en-US" sz="2400" dirty="0">
                <a:solidFill>
                  <a:srgbClr val="C00000"/>
                </a:solidFill>
                <a:ea typeface="Verdana" pitchFamily="34" charset="0"/>
                <a:cs typeface="Arial" panose="020B0604020202020204" pitchFamily="34" charset="0"/>
              </a:rPr>
              <a:t>NDCC States, “</a:t>
            </a:r>
            <a:r>
              <a:rPr lang="en-US" sz="2400" dirty="0">
                <a:solidFill>
                  <a:srgbClr val="C00000"/>
                </a:solidFill>
                <a:cs typeface="Arial" panose="020B0604020202020204" pitchFamily="34" charset="0"/>
              </a:rPr>
              <a:t>All Financial Reports, Whether Statutorily Mandated or Requested by the Board, and Whether Written or Oral, </a:t>
            </a:r>
            <a:r>
              <a:rPr lang="en-US" sz="2400" b="1" u="sng" dirty="0">
                <a:solidFill>
                  <a:srgbClr val="C00000"/>
                </a:solidFill>
                <a:cs typeface="Arial" panose="020B0604020202020204" pitchFamily="34" charset="0"/>
              </a:rPr>
              <a:t>Must be Personally Presented to The Board by the School District Business Manager</a:t>
            </a:r>
            <a:r>
              <a:rPr lang="en-US" sz="2400" dirty="0">
                <a:solidFill>
                  <a:srgbClr val="C00000"/>
                </a:solidFill>
                <a:cs typeface="Arial" panose="020B0604020202020204" pitchFamily="34" charset="0"/>
              </a:rPr>
              <a:t>.”</a:t>
            </a:r>
            <a:endParaRPr lang="en-US" sz="2400" dirty="0">
              <a:solidFill>
                <a:srgbClr val="C00000"/>
              </a:solidFill>
              <a:ea typeface="Verdana"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ADBEA760-513F-ABB2-2D24-1EBCCBAE70B4}"/>
              </a:ext>
            </a:extLst>
          </p:cNvPr>
          <p:cNvSpPr txBox="1"/>
          <p:nvPr/>
        </p:nvSpPr>
        <p:spPr>
          <a:xfrm>
            <a:off x="8639338" y="6214030"/>
            <a:ext cx="2525486" cy="369332"/>
          </a:xfrm>
          <a:prstGeom prst="rect">
            <a:avLst/>
          </a:prstGeom>
          <a:solidFill>
            <a:srgbClr val="FFFF00"/>
          </a:solidFill>
        </p:spPr>
        <p:txBody>
          <a:bodyPr wrap="square">
            <a:spAutoFit/>
          </a:bodyPr>
          <a:lstStyle/>
          <a:p>
            <a:r>
              <a:rPr lang="en-US" dirty="0"/>
              <a:t>NDCC 15.1-07-20.1(3)</a:t>
            </a:r>
          </a:p>
        </p:txBody>
      </p:sp>
    </p:spTree>
    <p:extLst>
      <p:ext uri="{BB962C8B-B14F-4D97-AF65-F5344CB8AC3E}">
        <p14:creationId xmlns:p14="http://schemas.microsoft.com/office/powerpoint/2010/main" val="2994053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EB35A2-8631-B85F-C14C-11587C9E78F1}"/>
              </a:ext>
            </a:extLst>
          </p:cNvPr>
          <p:cNvSpPr>
            <a:spLocks noGrp="1"/>
          </p:cNvSpPr>
          <p:nvPr>
            <p:ph type="sldNum" sz="quarter" idx="12"/>
          </p:nvPr>
        </p:nvSpPr>
        <p:spPr/>
        <p:txBody>
          <a:bodyPr/>
          <a:lstStyle/>
          <a:p>
            <a:fld id="{CB1E4CB7-CB13-4810-BF18-BE31AFC64F93}" type="slidenum">
              <a:rPr lang="en-US" smtClean="0"/>
              <a:t>59</a:t>
            </a:fld>
            <a:endParaRPr lang="en-US" dirty="0"/>
          </a:p>
        </p:txBody>
      </p:sp>
      <p:sp>
        <p:nvSpPr>
          <p:cNvPr id="3" name="TextBox 2">
            <a:extLst>
              <a:ext uri="{FF2B5EF4-FFF2-40B4-BE49-F238E27FC236}">
                <a16:creationId xmlns:a16="http://schemas.microsoft.com/office/drawing/2014/main" id="{58718BD5-5A56-913B-BD74-D61102CC9F27}"/>
              </a:ext>
            </a:extLst>
          </p:cNvPr>
          <p:cNvSpPr txBox="1"/>
          <p:nvPr/>
        </p:nvSpPr>
        <p:spPr>
          <a:xfrm>
            <a:off x="943429" y="1030514"/>
            <a:ext cx="10486571" cy="4224233"/>
          </a:xfrm>
          <a:prstGeom prst="rect">
            <a:avLst/>
          </a:prstGeom>
          <a:noFill/>
        </p:spPr>
        <p:txBody>
          <a:bodyPr wrap="square" rtlCol="0">
            <a:spAutoFit/>
          </a:bodyPr>
          <a:lstStyle/>
          <a:p>
            <a:pPr marL="0" indent="0">
              <a:buNone/>
            </a:pPr>
            <a:r>
              <a:rPr lang="en-US" sz="3600" b="1" dirty="0">
                <a:solidFill>
                  <a:srgbClr val="7030A0"/>
                </a:solidFill>
                <a:cs typeface="Arial" panose="020B0604020202020204" pitchFamily="34" charset="0"/>
              </a:rPr>
              <a:t>Unfinished Business</a:t>
            </a:r>
          </a:p>
          <a:p>
            <a:pPr marL="914400" lvl="1" indent="-457200">
              <a:buFont typeface="Courier New" panose="02070309020205020404" pitchFamily="49" charset="0"/>
              <a:buChar char="o"/>
              <a:defRPr/>
            </a:pPr>
            <a:r>
              <a:rPr lang="en-US" sz="2800" dirty="0">
                <a:ea typeface="Verdana" pitchFamily="34" charset="0"/>
                <a:cs typeface="Arial" panose="020B0604020202020204" pitchFamily="34" charset="0"/>
              </a:rPr>
              <a:t>Any Items that Had Been Tabled from a Past Board Meeting, or Items that  Needed More Study Before Being Brought for Consideration to the Board.</a:t>
            </a:r>
          </a:p>
          <a:p>
            <a:pPr marL="800100" lvl="1" indent="-342900">
              <a:buFont typeface="Courier New" panose="02070309020205020404" pitchFamily="49" charset="0"/>
              <a:buChar char="o"/>
              <a:defRPr/>
            </a:pPr>
            <a:endParaRPr lang="en-US" sz="1050" dirty="0">
              <a:ea typeface="Verdana" pitchFamily="34" charset="0"/>
              <a:cs typeface="Arial" panose="020B0604020202020204" pitchFamily="34" charset="0"/>
            </a:endParaRPr>
          </a:p>
          <a:p>
            <a:pPr marL="0" indent="0">
              <a:buNone/>
              <a:defRPr/>
            </a:pPr>
            <a:r>
              <a:rPr lang="en-US" sz="3600" b="1" dirty="0">
                <a:solidFill>
                  <a:srgbClr val="7030A0"/>
                </a:solidFill>
                <a:ea typeface="Verdana" pitchFamily="34" charset="0"/>
                <a:cs typeface="Arial" panose="020B0604020202020204" pitchFamily="34" charset="0"/>
              </a:rPr>
              <a:t>New Business</a:t>
            </a:r>
          </a:p>
          <a:p>
            <a:pPr marL="914400" lvl="1" indent="-457200">
              <a:buFont typeface="Courier New" panose="02070309020205020404" pitchFamily="49" charset="0"/>
              <a:buChar char="o"/>
              <a:defRPr/>
            </a:pPr>
            <a:r>
              <a:rPr lang="en-US" sz="2800" dirty="0">
                <a:ea typeface="Verdana" pitchFamily="34" charset="0"/>
                <a:cs typeface="Arial" panose="020B0604020202020204" pitchFamily="34" charset="0"/>
              </a:rPr>
              <a:t>Items that were on The Approved Agenda as New Business Should be Discussed and Any Necessary Board Action Should be Noted in the Minutes.</a:t>
            </a:r>
          </a:p>
          <a:p>
            <a:endParaRPr lang="en-US" dirty="0"/>
          </a:p>
        </p:txBody>
      </p:sp>
      <p:pic>
        <p:nvPicPr>
          <p:cNvPr id="4" name="Picture 3" descr="A sign on a pole&#10;&#10;Description automatically generated">
            <a:extLst>
              <a:ext uri="{FF2B5EF4-FFF2-40B4-BE49-F238E27FC236}">
                <a16:creationId xmlns:a16="http://schemas.microsoft.com/office/drawing/2014/main" id="{6099FBF1-9F8C-43BC-AA0E-5A81C497B4A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33688" y="4884032"/>
            <a:ext cx="2084788" cy="1516768"/>
          </a:xfrm>
          <a:prstGeom prst="rect">
            <a:avLst/>
          </a:prstGeom>
        </p:spPr>
      </p:pic>
    </p:spTree>
    <p:extLst>
      <p:ext uri="{BB962C8B-B14F-4D97-AF65-F5344CB8AC3E}">
        <p14:creationId xmlns:p14="http://schemas.microsoft.com/office/powerpoint/2010/main" val="71547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1BFF39-ABE8-94D2-8E10-14CA9DBD2988}"/>
              </a:ext>
            </a:extLst>
          </p:cNvPr>
          <p:cNvSpPr>
            <a:spLocks noGrp="1"/>
          </p:cNvSpPr>
          <p:nvPr>
            <p:ph type="sldNum" sz="quarter" idx="12"/>
          </p:nvPr>
        </p:nvSpPr>
        <p:spPr/>
        <p:txBody>
          <a:bodyPr/>
          <a:lstStyle/>
          <a:p>
            <a:fld id="{CB1E4CB7-CB13-4810-BF18-BE31AFC64F93}" type="slidenum">
              <a:rPr lang="en-US" smtClean="0"/>
              <a:t>6</a:t>
            </a:fld>
            <a:endParaRPr lang="en-US" dirty="0"/>
          </a:p>
        </p:txBody>
      </p:sp>
      <p:sp>
        <p:nvSpPr>
          <p:cNvPr id="3" name="TextBox 2">
            <a:extLst>
              <a:ext uri="{FF2B5EF4-FFF2-40B4-BE49-F238E27FC236}">
                <a16:creationId xmlns:a16="http://schemas.microsoft.com/office/drawing/2014/main" id="{70A9EEA5-4949-390C-DCBD-756E2DB5E691}"/>
              </a:ext>
            </a:extLst>
          </p:cNvPr>
          <p:cNvSpPr txBox="1"/>
          <p:nvPr/>
        </p:nvSpPr>
        <p:spPr>
          <a:xfrm>
            <a:off x="762000" y="812800"/>
            <a:ext cx="10668000" cy="4273991"/>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While we are on the Subject, </a:t>
            </a:r>
          </a:p>
          <a:p>
            <a:r>
              <a:rPr lang="en-US" sz="5400" b="1" dirty="0">
                <a:latin typeface="Arial" panose="020B0604020202020204" pitchFamily="34" charset="0"/>
                <a:cs typeface="Arial" panose="020B0604020202020204" pitchFamily="34" charset="0"/>
              </a:rPr>
              <a:t>Whom do </a:t>
            </a:r>
            <a:r>
              <a:rPr lang="en-US" sz="5400" b="1" u="sng" dirty="0">
                <a:solidFill>
                  <a:srgbClr val="7030A0"/>
                </a:solidFill>
                <a:latin typeface="Arial" panose="020B0604020202020204" pitchFamily="34" charset="0"/>
                <a:cs typeface="Arial" panose="020B0604020202020204" pitchFamily="34" charset="0"/>
              </a:rPr>
              <a:t>YOU </a:t>
            </a:r>
            <a:r>
              <a:rPr lang="en-US" sz="5400" b="1" dirty="0">
                <a:latin typeface="Arial" panose="020B0604020202020204" pitchFamily="34" charset="0"/>
                <a:cs typeface="Arial" panose="020B0604020202020204" pitchFamily="34" charset="0"/>
              </a:rPr>
              <a:t>Report to?</a:t>
            </a:r>
          </a:p>
          <a:p>
            <a:endParaRPr lang="en-US" sz="2800" b="1" dirty="0">
              <a:latin typeface="Arial" panose="020B0604020202020204" pitchFamily="34" charset="0"/>
              <a:cs typeface="Arial" panose="020B0604020202020204" pitchFamily="34" charset="0"/>
            </a:endParaRPr>
          </a:p>
          <a:p>
            <a:pPr marL="465138" indent="-465138">
              <a:lnSpc>
                <a:spcPct val="150000"/>
              </a:lnSpc>
              <a:buFont typeface="Arial" panose="020B0604020202020204" pitchFamily="34" charset="0"/>
              <a:buChar char="•"/>
            </a:pPr>
            <a:r>
              <a:rPr lang="en-US" sz="4800" b="1" dirty="0"/>
              <a:t>Board of Education?</a:t>
            </a:r>
          </a:p>
          <a:p>
            <a:pPr marL="465138" indent="-465138">
              <a:lnSpc>
                <a:spcPct val="150000"/>
              </a:lnSpc>
              <a:buFont typeface="Arial" panose="020B0604020202020204" pitchFamily="34" charset="0"/>
              <a:buChar char="•"/>
            </a:pPr>
            <a:r>
              <a:rPr lang="en-US" sz="4800" b="1" dirty="0"/>
              <a:t>School Board?</a:t>
            </a:r>
            <a:endParaRPr lang="en-US" sz="4800" b="1" dirty="0">
              <a:latin typeface="Arial" panose="020B0604020202020204" pitchFamily="34" charset="0"/>
              <a:cs typeface="Arial" panose="020B0604020202020204" pitchFamily="34" charset="0"/>
            </a:endParaRPr>
          </a:p>
        </p:txBody>
      </p:sp>
      <p:pic>
        <p:nvPicPr>
          <p:cNvPr id="6" name="Picture 5" descr="A picture containing sky, person, indoor, arm&#10;&#10;Description automatically generated">
            <a:extLst>
              <a:ext uri="{FF2B5EF4-FFF2-40B4-BE49-F238E27FC236}">
                <a16:creationId xmlns:a16="http://schemas.microsoft.com/office/drawing/2014/main" id="{774DEF93-543D-D0D5-FCED-76C6FC55A7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71301" y="3379829"/>
            <a:ext cx="3240242" cy="2160161"/>
          </a:xfrm>
          <a:prstGeom prst="rect">
            <a:avLst/>
          </a:prstGeom>
        </p:spPr>
      </p:pic>
    </p:spTree>
    <p:extLst>
      <p:ext uri="{BB962C8B-B14F-4D97-AF65-F5344CB8AC3E}">
        <p14:creationId xmlns:p14="http://schemas.microsoft.com/office/powerpoint/2010/main" val="3887061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EC1A6-AD7E-F876-9953-A5A6472CF140}"/>
              </a:ext>
            </a:extLst>
          </p:cNvPr>
          <p:cNvSpPr>
            <a:spLocks noGrp="1"/>
          </p:cNvSpPr>
          <p:nvPr>
            <p:ph type="sldNum" sz="quarter" idx="12"/>
          </p:nvPr>
        </p:nvSpPr>
        <p:spPr/>
        <p:txBody>
          <a:bodyPr/>
          <a:lstStyle/>
          <a:p>
            <a:fld id="{CB1E4CB7-CB13-4810-BF18-BE31AFC64F93}" type="slidenum">
              <a:rPr lang="en-US" smtClean="0"/>
              <a:t>60</a:t>
            </a:fld>
            <a:endParaRPr lang="en-US" dirty="0"/>
          </a:p>
        </p:txBody>
      </p:sp>
      <p:sp>
        <p:nvSpPr>
          <p:cNvPr id="3" name="TextBox 2">
            <a:extLst>
              <a:ext uri="{FF2B5EF4-FFF2-40B4-BE49-F238E27FC236}">
                <a16:creationId xmlns:a16="http://schemas.microsoft.com/office/drawing/2014/main" id="{D5D2F9BD-D955-1A02-C8BB-BF1252FE3A8E}"/>
              </a:ext>
            </a:extLst>
          </p:cNvPr>
          <p:cNvSpPr txBox="1"/>
          <p:nvPr/>
        </p:nvSpPr>
        <p:spPr>
          <a:xfrm>
            <a:off x="870857" y="798287"/>
            <a:ext cx="10450286" cy="3477875"/>
          </a:xfrm>
          <a:prstGeom prst="rect">
            <a:avLst/>
          </a:prstGeom>
          <a:noFill/>
        </p:spPr>
        <p:txBody>
          <a:bodyPr wrap="square" rtlCol="0">
            <a:spAutoFit/>
          </a:bodyPr>
          <a:lstStyle/>
          <a:p>
            <a:pPr marL="0" indent="0">
              <a:buNone/>
              <a:tabLst>
                <a:tab pos="169863" algn="l"/>
              </a:tabLst>
              <a:defRPr/>
            </a:pPr>
            <a:r>
              <a:rPr lang="en-US" sz="3600" b="1" dirty="0">
                <a:ea typeface="Verdana" pitchFamily="34" charset="0"/>
                <a:cs typeface="Arial" panose="020B0604020202020204" pitchFamily="34" charset="0"/>
              </a:rPr>
              <a:t>Miscellaneous Business</a:t>
            </a:r>
          </a:p>
          <a:p>
            <a:pPr marL="914400" lvl="1" indent="-457200">
              <a:buFont typeface="Courier New" panose="02070309020205020404" pitchFamily="49" charset="0"/>
              <a:buChar char="o"/>
              <a:tabLst>
                <a:tab pos="169863" algn="l"/>
              </a:tabLst>
              <a:defRPr/>
            </a:pPr>
            <a:r>
              <a:rPr lang="en-US" sz="2800" dirty="0">
                <a:ea typeface="Verdana" pitchFamily="34" charset="0"/>
                <a:cs typeface="Arial" panose="020B0604020202020204" pitchFamily="34" charset="0"/>
              </a:rPr>
              <a:t>Any Items That Were Added to the Agenda or Other Items to be Brought to the Board’s Attention.</a:t>
            </a:r>
          </a:p>
          <a:p>
            <a:pPr marL="0" indent="0">
              <a:buNone/>
              <a:tabLst>
                <a:tab pos="169863" algn="l"/>
              </a:tabLst>
              <a:defRPr/>
            </a:pPr>
            <a:endParaRPr lang="en-US" b="1" dirty="0">
              <a:ea typeface="Verdana" pitchFamily="34" charset="0"/>
              <a:cs typeface="Arial" panose="020B0604020202020204" pitchFamily="34" charset="0"/>
            </a:endParaRPr>
          </a:p>
          <a:p>
            <a:pPr marL="0" indent="0">
              <a:buNone/>
              <a:tabLst>
                <a:tab pos="169863" algn="l"/>
              </a:tabLst>
              <a:defRPr/>
            </a:pPr>
            <a:r>
              <a:rPr lang="en-US" sz="3600" b="1" dirty="0">
                <a:ea typeface="Verdana" pitchFamily="34" charset="0"/>
                <a:cs typeface="Arial" panose="020B0604020202020204" pitchFamily="34" charset="0"/>
              </a:rPr>
              <a:t>Adjournment</a:t>
            </a:r>
          </a:p>
          <a:p>
            <a:pPr marL="914400" lvl="1" indent="-457200">
              <a:buFont typeface="Courier New" panose="02070309020205020404" pitchFamily="49" charset="0"/>
              <a:buChar char="o"/>
              <a:tabLst>
                <a:tab pos="169863" algn="l"/>
              </a:tabLst>
              <a:defRPr/>
            </a:pPr>
            <a:r>
              <a:rPr lang="en-US" sz="2800" dirty="0">
                <a:ea typeface="Verdana" pitchFamily="34" charset="0"/>
                <a:cs typeface="Arial" panose="020B0604020202020204" pitchFamily="34" charset="0"/>
              </a:rPr>
              <a:t>Prior to Adjournment, the Board Should Determine the Date, Place, and Time of the Next Board Meeting.</a:t>
            </a:r>
            <a:endParaRPr lang="en-US" sz="2800" dirty="0">
              <a:solidFill>
                <a:srgbClr val="C00000"/>
              </a:solidFill>
              <a:ea typeface="Verdana"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1CF15198-5023-858C-CCEA-27F0325AD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782" y="3909221"/>
            <a:ext cx="3665865" cy="2699409"/>
          </a:xfrm>
          <a:prstGeom prst="rect">
            <a:avLst/>
          </a:prstGeom>
        </p:spPr>
      </p:pic>
    </p:spTree>
    <p:extLst>
      <p:ext uri="{BB962C8B-B14F-4D97-AF65-F5344CB8AC3E}">
        <p14:creationId xmlns:p14="http://schemas.microsoft.com/office/powerpoint/2010/main" val="2163702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4204D7-CD1A-0E1D-A726-BC5AD93718BC}"/>
              </a:ext>
            </a:extLst>
          </p:cNvPr>
          <p:cNvSpPr>
            <a:spLocks noGrp="1"/>
          </p:cNvSpPr>
          <p:nvPr>
            <p:ph type="sldNum" sz="quarter" idx="12"/>
          </p:nvPr>
        </p:nvSpPr>
        <p:spPr/>
        <p:txBody>
          <a:bodyPr/>
          <a:lstStyle/>
          <a:p>
            <a:fld id="{CB1E4CB7-CB13-4810-BF18-BE31AFC64F93}" type="slidenum">
              <a:rPr lang="en-US" smtClean="0"/>
              <a:t>61</a:t>
            </a:fld>
            <a:endParaRPr lang="en-US" dirty="0"/>
          </a:p>
        </p:txBody>
      </p:sp>
      <p:sp>
        <p:nvSpPr>
          <p:cNvPr id="3" name="TextBox 2">
            <a:extLst>
              <a:ext uri="{FF2B5EF4-FFF2-40B4-BE49-F238E27FC236}">
                <a16:creationId xmlns:a16="http://schemas.microsoft.com/office/drawing/2014/main" id="{111C4E6D-024E-B9E1-4F12-29CC9425AB5A}"/>
              </a:ext>
            </a:extLst>
          </p:cNvPr>
          <p:cNvSpPr txBox="1"/>
          <p:nvPr/>
        </p:nvSpPr>
        <p:spPr>
          <a:xfrm>
            <a:off x="928914" y="1030514"/>
            <a:ext cx="10348686" cy="5047536"/>
          </a:xfrm>
          <a:prstGeom prst="rect">
            <a:avLst/>
          </a:prstGeom>
          <a:noFill/>
        </p:spPr>
        <p:txBody>
          <a:bodyPr wrap="square" rtlCol="0">
            <a:spAutoFit/>
          </a:bodyPr>
          <a:lstStyle/>
          <a:p>
            <a:pPr marL="0" indent="0">
              <a:buNone/>
            </a:pPr>
            <a:r>
              <a:rPr lang="en-US" sz="3200" b="1" dirty="0">
                <a:ea typeface="Verdana" panose="020B0604030504040204" pitchFamily="34" charset="0"/>
                <a:cs typeface="Arial" panose="020B0604020202020204" pitchFamily="34" charset="0"/>
              </a:rPr>
              <a:t>After the Board Meeting:</a:t>
            </a:r>
          </a:p>
          <a:p>
            <a:pPr marL="628650" indent="-62865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Have the Board Checks Ready</a:t>
            </a:r>
          </a:p>
          <a:p>
            <a:pPr marL="628650" indent="-62865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Give Checks to Board President to Sign, </a:t>
            </a:r>
            <a:r>
              <a:rPr lang="en-US" sz="3600" dirty="0">
                <a:ln w="22225">
                  <a:solidFill>
                    <a:srgbClr val="0000FF"/>
                  </a:solidFill>
                  <a:prstDash val="solid"/>
                </a:ln>
                <a:solidFill>
                  <a:schemeClr val="accent2">
                    <a:lumMod val="40000"/>
                    <a:lumOff val="60000"/>
                  </a:schemeClr>
                </a:solidFill>
                <a:latin typeface="Arial" panose="020B0604020202020204" pitchFamily="34" charset="0"/>
                <a:cs typeface="Arial" panose="020B0604020202020204" pitchFamily="34" charset="0"/>
              </a:rPr>
              <a:t>OR </a:t>
            </a:r>
            <a:r>
              <a:rPr lang="en-US" sz="3600" dirty="0">
                <a:latin typeface="Arial" panose="020B0604020202020204" pitchFamily="34" charset="0"/>
                <a:cs typeface="Arial" panose="020B0604020202020204" pitchFamily="34" charset="0"/>
              </a:rPr>
              <a:t>Give to the Superintendent to Stamp</a:t>
            </a:r>
          </a:p>
          <a:p>
            <a:pPr marL="628650" indent="-62865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Complete and/or Follow-up Correspondence, Contracts, Notices, Etc.</a:t>
            </a:r>
          </a:p>
          <a:p>
            <a:pPr marL="628650" indent="-62865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Prepare Meeting Minutes</a:t>
            </a:r>
          </a:p>
          <a:p>
            <a:pPr marL="628650" indent="-628650">
              <a:buFont typeface="Arial" panose="020B0604020202020204" pitchFamily="34" charset="0"/>
              <a:buChar char="•"/>
            </a:pPr>
            <a:r>
              <a:rPr lang="en-US" sz="3600" dirty="0">
                <a:latin typeface="Arial" panose="020B0604020202020204" pitchFamily="34" charset="0"/>
                <a:cs typeface="Arial" panose="020B0604020202020204" pitchFamily="34" charset="0"/>
              </a:rPr>
              <a:t>File Board Packets in the Board Binder</a:t>
            </a:r>
          </a:p>
          <a:p>
            <a:endParaRPr lang="en-US" dirty="0"/>
          </a:p>
        </p:txBody>
      </p:sp>
      <p:pic>
        <p:nvPicPr>
          <p:cNvPr id="4" name="Picture 3">
            <a:extLst>
              <a:ext uri="{FF2B5EF4-FFF2-40B4-BE49-F238E27FC236}">
                <a16:creationId xmlns:a16="http://schemas.microsoft.com/office/drawing/2014/main" id="{9AE69A17-16CD-AD81-6A9F-A312ADD6F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021" y="1030514"/>
            <a:ext cx="1648627" cy="1102225"/>
          </a:xfrm>
          <a:prstGeom prst="rect">
            <a:avLst/>
          </a:prstGeom>
        </p:spPr>
      </p:pic>
      <p:pic>
        <p:nvPicPr>
          <p:cNvPr id="5" name="Picture 4">
            <a:extLst>
              <a:ext uri="{FF2B5EF4-FFF2-40B4-BE49-F238E27FC236}">
                <a16:creationId xmlns:a16="http://schemas.microsoft.com/office/drawing/2014/main" id="{BAA064C5-E97C-2CBF-28BC-40DF769E4F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5771787"/>
            <a:ext cx="838200" cy="629013"/>
          </a:xfrm>
          <a:prstGeom prst="rect">
            <a:avLst/>
          </a:prstGeom>
          <a:effectLst>
            <a:glow rad="127000">
              <a:srgbClr val="FFFF00"/>
            </a:glow>
          </a:effectLst>
        </p:spPr>
      </p:pic>
    </p:spTree>
    <p:extLst>
      <p:ext uri="{BB962C8B-B14F-4D97-AF65-F5344CB8AC3E}">
        <p14:creationId xmlns:p14="http://schemas.microsoft.com/office/powerpoint/2010/main" val="3735085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FD8C9B-BDF0-6B29-58A7-0175F663256A}"/>
              </a:ext>
            </a:extLst>
          </p:cNvPr>
          <p:cNvSpPr>
            <a:spLocks noGrp="1"/>
          </p:cNvSpPr>
          <p:nvPr>
            <p:ph type="sldNum" sz="quarter" idx="12"/>
          </p:nvPr>
        </p:nvSpPr>
        <p:spPr/>
        <p:txBody>
          <a:bodyPr/>
          <a:lstStyle/>
          <a:p>
            <a:fld id="{CB1E4CB7-CB13-4810-BF18-BE31AFC64F93}" type="slidenum">
              <a:rPr lang="en-US" smtClean="0"/>
              <a:t>62</a:t>
            </a:fld>
            <a:endParaRPr lang="en-US" dirty="0"/>
          </a:p>
        </p:txBody>
      </p:sp>
      <p:sp>
        <p:nvSpPr>
          <p:cNvPr id="3" name="TextBox 2">
            <a:extLst>
              <a:ext uri="{FF2B5EF4-FFF2-40B4-BE49-F238E27FC236}">
                <a16:creationId xmlns:a16="http://schemas.microsoft.com/office/drawing/2014/main" id="{AFC96BC5-7E5F-FD4F-5738-0C8B7DB2CEAB}"/>
              </a:ext>
            </a:extLst>
          </p:cNvPr>
          <p:cNvSpPr txBox="1"/>
          <p:nvPr/>
        </p:nvSpPr>
        <p:spPr>
          <a:xfrm>
            <a:off x="1175657" y="1451429"/>
            <a:ext cx="10000343" cy="3416320"/>
          </a:xfrm>
          <a:prstGeom prst="rect">
            <a:avLst/>
          </a:prstGeom>
          <a:noFill/>
        </p:spPr>
        <p:txBody>
          <a:bodyPr wrap="square" rtlCol="0">
            <a:spAutoFit/>
          </a:bodyPr>
          <a:lstStyle/>
          <a:p>
            <a:pPr marL="342900" indent="-342900">
              <a:buFont typeface="Arial" panose="020B0604020202020204" pitchFamily="34" charset="0"/>
              <a:buChar char="•"/>
            </a:pPr>
            <a:r>
              <a:rPr lang="en-US" sz="5400" b="1" dirty="0">
                <a:latin typeface="Arial" panose="020B0604020202020204" pitchFamily="34" charset="0"/>
                <a:cs typeface="Arial" panose="020B0604020202020204" pitchFamily="34" charset="0"/>
              </a:rPr>
              <a:t>Executive Sessions</a:t>
            </a:r>
          </a:p>
          <a:p>
            <a:pPr marL="342900" indent="-342900">
              <a:buFont typeface="Arial" panose="020B0604020202020204" pitchFamily="34" charset="0"/>
              <a:buChar char="•"/>
            </a:pPr>
            <a:r>
              <a:rPr lang="en-US" sz="5400" b="1" dirty="0">
                <a:latin typeface="Arial" panose="020B0604020202020204" pitchFamily="34" charset="0"/>
                <a:cs typeface="Arial" panose="020B0604020202020204" pitchFamily="34" charset="0"/>
              </a:rPr>
              <a:t>Board Committee Meetings</a:t>
            </a:r>
          </a:p>
          <a:p>
            <a:pPr marL="342900" indent="-342900">
              <a:buFont typeface="Arial" panose="020B0604020202020204" pitchFamily="34" charset="0"/>
              <a:buChar char="•"/>
            </a:pPr>
            <a:r>
              <a:rPr lang="en-US" sz="5400" b="1" dirty="0">
                <a:latin typeface="Arial" panose="020B0604020202020204" pitchFamily="34" charset="0"/>
                <a:cs typeface="Arial" panose="020B0604020202020204" pitchFamily="34" charset="0"/>
              </a:rPr>
              <a:t>Negotiations</a:t>
            </a:r>
          </a:p>
          <a:p>
            <a:pPr marL="342900" indent="-342900">
              <a:buFont typeface="Arial" panose="020B0604020202020204" pitchFamily="34" charset="0"/>
              <a:buChar char="•"/>
            </a:pPr>
            <a:r>
              <a:rPr lang="en-US" sz="5400" b="1" dirty="0">
                <a:latin typeface="Arial" panose="020B0604020202020204" pitchFamily="34" charset="0"/>
                <a:cs typeface="Arial" panose="020B0604020202020204" pitchFamily="34" charset="0"/>
              </a:rPr>
              <a:t>Board Retreats</a:t>
            </a:r>
          </a:p>
        </p:txBody>
      </p:sp>
    </p:spTree>
    <p:extLst>
      <p:ext uri="{BB962C8B-B14F-4D97-AF65-F5344CB8AC3E}">
        <p14:creationId xmlns:p14="http://schemas.microsoft.com/office/powerpoint/2010/main" val="3753850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8E8063-6D83-57E1-5274-E1A0D9C52700}"/>
              </a:ext>
            </a:extLst>
          </p:cNvPr>
          <p:cNvSpPr>
            <a:spLocks noGrp="1"/>
          </p:cNvSpPr>
          <p:nvPr>
            <p:ph type="sldNum" sz="quarter" idx="12"/>
          </p:nvPr>
        </p:nvSpPr>
        <p:spPr/>
        <p:txBody>
          <a:bodyPr/>
          <a:lstStyle/>
          <a:p>
            <a:fld id="{CB1E4CB7-CB13-4810-BF18-BE31AFC64F93}" type="slidenum">
              <a:rPr lang="en-US" smtClean="0"/>
              <a:t>63</a:t>
            </a:fld>
            <a:endParaRPr lang="en-US" dirty="0"/>
          </a:p>
        </p:txBody>
      </p:sp>
      <p:sp>
        <p:nvSpPr>
          <p:cNvPr id="3" name="TextBox 2">
            <a:extLst>
              <a:ext uri="{FF2B5EF4-FFF2-40B4-BE49-F238E27FC236}">
                <a16:creationId xmlns:a16="http://schemas.microsoft.com/office/drawing/2014/main" id="{3535980F-9B1D-111B-ECAE-FA11A5F309D1}"/>
              </a:ext>
            </a:extLst>
          </p:cNvPr>
          <p:cNvSpPr txBox="1"/>
          <p:nvPr/>
        </p:nvSpPr>
        <p:spPr>
          <a:xfrm>
            <a:off x="845456" y="725714"/>
            <a:ext cx="10584543" cy="5463034"/>
          </a:xfrm>
          <a:prstGeom prst="rect">
            <a:avLst/>
          </a:prstGeom>
          <a:noFill/>
        </p:spPr>
        <p:txBody>
          <a:bodyPr wrap="square" rtlCol="0">
            <a:spAutoFit/>
          </a:bodyPr>
          <a:lstStyle/>
          <a:p>
            <a:r>
              <a:rPr lang="en-US" sz="3200" b="1" dirty="0">
                <a:solidFill>
                  <a:srgbClr val="1C772B"/>
                </a:solidFill>
                <a:cs typeface="Arial" panose="020B0604020202020204" pitchFamily="34" charset="0"/>
              </a:rPr>
              <a:t>Definitions:</a:t>
            </a:r>
          </a:p>
          <a:p>
            <a:pPr algn="ctr"/>
            <a:endParaRPr lang="en-US" sz="700" b="1" dirty="0">
              <a:cs typeface="Arial" panose="020B0604020202020204" pitchFamily="34" charset="0"/>
            </a:endParaRPr>
          </a:p>
          <a:p>
            <a:r>
              <a:rPr lang="en-US" sz="2200" b="1" dirty="0">
                <a:solidFill>
                  <a:srgbClr val="C00000"/>
                </a:solidFill>
                <a:latin typeface="Arial" panose="020B0604020202020204" pitchFamily="34" charset="0"/>
                <a:cs typeface="Arial" panose="020B0604020202020204" pitchFamily="34" charset="0"/>
              </a:rPr>
              <a:t>Exempt Meeting or Exempt Record</a:t>
            </a:r>
            <a:endParaRPr lang="en-US" sz="2200" dirty="0">
              <a:solidFill>
                <a:srgbClr val="C00000"/>
              </a:solidFill>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All or Part of a Record or Meeting that is Neither Required by Law to be Open to the Public, Nor is Confidential, but May be Open in the Discretion of the Board</a:t>
            </a:r>
          </a:p>
          <a:p>
            <a:endParaRPr lang="en-US" sz="1200" b="1" dirty="0">
              <a:solidFill>
                <a:srgbClr val="386A69"/>
              </a:solidFill>
              <a:latin typeface="Arial" panose="020B0604020202020204" pitchFamily="34" charset="0"/>
              <a:cs typeface="Arial" panose="020B0604020202020204" pitchFamily="34" charset="0"/>
            </a:endParaRPr>
          </a:p>
          <a:p>
            <a:r>
              <a:rPr lang="en-US" sz="2200" b="1" dirty="0">
                <a:solidFill>
                  <a:srgbClr val="C00000"/>
                </a:solidFill>
                <a:latin typeface="Arial" panose="020B0604020202020204" pitchFamily="34" charset="0"/>
                <a:cs typeface="Arial" panose="020B0604020202020204" pitchFamily="34" charset="0"/>
              </a:rPr>
              <a:t>Closed Meeting </a:t>
            </a:r>
          </a:p>
          <a:p>
            <a:r>
              <a:rPr lang="en-US" sz="2200" dirty="0">
                <a:latin typeface="Arial" panose="020B0604020202020204" pitchFamily="34" charset="0"/>
                <a:cs typeface="Arial" panose="020B0604020202020204" pitchFamily="34" charset="0"/>
              </a:rPr>
              <a:t>All or Part of the an “Exempt” Meeting That the Board has Not Opened to the Public.  (Any Person Necessary to Carry Out or Further the Purposes of a Closed Meeting May be Admitted)</a:t>
            </a:r>
          </a:p>
          <a:p>
            <a:endParaRPr lang="en-US" sz="1200" dirty="0">
              <a:latin typeface="Arial" panose="020B0604020202020204" pitchFamily="34" charset="0"/>
              <a:cs typeface="Arial" panose="020B0604020202020204" pitchFamily="34" charset="0"/>
            </a:endParaRPr>
          </a:p>
          <a:p>
            <a:r>
              <a:rPr lang="en-US" sz="2200" b="1" dirty="0">
                <a:solidFill>
                  <a:srgbClr val="C00000"/>
                </a:solidFill>
                <a:latin typeface="Arial" panose="020B0604020202020204" pitchFamily="34" charset="0"/>
                <a:cs typeface="Arial" panose="020B0604020202020204" pitchFamily="34" charset="0"/>
              </a:rPr>
              <a:t>Confidential Meeting or Confidential Record</a:t>
            </a:r>
          </a:p>
          <a:p>
            <a:r>
              <a:rPr lang="en-US" sz="2200" dirty="0">
                <a:latin typeface="Arial" panose="020B0604020202020204" pitchFamily="34" charset="0"/>
                <a:cs typeface="Arial" panose="020B0604020202020204" pitchFamily="34" charset="0"/>
              </a:rPr>
              <a:t>All or Part of a Record or Meeting That is Either Expressly Declared Confidential or is Prohibited From Being Open to the Public.</a:t>
            </a:r>
          </a:p>
          <a:p>
            <a:endParaRPr lang="en-US" sz="1200" dirty="0">
              <a:latin typeface="Arial" panose="020B0604020202020204" pitchFamily="34" charset="0"/>
              <a:cs typeface="Arial" panose="020B0604020202020204" pitchFamily="34" charset="0"/>
            </a:endParaRPr>
          </a:p>
          <a:p>
            <a:r>
              <a:rPr lang="en-US" sz="2200" b="1" dirty="0">
                <a:solidFill>
                  <a:srgbClr val="C00000"/>
                </a:solidFill>
                <a:latin typeface="Arial" panose="020B0604020202020204" pitchFamily="34" charset="0"/>
                <a:cs typeface="Arial" panose="020B0604020202020204" pitchFamily="34" charset="0"/>
              </a:rPr>
              <a:t>Executive Session</a:t>
            </a:r>
          </a:p>
          <a:p>
            <a:r>
              <a:rPr lang="en-US" sz="2200" dirty="0">
                <a:latin typeface="Arial" panose="020B0604020202020204" pitchFamily="34" charset="0"/>
                <a:cs typeface="Arial" panose="020B0604020202020204" pitchFamily="34" charset="0"/>
              </a:rPr>
              <a:t>All or Part of the Meeting is Closed or Confidential</a:t>
            </a:r>
          </a:p>
        </p:txBody>
      </p:sp>
      <p:sp>
        <p:nvSpPr>
          <p:cNvPr id="5" name="TextBox 4">
            <a:extLst>
              <a:ext uri="{FF2B5EF4-FFF2-40B4-BE49-F238E27FC236}">
                <a16:creationId xmlns:a16="http://schemas.microsoft.com/office/drawing/2014/main" id="{745762F6-A449-3764-DAB9-A448A8A921D8}"/>
              </a:ext>
            </a:extLst>
          </p:cNvPr>
          <p:cNvSpPr txBox="1"/>
          <p:nvPr/>
        </p:nvSpPr>
        <p:spPr>
          <a:xfrm>
            <a:off x="9103215" y="6031468"/>
            <a:ext cx="2061609" cy="369332"/>
          </a:xfrm>
          <a:prstGeom prst="rect">
            <a:avLst/>
          </a:prstGeom>
          <a:solidFill>
            <a:srgbClr val="FFFF00"/>
          </a:solidFill>
        </p:spPr>
        <p:txBody>
          <a:bodyPr wrap="square">
            <a:spAutoFit/>
          </a:bodyPr>
          <a:lstStyle/>
          <a:p>
            <a:r>
              <a:rPr lang="en-US" dirty="0"/>
              <a:t>NDCC 44-04-17.1</a:t>
            </a:r>
          </a:p>
        </p:txBody>
      </p:sp>
    </p:spTree>
    <p:extLst>
      <p:ext uri="{BB962C8B-B14F-4D97-AF65-F5344CB8AC3E}">
        <p14:creationId xmlns:p14="http://schemas.microsoft.com/office/powerpoint/2010/main" val="3877055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71EE48-9059-A26A-6AAC-0006F5EE05D0}"/>
              </a:ext>
            </a:extLst>
          </p:cNvPr>
          <p:cNvSpPr>
            <a:spLocks noGrp="1"/>
          </p:cNvSpPr>
          <p:nvPr>
            <p:ph type="sldNum" sz="quarter" idx="12"/>
          </p:nvPr>
        </p:nvSpPr>
        <p:spPr/>
        <p:txBody>
          <a:bodyPr/>
          <a:lstStyle/>
          <a:p>
            <a:fld id="{CB1E4CB7-CB13-4810-BF18-BE31AFC64F93}" type="slidenum">
              <a:rPr lang="en-US" smtClean="0"/>
              <a:t>64</a:t>
            </a:fld>
            <a:endParaRPr lang="en-US" dirty="0"/>
          </a:p>
        </p:txBody>
      </p:sp>
      <p:sp>
        <p:nvSpPr>
          <p:cNvPr id="3" name="TextBox 2">
            <a:extLst>
              <a:ext uri="{FF2B5EF4-FFF2-40B4-BE49-F238E27FC236}">
                <a16:creationId xmlns:a16="http://schemas.microsoft.com/office/drawing/2014/main" id="{6DC05BC1-AE1F-9932-3D86-0FDE37883BEC}"/>
              </a:ext>
            </a:extLst>
          </p:cNvPr>
          <p:cNvSpPr txBox="1"/>
          <p:nvPr/>
        </p:nvSpPr>
        <p:spPr>
          <a:xfrm>
            <a:off x="888710" y="766385"/>
            <a:ext cx="10276114" cy="5816977"/>
          </a:xfrm>
          <a:prstGeom prst="rect">
            <a:avLst/>
          </a:prstGeom>
          <a:noFill/>
        </p:spPr>
        <p:txBody>
          <a:bodyPr wrap="square" rtlCol="0">
            <a:spAutoFit/>
          </a:bodyPr>
          <a:lstStyle/>
          <a:p>
            <a:r>
              <a:rPr lang="en-US" sz="3600" b="1" dirty="0">
                <a:solidFill>
                  <a:srgbClr val="386A69"/>
                </a:solidFill>
                <a:cs typeface="Arial" panose="020B0604020202020204" pitchFamily="34" charset="0"/>
              </a:rPr>
              <a:t>Meeting Does </a:t>
            </a:r>
            <a:r>
              <a:rPr lang="en-US" sz="3600" b="1" u="sng" dirty="0">
                <a:solidFill>
                  <a:srgbClr val="C00000"/>
                </a:solidFill>
                <a:highlight>
                  <a:srgbClr val="FFFF00"/>
                </a:highlight>
                <a:cs typeface="Arial" panose="020B0604020202020204" pitchFamily="34" charset="0"/>
              </a:rPr>
              <a:t>NOT</a:t>
            </a:r>
            <a:r>
              <a:rPr lang="en-US" sz="3600" b="1" dirty="0">
                <a:solidFill>
                  <a:srgbClr val="FF0000"/>
                </a:solidFill>
                <a:cs typeface="Arial" panose="020B0604020202020204" pitchFamily="34" charset="0"/>
              </a:rPr>
              <a:t> </a:t>
            </a:r>
            <a:r>
              <a:rPr lang="en-US" sz="3600" b="1" dirty="0">
                <a:solidFill>
                  <a:srgbClr val="386A69"/>
                </a:solidFill>
                <a:cs typeface="Arial" panose="020B0604020202020204" pitchFamily="34" charset="0"/>
              </a:rPr>
              <a:t>Include:</a:t>
            </a:r>
          </a:p>
          <a:p>
            <a:endParaRPr lang="en-US" sz="800" b="1" dirty="0">
              <a:solidFill>
                <a:srgbClr val="386A69"/>
              </a:solidFill>
              <a:cs typeface="Arial" panose="020B0604020202020204" pitchFamily="34" charset="0"/>
            </a:endParaRPr>
          </a:p>
          <a:p>
            <a:pPr marL="461963" indent="-461963">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A </a:t>
            </a:r>
            <a:r>
              <a:rPr lang="en-US" sz="2800" dirty="0">
                <a:solidFill>
                  <a:srgbClr val="C00000"/>
                </a:solidFill>
                <a:latin typeface="Arial" panose="020B0604020202020204" pitchFamily="34" charset="0"/>
                <a:cs typeface="Arial" panose="020B0604020202020204" pitchFamily="34" charset="0"/>
              </a:rPr>
              <a:t>Chance or Social Gathering </a:t>
            </a:r>
            <a:r>
              <a:rPr lang="en-US" sz="2800" dirty="0">
                <a:latin typeface="Arial" panose="020B0604020202020204" pitchFamily="34" charset="0"/>
                <a:cs typeface="Arial" panose="020B0604020202020204" pitchFamily="34" charset="0"/>
              </a:rPr>
              <a:t>at Which Public Business is </a:t>
            </a:r>
            <a:r>
              <a:rPr lang="en-US" sz="2800" b="1" u="sng" dirty="0">
                <a:solidFill>
                  <a:srgbClr val="7030A0"/>
                </a:solidFill>
                <a:latin typeface="Arial" panose="020B0604020202020204" pitchFamily="34" charset="0"/>
                <a:cs typeface="Arial" panose="020B0604020202020204" pitchFamily="34" charset="0"/>
              </a:rPr>
              <a:t>NOT</a:t>
            </a:r>
            <a:r>
              <a:rPr lang="en-US" sz="2800" u="sng"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Considered;</a:t>
            </a:r>
          </a:p>
          <a:p>
            <a:pPr marL="461963" indent="-461963">
              <a:spcAft>
                <a:spcPts val="1200"/>
              </a:spcAft>
              <a:buFont typeface="Arial" panose="020B0604020202020204" pitchFamily="34" charset="0"/>
              <a:buChar char="•"/>
            </a:pPr>
            <a:r>
              <a:rPr lang="en-US" sz="2800" dirty="0">
                <a:solidFill>
                  <a:srgbClr val="C00000"/>
                </a:solidFill>
                <a:latin typeface="Arial" panose="020B0604020202020204" pitchFamily="34" charset="0"/>
                <a:cs typeface="Arial" panose="020B0604020202020204" pitchFamily="34" charset="0"/>
              </a:rPr>
              <a:t>Emergency Operations During a Disaster or Emergency Declared Under NDCC 37-17.1-10 or an Equivalent Ordinance if a Quorum of the Board are Present </a:t>
            </a:r>
            <a:r>
              <a:rPr lang="en-US" sz="2800" dirty="0">
                <a:latin typeface="Arial" panose="020B0604020202020204" pitchFamily="34" charset="0"/>
                <a:cs typeface="Arial" panose="020B0604020202020204" pitchFamily="34" charset="0"/>
              </a:rPr>
              <a:t>but are </a:t>
            </a:r>
            <a:r>
              <a:rPr lang="en-US" sz="2800" b="1" u="sng" dirty="0">
                <a:solidFill>
                  <a:srgbClr val="7030A0"/>
                </a:solidFill>
                <a:latin typeface="Arial" panose="020B0604020202020204" pitchFamily="34" charset="0"/>
                <a:cs typeface="Arial" panose="020B0604020202020204" pitchFamily="34" charset="0"/>
              </a:rPr>
              <a:t>NOT</a:t>
            </a:r>
            <a:r>
              <a:rPr lang="en-US" sz="2800"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Discussing Public Business as the Full Board, or as a Task Force, or a Working Group; and</a:t>
            </a:r>
          </a:p>
          <a:p>
            <a:pPr marL="461963" indent="-461963">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The </a:t>
            </a:r>
            <a:r>
              <a:rPr lang="en-US" sz="2800" dirty="0">
                <a:solidFill>
                  <a:srgbClr val="C00000"/>
                </a:solidFill>
                <a:latin typeface="Arial" panose="020B0604020202020204" pitchFamily="34" charset="0"/>
                <a:cs typeface="Arial" panose="020B0604020202020204" pitchFamily="34" charset="0"/>
              </a:rPr>
              <a:t>Attendance of Members of the Board at Meetings of any National, Regional, or State Association</a:t>
            </a:r>
            <a:r>
              <a:rPr lang="en-US" sz="2800" dirty="0">
                <a:latin typeface="Arial" panose="020B0604020202020204" pitchFamily="34" charset="0"/>
                <a:cs typeface="Arial" panose="020B0604020202020204" pitchFamily="34" charset="0"/>
              </a:rPr>
              <a:t> to Which the District, the Board, or Individual Belong</a:t>
            </a:r>
          </a:p>
          <a:p>
            <a:endParaRPr lang="en-US" dirty="0"/>
          </a:p>
        </p:txBody>
      </p:sp>
      <p:sp>
        <p:nvSpPr>
          <p:cNvPr id="5" name="TextBox 4">
            <a:extLst>
              <a:ext uri="{FF2B5EF4-FFF2-40B4-BE49-F238E27FC236}">
                <a16:creationId xmlns:a16="http://schemas.microsoft.com/office/drawing/2014/main" id="{B7A4EE19-A421-EBBC-F4FA-57308A6106A3}"/>
              </a:ext>
            </a:extLst>
          </p:cNvPr>
          <p:cNvSpPr txBox="1"/>
          <p:nvPr/>
        </p:nvSpPr>
        <p:spPr>
          <a:xfrm>
            <a:off x="9243641" y="6031468"/>
            <a:ext cx="2186359" cy="369332"/>
          </a:xfrm>
          <a:prstGeom prst="rect">
            <a:avLst/>
          </a:prstGeom>
          <a:solidFill>
            <a:srgbClr val="FFFF00"/>
          </a:solidFill>
        </p:spPr>
        <p:txBody>
          <a:bodyPr wrap="square">
            <a:spAutoFit/>
          </a:bodyPr>
          <a:lstStyle/>
          <a:p>
            <a:r>
              <a:rPr lang="en-US" dirty="0"/>
              <a:t>NDCC 44-04-17.1</a:t>
            </a:r>
          </a:p>
        </p:txBody>
      </p:sp>
    </p:spTree>
    <p:extLst>
      <p:ext uri="{BB962C8B-B14F-4D97-AF65-F5344CB8AC3E}">
        <p14:creationId xmlns:p14="http://schemas.microsoft.com/office/powerpoint/2010/main" val="1904901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802D3E-64CD-028B-4CA3-7CA11CF9D234}"/>
              </a:ext>
            </a:extLst>
          </p:cNvPr>
          <p:cNvSpPr>
            <a:spLocks noGrp="1"/>
          </p:cNvSpPr>
          <p:nvPr>
            <p:ph type="sldNum" sz="quarter" idx="12"/>
          </p:nvPr>
        </p:nvSpPr>
        <p:spPr/>
        <p:txBody>
          <a:bodyPr/>
          <a:lstStyle/>
          <a:p>
            <a:fld id="{CB1E4CB7-CB13-4810-BF18-BE31AFC64F93}" type="slidenum">
              <a:rPr lang="en-US" smtClean="0"/>
              <a:t>65</a:t>
            </a:fld>
            <a:endParaRPr lang="en-US" dirty="0"/>
          </a:p>
        </p:txBody>
      </p:sp>
      <p:sp>
        <p:nvSpPr>
          <p:cNvPr id="3" name="TextBox 2">
            <a:extLst>
              <a:ext uri="{FF2B5EF4-FFF2-40B4-BE49-F238E27FC236}">
                <a16:creationId xmlns:a16="http://schemas.microsoft.com/office/drawing/2014/main" id="{34226DAA-94DE-72C6-53FA-5F3CDC11A41C}"/>
              </a:ext>
            </a:extLst>
          </p:cNvPr>
          <p:cNvSpPr txBox="1"/>
          <p:nvPr/>
        </p:nvSpPr>
        <p:spPr>
          <a:xfrm>
            <a:off x="888710" y="812801"/>
            <a:ext cx="10541290" cy="4062651"/>
          </a:xfrm>
          <a:prstGeom prst="rect">
            <a:avLst/>
          </a:prstGeom>
          <a:noFill/>
        </p:spPr>
        <p:txBody>
          <a:bodyPr wrap="square" rtlCol="0">
            <a:spAutoFit/>
          </a:bodyPr>
          <a:lstStyle/>
          <a:p>
            <a:r>
              <a:rPr lang="en-US" sz="2400" b="1" dirty="0">
                <a:solidFill>
                  <a:srgbClr val="386A69"/>
                </a:solidFill>
                <a:cs typeface="Arial" panose="020B0604020202020204" pitchFamily="34" charset="0"/>
              </a:rPr>
              <a:t>Public Business:</a:t>
            </a:r>
          </a:p>
          <a:p>
            <a:pPr marL="461963" indent="-461963"/>
            <a:r>
              <a:rPr lang="en-US" sz="2400" dirty="0">
                <a:cs typeface="Arial" panose="020B0604020202020204" pitchFamily="34" charset="0"/>
              </a:rPr>
              <a:t>All Matters That Relate or May Foreseeably Relate in any way to:</a:t>
            </a:r>
          </a:p>
          <a:p>
            <a:pPr marL="461963" indent="-461963">
              <a:buFont typeface="Arial" panose="020B0604020202020204" pitchFamily="34" charset="0"/>
              <a:buChar char="•"/>
            </a:pPr>
            <a:r>
              <a:rPr lang="en-US" sz="2400" dirty="0">
                <a:cs typeface="Arial" panose="020B0604020202020204" pitchFamily="34" charset="0"/>
              </a:rPr>
              <a:t>The Performance of the District’s Governmental Function, Including Any Matter Over Which the Board has </a:t>
            </a:r>
            <a:r>
              <a:rPr lang="en-US" sz="2400" b="1" dirty="0">
                <a:solidFill>
                  <a:srgbClr val="C00000"/>
                </a:solidFill>
                <a:cs typeface="Arial" panose="020B0604020202020204" pitchFamily="34" charset="0"/>
              </a:rPr>
              <a:t>Supervision, Control, Jurisdiction, or Advisory Power; or</a:t>
            </a:r>
          </a:p>
          <a:p>
            <a:pPr marL="461963" indent="-461963">
              <a:buFont typeface="Arial" panose="020B0604020202020204" pitchFamily="34" charset="0"/>
              <a:buChar char="•"/>
            </a:pPr>
            <a:r>
              <a:rPr lang="en-US" sz="2400" dirty="0">
                <a:cs typeface="Arial" panose="020B0604020202020204" pitchFamily="34" charset="0"/>
              </a:rPr>
              <a:t>The District’s Use of </a:t>
            </a:r>
            <a:r>
              <a:rPr lang="en-US" sz="2400" b="1" u="sng" dirty="0">
                <a:solidFill>
                  <a:srgbClr val="C00000"/>
                </a:solidFill>
                <a:cs typeface="Arial" panose="020B0604020202020204" pitchFamily="34" charset="0"/>
              </a:rPr>
              <a:t>Public Funds</a:t>
            </a:r>
          </a:p>
          <a:p>
            <a:pPr>
              <a:buClr>
                <a:srgbClr val="C00000"/>
              </a:buClr>
            </a:pPr>
            <a:endParaRPr lang="en-US" sz="2400" dirty="0">
              <a:cs typeface="Arial" panose="020B0604020202020204" pitchFamily="34" charset="0"/>
            </a:endParaRPr>
          </a:p>
          <a:p>
            <a:pPr>
              <a:buClr>
                <a:srgbClr val="C00000"/>
              </a:buClr>
            </a:pPr>
            <a:r>
              <a:rPr lang="en-US" sz="2400" b="1" dirty="0">
                <a:solidFill>
                  <a:srgbClr val="3B7170"/>
                </a:solidFill>
                <a:cs typeface="Arial" panose="020B0604020202020204" pitchFamily="34" charset="0"/>
              </a:rPr>
              <a:t>Public Funds:</a:t>
            </a:r>
          </a:p>
          <a:p>
            <a:pPr>
              <a:buClr>
                <a:srgbClr val="C00000"/>
              </a:buClr>
            </a:pPr>
            <a:r>
              <a:rPr lang="en-US" sz="2400" dirty="0">
                <a:solidFill>
                  <a:srgbClr val="000000"/>
                </a:solidFill>
                <a:cs typeface="Arial" panose="020B0604020202020204" pitchFamily="34" charset="0"/>
              </a:rPr>
              <a:t>Cash and Other Assets with More Than Minimal Value Received From the State or any Political Subdivision of the State </a:t>
            </a:r>
            <a:r>
              <a:rPr lang="en-US" sz="2400" dirty="0">
                <a:solidFill>
                  <a:srgbClr val="7030A0"/>
                </a:solidFill>
                <a:cs typeface="Arial" panose="020B0604020202020204" pitchFamily="34" charset="0"/>
              </a:rPr>
              <a:t>(County Taxes for Example)</a:t>
            </a:r>
          </a:p>
          <a:p>
            <a:endParaRPr lang="en-US" dirty="0"/>
          </a:p>
        </p:txBody>
      </p:sp>
      <p:sp>
        <p:nvSpPr>
          <p:cNvPr id="5" name="TextBox 4">
            <a:extLst>
              <a:ext uri="{FF2B5EF4-FFF2-40B4-BE49-F238E27FC236}">
                <a16:creationId xmlns:a16="http://schemas.microsoft.com/office/drawing/2014/main" id="{A9E21C89-08BC-5677-5BB1-79FEA8266FCC}"/>
              </a:ext>
            </a:extLst>
          </p:cNvPr>
          <p:cNvSpPr txBox="1"/>
          <p:nvPr/>
        </p:nvSpPr>
        <p:spPr>
          <a:xfrm>
            <a:off x="9074767" y="6031468"/>
            <a:ext cx="2090057" cy="369332"/>
          </a:xfrm>
          <a:prstGeom prst="rect">
            <a:avLst/>
          </a:prstGeom>
          <a:solidFill>
            <a:srgbClr val="FFFF00"/>
          </a:solidFill>
        </p:spPr>
        <p:txBody>
          <a:bodyPr wrap="square">
            <a:spAutoFit/>
          </a:bodyPr>
          <a:lstStyle/>
          <a:p>
            <a:r>
              <a:rPr lang="en-US" dirty="0"/>
              <a:t>NDCC 44-04-17.1</a:t>
            </a:r>
          </a:p>
        </p:txBody>
      </p:sp>
      <p:pic>
        <p:nvPicPr>
          <p:cNvPr id="7" name="Picture 6" descr="Graphical user interface&#10;&#10;Description automatically generated with low confidence">
            <a:extLst>
              <a:ext uri="{FF2B5EF4-FFF2-40B4-BE49-F238E27FC236}">
                <a16:creationId xmlns:a16="http://schemas.microsoft.com/office/drawing/2014/main" id="{222ADD54-9A9D-612C-E9D0-79B79DFFDA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7538" y="4566705"/>
            <a:ext cx="3763634" cy="1773511"/>
          </a:xfrm>
          <a:prstGeom prst="rect">
            <a:avLst/>
          </a:prstGeom>
        </p:spPr>
      </p:pic>
    </p:spTree>
    <p:extLst>
      <p:ext uri="{BB962C8B-B14F-4D97-AF65-F5344CB8AC3E}">
        <p14:creationId xmlns:p14="http://schemas.microsoft.com/office/powerpoint/2010/main" val="979902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C91265-98B4-3E0E-A2D9-828F07D36381}"/>
              </a:ext>
            </a:extLst>
          </p:cNvPr>
          <p:cNvSpPr>
            <a:spLocks noGrp="1"/>
          </p:cNvSpPr>
          <p:nvPr>
            <p:ph type="sldNum" sz="quarter" idx="12"/>
          </p:nvPr>
        </p:nvSpPr>
        <p:spPr/>
        <p:txBody>
          <a:bodyPr/>
          <a:lstStyle/>
          <a:p>
            <a:fld id="{CB1E4CB7-CB13-4810-BF18-BE31AFC64F93}" type="slidenum">
              <a:rPr lang="en-US" smtClean="0"/>
              <a:t>66</a:t>
            </a:fld>
            <a:endParaRPr lang="en-US" dirty="0"/>
          </a:p>
        </p:txBody>
      </p:sp>
      <p:sp>
        <p:nvSpPr>
          <p:cNvPr id="3" name="TextBox 2">
            <a:extLst>
              <a:ext uri="{FF2B5EF4-FFF2-40B4-BE49-F238E27FC236}">
                <a16:creationId xmlns:a16="http://schemas.microsoft.com/office/drawing/2014/main" id="{E2CE3924-8D0C-E064-BB0F-B8D88E42EE85}"/>
              </a:ext>
            </a:extLst>
          </p:cNvPr>
          <p:cNvSpPr txBox="1"/>
          <p:nvPr/>
        </p:nvSpPr>
        <p:spPr>
          <a:xfrm>
            <a:off x="874485" y="860822"/>
            <a:ext cx="10443029" cy="5232202"/>
          </a:xfrm>
          <a:prstGeom prst="rect">
            <a:avLst/>
          </a:prstGeom>
          <a:noFill/>
        </p:spPr>
        <p:txBody>
          <a:bodyPr wrap="square" rtlCol="0">
            <a:spAutoFit/>
          </a:bodyPr>
          <a:lstStyle/>
          <a:p>
            <a:r>
              <a:rPr lang="en-US" sz="2800" b="1" dirty="0">
                <a:solidFill>
                  <a:srgbClr val="386A69"/>
                </a:solidFill>
                <a:cs typeface="Arial" panose="020B0604020202020204" pitchFamily="34" charset="0"/>
              </a:rPr>
              <a:t>Record</a:t>
            </a:r>
          </a:p>
          <a:p>
            <a:pPr marL="457200" indent="-457200">
              <a:buFont typeface="Arial" panose="020B0604020202020204" pitchFamily="34" charset="0"/>
              <a:buChar char="•"/>
            </a:pPr>
            <a:r>
              <a:rPr lang="en-US" sz="2400" dirty="0">
                <a:cs typeface="Arial" panose="020B0604020202020204" pitchFamily="34" charset="0"/>
              </a:rPr>
              <a:t>Recorded Information of any Kind, Regardless of the Physical Form </a:t>
            </a:r>
            <a:r>
              <a:rPr lang="en-US" sz="2400" dirty="0">
                <a:solidFill>
                  <a:srgbClr val="7030A0"/>
                </a:solidFill>
                <a:cs typeface="Arial" panose="020B0604020202020204" pitchFamily="34" charset="0"/>
              </a:rPr>
              <a:t>(Minutes, Audio, Video Tape, Emails, Texts, Etc.)</a:t>
            </a:r>
            <a:r>
              <a:rPr lang="en-US" sz="2400" dirty="0">
                <a:cs typeface="Arial" panose="020B0604020202020204" pitchFamily="34" charset="0"/>
              </a:rPr>
              <a:t> or Characteristic, by Which the Information is Stored, Recorded, or Reproduced, Which is in the Possession or Custody of the District or its Agent </a:t>
            </a:r>
            <a:r>
              <a:rPr lang="en-US" sz="2400" dirty="0">
                <a:solidFill>
                  <a:srgbClr val="7030A0"/>
                </a:solidFill>
                <a:cs typeface="Arial" panose="020B0604020202020204" pitchFamily="34" charset="0"/>
              </a:rPr>
              <a:t>(</a:t>
            </a:r>
            <a:r>
              <a:rPr lang="en-US" sz="2400" b="1" dirty="0">
                <a:solidFill>
                  <a:srgbClr val="7030A0"/>
                </a:solidFill>
                <a:cs typeface="Arial" panose="020B0604020202020204" pitchFamily="34" charset="0"/>
              </a:rPr>
              <a:t>YOU</a:t>
            </a:r>
            <a:r>
              <a:rPr lang="en-US" sz="2400" dirty="0">
                <a:solidFill>
                  <a:srgbClr val="7030A0"/>
                </a:solidFill>
                <a:cs typeface="Arial" panose="020B0604020202020204" pitchFamily="34" charset="0"/>
              </a:rPr>
              <a:t>) </a:t>
            </a:r>
            <a:r>
              <a:rPr lang="en-US" sz="2400" dirty="0">
                <a:cs typeface="Arial" panose="020B0604020202020204" pitchFamily="34" charset="0"/>
              </a:rPr>
              <a:t>and Which has Been Received or Prepared for Use in Connection with Public Business or Contains Information Relating to Public Business.  </a:t>
            </a:r>
          </a:p>
          <a:p>
            <a:pPr marL="457200" indent="-457200">
              <a:buFont typeface="Arial" panose="020B0604020202020204" pitchFamily="34" charset="0"/>
              <a:buChar char="•"/>
            </a:pPr>
            <a:endParaRPr lang="en-US" sz="1200" dirty="0">
              <a:cs typeface="Arial" panose="020B0604020202020204" pitchFamily="34" charset="0"/>
            </a:endParaRPr>
          </a:p>
          <a:p>
            <a:pPr marL="457200" indent="-457200">
              <a:buFont typeface="Arial" panose="020B0604020202020204" pitchFamily="34" charset="0"/>
              <a:buChar char="•"/>
            </a:pPr>
            <a:r>
              <a:rPr lang="en-US" sz="2400" dirty="0">
                <a:cs typeface="Arial" panose="020B0604020202020204" pitchFamily="34" charset="0"/>
              </a:rPr>
              <a:t>“Record” Does </a:t>
            </a:r>
            <a:r>
              <a:rPr lang="en-US" sz="2400" b="1" u="sng" dirty="0">
                <a:solidFill>
                  <a:srgbClr val="C00000"/>
                </a:solidFill>
                <a:cs typeface="Arial" panose="020B0604020202020204" pitchFamily="34" charset="0"/>
              </a:rPr>
              <a:t>NOT</a:t>
            </a:r>
            <a:r>
              <a:rPr lang="en-US" sz="2400" dirty="0">
                <a:cs typeface="Arial" panose="020B0604020202020204" pitchFamily="34" charset="0"/>
              </a:rPr>
              <a:t> Include Unrecorded Thought Processes or Mental Impressions, but </a:t>
            </a:r>
            <a:r>
              <a:rPr lang="en-US" sz="2400" b="1" u="sng" dirty="0">
                <a:solidFill>
                  <a:srgbClr val="7030A0"/>
                </a:solidFill>
                <a:cs typeface="Arial" panose="020B0604020202020204" pitchFamily="34" charset="0"/>
              </a:rPr>
              <a:t>DOES INCLUDE Preliminary Drafts and Working Papers</a:t>
            </a:r>
            <a:endParaRPr lang="en-US" sz="2400" dirty="0">
              <a:cs typeface="Arial" panose="020B0604020202020204" pitchFamily="34" charset="0"/>
            </a:endParaRPr>
          </a:p>
          <a:p>
            <a:pPr marL="457200" indent="-457200">
              <a:buFont typeface="Arial" panose="020B0604020202020204" pitchFamily="34" charset="0"/>
              <a:buChar char="•"/>
            </a:pPr>
            <a:endParaRPr lang="en-US" sz="1200" dirty="0">
              <a:cs typeface="Arial" panose="020B0604020202020204" pitchFamily="34" charset="0"/>
            </a:endParaRPr>
          </a:p>
          <a:p>
            <a:pPr marL="457200" indent="-457200">
              <a:buFont typeface="Arial" panose="020B0604020202020204" pitchFamily="34" charset="0"/>
              <a:buChar char="•"/>
            </a:pPr>
            <a:r>
              <a:rPr lang="en-US" sz="2400" dirty="0">
                <a:cs typeface="Arial" panose="020B0604020202020204" pitchFamily="34" charset="0"/>
              </a:rPr>
              <a:t>“Record” Also Does </a:t>
            </a:r>
            <a:r>
              <a:rPr lang="en-US" sz="2400" b="1" u="sng" dirty="0">
                <a:solidFill>
                  <a:srgbClr val="7030A0"/>
                </a:solidFill>
                <a:cs typeface="Arial" panose="020B0604020202020204" pitchFamily="34" charset="0"/>
              </a:rPr>
              <a:t>NOT </a:t>
            </a:r>
            <a:r>
              <a:rPr lang="en-US" sz="2400" dirty="0">
                <a:cs typeface="Arial" panose="020B0604020202020204" pitchFamily="34" charset="0"/>
              </a:rPr>
              <a:t>Include Records in the Possession of a Court of ND</a:t>
            </a:r>
          </a:p>
          <a:p>
            <a:endParaRPr lang="en-US" dirty="0"/>
          </a:p>
        </p:txBody>
      </p:sp>
      <p:sp>
        <p:nvSpPr>
          <p:cNvPr id="5" name="TextBox 4">
            <a:extLst>
              <a:ext uri="{FF2B5EF4-FFF2-40B4-BE49-F238E27FC236}">
                <a16:creationId xmlns:a16="http://schemas.microsoft.com/office/drawing/2014/main" id="{1E84EC7D-BE36-FE07-0F1A-52389BE20D78}"/>
              </a:ext>
            </a:extLst>
          </p:cNvPr>
          <p:cNvSpPr txBox="1"/>
          <p:nvPr/>
        </p:nvSpPr>
        <p:spPr>
          <a:xfrm>
            <a:off x="8987681" y="5908358"/>
            <a:ext cx="2177143" cy="369332"/>
          </a:xfrm>
          <a:prstGeom prst="rect">
            <a:avLst/>
          </a:prstGeom>
          <a:solidFill>
            <a:srgbClr val="FFFF00"/>
          </a:solidFill>
        </p:spPr>
        <p:txBody>
          <a:bodyPr wrap="square">
            <a:spAutoFit/>
          </a:bodyPr>
          <a:lstStyle/>
          <a:p>
            <a:r>
              <a:rPr lang="en-US" dirty="0"/>
              <a:t>NDCC 44-04-17.1</a:t>
            </a:r>
          </a:p>
        </p:txBody>
      </p:sp>
      <p:pic>
        <p:nvPicPr>
          <p:cNvPr id="6" name="Picture 5">
            <a:extLst>
              <a:ext uri="{FF2B5EF4-FFF2-40B4-BE49-F238E27FC236}">
                <a16:creationId xmlns:a16="http://schemas.microsoft.com/office/drawing/2014/main" id="{DAD486DA-6957-F534-94AD-5B9EFE9A4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447" y="5325219"/>
            <a:ext cx="1677524" cy="1258143"/>
          </a:xfrm>
          <a:prstGeom prst="rect">
            <a:avLst/>
          </a:prstGeom>
        </p:spPr>
      </p:pic>
    </p:spTree>
    <p:extLst>
      <p:ext uri="{BB962C8B-B14F-4D97-AF65-F5344CB8AC3E}">
        <p14:creationId xmlns:p14="http://schemas.microsoft.com/office/powerpoint/2010/main" val="2259032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F0C1E-BE37-C7E0-AD28-3E1A4ED0C257}"/>
              </a:ext>
            </a:extLst>
          </p:cNvPr>
          <p:cNvSpPr>
            <a:spLocks noGrp="1"/>
          </p:cNvSpPr>
          <p:nvPr>
            <p:ph type="sldNum" sz="quarter" idx="12"/>
          </p:nvPr>
        </p:nvSpPr>
        <p:spPr/>
        <p:txBody>
          <a:bodyPr/>
          <a:lstStyle/>
          <a:p>
            <a:fld id="{CB1E4CB7-CB13-4810-BF18-BE31AFC64F93}" type="slidenum">
              <a:rPr lang="en-US" smtClean="0"/>
              <a:t>67</a:t>
            </a:fld>
            <a:endParaRPr lang="en-US" dirty="0"/>
          </a:p>
        </p:txBody>
      </p:sp>
      <p:sp>
        <p:nvSpPr>
          <p:cNvPr id="3" name="TextBox 2">
            <a:extLst>
              <a:ext uri="{FF2B5EF4-FFF2-40B4-BE49-F238E27FC236}">
                <a16:creationId xmlns:a16="http://schemas.microsoft.com/office/drawing/2014/main" id="{956DC976-D2F4-383A-70DA-B39196175281}"/>
              </a:ext>
            </a:extLst>
          </p:cNvPr>
          <p:cNvSpPr txBox="1"/>
          <p:nvPr/>
        </p:nvSpPr>
        <p:spPr>
          <a:xfrm>
            <a:off x="783771" y="2177143"/>
            <a:ext cx="10646229" cy="1200329"/>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Executive Sessions</a:t>
            </a:r>
          </a:p>
        </p:txBody>
      </p:sp>
    </p:spTree>
    <p:extLst>
      <p:ext uri="{BB962C8B-B14F-4D97-AF65-F5344CB8AC3E}">
        <p14:creationId xmlns:p14="http://schemas.microsoft.com/office/powerpoint/2010/main" val="3506945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57E592-98E8-9E52-516F-2AF0EBA48E5E}"/>
              </a:ext>
            </a:extLst>
          </p:cNvPr>
          <p:cNvSpPr>
            <a:spLocks noGrp="1"/>
          </p:cNvSpPr>
          <p:nvPr>
            <p:ph type="sldNum" sz="quarter" idx="12"/>
          </p:nvPr>
        </p:nvSpPr>
        <p:spPr/>
        <p:txBody>
          <a:bodyPr/>
          <a:lstStyle/>
          <a:p>
            <a:fld id="{CB1E4CB7-CB13-4810-BF18-BE31AFC64F93}" type="slidenum">
              <a:rPr lang="en-US" smtClean="0"/>
              <a:t>68</a:t>
            </a:fld>
            <a:endParaRPr lang="en-US" dirty="0"/>
          </a:p>
        </p:txBody>
      </p:sp>
      <p:sp>
        <p:nvSpPr>
          <p:cNvPr id="3" name="TextBox 2">
            <a:extLst>
              <a:ext uri="{FF2B5EF4-FFF2-40B4-BE49-F238E27FC236}">
                <a16:creationId xmlns:a16="http://schemas.microsoft.com/office/drawing/2014/main" id="{9A65B95E-9FB8-1767-8AFB-2BB5B731A345}"/>
              </a:ext>
            </a:extLst>
          </p:cNvPr>
          <p:cNvSpPr txBox="1"/>
          <p:nvPr/>
        </p:nvSpPr>
        <p:spPr>
          <a:xfrm>
            <a:off x="859682" y="597108"/>
            <a:ext cx="10570318" cy="5986254"/>
          </a:xfrm>
          <a:prstGeom prst="rect">
            <a:avLst/>
          </a:prstGeom>
          <a:noFill/>
        </p:spPr>
        <p:txBody>
          <a:bodyPr wrap="square" rtlCol="0">
            <a:spAutoFit/>
          </a:bodyPr>
          <a:lstStyle/>
          <a:p>
            <a:endParaRPr lang="en-US" sz="1100" dirty="0">
              <a:cs typeface="Arial" panose="020B0604020202020204" pitchFamily="34" charset="0"/>
            </a:endParaRPr>
          </a:p>
          <a:p>
            <a:r>
              <a:rPr lang="en-US" sz="3200" b="1" dirty="0">
                <a:solidFill>
                  <a:srgbClr val="000000"/>
                </a:solidFill>
                <a:cs typeface="Arial" panose="020B0604020202020204" pitchFamily="34" charset="0"/>
              </a:rPr>
              <a:t>An Executive Session May Be Held if:</a:t>
            </a:r>
          </a:p>
          <a:p>
            <a:pPr marL="457200" indent="-457200">
              <a:spcAft>
                <a:spcPts val="600"/>
              </a:spcAft>
              <a:buFont typeface="Arial" panose="020B0604020202020204" pitchFamily="34" charset="0"/>
              <a:buChar char="•"/>
            </a:pPr>
            <a:r>
              <a:rPr lang="en-US" sz="2800" dirty="0">
                <a:cs typeface="Arial" panose="020B0604020202020204" pitchFamily="34" charset="0"/>
              </a:rPr>
              <a:t>The Board First Convenes in an Open Session and Passes a Motion to Hold an Executive Session </a:t>
            </a:r>
            <a:r>
              <a:rPr lang="en-US" sz="2800" b="1" dirty="0">
                <a:highlight>
                  <a:srgbClr val="FFFF00"/>
                </a:highlight>
                <a:cs typeface="Arial" panose="020B0604020202020204" pitchFamily="34" charset="0"/>
              </a:rPr>
              <a:t>for a Reason Authorized in Law</a:t>
            </a:r>
            <a:r>
              <a:rPr lang="en-US" sz="2800" dirty="0">
                <a:cs typeface="Arial" panose="020B0604020202020204" pitchFamily="34" charset="0"/>
              </a:rPr>
              <a:t>.</a:t>
            </a:r>
          </a:p>
          <a:p>
            <a:pPr marL="457200" indent="-457200">
              <a:spcAft>
                <a:spcPts val="600"/>
              </a:spcAft>
              <a:buFont typeface="Arial" panose="020B0604020202020204" pitchFamily="34" charset="0"/>
              <a:buChar char="•"/>
            </a:pPr>
            <a:r>
              <a:rPr lang="en-US" sz="2800" dirty="0">
                <a:cs typeface="Arial" panose="020B0604020202020204" pitchFamily="34" charset="0"/>
              </a:rPr>
              <a:t>During the Open Portion of the Meeting, the Topics to be Discussed or Considered are Announced.</a:t>
            </a:r>
          </a:p>
          <a:p>
            <a:pPr marL="914400" lvl="1" indent="-457200">
              <a:spcAft>
                <a:spcPts val="600"/>
              </a:spcAft>
              <a:buFont typeface="Arial" panose="020B0604020202020204" pitchFamily="34" charset="0"/>
              <a:buChar char="•"/>
            </a:pPr>
            <a:endParaRPr lang="en-US" sz="1000" dirty="0">
              <a:solidFill>
                <a:srgbClr val="000000"/>
              </a:solidFill>
              <a:cs typeface="Arial" panose="020B0604020202020204" pitchFamily="34" charset="0"/>
            </a:endParaRPr>
          </a:p>
          <a:p>
            <a:pPr algn="ctr">
              <a:spcAft>
                <a:spcPts val="600"/>
              </a:spcAft>
              <a:tabLst>
                <a:tab pos="461963" algn="l"/>
              </a:tabLst>
            </a:pPr>
            <a:r>
              <a:rPr lang="en-US" sz="3600" b="1" u="sng" dirty="0">
                <a:solidFill>
                  <a:srgbClr val="FF0000"/>
                </a:solidFill>
                <a:effectLst>
                  <a:outerShdw blurRad="50800" dist="50800" dir="5400000" algn="ctr" rotWithShape="0">
                    <a:schemeClr val="accent3">
                      <a:lumMod val="75000"/>
                    </a:schemeClr>
                  </a:outerShdw>
                </a:effectLst>
                <a:highlight>
                  <a:srgbClr val="FFFF00"/>
                </a:highlight>
                <a:cs typeface="Arial" panose="020B0604020202020204" pitchFamily="34" charset="0"/>
              </a:rPr>
              <a:t>THE EXECUTIVE SESSION IS RECORDED</a:t>
            </a:r>
          </a:p>
          <a:p>
            <a:pPr marL="461963" indent="-461963">
              <a:spcAft>
                <a:spcPts val="600"/>
              </a:spcAft>
              <a:buFont typeface="Arial" panose="020B0604020202020204" pitchFamily="34" charset="0"/>
              <a:buChar char="•"/>
              <a:tabLst>
                <a:tab pos="461963" algn="l"/>
              </a:tabLst>
            </a:pPr>
            <a:endParaRPr lang="en-US" sz="1000" b="1" u="sng" dirty="0">
              <a:solidFill>
                <a:srgbClr val="000000"/>
              </a:solidFill>
              <a:effectLst>
                <a:outerShdw blurRad="50800" dist="50800" dir="5400000" algn="ctr" rotWithShape="0">
                  <a:schemeClr val="accent3">
                    <a:lumMod val="75000"/>
                  </a:schemeClr>
                </a:outerShdw>
              </a:effectLst>
              <a:cs typeface="Arial" panose="020B0604020202020204" pitchFamily="34" charset="0"/>
            </a:endParaRPr>
          </a:p>
          <a:p>
            <a:pPr marL="461963" indent="-461963">
              <a:spcAft>
                <a:spcPts val="600"/>
              </a:spcAft>
              <a:buFont typeface="Arial" panose="020B0604020202020204" pitchFamily="34" charset="0"/>
              <a:buChar char="•"/>
            </a:pPr>
            <a:r>
              <a:rPr lang="en-US" sz="3200" dirty="0">
                <a:solidFill>
                  <a:srgbClr val="000000"/>
                </a:solidFill>
                <a:cs typeface="Arial" panose="020B0604020202020204" pitchFamily="34" charset="0"/>
              </a:rPr>
              <a:t>The Topics Discussed During the Executive Session </a:t>
            </a:r>
            <a:r>
              <a:rPr lang="en-US" sz="3200" b="1" dirty="0">
                <a:solidFill>
                  <a:srgbClr val="000000"/>
                </a:solidFill>
                <a:highlight>
                  <a:srgbClr val="FFFF00"/>
                </a:highlight>
                <a:cs typeface="Arial" panose="020B0604020202020204" pitchFamily="34" charset="0"/>
              </a:rPr>
              <a:t>Are Limited </a:t>
            </a:r>
            <a:r>
              <a:rPr lang="en-US" sz="3200" dirty="0">
                <a:solidFill>
                  <a:srgbClr val="000000"/>
                </a:solidFill>
                <a:cs typeface="Arial" panose="020B0604020202020204" pitchFamily="34" charset="0"/>
              </a:rPr>
              <a:t>to Those Announced in the Open Public Meeting and are Authorized by Law</a:t>
            </a:r>
          </a:p>
          <a:p>
            <a:endParaRPr lang="en-US" dirty="0"/>
          </a:p>
        </p:txBody>
      </p:sp>
      <p:sp>
        <p:nvSpPr>
          <p:cNvPr id="5" name="TextBox 4">
            <a:extLst>
              <a:ext uri="{FF2B5EF4-FFF2-40B4-BE49-F238E27FC236}">
                <a16:creationId xmlns:a16="http://schemas.microsoft.com/office/drawing/2014/main" id="{9DDEB2BB-2A7B-5A0B-3B82-8B61CCCA2330}"/>
              </a:ext>
            </a:extLst>
          </p:cNvPr>
          <p:cNvSpPr txBox="1"/>
          <p:nvPr/>
        </p:nvSpPr>
        <p:spPr>
          <a:xfrm>
            <a:off x="8824685" y="6111162"/>
            <a:ext cx="2220686" cy="369332"/>
          </a:xfrm>
          <a:prstGeom prst="rect">
            <a:avLst/>
          </a:prstGeom>
          <a:solidFill>
            <a:srgbClr val="FFFF00"/>
          </a:solidFill>
        </p:spPr>
        <p:txBody>
          <a:bodyPr wrap="square">
            <a:spAutoFit/>
          </a:bodyPr>
          <a:lstStyle/>
          <a:p>
            <a:r>
              <a:rPr lang="en-US" dirty="0"/>
              <a:t>NDCC 44-04-19.2</a:t>
            </a:r>
          </a:p>
        </p:txBody>
      </p:sp>
    </p:spTree>
    <p:extLst>
      <p:ext uri="{BB962C8B-B14F-4D97-AF65-F5344CB8AC3E}">
        <p14:creationId xmlns:p14="http://schemas.microsoft.com/office/powerpoint/2010/main" val="3190110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57E592-98E8-9E52-516F-2AF0EBA48E5E}"/>
              </a:ext>
            </a:extLst>
          </p:cNvPr>
          <p:cNvSpPr>
            <a:spLocks noGrp="1"/>
          </p:cNvSpPr>
          <p:nvPr>
            <p:ph type="sldNum" sz="quarter" idx="12"/>
          </p:nvPr>
        </p:nvSpPr>
        <p:spPr/>
        <p:txBody>
          <a:bodyPr/>
          <a:lstStyle/>
          <a:p>
            <a:fld id="{CB1E4CB7-CB13-4810-BF18-BE31AFC64F93}" type="slidenum">
              <a:rPr lang="en-US" smtClean="0"/>
              <a:t>69</a:t>
            </a:fld>
            <a:endParaRPr lang="en-US" dirty="0"/>
          </a:p>
        </p:txBody>
      </p:sp>
      <p:sp>
        <p:nvSpPr>
          <p:cNvPr id="3" name="TextBox 2">
            <a:extLst>
              <a:ext uri="{FF2B5EF4-FFF2-40B4-BE49-F238E27FC236}">
                <a16:creationId xmlns:a16="http://schemas.microsoft.com/office/drawing/2014/main" id="{9A65B95E-9FB8-1767-8AFB-2BB5B731A345}"/>
              </a:ext>
            </a:extLst>
          </p:cNvPr>
          <p:cNvSpPr txBox="1"/>
          <p:nvPr/>
        </p:nvSpPr>
        <p:spPr>
          <a:xfrm>
            <a:off x="859682" y="597108"/>
            <a:ext cx="10570318" cy="5647700"/>
          </a:xfrm>
          <a:prstGeom prst="rect">
            <a:avLst/>
          </a:prstGeom>
          <a:noFill/>
        </p:spPr>
        <p:txBody>
          <a:bodyPr wrap="square" rtlCol="0">
            <a:spAutoFit/>
          </a:bodyPr>
          <a:lstStyle/>
          <a:p>
            <a:endParaRPr lang="en-US" sz="1100" dirty="0">
              <a:cs typeface="Arial" panose="020B0604020202020204" pitchFamily="34" charset="0"/>
            </a:endParaRPr>
          </a:p>
          <a:p>
            <a:endParaRPr lang="en-US" sz="900" dirty="0">
              <a:cs typeface="Arial" panose="020B0604020202020204" pitchFamily="34" charset="0"/>
            </a:endParaRPr>
          </a:p>
          <a:p>
            <a:pPr>
              <a:buClr>
                <a:srgbClr val="C00000"/>
              </a:buClr>
            </a:pPr>
            <a:r>
              <a:rPr lang="en-US" sz="2400" b="1" dirty="0">
                <a:cs typeface="Arial" panose="020B0604020202020204" pitchFamily="34" charset="0"/>
              </a:rPr>
              <a:t>The Board May </a:t>
            </a:r>
            <a:r>
              <a:rPr lang="en-US" sz="2400" b="1" u="sng" dirty="0">
                <a:solidFill>
                  <a:srgbClr val="C00000"/>
                </a:solidFill>
                <a:cs typeface="Arial" panose="020B0604020202020204" pitchFamily="34" charset="0"/>
              </a:rPr>
              <a:t>ONLY</a:t>
            </a:r>
            <a:r>
              <a:rPr lang="en-US" sz="2400" b="1" dirty="0">
                <a:solidFill>
                  <a:srgbClr val="C00000"/>
                </a:solidFill>
                <a:cs typeface="Arial" panose="020B0604020202020204" pitchFamily="34" charset="0"/>
              </a:rPr>
              <a:t> </a:t>
            </a:r>
            <a:r>
              <a:rPr lang="en-US" sz="2400" b="1" dirty="0">
                <a:cs typeface="Arial" panose="020B0604020202020204" pitchFamily="34" charset="0"/>
              </a:rPr>
              <a:t>Hold an Executive Session to Consider or Discuss: </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Negotiation Strategy </a:t>
            </a:r>
            <a:r>
              <a:rPr lang="en-US" sz="2000" dirty="0">
                <a:solidFill>
                  <a:srgbClr val="000000"/>
                </a:solidFill>
                <a:cs typeface="Arial" panose="020B0604020202020204" pitchFamily="34" charset="0"/>
              </a:rPr>
              <a:t>or Provide Negotiating Instructions to its Attorney or Other Negotiator Regarding:</a:t>
            </a:r>
          </a:p>
          <a:p>
            <a:pPr marL="914400" lvl="1" indent="-457200">
              <a:spcAft>
                <a:spcPts val="600"/>
              </a:spcAft>
              <a:buFont typeface="Courier New" panose="02070309020205020404" pitchFamily="49" charset="0"/>
              <a:buChar char="o"/>
            </a:pPr>
            <a:r>
              <a:rPr lang="en-US" sz="2000" dirty="0">
                <a:solidFill>
                  <a:srgbClr val="000000"/>
                </a:solidFill>
                <a:cs typeface="Arial" panose="020B0604020202020204" pitchFamily="34" charset="0"/>
              </a:rPr>
              <a:t>Adversarial Administrative Proceedings, Litigation, or Contracts, Which are Currently Being Negotiated or for Which Negotiation is Reasonably Likely to Occur in the Immediate Future.  </a:t>
            </a:r>
            <a:r>
              <a:rPr lang="en-US" sz="2000" b="1" dirty="0">
                <a:solidFill>
                  <a:srgbClr val="000000"/>
                </a:solidFill>
                <a:cs typeface="Arial" panose="020B0604020202020204" pitchFamily="34" charset="0"/>
              </a:rPr>
              <a:t>Negotiations Caucus </a:t>
            </a:r>
            <a:r>
              <a:rPr lang="en-US" sz="2000" dirty="0">
                <a:solidFill>
                  <a:srgbClr val="000000"/>
                </a:solidFill>
                <a:cs typeface="Arial" panose="020B0604020202020204" pitchFamily="34" charset="0"/>
              </a:rPr>
              <a:t>of Board Negotiators in Executive Session is also OK </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Nonrenewal</a:t>
            </a:r>
            <a:r>
              <a:rPr lang="en-US" sz="2000" dirty="0">
                <a:solidFill>
                  <a:srgbClr val="7030A0"/>
                </a:solidFill>
                <a:cs typeface="Arial" panose="020B0604020202020204" pitchFamily="34" charset="0"/>
              </a:rPr>
              <a:t> </a:t>
            </a:r>
            <a:r>
              <a:rPr lang="en-US" sz="2000" dirty="0">
                <a:solidFill>
                  <a:srgbClr val="000000"/>
                </a:solidFill>
                <a:cs typeface="Arial" panose="020B0604020202020204" pitchFamily="34" charset="0"/>
              </a:rPr>
              <a:t>of </a:t>
            </a:r>
            <a:r>
              <a:rPr lang="en-US" sz="2000" dirty="0">
                <a:solidFill>
                  <a:srgbClr val="C00000"/>
                </a:solidFill>
                <a:cs typeface="Arial" panose="020B0604020202020204" pitchFamily="34" charset="0"/>
              </a:rPr>
              <a:t>Probationary Teacher </a:t>
            </a:r>
            <a:r>
              <a:rPr lang="en-US" sz="2000" dirty="0">
                <a:solidFill>
                  <a:srgbClr val="000000"/>
                </a:solidFill>
                <a:cs typeface="Arial" panose="020B0604020202020204" pitchFamily="34" charset="0"/>
              </a:rPr>
              <a:t>or </a:t>
            </a:r>
            <a:r>
              <a:rPr lang="en-US" sz="2000" dirty="0">
                <a:solidFill>
                  <a:srgbClr val="C00000"/>
                </a:solidFill>
                <a:cs typeface="Arial" panose="020B0604020202020204" pitchFamily="34" charset="0"/>
              </a:rPr>
              <a:t>Principal Employed Less than 2 Years</a:t>
            </a:r>
          </a:p>
          <a:p>
            <a:pPr marL="457200" indent="-457200">
              <a:spcAft>
                <a:spcPts val="600"/>
              </a:spcAft>
              <a:buFont typeface="Arial" panose="020B0604020202020204" pitchFamily="34" charset="0"/>
              <a:buChar char="•"/>
            </a:pPr>
            <a:r>
              <a:rPr lang="en-US" sz="2000" b="1" dirty="0">
                <a:solidFill>
                  <a:srgbClr val="7030A0"/>
                </a:solidFill>
                <a:cs typeface="Arial" panose="020B0604020202020204" pitchFamily="34" charset="0"/>
              </a:rPr>
              <a:t>Contemplated Nonrenewal Hearing</a:t>
            </a:r>
          </a:p>
          <a:p>
            <a:pPr marL="457200" indent="-457200">
              <a:spcAft>
                <a:spcPts val="600"/>
              </a:spcAft>
              <a:buFont typeface="Arial" panose="020B0604020202020204" pitchFamily="34" charset="0"/>
              <a:buChar char="•"/>
            </a:pPr>
            <a:r>
              <a:rPr lang="en-US" sz="2000" b="1" dirty="0">
                <a:solidFill>
                  <a:srgbClr val="7030A0"/>
                </a:solidFill>
                <a:cs typeface="Arial" panose="020B0604020202020204" pitchFamily="34" charset="0"/>
              </a:rPr>
              <a:t>Discharge for Cause Hearing </a:t>
            </a:r>
            <a:r>
              <a:rPr lang="en-US" sz="2000" dirty="0">
                <a:solidFill>
                  <a:srgbClr val="000000"/>
                </a:solidFill>
                <a:cs typeface="Arial" panose="020B0604020202020204" pitchFamily="34" charset="0"/>
              </a:rPr>
              <a:t>and </a:t>
            </a:r>
            <a:r>
              <a:rPr lang="en-US" sz="2000" b="1" dirty="0">
                <a:solidFill>
                  <a:srgbClr val="7030A0"/>
                </a:solidFill>
                <a:cs typeface="Arial" panose="020B0604020202020204" pitchFamily="34" charset="0"/>
              </a:rPr>
              <a:t>Suspension During Discharge </a:t>
            </a:r>
            <a:r>
              <a:rPr lang="en-US" sz="2000" dirty="0">
                <a:solidFill>
                  <a:srgbClr val="000000"/>
                </a:solidFill>
                <a:cs typeface="Arial" panose="020B0604020202020204" pitchFamily="34" charset="0"/>
              </a:rPr>
              <a:t>Proceedings</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Confidential Applications for Employment </a:t>
            </a:r>
            <a:r>
              <a:rPr lang="en-US" sz="2000" dirty="0">
                <a:cs typeface="Arial" panose="020B0604020202020204" pitchFamily="34" charset="0"/>
              </a:rPr>
              <a:t>with </a:t>
            </a:r>
            <a:r>
              <a:rPr lang="en-US" sz="2000" b="1" dirty="0">
                <a:solidFill>
                  <a:srgbClr val="C00000"/>
                </a:solidFill>
                <a:cs typeface="Arial" panose="020B0604020202020204" pitchFamily="34" charset="0"/>
              </a:rPr>
              <a:t>THREE</a:t>
            </a:r>
            <a:r>
              <a:rPr lang="en-US" sz="2000" dirty="0">
                <a:cs typeface="Arial" panose="020B0604020202020204" pitchFamily="34" charset="0"/>
              </a:rPr>
              <a:t> or More Applicants</a:t>
            </a:r>
          </a:p>
          <a:p>
            <a:pPr marL="461963" indent="-461963">
              <a:spcAft>
                <a:spcPts val="600"/>
              </a:spcAft>
              <a:buFont typeface="Arial" panose="020B0604020202020204" pitchFamily="34" charset="0"/>
              <a:buChar char="•"/>
            </a:pPr>
            <a:r>
              <a:rPr lang="en-US" sz="2000" dirty="0">
                <a:cs typeface="Arial" panose="020B0604020202020204" pitchFamily="34" charset="0"/>
              </a:rPr>
              <a:t>Applicant, Employee, or Former Employee’s </a:t>
            </a:r>
            <a:r>
              <a:rPr lang="en-US" sz="2000" b="1" dirty="0">
                <a:solidFill>
                  <a:srgbClr val="7030A0"/>
                </a:solidFill>
                <a:cs typeface="Arial" panose="020B0604020202020204" pitchFamily="34" charset="0"/>
              </a:rPr>
              <a:t>Personal, Medical, and Employee Assistance Records</a:t>
            </a:r>
          </a:p>
          <a:p>
            <a:endParaRPr lang="en-US" dirty="0"/>
          </a:p>
        </p:txBody>
      </p:sp>
    </p:spTree>
    <p:extLst>
      <p:ext uri="{BB962C8B-B14F-4D97-AF65-F5344CB8AC3E}">
        <p14:creationId xmlns:p14="http://schemas.microsoft.com/office/powerpoint/2010/main" val="400209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1137E8-B02A-D30A-CEB7-B0C422BE7B25}"/>
              </a:ext>
            </a:extLst>
          </p:cNvPr>
          <p:cNvSpPr>
            <a:spLocks noGrp="1"/>
          </p:cNvSpPr>
          <p:nvPr>
            <p:ph type="sldNum" sz="quarter" idx="12"/>
          </p:nvPr>
        </p:nvSpPr>
        <p:spPr/>
        <p:txBody>
          <a:bodyPr/>
          <a:lstStyle/>
          <a:p>
            <a:fld id="{CB1E4CB7-CB13-4810-BF18-BE31AFC64F93}" type="slidenum">
              <a:rPr lang="en-US" smtClean="0"/>
              <a:t>7</a:t>
            </a:fld>
            <a:endParaRPr lang="en-US" dirty="0"/>
          </a:p>
        </p:txBody>
      </p:sp>
      <p:sp>
        <p:nvSpPr>
          <p:cNvPr id="3" name="TextBox 2">
            <a:extLst>
              <a:ext uri="{FF2B5EF4-FFF2-40B4-BE49-F238E27FC236}">
                <a16:creationId xmlns:a16="http://schemas.microsoft.com/office/drawing/2014/main" id="{0E8AA2FA-75AA-4A50-2679-5F77B27F730E}"/>
              </a:ext>
            </a:extLst>
          </p:cNvPr>
          <p:cNvSpPr txBox="1"/>
          <p:nvPr/>
        </p:nvSpPr>
        <p:spPr>
          <a:xfrm>
            <a:off x="762001" y="1262743"/>
            <a:ext cx="10668000" cy="44627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You Report To </a:t>
            </a:r>
            <a:r>
              <a:rPr lang="en-US" sz="4800" b="1" u="sng" dirty="0">
                <a:solidFill>
                  <a:srgbClr val="FF0000"/>
                </a:solidFill>
                <a:latin typeface="Arial" panose="020B0604020202020204" pitchFamily="34" charset="0"/>
                <a:cs typeface="Arial" panose="020B0604020202020204" pitchFamily="34" charset="0"/>
              </a:rPr>
              <a:t>AND</a:t>
            </a:r>
            <a:r>
              <a:rPr lang="en-US" sz="4800" b="1" dirty="0">
                <a:latin typeface="Arial" panose="020B0604020202020204" pitchFamily="34" charset="0"/>
                <a:cs typeface="Arial" panose="020B0604020202020204" pitchFamily="34" charset="0"/>
              </a:rPr>
              <a:t> Work For:</a:t>
            </a:r>
          </a:p>
          <a:p>
            <a:endParaRPr lang="en-US" sz="2000" b="1" dirty="0">
              <a:latin typeface="Arial" panose="020B0604020202020204" pitchFamily="34" charset="0"/>
              <a:cs typeface="Arial" panose="020B0604020202020204" pitchFamily="34" charset="0"/>
            </a:endParaRPr>
          </a:p>
          <a:p>
            <a:pPr algn="ctr"/>
            <a:r>
              <a:rPr lang="en-US" sz="7200" b="1" u="sng" dirty="0">
                <a:solidFill>
                  <a:srgbClr val="00B0F0"/>
                </a:solidFill>
                <a:highlight>
                  <a:srgbClr val="FFFF00"/>
                </a:highlight>
                <a:latin typeface="Arial" panose="020B0604020202020204" pitchFamily="34" charset="0"/>
                <a:cs typeface="Arial" panose="020B0604020202020204" pitchFamily="34" charset="0"/>
              </a:rPr>
              <a:t>The SCHOOL BOARD</a:t>
            </a:r>
            <a:r>
              <a:rPr lang="en-US" sz="7200" b="1" dirty="0">
                <a:solidFill>
                  <a:srgbClr val="00B0F0"/>
                </a:solidFill>
                <a:highlight>
                  <a:srgbClr val="FFFF00"/>
                </a:highlight>
                <a:latin typeface="Arial" panose="020B0604020202020204" pitchFamily="34" charset="0"/>
                <a:cs typeface="Arial" panose="020B0604020202020204" pitchFamily="34" charset="0"/>
              </a:rPr>
              <a:t>!!!</a:t>
            </a:r>
          </a:p>
          <a:p>
            <a:endParaRPr lang="en-US" sz="4800" b="1" dirty="0">
              <a:latin typeface="Arial" panose="020B0604020202020204" pitchFamily="34" charset="0"/>
              <a:cs typeface="Arial" panose="020B0604020202020204" pitchFamily="34" charset="0"/>
            </a:endParaRPr>
          </a:p>
          <a:p>
            <a:r>
              <a:rPr lang="en-US" sz="4800" b="1" dirty="0">
                <a:solidFill>
                  <a:srgbClr val="FF0000"/>
                </a:solidFill>
                <a:latin typeface="Arial" panose="020B0604020202020204" pitchFamily="34" charset="0"/>
                <a:cs typeface="Arial" panose="020B0604020202020204" pitchFamily="34" charset="0"/>
              </a:rPr>
              <a:t>FARGO</a:t>
            </a:r>
            <a:r>
              <a:rPr lang="en-US" sz="4800" b="1" dirty="0">
                <a:latin typeface="Arial" panose="020B0604020202020204" pitchFamily="34" charset="0"/>
                <a:cs typeface="Arial" panose="020B0604020202020204" pitchFamily="34" charset="0"/>
              </a:rPr>
              <a:t> is the </a:t>
            </a:r>
            <a:r>
              <a:rPr lang="en-US" sz="4800" b="1" u="sng" dirty="0">
                <a:solidFill>
                  <a:srgbClr val="FF0000"/>
                </a:solidFill>
                <a:latin typeface="Arial" panose="020B0604020202020204" pitchFamily="34" charset="0"/>
                <a:cs typeface="Arial" panose="020B0604020202020204" pitchFamily="34" charset="0"/>
              </a:rPr>
              <a:t>ONLY</a:t>
            </a:r>
            <a:r>
              <a:rPr lang="en-US" sz="4800" b="1" dirty="0">
                <a:latin typeface="Arial" panose="020B0604020202020204" pitchFamily="34" charset="0"/>
                <a:cs typeface="Arial" panose="020B0604020202020204" pitchFamily="34" charset="0"/>
              </a:rPr>
              <a:t> ND District with a Board of Education Per NDCC!</a:t>
            </a:r>
          </a:p>
        </p:txBody>
      </p:sp>
    </p:spTree>
    <p:extLst>
      <p:ext uri="{BB962C8B-B14F-4D97-AF65-F5344CB8AC3E}">
        <p14:creationId xmlns:p14="http://schemas.microsoft.com/office/powerpoint/2010/main" val="2752854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57E592-98E8-9E52-516F-2AF0EBA48E5E}"/>
              </a:ext>
            </a:extLst>
          </p:cNvPr>
          <p:cNvSpPr>
            <a:spLocks noGrp="1"/>
          </p:cNvSpPr>
          <p:nvPr>
            <p:ph type="sldNum" sz="quarter" idx="12"/>
          </p:nvPr>
        </p:nvSpPr>
        <p:spPr/>
        <p:txBody>
          <a:bodyPr/>
          <a:lstStyle/>
          <a:p>
            <a:fld id="{CB1E4CB7-CB13-4810-BF18-BE31AFC64F93}" type="slidenum">
              <a:rPr lang="en-US" smtClean="0"/>
              <a:t>70</a:t>
            </a:fld>
            <a:endParaRPr lang="en-US" dirty="0"/>
          </a:p>
        </p:txBody>
      </p:sp>
      <p:sp>
        <p:nvSpPr>
          <p:cNvPr id="3" name="TextBox 2">
            <a:extLst>
              <a:ext uri="{FF2B5EF4-FFF2-40B4-BE49-F238E27FC236}">
                <a16:creationId xmlns:a16="http://schemas.microsoft.com/office/drawing/2014/main" id="{9A65B95E-9FB8-1767-8AFB-2BB5B731A345}"/>
              </a:ext>
            </a:extLst>
          </p:cNvPr>
          <p:cNvSpPr txBox="1"/>
          <p:nvPr/>
        </p:nvSpPr>
        <p:spPr>
          <a:xfrm>
            <a:off x="859682" y="597108"/>
            <a:ext cx="10570318" cy="5647700"/>
          </a:xfrm>
          <a:prstGeom prst="rect">
            <a:avLst/>
          </a:prstGeom>
          <a:noFill/>
        </p:spPr>
        <p:txBody>
          <a:bodyPr wrap="square" rtlCol="0">
            <a:spAutoFit/>
          </a:bodyPr>
          <a:lstStyle/>
          <a:p>
            <a:endParaRPr lang="en-US" sz="1100" dirty="0">
              <a:cs typeface="Arial" panose="020B0604020202020204" pitchFamily="34" charset="0"/>
            </a:endParaRPr>
          </a:p>
          <a:p>
            <a:endParaRPr lang="en-US" sz="900" dirty="0">
              <a:cs typeface="Arial" panose="020B0604020202020204" pitchFamily="34" charset="0"/>
            </a:endParaRPr>
          </a:p>
          <a:p>
            <a:pPr>
              <a:buClr>
                <a:srgbClr val="C00000"/>
              </a:buClr>
            </a:pPr>
            <a:r>
              <a:rPr lang="en-US" sz="2400" b="1" dirty="0">
                <a:cs typeface="Arial" panose="020B0604020202020204" pitchFamily="34" charset="0"/>
              </a:rPr>
              <a:t>The Board May </a:t>
            </a:r>
            <a:r>
              <a:rPr lang="en-US" sz="2400" b="1" u="sng" dirty="0">
                <a:solidFill>
                  <a:srgbClr val="C00000"/>
                </a:solidFill>
                <a:cs typeface="Arial" panose="020B0604020202020204" pitchFamily="34" charset="0"/>
              </a:rPr>
              <a:t>ONLY</a:t>
            </a:r>
            <a:r>
              <a:rPr lang="en-US" sz="2400" b="1" dirty="0">
                <a:solidFill>
                  <a:srgbClr val="C00000"/>
                </a:solidFill>
                <a:cs typeface="Arial" panose="020B0604020202020204" pitchFamily="34" charset="0"/>
              </a:rPr>
              <a:t> </a:t>
            </a:r>
            <a:r>
              <a:rPr lang="en-US" sz="2400" b="1" dirty="0">
                <a:cs typeface="Arial" panose="020B0604020202020204" pitchFamily="34" charset="0"/>
              </a:rPr>
              <a:t>Hold an Executive Session to Consider or Discuss: </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Student Records</a:t>
            </a:r>
          </a:p>
          <a:p>
            <a:pPr marL="914400" lvl="1" indent="-452438">
              <a:spcAft>
                <a:spcPts val="600"/>
              </a:spcAft>
              <a:buFont typeface="Courier New" panose="02070309020205020404" pitchFamily="49" charset="0"/>
              <a:buChar char="o"/>
            </a:pPr>
            <a:r>
              <a:rPr lang="en-US" sz="2000" b="1" u="sng" dirty="0">
                <a:solidFill>
                  <a:srgbClr val="C00000"/>
                </a:solidFill>
                <a:cs typeface="Arial" panose="020B0604020202020204" pitchFamily="34" charset="0"/>
              </a:rPr>
              <a:t>ONLY</a:t>
            </a:r>
            <a:r>
              <a:rPr lang="en-US" sz="2000" dirty="0">
                <a:solidFill>
                  <a:srgbClr val="000000"/>
                </a:solidFill>
                <a:cs typeface="Arial" panose="020B0604020202020204" pitchFamily="34" charset="0"/>
              </a:rPr>
              <a:t> Discussion of Educational Records – not for General Discussion Regarding Students</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Attorney Consultation</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Security Plans</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Attorney Work Product</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Contractual Investigatory Work Product</a:t>
            </a:r>
          </a:p>
          <a:p>
            <a:pPr marL="461963" indent="-461963">
              <a:spcAft>
                <a:spcPts val="600"/>
              </a:spcAft>
              <a:buFont typeface="Arial" panose="020B0604020202020204" pitchFamily="34" charset="0"/>
              <a:buChar char="•"/>
            </a:pPr>
            <a:r>
              <a:rPr lang="en-US" sz="2000" b="1" dirty="0">
                <a:solidFill>
                  <a:srgbClr val="7030A0"/>
                </a:solidFill>
                <a:cs typeface="Arial" panose="020B0604020202020204" pitchFamily="34" charset="0"/>
              </a:rPr>
              <a:t>To Consider or Discuss Closed or Confidential Records</a:t>
            </a:r>
          </a:p>
          <a:p>
            <a:pPr marL="461963" indent="-461963">
              <a:spcAft>
                <a:spcPts val="600"/>
              </a:spcAft>
              <a:buFont typeface="Arial" panose="020B0604020202020204" pitchFamily="34" charset="0"/>
              <a:buChar char="•"/>
            </a:pPr>
            <a:endParaRPr lang="en-US" sz="1050" b="1" dirty="0">
              <a:solidFill>
                <a:srgbClr val="000000"/>
              </a:solidFill>
              <a:cs typeface="Arial" panose="020B0604020202020204" pitchFamily="34" charset="0"/>
            </a:endParaRPr>
          </a:p>
          <a:p>
            <a:pPr lvl="3">
              <a:spcAft>
                <a:spcPts val="600"/>
              </a:spcAft>
            </a:pPr>
            <a:r>
              <a:rPr lang="en-US" sz="3200" b="1" u="sng" dirty="0">
                <a:solidFill>
                  <a:srgbClr val="FF0000"/>
                </a:solidFill>
                <a:cs typeface="Arial" panose="020B0604020202020204" pitchFamily="34" charset="0"/>
              </a:rPr>
              <a:t>IF its </a:t>
            </a:r>
            <a:r>
              <a:rPr lang="en-US" sz="3200" b="1" u="sng" dirty="0">
                <a:solidFill>
                  <a:srgbClr val="FF0000"/>
                </a:solidFill>
                <a:highlight>
                  <a:srgbClr val="FFFF00"/>
                </a:highlight>
                <a:cs typeface="Arial" panose="020B0604020202020204" pitchFamily="34" charset="0"/>
              </a:rPr>
              <a:t>NOT</a:t>
            </a:r>
            <a:r>
              <a:rPr lang="en-US" sz="3200" b="1" u="sng" dirty="0">
                <a:solidFill>
                  <a:srgbClr val="FF0000"/>
                </a:solidFill>
                <a:cs typeface="Arial" panose="020B0604020202020204" pitchFamily="34" charset="0"/>
              </a:rPr>
              <a:t> on this List, you </a:t>
            </a:r>
            <a:r>
              <a:rPr lang="en-US" sz="3200" b="1" u="sng" dirty="0">
                <a:solidFill>
                  <a:srgbClr val="7030A0"/>
                </a:solidFill>
                <a:highlight>
                  <a:srgbClr val="FFFF00"/>
                </a:highlight>
                <a:cs typeface="Arial" panose="020B0604020202020204" pitchFamily="34" charset="0"/>
              </a:rPr>
              <a:t>CAN’T</a:t>
            </a:r>
          </a:p>
          <a:p>
            <a:pPr lvl="3">
              <a:spcAft>
                <a:spcPts val="600"/>
              </a:spcAft>
            </a:pPr>
            <a:r>
              <a:rPr lang="en-US" sz="3200" b="1" u="sng" dirty="0">
                <a:solidFill>
                  <a:srgbClr val="FF0000"/>
                </a:solidFill>
                <a:cs typeface="Arial" panose="020B0604020202020204" pitchFamily="34" charset="0"/>
              </a:rPr>
              <a:t>Legally Have an Executive Session!</a:t>
            </a:r>
            <a:endParaRPr lang="en-US" dirty="0"/>
          </a:p>
        </p:txBody>
      </p:sp>
    </p:spTree>
    <p:extLst>
      <p:ext uri="{BB962C8B-B14F-4D97-AF65-F5344CB8AC3E}">
        <p14:creationId xmlns:p14="http://schemas.microsoft.com/office/powerpoint/2010/main" val="283627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57E592-98E8-9E52-516F-2AF0EBA48E5E}"/>
              </a:ext>
            </a:extLst>
          </p:cNvPr>
          <p:cNvSpPr>
            <a:spLocks noGrp="1"/>
          </p:cNvSpPr>
          <p:nvPr>
            <p:ph type="sldNum" sz="quarter" idx="12"/>
          </p:nvPr>
        </p:nvSpPr>
        <p:spPr/>
        <p:txBody>
          <a:bodyPr/>
          <a:lstStyle/>
          <a:p>
            <a:fld id="{CB1E4CB7-CB13-4810-BF18-BE31AFC64F93}" type="slidenum">
              <a:rPr lang="en-US" smtClean="0"/>
              <a:t>71</a:t>
            </a:fld>
            <a:endParaRPr lang="en-US" dirty="0"/>
          </a:p>
        </p:txBody>
      </p:sp>
      <p:sp>
        <p:nvSpPr>
          <p:cNvPr id="3" name="TextBox 2">
            <a:extLst>
              <a:ext uri="{FF2B5EF4-FFF2-40B4-BE49-F238E27FC236}">
                <a16:creationId xmlns:a16="http://schemas.microsoft.com/office/drawing/2014/main" id="{9A65B95E-9FB8-1767-8AFB-2BB5B731A345}"/>
              </a:ext>
            </a:extLst>
          </p:cNvPr>
          <p:cNvSpPr txBox="1"/>
          <p:nvPr/>
        </p:nvSpPr>
        <p:spPr>
          <a:xfrm>
            <a:off x="810841" y="393908"/>
            <a:ext cx="10570318" cy="5709255"/>
          </a:xfrm>
          <a:prstGeom prst="rect">
            <a:avLst/>
          </a:prstGeom>
          <a:noFill/>
        </p:spPr>
        <p:txBody>
          <a:bodyPr wrap="square" rtlCol="0">
            <a:spAutoFit/>
          </a:bodyPr>
          <a:lstStyle/>
          <a:p>
            <a:endParaRPr lang="en-US" sz="1100" dirty="0">
              <a:cs typeface="Arial" panose="020B0604020202020204" pitchFamily="34" charset="0"/>
            </a:endParaRPr>
          </a:p>
          <a:p>
            <a:endParaRPr lang="en-US" sz="900" dirty="0">
              <a:cs typeface="Arial" panose="020B0604020202020204" pitchFamily="34" charset="0"/>
            </a:endParaRPr>
          </a:p>
          <a:p>
            <a:pPr algn="ctr"/>
            <a:r>
              <a:rPr lang="en-US" sz="3600" b="1" dirty="0">
                <a:ea typeface="Verdana" pitchFamily="34" charset="0"/>
                <a:cs typeface="Arial" panose="020B0604020202020204" pitchFamily="34" charset="0"/>
              </a:rPr>
              <a:t>Executive Sessions</a:t>
            </a:r>
          </a:p>
          <a:p>
            <a:endParaRPr lang="en-US" sz="1100" dirty="0">
              <a:cs typeface="Arial" panose="020B0604020202020204" pitchFamily="34" charset="0"/>
            </a:endParaRPr>
          </a:p>
          <a:p>
            <a:pPr>
              <a:spcAft>
                <a:spcPts val="600"/>
              </a:spcAft>
              <a:buClr>
                <a:srgbClr val="C00000"/>
              </a:buClr>
            </a:pPr>
            <a:r>
              <a:rPr lang="en-US" sz="2400" b="1" dirty="0">
                <a:solidFill>
                  <a:srgbClr val="C00000"/>
                </a:solidFill>
                <a:cs typeface="Arial" panose="020B0604020202020204" pitchFamily="34" charset="0"/>
              </a:rPr>
              <a:t>Final Action </a:t>
            </a:r>
            <a:r>
              <a:rPr lang="en-US" sz="2400" dirty="0">
                <a:solidFill>
                  <a:srgbClr val="000000"/>
                </a:solidFill>
                <a:cs typeface="Arial" panose="020B0604020202020204" pitchFamily="34" charset="0"/>
              </a:rPr>
              <a:t>on Topics Discussed or Considered During the Executive Session </a:t>
            </a:r>
            <a:r>
              <a:rPr lang="en-US" sz="2400" b="1" u="sng" dirty="0">
                <a:solidFill>
                  <a:srgbClr val="C00000"/>
                </a:solidFill>
                <a:cs typeface="Arial" panose="020B0604020202020204" pitchFamily="34" charset="0"/>
              </a:rPr>
              <a:t>MUST</a:t>
            </a:r>
            <a:r>
              <a:rPr lang="en-US" sz="2400" dirty="0">
                <a:solidFill>
                  <a:srgbClr val="000000"/>
                </a:solidFill>
                <a:cs typeface="Arial" panose="020B0604020202020204" pitchFamily="34" charset="0"/>
              </a:rPr>
              <a:t> be Taken at an </a:t>
            </a:r>
            <a:r>
              <a:rPr lang="en-US" sz="2400" b="1" dirty="0">
                <a:solidFill>
                  <a:srgbClr val="7030A0"/>
                </a:solidFill>
                <a:cs typeface="Arial" panose="020B0604020202020204" pitchFamily="34" charset="0"/>
              </a:rPr>
              <a:t>Open Public Meeting</a:t>
            </a:r>
            <a:r>
              <a:rPr lang="en-US" sz="2400" dirty="0">
                <a:solidFill>
                  <a:srgbClr val="000000"/>
                </a:solidFill>
                <a:cs typeface="Arial" panose="020B0604020202020204" pitchFamily="34" charset="0"/>
              </a:rPr>
              <a:t>, unless Final Action is Otherwise Required by Law to be Taken During a Closed or Confidential Meeting.</a:t>
            </a:r>
          </a:p>
          <a:p>
            <a:pPr marL="628650" lvl="1" indent="-571500">
              <a:spcAft>
                <a:spcPts val="600"/>
              </a:spcAft>
              <a:buFont typeface="Arial" panose="020B0604020202020204" pitchFamily="34" charset="0"/>
              <a:buChar char="•"/>
            </a:pPr>
            <a:r>
              <a:rPr lang="en-US" sz="2400" dirty="0">
                <a:solidFill>
                  <a:srgbClr val="000000"/>
                </a:solidFill>
                <a:cs typeface="Arial" panose="020B0604020202020204" pitchFamily="34" charset="0"/>
              </a:rPr>
              <a:t>“</a:t>
            </a:r>
            <a:r>
              <a:rPr lang="en-US" sz="2400" b="1" dirty="0">
                <a:solidFill>
                  <a:srgbClr val="C00000"/>
                </a:solidFill>
                <a:cs typeface="Arial" panose="020B0604020202020204" pitchFamily="34" charset="0"/>
              </a:rPr>
              <a:t>Final Action</a:t>
            </a:r>
            <a:r>
              <a:rPr lang="en-US" sz="2400" dirty="0">
                <a:solidFill>
                  <a:srgbClr val="000000"/>
                </a:solidFill>
                <a:cs typeface="Arial" panose="020B0604020202020204" pitchFamily="34" charset="0"/>
              </a:rPr>
              <a:t>” Means a on Any </a:t>
            </a:r>
            <a:r>
              <a:rPr lang="en-US" sz="2400" b="1" dirty="0">
                <a:solidFill>
                  <a:srgbClr val="C00000"/>
                </a:solidFill>
                <a:cs typeface="Arial" panose="020B0604020202020204" pitchFamily="34" charset="0"/>
              </a:rPr>
              <a:t>Collective Decision or a Collective Commitment or Promise to Make a Decision </a:t>
            </a:r>
            <a:r>
              <a:rPr lang="en-US" sz="2400" dirty="0">
                <a:cs typeface="Arial" panose="020B0604020202020204" pitchFamily="34" charset="0"/>
              </a:rPr>
              <a:t>on Any Matter</a:t>
            </a:r>
            <a:r>
              <a:rPr lang="en-US" sz="2400" dirty="0">
                <a:solidFill>
                  <a:srgbClr val="000000"/>
                </a:solidFill>
                <a:cs typeface="Arial" panose="020B0604020202020204" pitchFamily="34" charset="0"/>
              </a:rPr>
              <a:t>, Including Formation of a Position or Policy, but </a:t>
            </a:r>
            <a:r>
              <a:rPr lang="en-US" sz="2400" b="1" dirty="0">
                <a:solidFill>
                  <a:srgbClr val="C00000"/>
                </a:solidFill>
                <a:cs typeface="Arial" panose="020B0604020202020204" pitchFamily="34" charset="0"/>
              </a:rPr>
              <a:t>Does Not Include</a:t>
            </a:r>
            <a:r>
              <a:rPr lang="en-US" sz="2400" dirty="0">
                <a:solidFill>
                  <a:srgbClr val="000000"/>
                </a:solidFill>
                <a:cs typeface="Arial" panose="020B0604020202020204" pitchFamily="34" charset="0"/>
              </a:rPr>
              <a:t> </a:t>
            </a:r>
            <a:r>
              <a:rPr lang="en-US" sz="2400" b="1" dirty="0">
                <a:solidFill>
                  <a:srgbClr val="7030A0"/>
                </a:solidFill>
                <a:cs typeface="Arial" panose="020B0604020202020204" pitchFamily="34" charset="0"/>
              </a:rPr>
              <a:t>Guidance</a:t>
            </a:r>
            <a:r>
              <a:rPr lang="en-US" sz="2400" dirty="0">
                <a:solidFill>
                  <a:srgbClr val="000000"/>
                </a:solidFill>
                <a:cs typeface="Arial" panose="020B0604020202020204" pitchFamily="34" charset="0"/>
              </a:rPr>
              <a:t> Given by Member of the Board to Legal Counsel or Other Negotiator in a Closed Attorney Consultation or Negotiation Preparation Session Authorized by NDCC 44-04-19.1</a:t>
            </a:r>
          </a:p>
          <a:p>
            <a:pPr>
              <a:spcAft>
                <a:spcPts val="600"/>
              </a:spcAft>
              <a:buClr>
                <a:srgbClr val="C00000"/>
              </a:buClr>
            </a:pPr>
            <a:r>
              <a:rPr lang="en-US" sz="2400" b="1" i="1" dirty="0">
                <a:solidFill>
                  <a:srgbClr val="C00000"/>
                </a:solidFill>
              </a:rPr>
              <a:t>NOTE:  This Mentions </a:t>
            </a:r>
            <a:r>
              <a:rPr lang="en-US" sz="2400" b="1" i="1" dirty="0">
                <a:solidFill>
                  <a:srgbClr val="7030A0"/>
                </a:solidFill>
              </a:rPr>
              <a:t>Guidance</a:t>
            </a:r>
            <a:r>
              <a:rPr lang="en-US" sz="2400" b="1" i="1" dirty="0">
                <a:solidFill>
                  <a:srgbClr val="C00000"/>
                </a:solidFill>
              </a:rPr>
              <a:t>, NOT </a:t>
            </a:r>
            <a:r>
              <a:rPr lang="en-US" sz="2400" b="1" i="1" dirty="0">
                <a:solidFill>
                  <a:srgbClr val="7030A0"/>
                </a:solidFill>
              </a:rPr>
              <a:t>Passing</a:t>
            </a:r>
            <a:r>
              <a:rPr lang="en-US" sz="2400" b="1" i="1" dirty="0">
                <a:solidFill>
                  <a:srgbClr val="C00000"/>
                </a:solidFill>
              </a:rPr>
              <a:t> a Motion in Executive Session!</a:t>
            </a:r>
          </a:p>
        </p:txBody>
      </p:sp>
    </p:spTree>
    <p:extLst>
      <p:ext uri="{BB962C8B-B14F-4D97-AF65-F5344CB8AC3E}">
        <p14:creationId xmlns:p14="http://schemas.microsoft.com/office/powerpoint/2010/main" val="3001731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A92435-679F-C1C6-3F63-9DC48CE9374A}"/>
              </a:ext>
            </a:extLst>
          </p:cNvPr>
          <p:cNvSpPr>
            <a:spLocks noGrp="1"/>
          </p:cNvSpPr>
          <p:nvPr>
            <p:ph type="sldNum" sz="quarter" idx="12"/>
          </p:nvPr>
        </p:nvSpPr>
        <p:spPr/>
        <p:txBody>
          <a:bodyPr/>
          <a:lstStyle/>
          <a:p>
            <a:fld id="{CB1E4CB7-CB13-4810-BF18-BE31AFC64F93}" type="slidenum">
              <a:rPr lang="en-US" smtClean="0"/>
              <a:t>72</a:t>
            </a:fld>
            <a:endParaRPr lang="en-US" dirty="0"/>
          </a:p>
        </p:txBody>
      </p:sp>
      <p:sp>
        <p:nvSpPr>
          <p:cNvPr id="3" name="TextBox 2">
            <a:extLst>
              <a:ext uri="{FF2B5EF4-FFF2-40B4-BE49-F238E27FC236}">
                <a16:creationId xmlns:a16="http://schemas.microsoft.com/office/drawing/2014/main" id="{F195F4AB-F43F-8B1C-332D-4EE936962E40}"/>
              </a:ext>
            </a:extLst>
          </p:cNvPr>
          <p:cNvSpPr txBox="1"/>
          <p:nvPr/>
        </p:nvSpPr>
        <p:spPr>
          <a:xfrm>
            <a:off x="885371" y="986971"/>
            <a:ext cx="10544629" cy="4801314"/>
          </a:xfrm>
          <a:prstGeom prst="rect">
            <a:avLst/>
          </a:prstGeom>
          <a:noFill/>
        </p:spPr>
        <p:txBody>
          <a:bodyPr wrap="square" rtlCol="0">
            <a:spAutoFit/>
          </a:bodyPr>
          <a:lstStyle/>
          <a:p>
            <a:pPr algn="ctr"/>
            <a:r>
              <a:rPr lang="en-US" sz="3600" b="1" dirty="0">
                <a:ea typeface="Verdana" pitchFamily="34" charset="0"/>
                <a:cs typeface="Arial" panose="020B0604020202020204" pitchFamily="34" charset="0"/>
              </a:rPr>
              <a:t>Executive Sessions</a:t>
            </a:r>
          </a:p>
          <a:p>
            <a:endParaRPr lang="en-US" sz="1400" b="1" dirty="0">
              <a:solidFill>
                <a:srgbClr val="C00000"/>
              </a:solidFill>
              <a:cs typeface="Arial" panose="020B0604020202020204" pitchFamily="34" charset="0"/>
            </a:endParaRPr>
          </a:p>
          <a:p>
            <a:pPr>
              <a:spcAft>
                <a:spcPts val="600"/>
              </a:spcAft>
            </a:pPr>
            <a:r>
              <a:rPr lang="en-US" sz="2400" dirty="0">
                <a:solidFill>
                  <a:srgbClr val="000000"/>
                </a:solidFill>
                <a:cs typeface="Arial" panose="020B0604020202020204" pitchFamily="34" charset="0"/>
              </a:rPr>
              <a:t>The Remainder of a Meeting During Which an Executive Session is Held is an </a:t>
            </a:r>
            <a:r>
              <a:rPr lang="en-US" sz="2400" b="1" dirty="0">
                <a:solidFill>
                  <a:srgbClr val="C00000"/>
                </a:solidFill>
                <a:cs typeface="Arial" panose="020B0604020202020204" pitchFamily="34" charset="0"/>
              </a:rPr>
              <a:t>OPEN PUBLIC MEETING</a:t>
            </a:r>
            <a:r>
              <a:rPr lang="en-US" sz="2400" dirty="0">
                <a:solidFill>
                  <a:srgbClr val="000000"/>
                </a:solidFill>
                <a:cs typeface="Arial" panose="020B0604020202020204" pitchFamily="34" charset="0"/>
              </a:rPr>
              <a:t>, Unless a Specific Exemption is Applicable.</a:t>
            </a:r>
          </a:p>
          <a:p>
            <a:pPr>
              <a:spcAft>
                <a:spcPts val="600"/>
              </a:spcAft>
            </a:pPr>
            <a:endParaRPr lang="en-US" sz="1000" dirty="0">
              <a:solidFill>
                <a:srgbClr val="000000"/>
              </a:solidFill>
              <a:cs typeface="Arial" panose="020B0604020202020204" pitchFamily="34" charset="0"/>
            </a:endParaRPr>
          </a:p>
          <a:p>
            <a:pPr>
              <a:spcAft>
                <a:spcPts val="600"/>
              </a:spcAft>
            </a:pPr>
            <a:r>
              <a:rPr lang="en-US" sz="2400" dirty="0">
                <a:solidFill>
                  <a:srgbClr val="000000"/>
                </a:solidFill>
                <a:cs typeface="Arial" panose="020B0604020202020204" pitchFamily="34" charset="0"/>
              </a:rPr>
              <a:t>The Minutes of an Open Meeting During Which an Executive Session is Held </a:t>
            </a:r>
            <a:r>
              <a:rPr lang="en-US" sz="2400" b="1" dirty="0">
                <a:solidFill>
                  <a:srgbClr val="C00000"/>
                </a:solidFill>
                <a:cs typeface="Arial" panose="020B0604020202020204" pitchFamily="34" charset="0"/>
              </a:rPr>
              <a:t>MUST</a:t>
            </a:r>
            <a:r>
              <a:rPr lang="en-US" sz="2400" dirty="0">
                <a:solidFill>
                  <a:srgbClr val="000000"/>
                </a:solidFill>
                <a:cs typeface="Arial" panose="020B0604020202020204" pitchFamily="34" charset="0"/>
              </a:rPr>
              <a:t> Indicate:</a:t>
            </a:r>
          </a:p>
          <a:p>
            <a:pPr marL="461963" lvl="1"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The </a:t>
            </a:r>
            <a:r>
              <a:rPr lang="en-US" sz="2400" b="1" dirty="0">
                <a:solidFill>
                  <a:srgbClr val="7030A0"/>
                </a:solidFill>
                <a:cs typeface="Arial" panose="020B0604020202020204" pitchFamily="34" charset="0"/>
              </a:rPr>
              <a:t>Names of Those Attending </a:t>
            </a:r>
            <a:r>
              <a:rPr lang="en-US" sz="2400" dirty="0">
                <a:solidFill>
                  <a:srgbClr val="000000"/>
                </a:solidFill>
                <a:cs typeface="Arial" panose="020B0604020202020204" pitchFamily="34" charset="0"/>
              </a:rPr>
              <a:t>the Executive Session,</a:t>
            </a:r>
          </a:p>
          <a:p>
            <a:pPr marL="461963" lvl="1"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The </a:t>
            </a:r>
            <a:r>
              <a:rPr lang="en-US" sz="2400" b="1" dirty="0">
                <a:solidFill>
                  <a:srgbClr val="7030A0"/>
                </a:solidFill>
                <a:cs typeface="Arial" panose="020B0604020202020204" pitchFamily="34" charset="0"/>
              </a:rPr>
              <a:t>Date and Time the Executive Session </a:t>
            </a:r>
            <a:r>
              <a:rPr lang="en-US" sz="2400" dirty="0">
                <a:solidFill>
                  <a:srgbClr val="000000"/>
                </a:solidFill>
                <a:cs typeface="Arial" panose="020B0604020202020204" pitchFamily="34" charset="0"/>
              </a:rPr>
              <a:t>was </a:t>
            </a:r>
            <a:r>
              <a:rPr lang="en-US" sz="2400" b="1" dirty="0">
                <a:solidFill>
                  <a:srgbClr val="7030A0"/>
                </a:solidFill>
                <a:cs typeface="Arial" panose="020B0604020202020204" pitchFamily="34" charset="0"/>
              </a:rPr>
              <a:t>Called to Order and Adjourned</a:t>
            </a:r>
            <a:r>
              <a:rPr lang="en-US" sz="2400" b="1" dirty="0">
                <a:cs typeface="Arial" panose="020B0604020202020204" pitchFamily="34" charset="0"/>
              </a:rPr>
              <a:t>,</a:t>
            </a:r>
          </a:p>
          <a:p>
            <a:pPr marL="461963" lvl="1"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A </a:t>
            </a:r>
            <a:r>
              <a:rPr lang="en-US" sz="2400" b="1" dirty="0">
                <a:solidFill>
                  <a:srgbClr val="7030A0"/>
                </a:solidFill>
                <a:cs typeface="Arial" panose="020B0604020202020204" pitchFamily="34" charset="0"/>
              </a:rPr>
              <a:t>Summary of the General Confidential Information</a:t>
            </a:r>
            <a:r>
              <a:rPr lang="en-US" sz="2400" dirty="0">
                <a:solidFill>
                  <a:srgbClr val="000000"/>
                </a:solidFill>
                <a:cs typeface="Arial" panose="020B0604020202020204" pitchFamily="34" charset="0"/>
              </a:rPr>
              <a:t>, and</a:t>
            </a:r>
          </a:p>
          <a:p>
            <a:pPr marL="461963" lvl="1"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The </a:t>
            </a:r>
            <a:r>
              <a:rPr lang="en-US" sz="2400" b="1" dirty="0">
                <a:solidFill>
                  <a:srgbClr val="7030A0"/>
                </a:solidFill>
                <a:cs typeface="Arial" panose="020B0604020202020204" pitchFamily="34" charset="0"/>
              </a:rPr>
              <a:t>Legal Authority for Holding the Executive Session</a:t>
            </a:r>
            <a:r>
              <a:rPr lang="en-US" sz="2400" dirty="0">
                <a:solidFill>
                  <a:srgbClr val="000000"/>
                </a:solidFill>
                <a:cs typeface="Arial" panose="020B0604020202020204" pitchFamily="34" charset="0"/>
              </a:rPr>
              <a:t>.</a:t>
            </a:r>
            <a:endParaRPr lang="en-US" dirty="0"/>
          </a:p>
        </p:txBody>
      </p:sp>
      <p:sp>
        <p:nvSpPr>
          <p:cNvPr id="5" name="TextBox 4">
            <a:extLst>
              <a:ext uri="{FF2B5EF4-FFF2-40B4-BE49-F238E27FC236}">
                <a16:creationId xmlns:a16="http://schemas.microsoft.com/office/drawing/2014/main" id="{38EF4EA2-69DF-5C14-1DC7-0A36BEA7FFB3}"/>
              </a:ext>
            </a:extLst>
          </p:cNvPr>
          <p:cNvSpPr txBox="1"/>
          <p:nvPr/>
        </p:nvSpPr>
        <p:spPr>
          <a:xfrm>
            <a:off x="9118310" y="6031468"/>
            <a:ext cx="2104571" cy="369332"/>
          </a:xfrm>
          <a:prstGeom prst="rect">
            <a:avLst/>
          </a:prstGeom>
          <a:solidFill>
            <a:srgbClr val="FFFF00"/>
          </a:solidFill>
        </p:spPr>
        <p:txBody>
          <a:bodyPr wrap="square">
            <a:spAutoFit/>
          </a:bodyPr>
          <a:lstStyle/>
          <a:p>
            <a:r>
              <a:rPr lang="en-US" dirty="0"/>
              <a:t>NDCC 44-04-19.2</a:t>
            </a:r>
          </a:p>
        </p:txBody>
      </p:sp>
    </p:spTree>
    <p:extLst>
      <p:ext uri="{BB962C8B-B14F-4D97-AF65-F5344CB8AC3E}">
        <p14:creationId xmlns:p14="http://schemas.microsoft.com/office/powerpoint/2010/main" val="2073400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E1192-62A4-1777-C25B-2AE7F4B184C9}"/>
              </a:ext>
            </a:extLst>
          </p:cNvPr>
          <p:cNvSpPr>
            <a:spLocks noGrp="1"/>
          </p:cNvSpPr>
          <p:nvPr>
            <p:ph type="sldNum" sz="quarter" idx="12"/>
          </p:nvPr>
        </p:nvSpPr>
        <p:spPr/>
        <p:txBody>
          <a:bodyPr/>
          <a:lstStyle/>
          <a:p>
            <a:fld id="{CB1E4CB7-CB13-4810-BF18-BE31AFC64F93}" type="slidenum">
              <a:rPr lang="en-US" smtClean="0"/>
              <a:t>73</a:t>
            </a:fld>
            <a:endParaRPr lang="en-US" dirty="0"/>
          </a:p>
        </p:txBody>
      </p:sp>
      <p:sp>
        <p:nvSpPr>
          <p:cNvPr id="3" name="TextBox 2">
            <a:extLst>
              <a:ext uri="{FF2B5EF4-FFF2-40B4-BE49-F238E27FC236}">
                <a16:creationId xmlns:a16="http://schemas.microsoft.com/office/drawing/2014/main" id="{84F2BC4B-9DF2-1B48-0613-E328343B1FD2}"/>
              </a:ext>
            </a:extLst>
          </p:cNvPr>
          <p:cNvSpPr txBox="1"/>
          <p:nvPr/>
        </p:nvSpPr>
        <p:spPr>
          <a:xfrm>
            <a:off x="801914" y="843543"/>
            <a:ext cx="10588171" cy="5686172"/>
          </a:xfrm>
          <a:prstGeom prst="rect">
            <a:avLst/>
          </a:prstGeom>
          <a:noFill/>
        </p:spPr>
        <p:txBody>
          <a:bodyPr wrap="square" rtlCol="0">
            <a:spAutoFit/>
          </a:bodyPr>
          <a:lstStyle/>
          <a:p>
            <a:pPr algn="ctr"/>
            <a:r>
              <a:rPr lang="en-US" sz="2000" b="1" dirty="0">
                <a:solidFill>
                  <a:srgbClr val="C00000"/>
                </a:solidFill>
                <a:cs typeface="Arial" panose="020B0604020202020204" pitchFamily="34" charset="0"/>
              </a:rPr>
              <a:t>Official Minutes of the Open Meeting Should Look Something Like This:</a:t>
            </a:r>
          </a:p>
          <a:p>
            <a:endParaRPr lang="en-US" sz="1050" dirty="0">
              <a:cs typeface="Arial" panose="020B0604020202020204" pitchFamily="34" charset="0"/>
            </a:endParaRPr>
          </a:p>
          <a:p>
            <a:pPr algn="ctr"/>
            <a:r>
              <a:rPr lang="en-US" dirty="0">
                <a:cs typeface="Arial" panose="020B0604020202020204" pitchFamily="34" charset="0"/>
              </a:rPr>
              <a:t> </a:t>
            </a:r>
            <a:r>
              <a:rPr lang="en-US" b="1" dirty="0">
                <a:cs typeface="Arial" panose="020B0604020202020204" pitchFamily="34" charset="0"/>
              </a:rPr>
              <a:t>EDGELEY SCHOOL DISTRICT </a:t>
            </a:r>
          </a:p>
          <a:p>
            <a:pPr algn="ctr"/>
            <a:r>
              <a:rPr lang="en-US" b="1" dirty="0">
                <a:cs typeface="Arial" panose="020B0604020202020204" pitchFamily="34" charset="0"/>
              </a:rPr>
              <a:t>Special School Board Meeting – Negotiation Strategy </a:t>
            </a:r>
          </a:p>
          <a:p>
            <a:pPr algn="ctr"/>
            <a:r>
              <a:rPr lang="de-DE" b="1" dirty="0">
                <a:cs typeface="Arial" panose="020B0604020202020204" pitchFamily="34" charset="0"/>
              </a:rPr>
              <a:t>June 4, 2022,  7:06 AM </a:t>
            </a:r>
          </a:p>
          <a:p>
            <a:pPr algn="ctr"/>
            <a:endParaRPr lang="de-DE" sz="1050" b="1" dirty="0">
              <a:cs typeface="Arial" panose="020B0604020202020204" pitchFamily="34" charset="0"/>
            </a:endParaRPr>
          </a:p>
          <a:p>
            <a:r>
              <a:rPr lang="en-US" dirty="0">
                <a:cs typeface="Arial" panose="020B0604020202020204" pitchFamily="34" charset="0"/>
              </a:rPr>
              <a:t>A Special School Board Meeting was held to discuss Negotiations Strategy. Those in attendance were, President Long, Directors Feist, Solinger, Madcke, and Kenyon.  Also in attendance were Superintendent Diegel and Business Manager Patty VerDouw. </a:t>
            </a:r>
          </a:p>
          <a:p>
            <a:endParaRPr lang="en-US" sz="1050" dirty="0">
              <a:cs typeface="Arial" panose="020B0604020202020204" pitchFamily="34" charset="0"/>
            </a:endParaRPr>
          </a:p>
          <a:p>
            <a:r>
              <a:rPr lang="en-US" dirty="0">
                <a:cs typeface="Arial" panose="020B0604020202020204" pitchFamily="34" charset="0"/>
              </a:rPr>
              <a:t>President Long called the Special Board Meeting to order  at 7:06 AM. It was moved by Madcke, seconded by Feist and carried (all voting yes) to go  into Executive  Session  to discuss Negotiations Strategy, Citing the Legal Authority to Close This Portion of the Meeting in NDCC 44-04-19.2.</a:t>
            </a:r>
          </a:p>
          <a:p>
            <a:endParaRPr lang="en-US" sz="1050" dirty="0">
              <a:cs typeface="Arial" panose="020B0604020202020204" pitchFamily="34" charset="0"/>
            </a:endParaRPr>
          </a:p>
          <a:p>
            <a:r>
              <a:rPr lang="en-US" dirty="0">
                <a:cs typeface="Arial" panose="020B0604020202020204" pitchFamily="34" charset="0"/>
              </a:rPr>
              <a:t>The Board came out of Executive Session at 8:19 AM. President Long  invited the public back to the meeting.  Having no additional business, the meeting was adjourned at 8:19 AM. </a:t>
            </a:r>
          </a:p>
          <a:p>
            <a:endParaRPr lang="en-US" sz="1050" dirty="0">
              <a:cs typeface="Arial" panose="020B0604020202020204" pitchFamily="34" charset="0"/>
            </a:endParaRPr>
          </a:p>
          <a:p>
            <a:r>
              <a:rPr lang="en-US" dirty="0">
                <a:cs typeface="Arial" panose="020B0604020202020204" pitchFamily="34" charset="0"/>
              </a:rPr>
              <a:t>President________________________________ </a:t>
            </a:r>
          </a:p>
          <a:p>
            <a:endParaRPr lang="en-US" sz="1050" dirty="0">
              <a:cs typeface="Arial" panose="020B0604020202020204" pitchFamily="34" charset="0"/>
            </a:endParaRPr>
          </a:p>
          <a:p>
            <a:r>
              <a:rPr lang="en-US" dirty="0">
                <a:cs typeface="Arial" panose="020B0604020202020204" pitchFamily="34" charset="0"/>
              </a:rPr>
              <a:t>Approved________________________________ </a:t>
            </a:r>
          </a:p>
          <a:p>
            <a:endParaRPr lang="en-US" sz="1050" dirty="0">
              <a:cs typeface="Arial" panose="020B0604020202020204" pitchFamily="34" charset="0"/>
            </a:endParaRPr>
          </a:p>
          <a:p>
            <a:r>
              <a:rPr lang="en-US" dirty="0">
                <a:cs typeface="Arial" panose="020B0604020202020204" pitchFamily="34" charset="0"/>
              </a:rPr>
              <a:t>Business Manager_________________________</a:t>
            </a:r>
          </a:p>
          <a:p>
            <a:endParaRPr lang="en-US" dirty="0"/>
          </a:p>
        </p:txBody>
      </p:sp>
      <p:sp>
        <p:nvSpPr>
          <p:cNvPr id="5" name="TextBox 4">
            <a:extLst>
              <a:ext uri="{FF2B5EF4-FFF2-40B4-BE49-F238E27FC236}">
                <a16:creationId xmlns:a16="http://schemas.microsoft.com/office/drawing/2014/main" id="{E9FF2756-1914-68E4-08D6-FC2F135EEEB0}"/>
              </a:ext>
            </a:extLst>
          </p:cNvPr>
          <p:cNvSpPr txBox="1"/>
          <p:nvPr/>
        </p:nvSpPr>
        <p:spPr>
          <a:xfrm>
            <a:off x="9318171" y="6106346"/>
            <a:ext cx="2111829" cy="369332"/>
          </a:xfrm>
          <a:prstGeom prst="rect">
            <a:avLst/>
          </a:prstGeom>
          <a:solidFill>
            <a:srgbClr val="FFFF00"/>
          </a:solidFill>
        </p:spPr>
        <p:txBody>
          <a:bodyPr wrap="square">
            <a:spAutoFit/>
          </a:bodyPr>
          <a:lstStyle/>
          <a:p>
            <a:r>
              <a:rPr lang="en-US" dirty="0"/>
              <a:t>NDCC 44-04-19.2</a:t>
            </a:r>
          </a:p>
        </p:txBody>
      </p:sp>
      <p:pic>
        <p:nvPicPr>
          <p:cNvPr id="6" name="Picture 5">
            <a:extLst>
              <a:ext uri="{FF2B5EF4-FFF2-40B4-BE49-F238E27FC236}">
                <a16:creationId xmlns:a16="http://schemas.microsoft.com/office/drawing/2014/main" id="{757A2B2E-3471-34F6-497B-96422D9AF7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46" y="6030472"/>
            <a:ext cx="601695" cy="451532"/>
          </a:xfrm>
          <a:prstGeom prst="rect">
            <a:avLst/>
          </a:prstGeom>
          <a:effectLst>
            <a:glow rad="127000">
              <a:srgbClr val="FFFF00"/>
            </a:glow>
          </a:effectLst>
        </p:spPr>
      </p:pic>
    </p:spTree>
    <p:extLst>
      <p:ext uri="{BB962C8B-B14F-4D97-AF65-F5344CB8AC3E}">
        <p14:creationId xmlns:p14="http://schemas.microsoft.com/office/powerpoint/2010/main" val="3210537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0167F6-763E-FA6F-0F7C-BF003AAFB17F}"/>
              </a:ext>
            </a:extLst>
          </p:cNvPr>
          <p:cNvSpPr>
            <a:spLocks noGrp="1"/>
          </p:cNvSpPr>
          <p:nvPr>
            <p:ph type="sldNum" sz="quarter" idx="12"/>
          </p:nvPr>
        </p:nvSpPr>
        <p:spPr/>
        <p:txBody>
          <a:bodyPr/>
          <a:lstStyle/>
          <a:p>
            <a:fld id="{CB1E4CB7-CB13-4810-BF18-BE31AFC64F93}" type="slidenum">
              <a:rPr lang="en-US" smtClean="0"/>
              <a:t>74</a:t>
            </a:fld>
            <a:endParaRPr lang="en-US" dirty="0"/>
          </a:p>
        </p:txBody>
      </p:sp>
      <p:sp>
        <p:nvSpPr>
          <p:cNvPr id="3" name="TextBox 2">
            <a:extLst>
              <a:ext uri="{FF2B5EF4-FFF2-40B4-BE49-F238E27FC236}">
                <a16:creationId xmlns:a16="http://schemas.microsoft.com/office/drawing/2014/main" id="{50B3A4CC-76E9-2A81-C3C9-8CEBCE8AA5D1}"/>
              </a:ext>
            </a:extLst>
          </p:cNvPr>
          <p:cNvSpPr txBox="1"/>
          <p:nvPr/>
        </p:nvSpPr>
        <p:spPr>
          <a:xfrm>
            <a:off x="874195" y="885996"/>
            <a:ext cx="10555805" cy="5086008"/>
          </a:xfrm>
          <a:prstGeom prst="rect">
            <a:avLst/>
          </a:prstGeom>
          <a:noFill/>
        </p:spPr>
        <p:txBody>
          <a:bodyPr wrap="square" rtlCol="0">
            <a:spAutoFit/>
          </a:bodyPr>
          <a:lstStyle/>
          <a:p>
            <a:pPr algn="ctr"/>
            <a:r>
              <a:rPr lang="en-US" sz="2800" b="1" dirty="0">
                <a:ea typeface="Verdana" pitchFamily="34" charset="0"/>
                <a:cs typeface="Arial" panose="020B0604020202020204" pitchFamily="34" charset="0"/>
              </a:rPr>
              <a:t>Executive Sessions for Negotiations Strategy</a:t>
            </a:r>
          </a:p>
          <a:p>
            <a:endParaRPr lang="en-US" sz="1050" b="1" dirty="0">
              <a:solidFill>
                <a:srgbClr val="C00000"/>
              </a:solidFill>
              <a:latin typeface="Arial" panose="020B0604020202020204" pitchFamily="34" charset="0"/>
              <a:cs typeface="Arial" panose="020B0604020202020204" pitchFamily="34" charset="0"/>
            </a:endParaRPr>
          </a:p>
          <a:p>
            <a:pPr>
              <a:buClr>
                <a:srgbClr val="C00000"/>
              </a:buClr>
            </a:pPr>
            <a:r>
              <a:rPr lang="en-US" sz="2400" b="1" dirty="0">
                <a:solidFill>
                  <a:srgbClr val="000000"/>
                </a:solidFill>
                <a:cs typeface="Arial" panose="020B0604020202020204" pitchFamily="34" charset="0"/>
              </a:rPr>
              <a:t>An Executive Session May be Held  </a:t>
            </a:r>
            <a:r>
              <a:rPr lang="en-US" sz="2400" b="1" u="sng" dirty="0">
                <a:solidFill>
                  <a:srgbClr val="C00000"/>
                </a:solidFill>
                <a:cs typeface="Arial" panose="020B0604020202020204" pitchFamily="34" charset="0"/>
              </a:rPr>
              <a:t>ONLY</a:t>
            </a:r>
            <a:r>
              <a:rPr lang="en-US" sz="2400" b="1" dirty="0">
                <a:solidFill>
                  <a:srgbClr val="000000"/>
                </a:solidFill>
                <a:cs typeface="Arial" panose="020B0604020202020204" pitchFamily="34" charset="0"/>
              </a:rPr>
              <a:t> When an Open Meeting Would Have an Adverse Fiscal Effect on the Bargaining or Litigating Position of the District. </a:t>
            </a:r>
          </a:p>
          <a:p>
            <a:pPr>
              <a:buClr>
                <a:srgbClr val="C00000"/>
              </a:buClr>
            </a:pPr>
            <a:endParaRPr lang="en-US" sz="1800" b="1" dirty="0">
              <a:solidFill>
                <a:srgbClr val="000000"/>
              </a:solidFill>
              <a:cs typeface="Arial" panose="020B0604020202020204" pitchFamily="34" charset="0"/>
            </a:endParaRPr>
          </a:p>
          <a:p>
            <a:pPr marL="461963" indent="-461963">
              <a:spcAft>
                <a:spcPts val="600"/>
              </a:spcAft>
              <a:buFont typeface="Arial" panose="020B0604020202020204" pitchFamily="34" charset="0"/>
              <a:buChar char="•"/>
            </a:pPr>
            <a:r>
              <a:rPr lang="en-US" sz="2800" dirty="0">
                <a:solidFill>
                  <a:srgbClr val="000000"/>
                </a:solidFill>
                <a:cs typeface="Arial" panose="020B0604020202020204" pitchFamily="34" charset="0"/>
              </a:rPr>
              <a:t>A Record Revealing Negotiations Strategy or Instructions Under this Section is Exempt </a:t>
            </a:r>
            <a:r>
              <a:rPr lang="en-US" sz="2800" dirty="0">
                <a:solidFill>
                  <a:srgbClr val="7030A0"/>
                </a:solidFill>
                <a:cs typeface="Arial" panose="020B0604020202020204" pitchFamily="34" charset="0"/>
              </a:rPr>
              <a:t>(Not an Open Record)</a:t>
            </a:r>
          </a:p>
          <a:p>
            <a:pPr marL="461963" indent="-461963">
              <a:spcAft>
                <a:spcPts val="600"/>
              </a:spcAft>
              <a:buFont typeface="Arial" panose="020B0604020202020204" pitchFamily="34" charset="0"/>
              <a:buChar char="•"/>
            </a:pPr>
            <a:r>
              <a:rPr lang="en-US" sz="2800" dirty="0">
                <a:solidFill>
                  <a:srgbClr val="000000"/>
                </a:solidFill>
                <a:cs typeface="Arial" panose="020B0604020202020204" pitchFamily="34" charset="0"/>
              </a:rPr>
              <a:t>Drafts, Contracts, or Agreements Subject to Negotiations are Exempt </a:t>
            </a:r>
            <a:r>
              <a:rPr lang="en-US" sz="2800" b="1" dirty="0">
                <a:solidFill>
                  <a:srgbClr val="C00000"/>
                </a:solidFill>
                <a:cs typeface="Arial" panose="020B0604020202020204" pitchFamily="34" charset="0"/>
              </a:rPr>
              <a:t>BUT ONLY </a:t>
            </a:r>
            <a:r>
              <a:rPr lang="en-US" sz="2800" dirty="0">
                <a:solidFill>
                  <a:srgbClr val="000000"/>
                </a:solidFill>
                <a:cs typeface="Arial" panose="020B0604020202020204" pitchFamily="34" charset="0"/>
              </a:rPr>
              <a:t>if Release Would Have an Adverse Fiscal Effect on the District, Unless the Records are Otherwise Exempt or Confidential </a:t>
            </a:r>
            <a:endParaRPr lang="en-US" sz="2800" dirty="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6998B464-104C-EC5B-1BF0-DAD5072F38E4}"/>
              </a:ext>
            </a:extLst>
          </p:cNvPr>
          <p:cNvSpPr txBox="1"/>
          <p:nvPr/>
        </p:nvSpPr>
        <p:spPr>
          <a:xfrm>
            <a:off x="8897257" y="6059481"/>
            <a:ext cx="2307772" cy="369332"/>
          </a:xfrm>
          <a:prstGeom prst="rect">
            <a:avLst/>
          </a:prstGeom>
          <a:solidFill>
            <a:srgbClr val="FFFF00"/>
          </a:solidFill>
        </p:spPr>
        <p:txBody>
          <a:bodyPr wrap="square">
            <a:spAutoFit/>
          </a:bodyPr>
          <a:lstStyle/>
          <a:p>
            <a:r>
              <a:rPr lang="en-US" dirty="0"/>
              <a:t>NDCC 44-04-19.2-9</a:t>
            </a:r>
          </a:p>
        </p:txBody>
      </p:sp>
      <p:pic>
        <p:nvPicPr>
          <p:cNvPr id="6" name="Picture 5">
            <a:extLst>
              <a:ext uri="{FF2B5EF4-FFF2-40B4-BE49-F238E27FC236}">
                <a16:creationId xmlns:a16="http://schemas.microsoft.com/office/drawing/2014/main" id="{7621EF67-3DE1-1DDC-BCA8-C891DD1005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8167" y="5338233"/>
            <a:ext cx="2796619" cy="1168899"/>
          </a:xfrm>
          <a:prstGeom prst="rect">
            <a:avLst/>
          </a:prstGeom>
        </p:spPr>
      </p:pic>
    </p:spTree>
    <p:extLst>
      <p:ext uri="{BB962C8B-B14F-4D97-AF65-F5344CB8AC3E}">
        <p14:creationId xmlns:p14="http://schemas.microsoft.com/office/powerpoint/2010/main" val="78860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97D7F-61E8-97F4-35EA-94D9835A9CCA}"/>
              </a:ext>
            </a:extLst>
          </p:cNvPr>
          <p:cNvSpPr>
            <a:spLocks noGrp="1"/>
          </p:cNvSpPr>
          <p:nvPr>
            <p:ph type="sldNum" sz="quarter" idx="12"/>
          </p:nvPr>
        </p:nvSpPr>
        <p:spPr/>
        <p:txBody>
          <a:bodyPr/>
          <a:lstStyle/>
          <a:p>
            <a:fld id="{CB1E4CB7-CB13-4810-BF18-BE31AFC64F93}" type="slidenum">
              <a:rPr lang="en-US" smtClean="0"/>
              <a:t>75</a:t>
            </a:fld>
            <a:endParaRPr lang="en-US" dirty="0"/>
          </a:p>
        </p:txBody>
      </p:sp>
      <p:sp>
        <p:nvSpPr>
          <p:cNvPr id="3" name="TextBox 2">
            <a:extLst>
              <a:ext uri="{FF2B5EF4-FFF2-40B4-BE49-F238E27FC236}">
                <a16:creationId xmlns:a16="http://schemas.microsoft.com/office/drawing/2014/main" id="{2FE7AD32-9659-E300-2D64-AA7F970CC98B}"/>
              </a:ext>
            </a:extLst>
          </p:cNvPr>
          <p:cNvSpPr txBox="1"/>
          <p:nvPr/>
        </p:nvSpPr>
        <p:spPr>
          <a:xfrm>
            <a:off x="870857" y="1016000"/>
            <a:ext cx="10450286" cy="4801314"/>
          </a:xfrm>
          <a:prstGeom prst="rect">
            <a:avLst/>
          </a:prstGeom>
          <a:noFill/>
        </p:spPr>
        <p:txBody>
          <a:bodyPr wrap="square" rtlCol="0">
            <a:spAutoFit/>
          </a:bodyPr>
          <a:lstStyle/>
          <a:p>
            <a:pPr algn="ctr"/>
            <a:r>
              <a:rPr lang="en-US" sz="3200" b="1" dirty="0">
                <a:ea typeface="Verdana" pitchFamily="34" charset="0"/>
                <a:cs typeface="Arial" panose="020B0604020202020204" pitchFamily="34" charset="0"/>
              </a:rPr>
              <a:t>Executive Sessions </a:t>
            </a:r>
          </a:p>
          <a:p>
            <a:pPr algn="ctr"/>
            <a:endParaRPr lang="en-US" sz="1600" b="1" dirty="0">
              <a:ea typeface="Verdana" pitchFamily="34" charset="0"/>
              <a:cs typeface="Arial" panose="020B0604020202020204" pitchFamily="34" charset="0"/>
            </a:endParaRPr>
          </a:p>
          <a:p>
            <a:r>
              <a:rPr lang="en-US" sz="2000" b="1" dirty="0">
                <a:solidFill>
                  <a:srgbClr val="000000"/>
                </a:solidFill>
                <a:cs typeface="Arial" panose="020B0604020202020204" pitchFamily="34" charset="0"/>
              </a:rPr>
              <a:t>A Settlement Agreement Between the District and Another Party </a:t>
            </a:r>
            <a:r>
              <a:rPr lang="en-US" sz="2000" dirty="0">
                <a:solidFill>
                  <a:srgbClr val="7030A0"/>
                </a:solidFill>
                <a:cs typeface="Arial" panose="020B0604020202020204" pitchFamily="34" charset="0"/>
              </a:rPr>
              <a:t>(Teachers for Example) </a:t>
            </a:r>
            <a:r>
              <a:rPr lang="en-US" sz="2000" b="1" dirty="0">
                <a:solidFill>
                  <a:srgbClr val="000000"/>
                </a:solidFill>
                <a:cs typeface="Arial" panose="020B0604020202020204" pitchFamily="34" charset="0"/>
              </a:rPr>
              <a:t>is Exempt from Disclosure Until it has been </a:t>
            </a:r>
            <a:r>
              <a:rPr lang="en-US" sz="2000" b="1" u="sng" dirty="0">
                <a:solidFill>
                  <a:srgbClr val="C00000"/>
                </a:solidFill>
                <a:cs typeface="Arial" panose="020B0604020202020204" pitchFamily="34" charset="0"/>
              </a:rPr>
              <a:t>Fully Executed</a:t>
            </a:r>
            <a:r>
              <a:rPr lang="en-US" sz="2000" b="1" dirty="0">
                <a:solidFill>
                  <a:srgbClr val="C00000"/>
                </a:solidFill>
                <a:cs typeface="Arial" panose="020B0604020202020204" pitchFamily="34" charset="0"/>
              </a:rPr>
              <a:t> </a:t>
            </a:r>
            <a:r>
              <a:rPr lang="en-US" sz="2000" b="1" dirty="0">
                <a:solidFill>
                  <a:srgbClr val="000000"/>
                </a:solidFill>
                <a:cs typeface="Arial" panose="020B0604020202020204" pitchFamily="34" charset="0"/>
              </a:rPr>
              <a:t>and Accepted by </a:t>
            </a:r>
            <a:r>
              <a:rPr lang="en-US" sz="2000" b="1" u="sng" dirty="0">
                <a:solidFill>
                  <a:srgbClr val="C00000"/>
                </a:solidFill>
                <a:cs typeface="Arial" panose="020B0604020202020204" pitchFamily="34" charset="0"/>
              </a:rPr>
              <a:t>ALL</a:t>
            </a:r>
            <a:r>
              <a:rPr lang="en-US" sz="2000" b="1" dirty="0">
                <a:solidFill>
                  <a:srgbClr val="C00000"/>
                </a:solidFill>
                <a:cs typeface="Arial" panose="020B0604020202020204" pitchFamily="34" charset="0"/>
              </a:rPr>
              <a:t> </a:t>
            </a:r>
            <a:r>
              <a:rPr lang="en-US" sz="2000" b="1" dirty="0">
                <a:solidFill>
                  <a:srgbClr val="000000"/>
                </a:solidFill>
                <a:cs typeface="Arial" panose="020B0604020202020204" pitchFamily="34" charset="0"/>
              </a:rPr>
              <a:t>Concerned Parties Unless the Records Are Otherwise Exempt or Confidential </a:t>
            </a:r>
            <a:r>
              <a:rPr lang="en-US" sz="2000" dirty="0">
                <a:solidFill>
                  <a:srgbClr val="7030A0"/>
                </a:solidFill>
                <a:cs typeface="Arial" panose="020B0604020202020204" pitchFamily="34" charset="0"/>
              </a:rPr>
              <a:t>(Student Records for Instance)</a:t>
            </a:r>
            <a:r>
              <a:rPr lang="en-US" sz="2000" b="1" dirty="0">
                <a:cs typeface="Arial" panose="020B0604020202020204" pitchFamily="34" charset="0"/>
              </a:rPr>
              <a:t>.</a:t>
            </a:r>
          </a:p>
          <a:p>
            <a:pPr>
              <a:buClr>
                <a:srgbClr val="C00000"/>
              </a:buClr>
            </a:pPr>
            <a:endParaRPr lang="en-US" sz="2000" b="1" dirty="0">
              <a:solidFill>
                <a:srgbClr val="000000"/>
              </a:solidFill>
              <a:cs typeface="Arial" panose="020B0604020202020204" pitchFamily="34" charset="0"/>
            </a:endParaRPr>
          </a:p>
          <a:p>
            <a:pPr>
              <a:buClr>
                <a:srgbClr val="C00000"/>
              </a:buClr>
            </a:pPr>
            <a:r>
              <a:rPr lang="en-US" sz="2000" b="1" dirty="0">
                <a:solidFill>
                  <a:srgbClr val="0000FF"/>
                </a:solidFill>
                <a:cs typeface="Arial" panose="020B0604020202020204" pitchFamily="34" charset="0"/>
              </a:rPr>
              <a:t>Remember:  Student Names Should </a:t>
            </a:r>
            <a:r>
              <a:rPr lang="en-US" sz="2000" b="1" dirty="0">
                <a:solidFill>
                  <a:srgbClr val="FF0000"/>
                </a:solidFill>
                <a:cs typeface="Arial" panose="020B0604020202020204" pitchFamily="34" charset="0"/>
              </a:rPr>
              <a:t>NEVER</a:t>
            </a:r>
            <a:r>
              <a:rPr lang="en-US" sz="2000" b="1" dirty="0">
                <a:solidFill>
                  <a:srgbClr val="0000FF"/>
                </a:solidFill>
                <a:cs typeface="Arial" panose="020B0604020202020204" pitchFamily="34" charset="0"/>
              </a:rPr>
              <a:t> Appear if Official Board Action is Taken Regarding that Student.</a:t>
            </a:r>
          </a:p>
          <a:p>
            <a:pPr>
              <a:buClr>
                <a:srgbClr val="C00000"/>
              </a:buClr>
            </a:pPr>
            <a:endParaRPr lang="en-US" sz="2000" b="1" dirty="0">
              <a:solidFill>
                <a:srgbClr val="000000"/>
              </a:solidFill>
              <a:cs typeface="Arial" panose="020B0604020202020204" pitchFamily="34" charset="0"/>
            </a:endParaRPr>
          </a:p>
          <a:p>
            <a:pPr marL="461963" indent="-461963">
              <a:buFont typeface="Arial" panose="020B0604020202020204" pitchFamily="34" charset="0"/>
              <a:buChar char="•"/>
            </a:pPr>
            <a:r>
              <a:rPr lang="en-US" sz="2000" b="1" i="1" dirty="0">
                <a:solidFill>
                  <a:srgbClr val="7030A0"/>
                </a:solidFill>
                <a:cs typeface="Arial" panose="020B0604020202020204" pitchFamily="34" charset="0"/>
              </a:rPr>
              <a:t>Example:  </a:t>
            </a:r>
            <a:r>
              <a:rPr lang="en-US" sz="2000" i="1" dirty="0">
                <a:solidFill>
                  <a:srgbClr val="7030A0"/>
                </a:solidFill>
                <a:cs typeface="Arial" panose="020B0604020202020204" pitchFamily="34" charset="0"/>
              </a:rPr>
              <a:t>The Board Came out of Executive Session at 4:30 PM.  The Public was Invited to Return to the Open Public Meeting that was Convened at 4:31 PM.  It was Moved by Long, Seconded by Mathern, to Expel a Student for 30 Days.  On a Roll Call Vote (Long, Mathern, Kipp, Brown all Voting Yes), Motion Carried.  </a:t>
            </a:r>
            <a:endParaRPr lang="en-US" sz="2000" b="1" i="1" dirty="0">
              <a:solidFill>
                <a:srgbClr val="7030A0"/>
              </a:solidFill>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53534B8E-CEA3-1B33-DED4-24DD226D66EF}"/>
              </a:ext>
            </a:extLst>
          </p:cNvPr>
          <p:cNvSpPr txBox="1"/>
          <p:nvPr/>
        </p:nvSpPr>
        <p:spPr>
          <a:xfrm>
            <a:off x="9231086" y="6031468"/>
            <a:ext cx="2090057" cy="369332"/>
          </a:xfrm>
          <a:prstGeom prst="rect">
            <a:avLst/>
          </a:prstGeom>
          <a:solidFill>
            <a:srgbClr val="FFFF00"/>
          </a:solidFill>
        </p:spPr>
        <p:txBody>
          <a:bodyPr wrap="square">
            <a:spAutoFit/>
          </a:bodyPr>
          <a:lstStyle/>
          <a:p>
            <a:r>
              <a:rPr lang="en-US" dirty="0"/>
              <a:t>NDCC 44-04-19.2</a:t>
            </a:r>
          </a:p>
        </p:txBody>
      </p:sp>
    </p:spTree>
    <p:extLst>
      <p:ext uri="{BB962C8B-B14F-4D97-AF65-F5344CB8AC3E}">
        <p14:creationId xmlns:p14="http://schemas.microsoft.com/office/powerpoint/2010/main" val="752388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097A14-FBB0-8932-BB00-88087E4A6BFD}"/>
              </a:ext>
            </a:extLst>
          </p:cNvPr>
          <p:cNvSpPr>
            <a:spLocks noGrp="1"/>
          </p:cNvSpPr>
          <p:nvPr>
            <p:ph type="sldNum" sz="quarter" idx="12"/>
          </p:nvPr>
        </p:nvSpPr>
        <p:spPr/>
        <p:txBody>
          <a:bodyPr/>
          <a:lstStyle/>
          <a:p>
            <a:fld id="{CB1E4CB7-CB13-4810-BF18-BE31AFC64F93}" type="slidenum">
              <a:rPr lang="en-US" smtClean="0"/>
              <a:t>76</a:t>
            </a:fld>
            <a:endParaRPr lang="en-US" dirty="0"/>
          </a:p>
        </p:txBody>
      </p:sp>
      <p:sp>
        <p:nvSpPr>
          <p:cNvPr id="3" name="TextBox 2">
            <a:extLst>
              <a:ext uri="{FF2B5EF4-FFF2-40B4-BE49-F238E27FC236}">
                <a16:creationId xmlns:a16="http://schemas.microsoft.com/office/drawing/2014/main" id="{FA245350-F3DA-2928-36D8-25C0E590556D}"/>
              </a:ext>
            </a:extLst>
          </p:cNvPr>
          <p:cNvSpPr txBox="1"/>
          <p:nvPr/>
        </p:nvSpPr>
        <p:spPr>
          <a:xfrm>
            <a:off x="867228" y="812551"/>
            <a:ext cx="10457543" cy="5401479"/>
          </a:xfrm>
          <a:prstGeom prst="rect">
            <a:avLst/>
          </a:prstGeom>
          <a:noFill/>
        </p:spPr>
        <p:txBody>
          <a:bodyPr wrap="square" rtlCol="0">
            <a:spAutoFit/>
          </a:bodyPr>
          <a:lstStyle/>
          <a:p>
            <a:pPr algn="ctr"/>
            <a:r>
              <a:rPr lang="en-US" sz="3200" b="1" dirty="0">
                <a:ea typeface="Verdana" pitchFamily="34" charset="0"/>
                <a:cs typeface="Arial" panose="020B0604020202020204" pitchFamily="34" charset="0"/>
              </a:rPr>
              <a:t>Executive Sessions </a:t>
            </a:r>
          </a:p>
          <a:p>
            <a:pPr algn="ctr"/>
            <a:endParaRPr lang="en-US" sz="1600" b="1" dirty="0">
              <a:ea typeface="Verdana" pitchFamily="34" charset="0"/>
              <a:cs typeface="Arial" panose="020B0604020202020204" pitchFamily="34" charset="0"/>
            </a:endParaRPr>
          </a:p>
          <a:p>
            <a:pPr>
              <a:buClr>
                <a:srgbClr val="C00000"/>
              </a:buClr>
            </a:pPr>
            <a:r>
              <a:rPr lang="en-US" sz="2400" b="1" dirty="0">
                <a:solidFill>
                  <a:srgbClr val="000000"/>
                </a:solidFill>
                <a:cs typeface="Arial" panose="020B0604020202020204" pitchFamily="34" charset="0"/>
              </a:rPr>
              <a:t>When Conducting an Executive Session, the Board and Authorized Subcommittees of the Board Shall Comply With the Following: </a:t>
            </a:r>
          </a:p>
          <a:p>
            <a:pPr>
              <a:buClr>
                <a:srgbClr val="C00000"/>
              </a:buClr>
            </a:pPr>
            <a:endParaRPr lang="en-US" sz="1200" dirty="0">
              <a:solidFill>
                <a:srgbClr val="000000"/>
              </a:solidFill>
              <a:cs typeface="Arial" panose="020B0604020202020204" pitchFamily="34" charset="0"/>
            </a:endParaRPr>
          </a:p>
          <a:p>
            <a:pPr>
              <a:buClr>
                <a:srgbClr val="C00000"/>
              </a:buClr>
            </a:pPr>
            <a:r>
              <a:rPr lang="en-US" sz="2400" b="1" dirty="0">
                <a:solidFill>
                  <a:srgbClr val="7030A0"/>
                </a:solidFill>
                <a:cs typeface="Arial" panose="020B0604020202020204" pitchFamily="34" charset="0"/>
              </a:rPr>
              <a:t>Attendance at an Executive Session is for:</a:t>
            </a:r>
          </a:p>
          <a:p>
            <a:pPr marL="461963"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Only Members of the Governing Body </a:t>
            </a:r>
            <a:r>
              <a:rPr lang="en-US" sz="2400" dirty="0">
                <a:solidFill>
                  <a:srgbClr val="7030A0"/>
                </a:solidFill>
                <a:cs typeface="Arial" panose="020B0604020202020204" pitchFamily="34" charset="0"/>
              </a:rPr>
              <a:t>(School Board)</a:t>
            </a:r>
            <a:endParaRPr lang="en-US" sz="2400" dirty="0">
              <a:solidFill>
                <a:srgbClr val="000000"/>
              </a:solidFill>
              <a:cs typeface="Arial" panose="020B0604020202020204" pitchFamily="34" charset="0"/>
            </a:endParaRPr>
          </a:p>
          <a:p>
            <a:pPr marL="461963"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Those Individuals Deemed Necessary to the Functioning of a </a:t>
            </a:r>
            <a:r>
              <a:rPr lang="en-US" sz="2400" b="1" dirty="0">
                <a:solidFill>
                  <a:srgbClr val="C00000"/>
                </a:solidFill>
                <a:cs typeface="Arial" panose="020B0604020202020204" pitchFamily="34" charset="0"/>
              </a:rPr>
              <a:t>Closed Meeting</a:t>
            </a:r>
            <a:r>
              <a:rPr lang="en-US" sz="2400" dirty="0">
                <a:solidFill>
                  <a:srgbClr val="000000"/>
                </a:solidFill>
                <a:cs typeface="Arial" panose="020B0604020202020204" pitchFamily="34" charset="0"/>
              </a:rPr>
              <a:t> by the Board </a:t>
            </a:r>
            <a:r>
              <a:rPr lang="en-US" sz="2400" dirty="0">
                <a:solidFill>
                  <a:srgbClr val="7030A0"/>
                </a:solidFill>
                <a:cs typeface="Arial" panose="020B0604020202020204" pitchFamily="34" charset="0"/>
              </a:rPr>
              <a:t>(Superintendent, Business Manager, Etc.)</a:t>
            </a:r>
            <a:endParaRPr lang="en-US" sz="2400" dirty="0">
              <a:solidFill>
                <a:srgbClr val="000000"/>
              </a:solidFill>
              <a:cs typeface="Arial" panose="020B0604020202020204" pitchFamily="34" charset="0"/>
            </a:endParaRPr>
          </a:p>
          <a:p>
            <a:pPr marL="461963" indent="-461963">
              <a:spcAft>
                <a:spcPts val="600"/>
              </a:spcAft>
              <a:buFont typeface="Arial" panose="020B0604020202020204" pitchFamily="34" charset="0"/>
              <a:buChar char="•"/>
            </a:pPr>
            <a:r>
              <a:rPr lang="en-US" sz="2400" dirty="0">
                <a:solidFill>
                  <a:srgbClr val="000000"/>
                </a:solidFill>
                <a:cs typeface="Arial" panose="020B0604020202020204" pitchFamily="34" charset="0"/>
              </a:rPr>
              <a:t>Those Individuals Listed in the Law(s) Pertaining to the Executive Session </a:t>
            </a:r>
            <a:r>
              <a:rPr lang="en-US" sz="2400" dirty="0">
                <a:solidFill>
                  <a:srgbClr val="7030A0"/>
                </a:solidFill>
                <a:cs typeface="Arial" panose="020B0604020202020204" pitchFamily="34" charset="0"/>
              </a:rPr>
              <a:t>(Hearing Officer, Etc.)</a:t>
            </a:r>
            <a:endParaRPr lang="en-US" sz="2400" dirty="0">
              <a:solidFill>
                <a:srgbClr val="000000"/>
              </a:solidFill>
              <a:cs typeface="Arial" panose="020B0604020202020204" pitchFamily="34" charset="0"/>
            </a:endParaRPr>
          </a:p>
          <a:p>
            <a:pPr>
              <a:buClr>
                <a:srgbClr val="C00000"/>
              </a:buClr>
            </a:pPr>
            <a:endParaRPr lang="en-US" sz="1200" b="1" dirty="0">
              <a:solidFill>
                <a:srgbClr val="7030A0"/>
              </a:solidFill>
              <a:cs typeface="Arial" panose="020B0604020202020204" pitchFamily="34" charset="0"/>
            </a:endParaRPr>
          </a:p>
          <a:p>
            <a:pPr>
              <a:buClr>
                <a:srgbClr val="C00000"/>
              </a:buClr>
            </a:pPr>
            <a:r>
              <a:rPr lang="en-US" sz="2400" b="1" dirty="0">
                <a:solidFill>
                  <a:srgbClr val="7030A0"/>
                </a:solidFill>
                <a:cs typeface="Arial" panose="020B0604020202020204" pitchFamily="34" charset="0"/>
              </a:rPr>
              <a:t>Only Those Listed Above </a:t>
            </a:r>
            <a:r>
              <a:rPr lang="en-US" sz="2400" dirty="0">
                <a:solidFill>
                  <a:srgbClr val="000000"/>
                </a:solidFill>
                <a:cs typeface="Arial" panose="020B0604020202020204" pitchFamily="34" charset="0"/>
              </a:rPr>
              <a:t>will be in Attendance at the Executive Session Unless Law Requires Otherwise.</a:t>
            </a:r>
          </a:p>
          <a:p>
            <a:endParaRPr lang="en-US" dirty="0"/>
          </a:p>
        </p:txBody>
      </p:sp>
      <p:sp>
        <p:nvSpPr>
          <p:cNvPr id="5" name="TextBox 4">
            <a:extLst>
              <a:ext uri="{FF2B5EF4-FFF2-40B4-BE49-F238E27FC236}">
                <a16:creationId xmlns:a16="http://schemas.microsoft.com/office/drawing/2014/main" id="{31ECDEBC-902A-1741-A316-5674695FC88C}"/>
              </a:ext>
            </a:extLst>
          </p:cNvPr>
          <p:cNvSpPr txBox="1"/>
          <p:nvPr/>
        </p:nvSpPr>
        <p:spPr>
          <a:xfrm>
            <a:off x="9103795" y="6029364"/>
            <a:ext cx="2061029" cy="369332"/>
          </a:xfrm>
          <a:prstGeom prst="rect">
            <a:avLst/>
          </a:prstGeom>
          <a:solidFill>
            <a:srgbClr val="FFFF00"/>
          </a:solidFill>
        </p:spPr>
        <p:txBody>
          <a:bodyPr wrap="square">
            <a:spAutoFit/>
          </a:bodyPr>
          <a:lstStyle/>
          <a:p>
            <a:r>
              <a:rPr lang="en-US" dirty="0"/>
              <a:t>NDCC 44-04-19.2</a:t>
            </a:r>
          </a:p>
        </p:txBody>
      </p:sp>
    </p:spTree>
    <p:extLst>
      <p:ext uri="{BB962C8B-B14F-4D97-AF65-F5344CB8AC3E}">
        <p14:creationId xmlns:p14="http://schemas.microsoft.com/office/powerpoint/2010/main" val="3077731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387B7-06AC-07DD-FA02-9FD1460E165C}"/>
              </a:ext>
            </a:extLst>
          </p:cNvPr>
          <p:cNvSpPr>
            <a:spLocks noGrp="1"/>
          </p:cNvSpPr>
          <p:nvPr>
            <p:ph type="sldNum" sz="quarter" idx="12"/>
          </p:nvPr>
        </p:nvSpPr>
        <p:spPr/>
        <p:txBody>
          <a:bodyPr/>
          <a:lstStyle/>
          <a:p>
            <a:fld id="{CB1E4CB7-CB13-4810-BF18-BE31AFC64F93}" type="slidenum">
              <a:rPr lang="en-US" smtClean="0"/>
              <a:t>77</a:t>
            </a:fld>
            <a:endParaRPr lang="en-US" dirty="0"/>
          </a:p>
        </p:txBody>
      </p:sp>
      <p:sp>
        <p:nvSpPr>
          <p:cNvPr id="3" name="TextBox 2">
            <a:extLst>
              <a:ext uri="{FF2B5EF4-FFF2-40B4-BE49-F238E27FC236}">
                <a16:creationId xmlns:a16="http://schemas.microsoft.com/office/drawing/2014/main" id="{EEFC1E13-2905-A73F-3B30-99A682AD83E9}"/>
              </a:ext>
            </a:extLst>
          </p:cNvPr>
          <p:cNvSpPr txBox="1"/>
          <p:nvPr/>
        </p:nvSpPr>
        <p:spPr>
          <a:xfrm>
            <a:off x="885371" y="1074057"/>
            <a:ext cx="10544629" cy="5186035"/>
          </a:xfrm>
          <a:prstGeom prst="rect">
            <a:avLst/>
          </a:prstGeom>
          <a:noFill/>
        </p:spPr>
        <p:txBody>
          <a:bodyPr wrap="square" rtlCol="0">
            <a:spAutoFit/>
          </a:bodyPr>
          <a:lstStyle/>
          <a:p>
            <a:pPr algn="ctr"/>
            <a:r>
              <a:rPr lang="en-US" sz="4000" b="1" dirty="0">
                <a:ea typeface="Verdana" pitchFamily="34" charset="0"/>
                <a:cs typeface="Arial" panose="020B0604020202020204" pitchFamily="34" charset="0"/>
              </a:rPr>
              <a:t>Executive Sessions </a:t>
            </a:r>
          </a:p>
          <a:p>
            <a:pPr algn="ctr"/>
            <a:endParaRPr lang="en-US" sz="1200" b="1" dirty="0">
              <a:ea typeface="Verdana" pitchFamily="34" charset="0"/>
              <a:cs typeface="Arial" panose="020B0604020202020204" pitchFamily="34" charset="0"/>
            </a:endParaRPr>
          </a:p>
          <a:p>
            <a:pPr>
              <a:buClr>
                <a:srgbClr val="C00000"/>
              </a:buClr>
            </a:pPr>
            <a:r>
              <a:rPr lang="en-US" sz="2800" b="1" dirty="0">
                <a:solidFill>
                  <a:schemeClr val="accent2">
                    <a:lumMod val="50000"/>
                  </a:schemeClr>
                </a:solidFill>
                <a:cs typeface="Arial" panose="020B0604020202020204" pitchFamily="34" charset="0"/>
              </a:rPr>
              <a:t>Location of Recordings &amp; Documents</a:t>
            </a:r>
          </a:p>
          <a:p>
            <a:pPr>
              <a:buClr>
                <a:srgbClr val="C00000"/>
              </a:buClr>
            </a:pPr>
            <a:endParaRPr lang="en-US" sz="1050" b="1" dirty="0">
              <a:solidFill>
                <a:schemeClr val="accent1">
                  <a:lumMod val="50000"/>
                </a:schemeClr>
              </a:solidFill>
              <a:cs typeface="Arial" panose="020B0604020202020204" pitchFamily="34" charset="0"/>
            </a:endParaRPr>
          </a:p>
          <a:p>
            <a:pPr marL="461963" indent="-461963">
              <a:buFont typeface="Arial" panose="020B0604020202020204" pitchFamily="34" charset="0"/>
              <a:buChar char="•"/>
            </a:pPr>
            <a:r>
              <a:rPr lang="en-US" sz="2400" dirty="0">
                <a:solidFill>
                  <a:srgbClr val="000000"/>
                </a:solidFill>
                <a:cs typeface="Arial" panose="020B0604020202020204" pitchFamily="34" charset="0"/>
              </a:rPr>
              <a:t>All Recordings and Documents from an Executive Session shall be sealed in an Envelope with:</a:t>
            </a:r>
          </a:p>
          <a:p>
            <a:pPr marL="914400" lvl="1" indent="-457200">
              <a:buFont typeface="Courier New" panose="02070309020205020404" pitchFamily="49" charset="0"/>
              <a:buChar char="o"/>
            </a:pPr>
            <a:r>
              <a:rPr lang="en-US" sz="2400" dirty="0">
                <a:solidFill>
                  <a:srgbClr val="000000"/>
                </a:solidFill>
                <a:cs typeface="Arial" panose="020B0604020202020204" pitchFamily="34" charset="0"/>
              </a:rPr>
              <a:t>The </a:t>
            </a:r>
            <a:r>
              <a:rPr lang="en-US" sz="2400" b="1" dirty="0">
                <a:solidFill>
                  <a:srgbClr val="000000"/>
                </a:solidFill>
                <a:cs typeface="Arial" panose="020B0604020202020204" pitchFamily="34" charset="0"/>
              </a:rPr>
              <a:t>Date of the Executive Session</a:t>
            </a:r>
          </a:p>
          <a:p>
            <a:pPr marL="914400" lvl="1" indent="-457200">
              <a:buFont typeface="Courier New" panose="02070309020205020404" pitchFamily="49" charset="0"/>
              <a:buChar char="o"/>
            </a:pPr>
            <a:r>
              <a:rPr lang="en-US" sz="2400" b="1" dirty="0">
                <a:solidFill>
                  <a:srgbClr val="000000"/>
                </a:solidFill>
                <a:cs typeface="Arial" panose="020B0604020202020204" pitchFamily="34" charset="0"/>
              </a:rPr>
              <a:t>Purpose of the Meeting</a:t>
            </a:r>
            <a:r>
              <a:rPr lang="en-US" sz="2400" dirty="0">
                <a:solidFill>
                  <a:srgbClr val="000000"/>
                </a:solidFill>
                <a:cs typeface="Arial" panose="020B0604020202020204" pitchFamily="34" charset="0"/>
              </a:rPr>
              <a:t>, and</a:t>
            </a:r>
          </a:p>
          <a:p>
            <a:pPr marL="914400" lvl="1" indent="-457200">
              <a:buFont typeface="Courier New" panose="02070309020205020404" pitchFamily="49" charset="0"/>
              <a:buChar char="o"/>
            </a:pPr>
            <a:r>
              <a:rPr lang="en-US" sz="2400" dirty="0">
                <a:solidFill>
                  <a:srgbClr val="000000"/>
                </a:solidFill>
                <a:cs typeface="Arial" panose="020B0604020202020204" pitchFamily="34" charset="0"/>
              </a:rPr>
              <a:t>The Word “</a:t>
            </a:r>
            <a:r>
              <a:rPr lang="en-US" sz="2400" b="1" dirty="0">
                <a:solidFill>
                  <a:srgbClr val="7030A0"/>
                </a:solidFill>
                <a:cs typeface="Arial" panose="020B0604020202020204" pitchFamily="34" charset="0"/>
              </a:rPr>
              <a:t>Confidential</a:t>
            </a:r>
            <a:r>
              <a:rPr lang="en-US" sz="2400" dirty="0">
                <a:solidFill>
                  <a:srgbClr val="000000"/>
                </a:solidFill>
                <a:cs typeface="Arial" panose="020B0604020202020204" pitchFamily="34" charset="0"/>
              </a:rPr>
              <a:t>” Written on the </a:t>
            </a:r>
            <a:r>
              <a:rPr lang="en-US" sz="2400" b="1" dirty="0">
                <a:solidFill>
                  <a:srgbClr val="000000"/>
                </a:solidFill>
                <a:cs typeface="Arial" panose="020B0604020202020204" pitchFamily="34" charset="0"/>
              </a:rPr>
              <a:t>Outside of the Envelope</a:t>
            </a:r>
            <a:r>
              <a:rPr lang="en-US" sz="2400" dirty="0">
                <a:solidFill>
                  <a:srgbClr val="000000"/>
                </a:solidFill>
                <a:cs typeface="Arial" panose="020B0604020202020204" pitchFamily="34" charset="0"/>
              </a:rPr>
              <a:t>.</a:t>
            </a:r>
          </a:p>
          <a:p>
            <a:pPr lvl="1"/>
            <a:endParaRPr lang="en-US" sz="1050" dirty="0">
              <a:solidFill>
                <a:srgbClr val="000000"/>
              </a:solidFill>
              <a:cs typeface="Arial" panose="020B0604020202020204" pitchFamily="34" charset="0"/>
            </a:endParaRPr>
          </a:p>
          <a:p>
            <a:pPr marL="461963" indent="-461963">
              <a:buFont typeface="Arial" panose="020B0604020202020204" pitchFamily="34" charset="0"/>
              <a:buChar char="•"/>
            </a:pPr>
            <a:r>
              <a:rPr lang="en-US" sz="2400" dirty="0">
                <a:solidFill>
                  <a:srgbClr val="000000"/>
                </a:solidFill>
                <a:cs typeface="Arial" panose="020B0604020202020204" pitchFamily="34" charset="0"/>
              </a:rPr>
              <a:t>Envelopes will be placed in a locked area (safe) and </a:t>
            </a:r>
            <a:r>
              <a:rPr lang="en-US" sz="2800" b="1" i="1" u="sng" dirty="0">
                <a:solidFill>
                  <a:srgbClr val="C00000"/>
                </a:solidFill>
                <a:cs typeface="Arial" panose="020B0604020202020204" pitchFamily="34" charset="0"/>
              </a:rPr>
              <a:t>Retained for </a:t>
            </a:r>
            <a:r>
              <a:rPr lang="en-US" sz="2800" b="1" i="1" u="sng" dirty="0">
                <a:solidFill>
                  <a:srgbClr val="7030A0"/>
                </a:solidFill>
                <a:cs typeface="Arial" panose="020B0604020202020204" pitchFamily="34" charset="0"/>
              </a:rPr>
              <a:t>Six Years</a:t>
            </a:r>
            <a:r>
              <a:rPr lang="en-US" sz="2800" b="1" u="sng" dirty="0">
                <a:solidFill>
                  <a:srgbClr val="7030A0"/>
                </a:solidFill>
                <a:cs typeface="Arial" panose="020B0604020202020204" pitchFamily="34" charset="0"/>
              </a:rPr>
              <a:t> </a:t>
            </a:r>
            <a:r>
              <a:rPr lang="en-US" sz="2800" b="1" dirty="0">
                <a:solidFill>
                  <a:srgbClr val="000000"/>
                </a:solidFill>
                <a:cs typeface="Arial" panose="020B0604020202020204" pitchFamily="34" charset="0"/>
              </a:rPr>
              <a:t>if Executive Session was Related to </a:t>
            </a:r>
            <a:r>
              <a:rPr lang="en-US" sz="2800" b="1" u="sng" dirty="0">
                <a:solidFill>
                  <a:srgbClr val="7030A0"/>
                </a:solidFill>
                <a:cs typeface="Arial" panose="020B0604020202020204" pitchFamily="34" charset="0"/>
              </a:rPr>
              <a:t>Contract Negotiations, Nonrenewal, Discharge, or Expulsion</a:t>
            </a:r>
          </a:p>
          <a:p>
            <a:endParaRPr lang="en-US" dirty="0"/>
          </a:p>
        </p:txBody>
      </p:sp>
      <p:sp>
        <p:nvSpPr>
          <p:cNvPr id="5" name="TextBox 4">
            <a:extLst>
              <a:ext uri="{FF2B5EF4-FFF2-40B4-BE49-F238E27FC236}">
                <a16:creationId xmlns:a16="http://schemas.microsoft.com/office/drawing/2014/main" id="{E34C9B83-9BB7-EB1F-0B4A-FDDD443D41AE}"/>
              </a:ext>
            </a:extLst>
          </p:cNvPr>
          <p:cNvSpPr txBox="1"/>
          <p:nvPr/>
        </p:nvSpPr>
        <p:spPr>
          <a:xfrm>
            <a:off x="9274629" y="6031468"/>
            <a:ext cx="2075543" cy="369332"/>
          </a:xfrm>
          <a:prstGeom prst="rect">
            <a:avLst/>
          </a:prstGeom>
          <a:solidFill>
            <a:srgbClr val="FFFF00"/>
          </a:solidFill>
        </p:spPr>
        <p:txBody>
          <a:bodyPr wrap="square">
            <a:spAutoFit/>
          </a:bodyPr>
          <a:lstStyle/>
          <a:p>
            <a:r>
              <a:rPr lang="en-US" dirty="0"/>
              <a:t>NDCC 44-04-19.2</a:t>
            </a:r>
          </a:p>
        </p:txBody>
      </p:sp>
    </p:spTree>
    <p:extLst>
      <p:ext uri="{BB962C8B-B14F-4D97-AF65-F5344CB8AC3E}">
        <p14:creationId xmlns:p14="http://schemas.microsoft.com/office/powerpoint/2010/main" val="808677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97027E-D615-3FF4-AEC8-B4B4144C79D0}"/>
              </a:ext>
            </a:extLst>
          </p:cNvPr>
          <p:cNvSpPr>
            <a:spLocks noGrp="1"/>
          </p:cNvSpPr>
          <p:nvPr>
            <p:ph type="sldNum" sz="quarter" idx="12"/>
          </p:nvPr>
        </p:nvSpPr>
        <p:spPr/>
        <p:txBody>
          <a:bodyPr/>
          <a:lstStyle/>
          <a:p>
            <a:fld id="{CB1E4CB7-CB13-4810-BF18-BE31AFC64F93}" type="slidenum">
              <a:rPr lang="en-US" smtClean="0"/>
              <a:t>78</a:t>
            </a:fld>
            <a:endParaRPr lang="en-US" dirty="0"/>
          </a:p>
        </p:txBody>
      </p:sp>
      <p:sp>
        <p:nvSpPr>
          <p:cNvPr id="4" name="TextBox 3">
            <a:extLst>
              <a:ext uri="{FF2B5EF4-FFF2-40B4-BE49-F238E27FC236}">
                <a16:creationId xmlns:a16="http://schemas.microsoft.com/office/drawing/2014/main" id="{7B6551D0-265F-298F-6934-F4CB205EE5EE}"/>
              </a:ext>
            </a:extLst>
          </p:cNvPr>
          <p:cNvSpPr txBox="1"/>
          <p:nvPr/>
        </p:nvSpPr>
        <p:spPr>
          <a:xfrm>
            <a:off x="899886" y="870857"/>
            <a:ext cx="10530114" cy="3385542"/>
          </a:xfrm>
          <a:prstGeom prst="rect">
            <a:avLst/>
          </a:prstGeom>
          <a:noFill/>
        </p:spPr>
        <p:txBody>
          <a:bodyPr wrap="square">
            <a:spAutoFit/>
          </a:bodyPr>
          <a:lstStyle/>
          <a:p>
            <a:pPr algn="ctr"/>
            <a:r>
              <a:rPr lang="en-US" sz="2800" b="1" dirty="0">
                <a:ea typeface="Verdana" pitchFamily="34" charset="0"/>
                <a:cs typeface="Arial" panose="020B0604020202020204" pitchFamily="34" charset="0"/>
              </a:rPr>
              <a:t>Executive Sessions </a:t>
            </a:r>
          </a:p>
          <a:p>
            <a:pPr algn="ctr"/>
            <a:endParaRPr lang="en-US" sz="1400" b="1" dirty="0">
              <a:ea typeface="Verdana" pitchFamily="34" charset="0"/>
              <a:cs typeface="Arial" panose="020B0604020202020204" pitchFamily="34" charset="0"/>
            </a:endParaRPr>
          </a:p>
          <a:p>
            <a:pPr>
              <a:buClr>
                <a:srgbClr val="C00000"/>
              </a:buClr>
            </a:pPr>
            <a:r>
              <a:rPr lang="en-US" sz="3200" dirty="0">
                <a:solidFill>
                  <a:srgbClr val="000000"/>
                </a:solidFill>
                <a:latin typeface="Arial" panose="020B0604020202020204" pitchFamily="34" charset="0"/>
                <a:cs typeface="Arial" panose="020B0604020202020204" pitchFamily="34" charset="0"/>
              </a:rPr>
              <a:t>When an Executive Session was Held for the Purpose of:</a:t>
            </a:r>
          </a:p>
          <a:p>
            <a:pPr>
              <a:buClr>
                <a:srgbClr val="C00000"/>
              </a:buClr>
            </a:pPr>
            <a:endParaRPr lang="en-US" sz="1200" dirty="0">
              <a:solidFill>
                <a:srgbClr val="000000"/>
              </a:solidFill>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Discussion of Student’s Educational Record</a:t>
            </a:r>
          </a:p>
          <a:p>
            <a:pPr>
              <a:buClr>
                <a:srgbClr val="C00000"/>
              </a:buClr>
            </a:pPr>
            <a:endParaRPr lang="en-US" sz="3200" dirty="0">
              <a:solidFill>
                <a:srgbClr val="000000"/>
              </a:solidFill>
              <a:latin typeface="Arial" panose="020B0604020202020204" pitchFamily="34" charset="0"/>
              <a:cs typeface="Arial" panose="020B0604020202020204" pitchFamily="34" charset="0"/>
            </a:endParaRPr>
          </a:p>
          <a:p>
            <a:pPr>
              <a:buClr>
                <a:srgbClr val="C00000"/>
              </a:buClr>
            </a:pPr>
            <a:r>
              <a:rPr lang="en-US" sz="3200" dirty="0">
                <a:solidFill>
                  <a:srgbClr val="000000"/>
                </a:solidFill>
                <a:latin typeface="Arial" panose="020B0604020202020204" pitchFamily="34" charset="0"/>
                <a:cs typeface="Arial" panose="020B0604020202020204" pitchFamily="34" charset="0"/>
              </a:rPr>
              <a:t>The Business Manager Should Complete a </a:t>
            </a:r>
            <a:r>
              <a:rPr lang="en-US" sz="3200" b="1" dirty="0">
                <a:solidFill>
                  <a:srgbClr val="7030A0"/>
                </a:solidFill>
                <a:latin typeface="Arial" panose="020B0604020202020204" pitchFamily="34" charset="0"/>
                <a:cs typeface="Arial" panose="020B0604020202020204" pitchFamily="34" charset="0"/>
              </a:rPr>
              <a:t>Notice of Executive Session Tape on File </a:t>
            </a:r>
            <a:r>
              <a:rPr lang="en-US" sz="3200" dirty="0">
                <a:solidFill>
                  <a:srgbClr val="000000"/>
                </a:solidFill>
                <a:latin typeface="Arial" panose="020B0604020202020204" pitchFamily="34" charset="0"/>
                <a:cs typeface="Arial" panose="020B0604020202020204" pitchFamily="34" charset="0"/>
              </a:rPr>
              <a:t>for Student Files</a:t>
            </a:r>
          </a:p>
        </p:txBody>
      </p:sp>
      <p:pic>
        <p:nvPicPr>
          <p:cNvPr id="5" name="Picture 4" descr="A close up of a sign&#10;&#10;Description automatically generated">
            <a:extLst>
              <a:ext uri="{FF2B5EF4-FFF2-40B4-BE49-F238E27FC236}">
                <a16:creationId xmlns:a16="http://schemas.microsoft.com/office/drawing/2014/main" id="{11301EAF-77C7-6F25-69DB-000CC26D2E2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02413" y="4126124"/>
            <a:ext cx="2514601" cy="1775937"/>
          </a:xfrm>
          <a:prstGeom prst="rect">
            <a:avLst/>
          </a:prstGeom>
        </p:spPr>
      </p:pic>
      <p:pic>
        <p:nvPicPr>
          <p:cNvPr id="6" name="Picture 5">
            <a:extLst>
              <a:ext uri="{FF2B5EF4-FFF2-40B4-BE49-F238E27FC236}">
                <a16:creationId xmlns:a16="http://schemas.microsoft.com/office/drawing/2014/main" id="{FDE67635-B5B9-7ECE-F4F4-2299F8398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898" y="5771787"/>
            <a:ext cx="838200" cy="629013"/>
          </a:xfrm>
          <a:prstGeom prst="rect">
            <a:avLst/>
          </a:prstGeom>
          <a:effectLst>
            <a:glow rad="127000">
              <a:srgbClr val="FFFF00"/>
            </a:glow>
          </a:effectLst>
        </p:spPr>
      </p:pic>
      <p:sp>
        <p:nvSpPr>
          <p:cNvPr id="8" name="TextBox 7">
            <a:extLst>
              <a:ext uri="{FF2B5EF4-FFF2-40B4-BE49-F238E27FC236}">
                <a16:creationId xmlns:a16="http://schemas.microsoft.com/office/drawing/2014/main" id="{6DC799F0-BE47-0535-7A3C-D7C55146D309}"/>
              </a:ext>
            </a:extLst>
          </p:cNvPr>
          <p:cNvSpPr txBox="1"/>
          <p:nvPr/>
        </p:nvSpPr>
        <p:spPr>
          <a:xfrm>
            <a:off x="9281886" y="5968799"/>
            <a:ext cx="2148114" cy="369332"/>
          </a:xfrm>
          <a:prstGeom prst="rect">
            <a:avLst/>
          </a:prstGeom>
          <a:solidFill>
            <a:srgbClr val="FFFF00"/>
          </a:solidFill>
        </p:spPr>
        <p:txBody>
          <a:bodyPr wrap="square">
            <a:spAutoFit/>
          </a:bodyPr>
          <a:lstStyle/>
          <a:p>
            <a:r>
              <a:rPr lang="en-US" dirty="0"/>
              <a:t>NDCC 44-04-19.2</a:t>
            </a:r>
          </a:p>
        </p:txBody>
      </p:sp>
    </p:spTree>
    <p:extLst>
      <p:ext uri="{BB962C8B-B14F-4D97-AF65-F5344CB8AC3E}">
        <p14:creationId xmlns:p14="http://schemas.microsoft.com/office/powerpoint/2010/main" val="35989694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A8E1E5-7F1E-6EF9-4098-A6CC343C7BC2}"/>
              </a:ext>
            </a:extLst>
          </p:cNvPr>
          <p:cNvSpPr>
            <a:spLocks noGrp="1"/>
          </p:cNvSpPr>
          <p:nvPr>
            <p:ph type="sldNum" sz="quarter" idx="12"/>
          </p:nvPr>
        </p:nvSpPr>
        <p:spPr/>
        <p:txBody>
          <a:bodyPr/>
          <a:lstStyle/>
          <a:p>
            <a:fld id="{CB1E4CB7-CB13-4810-BF18-BE31AFC64F93}" type="slidenum">
              <a:rPr lang="en-US" smtClean="0"/>
              <a:t>79</a:t>
            </a:fld>
            <a:endParaRPr lang="en-US" dirty="0"/>
          </a:p>
        </p:txBody>
      </p:sp>
      <p:sp>
        <p:nvSpPr>
          <p:cNvPr id="3" name="TextBox 2">
            <a:extLst>
              <a:ext uri="{FF2B5EF4-FFF2-40B4-BE49-F238E27FC236}">
                <a16:creationId xmlns:a16="http://schemas.microsoft.com/office/drawing/2014/main" id="{44A6D2E8-9E75-3947-CC0B-DC78FCBD3F50}"/>
              </a:ext>
            </a:extLst>
          </p:cNvPr>
          <p:cNvSpPr txBox="1"/>
          <p:nvPr/>
        </p:nvSpPr>
        <p:spPr>
          <a:xfrm>
            <a:off x="914400" y="1001486"/>
            <a:ext cx="10515600" cy="5016758"/>
          </a:xfrm>
          <a:prstGeom prst="rect">
            <a:avLst/>
          </a:prstGeom>
          <a:noFill/>
        </p:spPr>
        <p:txBody>
          <a:bodyPr wrap="square" rtlCol="0">
            <a:spAutoFit/>
          </a:bodyPr>
          <a:lstStyle/>
          <a:p>
            <a:pPr algn="ctr"/>
            <a:r>
              <a:rPr lang="en-US" sz="3200" b="1" dirty="0">
                <a:ea typeface="Verdana" pitchFamily="34" charset="0"/>
                <a:cs typeface="Arial" panose="020B0604020202020204" pitchFamily="34" charset="0"/>
              </a:rPr>
              <a:t>Executive Sessions </a:t>
            </a:r>
          </a:p>
          <a:p>
            <a:pPr algn="ctr"/>
            <a:endParaRPr lang="en-US" sz="1600" b="1" dirty="0">
              <a:ea typeface="Verdana" pitchFamily="34" charset="0"/>
              <a:cs typeface="Arial" panose="020B0604020202020204" pitchFamily="34" charset="0"/>
            </a:endParaRPr>
          </a:p>
          <a:p>
            <a:pPr>
              <a:buClr>
                <a:srgbClr val="C00000"/>
              </a:buClr>
            </a:pPr>
            <a:r>
              <a:rPr lang="en-US" sz="2800" b="1" dirty="0">
                <a:solidFill>
                  <a:schemeClr val="accent2">
                    <a:lumMod val="50000"/>
                  </a:schemeClr>
                </a:solidFill>
                <a:cs typeface="Arial" panose="020B0604020202020204" pitchFamily="34" charset="0"/>
              </a:rPr>
              <a:t>Access to Recordings &amp; Documents</a:t>
            </a:r>
          </a:p>
          <a:p>
            <a:pPr>
              <a:buClr>
                <a:srgbClr val="C00000"/>
              </a:buClr>
            </a:pPr>
            <a:endParaRPr lang="en-US" sz="1800" b="1" dirty="0">
              <a:solidFill>
                <a:schemeClr val="accent1">
                  <a:lumMod val="50000"/>
                </a:schemeClr>
              </a:solidFill>
              <a:cs typeface="Arial" panose="020B0604020202020204" pitchFamily="34" charset="0"/>
            </a:endParaRPr>
          </a:p>
          <a:p>
            <a:pPr>
              <a:buClr>
                <a:srgbClr val="C00000"/>
              </a:buClr>
            </a:pPr>
            <a:r>
              <a:rPr lang="en-US" sz="2400" b="1" dirty="0">
                <a:solidFill>
                  <a:srgbClr val="C00000"/>
                </a:solidFill>
                <a:cs typeface="Arial" panose="020B0604020202020204" pitchFamily="34" charset="0"/>
              </a:rPr>
              <a:t>Only the Following Individuals, in the Following Cases, Shall </a:t>
            </a:r>
            <a:r>
              <a:rPr lang="en-US" sz="2400" b="1" u="sng" dirty="0">
                <a:cs typeface="Arial" panose="020B0604020202020204" pitchFamily="34" charset="0"/>
              </a:rPr>
              <a:t>View or Listen </a:t>
            </a:r>
            <a:r>
              <a:rPr lang="en-US" sz="2400" b="1" dirty="0">
                <a:solidFill>
                  <a:srgbClr val="C00000"/>
                </a:solidFill>
                <a:cs typeface="Arial" panose="020B0604020202020204" pitchFamily="34" charset="0"/>
              </a:rPr>
              <a:t>to Executive Session Documents or Recordings:</a:t>
            </a:r>
          </a:p>
          <a:p>
            <a:pPr marL="461963" indent="-461963">
              <a:spcAft>
                <a:spcPts val="1200"/>
              </a:spcAft>
              <a:buFont typeface="Arial" panose="020B0604020202020204" pitchFamily="34" charset="0"/>
              <a:buChar char="•"/>
            </a:pPr>
            <a:r>
              <a:rPr lang="en-US" sz="2400" dirty="0">
                <a:solidFill>
                  <a:srgbClr val="000000"/>
                </a:solidFill>
                <a:cs typeface="Arial" panose="020B0604020202020204" pitchFamily="34" charset="0"/>
              </a:rPr>
              <a:t>Those Individuals in Attendance at the Executive Session;</a:t>
            </a:r>
          </a:p>
          <a:p>
            <a:pPr marL="461963" indent="-461963">
              <a:spcAft>
                <a:spcPts val="1200"/>
              </a:spcAft>
              <a:buFont typeface="Arial" panose="020B0604020202020204" pitchFamily="34" charset="0"/>
              <a:buChar char="•"/>
            </a:pPr>
            <a:r>
              <a:rPr lang="en-US" sz="2400" dirty="0">
                <a:solidFill>
                  <a:srgbClr val="000000"/>
                </a:solidFill>
                <a:cs typeface="Arial" panose="020B0604020202020204" pitchFamily="34" charset="0"/>
              </a:rPr>
              <a:t>At the Attorney General’s Request;</a:t>
            </a:r>
          </a:p>
          <a:p>
            <a:pPr marL="461963" indent="-461963">
              <a:spcAft>
                <a:spcPts val="1200"/>
              </a:spcAft>
              <a:buFont typeface="Arial" panose="020B0604020202020204" pitchFamily="34" charset="0"/>
              <a:buChar char="•"/>
            </a:pPr>
            <a:r>
              <a:rPr lang="en-US" sz="2400" dirty="0">
                <a:solidFill>
                  <a:srgbClr val="000000"/>
                </a:solidFill>
                <a:cs typeface="Arial" panose="020B0604020202020204" pitchFamily="34" charset="0"/>
              </a:rPr>
              <a:t>Pursuant to a Court Order;</a:t>
            </a:r>
          </a:p>
          <a:p>
            <a:pPr marL="461963" indent="-461963">
              <a:spcAft>
                <a:spcPts val="1200"/>
              </a:spcAft>
              <a:buFont typeface="Arial" panose="020B0604020202020204" pitchFamily="34" charset="0"/>
              <a:buChar char="•"/>
            </a:pPr>
            <a:r>
              <a:rPr lang="en-US" sz="2400" dirty="0">
                <a:solidFill>
                  <a:srgbClr val="000000"/>
                </a:solidFill>
                <a:cs typeface="Arial" panose="020B0604020202020204" pitchFamily="34" charset="0"/>
              </a:rPr>
              <a:t>By a Majority Vote of the Board Unless the Executive Session was Required to be Confidential (Versus a Closed Meeting)</a:t>
            </a:r>
          </a:p>
          <a:p>
            <a:endParaRPr lang="en-US" dirty="0"/>
          </a:p>
        </p:txBody>
      </p:sp>
      <p:pic>
        <p:nvPicPr>
          <p:cNvPr id="5" name="Picture 4" descr="Text&#10;&#10;Description automatically generated with medium confidence">
            <a:extLst>
              <a:ext uri="{FF2B5EF4-FFF2-40B4-BE49-F238E27FC236}">
                <a16:creationId xmlns:a16="http://schemas.microsoft.com/office/drawing/2014/main" id="{1F39A3D6-4FF1-A9CD-D1FC-491F8F38FB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48914" y="3663486"/>
            <a:ext cx="2119086" cy="1120760"/>
          </a:xfrm>
          <a:prstGeom prst="rect">
            <a:avLst/>
          </a:prstGeom>
        </p:spPr>
      </p:pic>
    </p:spTree>
    <p:extLst>
      <p:ext uri="{BB962C8B-B14F-4D97-AF65-F5344CB8AC3E}">
        <p14:creationId xmlns:p14="http://schemas.microsoft.com/office/powerpoint/2010/main" val="325764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1137E8-B02A-D30A-CEB7-B0C422BE7B25}"/>
              </a:ext>
            </a:extLst>
          </p:cNvPr>
          <p:cNvSpPr>
            <a:spLocks noGrp="1"/>
          </p:cNvSpPr>
          <p:nvPr>
            <p:ph type="sldNum" sz="quarter" idx="12"/>
          </p:nvPr>
        </p:nvSpPr>
        <p:spPr/>
        <p:txBody>
          <a:bodyPr/>
          <a:lstStyle/>
          <a:p>
            <a:fld id="{CB1E4CB7-CB13-4810-BF18-BE31AFC64F93}" type="slidenum">
              <a:rPr lang="en-US" smtClean="0"/>
              <a:t>8</a:t>
            </a:fld>
            <a:endParaRPr lang="en-US" dirty="0"/>
          </a:p>
        </p:txBody>
      </p:sp>
      <p:sp>
        <p:nvSpPr>
          <p:cNvPr id="3" name="TextBox 2">
            <a:extLst>
              <a:ext uri="{FF2B5EF4-FFF2-40B4-BE49-F238E27FC236}">
                <a16:creationId xmlns:a16="http://schemas.microsoft.com/office/drawing/2014/main" id="{0E8AA2FA-75AA-4A50-2679-5F77B27F730E}"/>
              </a:ext>
            </a:extLst>
          </p:cNvPr>
          <p:cNvSpPr txBox="1"/>
          <p:nvPr/>
        </p:nvSpPr>
        <p:spPr>
          <a:xfrm>
            <a:off x="863601" y="982176"/>
            <a:ext cx="10668000" cy="4154984"/>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If you get this Wrong on the </a:t>
            </a:r>
            <a:r>
              <a:rPr lang="en-US" sz="7200" b="1" dirty="0">
                <a:solidFill>
                  <a:srgbClr val="FF0000"/>
                </a:solidFill>
                <a:latin typeface="Arial" panose="020B0604020202020204" pitchFamily="34" charset="0"/>
                <a:cs typeface="Arial" panose="020B0604020202020204" pitchFamily="34" charset="0"/>
              </a:rPr>
              <a:t>Final Test</a:t>
            </a:r>
            <a:r>
              <a:rPr lang="en-US" sz="7200" b="1" dirty="0">
                <a:latin typeface="Arial" panose="020B0604020202020204" pitchFamily="34" charset="0"/>
                <a:cs typeface="Arial" panose="020B0604020202020204" pitchFamily="34" charset="0"/>
              </a:rPr>
              <a:t>, I will </a:t>
            </a:r>
            <a:r>
              <a:rPr lang="en-US" sz="7200" b="1" dirty="0">
                <a:solidFill>
                  <a:srgbClr val="FF0000"/>
                </a:solidFill>
                <a:highlight>
                  <a:srgbClr val="FFFF00"/>
                </a:highlight>
                <a:latin typeface="Arial" panose="020B0604020202020204" pitchFamily="34" charset="0"/>
                <a:cs typeface="Arial" panose="020B0604020202020204" pitchFamily="34" charset="0"/>
              </a:rPr>
              <a:t>REDUCE</a:t>
            </a:r>
            <a:r>
              <a:rPr lang="en-US" sz="7200" b="1" dirty="0">
                <a:latin typeface="Arial" panose="020B0604020202020204" pitchFamily="34" charset="0"/>
                <a:cs typeface="Arial" panose="020B0604020202020204" pitchFamily="34" charset="0"/>
              </a:rPr>
              <a:t> your Grade!</a:t>
            </a:r>
          </a:p>
          <a:p>
            <a:endParaRPr lang="en-US" sz="4800" b="1" dirty="0">
              <a:latin typeface="Arial" panose="020B0604020202020204" pitchFamily="34" charset="0"/>
              <a:cs typeface="Arial" panose="020B0604020202020204" pitchFamily="34" charset="0"/>
            </a:endParaRPr>
          </a:p>
        </p:txBody>
      </p:sp>
      <p:pic>
        <p:nvPicPr>
          <p:cNvPr id="5" name="Picture 4" descr="A person with her mouth open&#10;&#10;Description automatically generated with medium confidence">
            <a:extLst>
              <a:ext uri="{FF2B5EF4-FFF2-40B4-BE49-F238E27FC236}">
                <a16:creationId xmlns:a16="http://schemas.microsoft.com/office/drawing/2014/main" id="{7D291F02-9890-7AC1-674F-CB15E70220F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63948" y="4495800"/>
            <a:ext cx="3390900" cy="19050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8CD13324-8957-2A51-5A40-6A0AC49E27E3}"/>
                  </a:ext>
                </a:extLst>
              </p14:cNvPr>
              <p14:cNvContentPartPr/>
              <p14:nvPr/>
            </p14:nvContentPartPr>
            <p14:xfrm>
              <a:off x="6995303" y="5137497"/>
              <a:ext cx="360" cy="360"/>
            </p14:xfrm>
          </p:contentPart>
        </mc:Choice>
        <mc:Fallback xmlns="">
          <p:pic>
            <p:nvPicPr>
              <p:cNvPr id="9" name="Ink 8">
                <a:extLst>
                  <a:ext uri="{FF2B5EF4-FFF2-40B4-BE49-F238E27FC236}">
                    <a16:creationId xmlns:a16="http://schemas.microsoft.com/office/drawing/2014/main" id="{8CD13324-8957-2A51-5A40-6A0AC49E27E3}"/>
                  </a:ext>
                </a:extLst>
              </p:cNvPr>
              <p:cNvPicPr/>
              <p:nvPr/>
            </p:nvPicPr>
            <p:blipFill>
              <a:blip r:embed="rId5"/>
              <a:stretch>
                <a:fillRect/>
              </a:stretch>
            </p:blipFill>
            <p:spPr>
              <a:xfrm>
                <a:off x="6986303" y="512849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4758E52-2988-A435-1297-919D8C5AB1A8}"/>
                  </a:ext>
                </a:extLst>
              </p14:cNvPr>
              <p14:cNvContentPartPr/>
              <p14:nvPr/>
            </p14:nvContentPartPr>
            <p14:xfrm>
              <a:off x="5718023" y="5340897"/>
              <a:ext cx="360" cy="360"/>
            </p14:xfrm>
          </p:contentPart>
        </mc:Choice>
        <mc:Fallback xmlns="">
          <p:pic>
            <p:nvPicPr>
              <p:cNvPr id="10" name="Ink 9">
                <a:extLst>
                  <a:ext uri="{FF2B5EF4-FFF2-40B4-BE49-F238E27FC236}">
                    <a16:creationId xmlns:a16="http://schemas.microsoft.com/office/drawing/2014/main" id="{94758E52-2988-A435-1297-919D8C5AB1A8}"/>
                  </a:ext>
                </a:extLst>
              </p:cNvPr>
              <p:cNvPicPr/>
              <p:nvPr/>
            </p:nvPicPr>
            <p:blipFill>
              <a:blip r:embed="rId5"/>
              <a:stretch>
                <a:fillRect/>
              </a:stretch>
            </p:blipFill>
            <p:spPr>
              <a:xfrm>
                <a:off x="5709383" y="53322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34CAA3C-67D1-FB37-B33B-6A996A1DD227}"/>
                  </a:ext>
                </a:extLst>
              </p14:cNvPr>
              <p14:cNvContentPartPr/>
              <p14:nvPr/>
            </p14:nvContentPartPr>
            <p14:xfrm>
              <a:off x="3744503" y="5907177"/>
              <a:ext cx="360" cy="360"/>
            </p14:xfrm>
          </p:contentPart>
        </mc:Choice>
        <mc:Fallback xmlns="">
          <p:pic>
            <p:nvPicPr>
              <p:cNvPr id="11" name="Ink 10">
                <a:extLst>
                  <a:ext uri="{FF2B5EF4-FFF2-40B4-BE49-F238E27FC236}">
                    <a16:creationId xmlns:a16="http://schemas.microsoft.com/office/drawing/2014/main" id="{334CAA3C-67D1-FB37-B33B-6A996A1DD227}"/>
                  </a:ext>
                </a:extLst>
              </p:cNvPr>
              <p:cNvPicPr/>
              <p:nvPr/>
            </p:nvPicPr>
            <p:blipFill>
              <a:blip r:embed="rId5"/>
              <a:stretch>
                <a:fillRect/>
              </a:stretch>
            </p:blipFill>
            <p:spPr>
              <a:xfrm>
                <a:off x="3735503" y="58981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7224DF1-F3D7-478E-E05A-DAC2063CDBB5}"/>
                  </a:ext>
                </a:extLst>
              </p14:cNvPr>
              <p14:cNvContentPartPr/>
              <p14:nvPr/>
            </p14:nvContentPartPr>
            <p14:xfrm>
              <a:off x="9100223" y="5935977"/>
              <a:ext cx="360" cy="360"/>
            </p14:xfrm>
          </p:contentPart>
        </mc:Choice>
        <mc:Fallback xmlns="">
          <p:pic>
            <p:nvPicPr>
              <p:cNvPr id="12" name="Ink 11">
                <a:extLst>
                  <a:ext uri="{FF2B5EF4-FFF2-40B4-BE49-F238E27FC236}">
                    <a16:creationId xmlns:a16="http://schemas.microsoft.com/office/drawing/2014/main" id="{27224DF1-F3D7-478E-E05A-DAC2063CDBB5}"/>
                  </a:ext>
                </a:extLst>
              </p:cNvPr>
              <p:cNvPicPr/>
              <p:nvPr/>
            </p:nvPicPr>
            <p:blipFill>
              <a:blip r:embed="rId5"/>
              <a:stretch>
                <a:fillRect/>
              </a:stretch>
            </p:blipFill>
            <p:spPr>
              <a:xfrm>
                <a:off x="9091223" y="5927337"/>
                <a:ext cx="18000" cy="18000"/>
              </a:xfrm>
              <a:prstGeom prst="rect">
                <a:avLst/>
              </a:prstGeom>
            </p:spPr>
          </p:pic>
        </mc:Fallback>
      </mc:AlternateContent>
    </p:spTree>
    <p:extLst>
      <p:ext uri="{BB962C8B-B14F-4D97-AF65-F5344CB8AC3E}">
        <p14:creationId xmlns:p14="http://schemas.microsoft.com/office/powerpoint/2010/main" val="990592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359620-EF09-429E-D593-6F072762C832}"/>
              </a:ext>
            </a:extLst>
          </p:cNvPr>
          <p:cNvSpPr>
            <a:spLocks noGrp="1"/>
          </p:cNvSpPr>
          <p:nvPr>
            <p:ph type="sldNum" sz="quarter" idx="12"/>
          </p:nvPr>
        </p:nvSpPr>
        <p:spPr/>
        <p:txBody>
          <a:bodyPr/>
          <a:lstStyle/>
          <a:p>
            <a:fld id="{CB1E4CB7-CB13-4810-BF18-BE31AFC64F93}" type="slidenum">
              <a:rPr lang="en-US" smtClean="0"/>
              <a:t>80</a:t>
            </a:fld>
            <a:endParaRPr lang="en-US" dirty="0"/>
          </a:p>
        </p:txBody>
      </p:sp>
      <p:sp>
        <p:nvSpPr>
          <p:cNvPr id="3" name="TextBox 2">
            <a:extLst>
              <a:ext uri="{FF2B5EF4-FFF2-40B4-BE49-F238E27FC236}">
                <a16:creationId xmlns:a16="http://schemas.microsoft.com/office/drawing/2014/main" id="{8F3C7F81-4018-36DC-671F-C0066CB21333}"/>
              </a:ext>
            </a:extLst>
          </p:cNvPr>
          <p:cNvSpPr txBox="1"/>
          <p:nvPr/>
        </p:nvSpPr>
        <p:spPr>
          <a:xfrm>
            <a:off x="1959429" y="2481943"/>
            <a:ext cx="7300685" cy="1323439"/>
          </a:xfrm>
          <a:prstGeom prst="rect">
            <a:avLst/>
          </a:prstGeom>
          <a:noFill/>
        </p:spPr>
        <p:txBody>
          <a:bodyPr wrap="square" rtlCol="0">
            <a:spAutoFit/>
          </a:bodyPr>
          <a:lstStyle/>
          <a:p>
            <a:r>
              <a:rPr lang="en-US" sz="8000" b="1" dirty="0">
                <a:latin typeface="Arial" panose="020B0604020202020204" pitchFamily="34" charset="0"/>
                <a:cs typeface="Arial" panose="020B0604020202020204" pitchFamily="34" charset="0"/>
              </a:rPr>
              <a:t>Negotiations</a:t>
            </a:r>
          </a:p>
        </p:txBody>
      </p:sp>
    </p:spTree>
    <p:extLst>
      <p:ext uri="{BB962C8B-B14F-4D97-AF65-F5344CB8AC3E}">
        <p14:creationId xmlns:p14="http://schemas.microsoft.com/office/powerpoint/2010/main" val="3944472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666E52-234D-4143-B3EA-434520698FCC}"/>
              </a:ext>
            </a:extLst>
          </p:cNvPr>
          <p:cNvSpPr>
            <a:spLocks noGrp="1"/>
          </p:cNvSpPr>
          <p:nvPr>
            <p:ph type="sldNum" sz="quarter" idx="12"/>
          </p:nvPr>
        </p:nvSpPr>
        <p:spPr/>
        <p:txBody>
          <a:bodyPr/>
          <a:lstStyle/>
          <a:p>
            <a:fld id="{CB1E4CB7-CB13-4810-BF18-BE31AFC64F93}" type="slidenum">
              <a:rPr lang="en-US" smtClean="0"/>
              <a:t>81</a:t>
            </a:fld>
            <a:endParaRPr lang="en-US" dirty="0"/>
          </a:p>
        </p:txBody>
      </p:sp>
      <p:sp>
        <p:nvSpPr>
          <p:cNvPr id="3" name="TextBox 2">
            <a:extLst>
              <a:ext uri="{FF2B5EF4-FFF2-40B4-BE49-F238E27FC236}">
                <a16:creationId xmlns:a16="http://schemas.microsoft.com/office/drawing/2014/main" id="{E69C9443-7BDB-C0E2-B1AA-87263EE0EFD4}"/>
              </a:ext>
            </a:extLst>
          </p:cNvPr>
          <p:cNvSpPr txBox="1"/>
          <p:nvPr/>
        </p:nvSpPr>
        <p:spPr>
          <a:xfrm>
            <a:off x="867228" y="769257"/>
            <a:ext cx="10457543" cy="5232202"/>
          </a:xfrm>
          <a:prstGeom prst="rect">
            <a:avLst/>
          </a:prstGeom>
          <a:noFill/>
        </p:spPr>
        <p:txBody>
          <a:bodyPr wrap="square" rtlCol="0">
            <a:spAutoFit/>
          </a:bodyPr>
          <a:lstStyle/>
          <a:p>
            <a:pPr algn="ctr">
              <a:buClr>
                <a:srgbClr val="C00000"/>
              </a:buClr>
            </a:pPr>
            <a:r>
              <a:rPr lang="en-US" sz="2800" b="1" dirty="0">
                <a:solidFill>
                  <a:schemeClr val="accent2">
                    <a:lumMod val="50000"/>
                  </a:schemeClr>
                </a:solidFill>
                <a:cs typeface="Arial" panose="020B0604020202020204" pitchFamily="34" charset="0"/>
              </a:rPr>
              <a:t>Negotiations</a:t>
            </a:r>
            <a:endParaRPr lang="en-US" sz="2800" b="1" dirty="0">
              <a:solidFill>
                <a:schemeClr val="accent1">
                  <a:lumMod val="50000"/>
                </a:schemeClr>
              </a:solidFill>
              <a:cs typeface="Arial" panose="020B0604020202020204" pitchFamily="34" charset="0"/>
            </a:endParaRPr>
          </a:p>
          <a:p>
            <a:r>
              <a:rPr lang="en-US" sz="2400" b="1" dirty="0">
                <a:solidFill>
                  <a:srgbClr val="C00000"/>
                </a:solidFill>
                <a:cs typeface="Arial" panose="020B0604020202020204" pitchFamily="34" charset="0"/>
              </a:rPr>
              <a:t>The Board </a:t>
            </a:r>
            <a:r>
              <a:rPr lang="en-US" sz="2400" b="1" i="1" u="sng" dirty="0">
                <a:solidFill>
                  <a:srgbClr val="0000FF"/>
                </a:solidFill>
                <a:cs typeface="Arial" panose="020B0604020202020204" pitchFamily="34" charset="0"/>
              </a:rPr>
              <a:t>Can’t Make a Motion</a:t>
            </a:r>
            <a:r>
              <a:rPr lang="en-US" sz="2400" b="1" i="1" dirty="0">
                <a:solidFill>
                  <a:srgbClr val="0000FF"/>
                </a:solidFill>
                <a:cs typeface="Arial" panose="020B0604020202020204" pitchFamily="34" charset="0"/>
              </a:rPr>
              <a:t> </a:t>
            </a:r>
            <a:r>
              <a:rPr lang="en-US" sz="2400" b="1" dirty="0">
                <a:solidFill>
                  <a:srgbClr val="C00000"/>
                </a:solidFill>
                <a:cs typeface="Arial" panose="020B0604020202020204" pitchFamily="34" charset="0"/>
              </a:rPr>
              <a:t>in Executive Session, but Can Provide Instructions to the Negotiating Team</a:t>
            </a:r>
          </a:p>
          <a:p>
            <a:endParaRPr lang="en-US" sz="1200" dirty="0">
              <a:cs typeface="Arial" panose="020B0604020202020204" pitchFamily="34" charset="0"/>
            </a:endParaRPr>
          </a:p>
          <a:p>
            <a:r>
              <a:rPr lang="en-US" sz="2400" b="1" dirty="0">
                <a:solidFill>
                  <a:srgbClr val="C00000"/>
                </a:solidFill>
                <a:cs typeface="Arial" panose="020B0604020202020204" pitchFamily="34" charset="0"/>
              </a:rPr>
              <a:t>If Negotiations Are Unproductive</a:t>
            </a:r>
            <a:r>
              <a:rPr lang="en-US" sz="2400" dirty="0">
                <a:cs typeface="Arial" panose="020B0604020202020204" pitchFamily="34" charset="0"/>
              </a:rPr>
              <a:t>: In </a:t>
            </a:r>
            <a:r>
              <a:rPr lang="en-US" sz="2400" b="1" u="sng" dirty="0">
                <a:solidFill>
                  <a:srgbClr val="7030A0"/>
                </a:solidFill>
                <a:cs typeface="Arial" panose="020B0604020202020204" pitchFamily="34" charset="0"/>
              </a:rPr>
              <a:t>Executive Session</a:t>
            </a:r>
            <a:r>
              <a:rPr lang="en-US" sz="2400" dirty="0">
                <a:cs typeface="Arial" panose="020B0604020202020204" pitchFamily="34" charset="0"/>
              </a:rPr>
              <a:t>, </a:t>
            </a:r>
          </a:p>
          <a:p>
            <a:pPr marL="739775" indent="-681038">
              <a:buFont typeface="+mj-lt"/>
              <a:buAutoNum type="arabicPeriod"/>
            </a:pPr>
            <a:r>
              <a:rPr lang="en-US" sz="2400" dirty="0">
                <a:cs typeface="Arial" panose="020B0604020202020204" pitchFamily="34" charset="0"/>
              </a:rPr>
              <a:t>The Negotiating Team can Request Authority From the Board to Make a Final Offer Before Impasse </a:t>
            </a:r>
          </a:p>
          <a:p>
            <a:pPr marL="739775" indent="-681038">
              <a:buFont typeface="+mj-lt"/>
              <a:buAutoNum type="arabicPeriod"/>
            </a:pPr>
            <a:endParaRPr lang="en-US" sz="1200" dirty="0">
              <a:cs typeface="Arial" panose="020B0604020202020204" pitchFamily="34" charset="0"/>
            </a:endParaRPr>
          </a:p>
          <a:p>
            <a:pPr marL="739775" indent="-681038">
              <a:buFont typeface="+mj-lt"/>
              <a:buAutoNum type="arabicPeriod"/>
            </a:pPr>
            <a:r>
              <a:rPr lang="en-US" sz="2400" dirty="0">
                <a:cs typeface="Arial" panose="020B0604020202020204" pitchFamily="34" charset="0"/>
              </a:rPr>
              <a:t>The Board’s Negotiating Team then Meets With the Teacher’s Negotiation Team to Negotiate and Make a Final Offer </a:t>
            </a:r>
          </a:p>
          <a:p>
            <a:pPr marL="739775" indent="-681038">
              <a:buFont typeface="+mj-lt"/>
              <a:buAutoNum type="arabicPeriod"/>
            </a:pPr>
            <a:endParaRPr lang="en-US" sz="1200" dirty="0">
              <a:cs typeface="Arial" panose="020B0604020202020204" pitchFamily="34" charset="0"/>
            </a:endParaRPr>
          </a:p>
          <a:p>
            <a:pPr marL="739775" indent="-681038">
              <a:buFont typeface="+mj-lt"/>
              <a:buAutoNum type="arabicPeriod"/>
            </a:pPr>
            <a:r>
              <a:rPr lang="en-US" sz="2400" dirty="0">
                <a:cs typeface="Arial" panose="020B0604020202020204" pitchFamily="34" charset="0"/>
              </a:rPr>
              <a:t>When/If the Offer is Rejected, the Board Waives Mediation and Declares Impasse in an </a:t>
            </a:r>
            <a:r>
              <a:rPr lang="en-US" sz="2400" b="1" u="sng" dirty="0">
                <a:solidFill>
                  <a:srgbClr val="7030A0"/>
                </a:solidFill>
                <a:cs typeface="Arial" panose="020B0604020202020204" pitchFamily="34" charset="0"/>
              </a:rPr>
              <a:t>Open Meeting </a:t>
            </a:r>
          </a:p>
          <a:p>
            <a:pPr marL="739775" indent="-681038">
              <a:buFont typeface="+mj-lt"/>
              <a:buAutoNum type="arabicPeriod"/>
            </a:pPr>
            <a:endParaRPr lang="en-US" sz="1200" dirty="0">
              <a:cs typeface="Arial" panose="020B0604020202020204" pitchFamily="34" charset="0"/>
            </a:endParaRPr>
          </a:p>
          <a:p>
            <a:pPr marL="739775" indent="-681038">
              <a:buFont typeface="+mj-lt"/>
              <a:buAutoNum type="arabicPeriod"/>
            </a:pPr>
            <a:r>
              <a:rPr lang="en-US" sz="2400" dirty="0">
                <a:cs typeface="Arial" panose="020B0604020202020204" pitchFamily="34" charset="0"/>
              </a:rPr>
              <a:t>The Fact-Finding Commission is then Notified</a:t>
            </a:r>
          </a:p>
          <a:p>
            <a:endParaRPr lang="en-US" dirty="0"/>
          </a:p>
        </p:txBody>
      </p:sp>
    </p:spTree>
    <p:extLst>
      <p:ext uri="{BB962C8B-B14F-4D97-AF65-F5344CB8AC3E}">
        <p14:creationId xmlns:p14="http://schemas.microsoft.com/office/powerpoint/2010/main" val="3936696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CBEE0-4D6C-3122-85B6-07C0BF5B57FC}"/>
              </a:ext>
            </a:extLst>
          </p:cNvPr>
          <p:cNvSpPr>
            <a:spLocks noGrp="1"/>
          </p:cNvSpPr>
          <p:nvPr>
            <p:ph type="sldNum" sz="quarter" idx="12"/>
          </p:nvPr>
        </p:nvSpPr>
        <p:spPr/>
        <p:txBody>
          <a:bodyPr/>
          <a:lstStyle/>
          <a:p>
            <a:fld id="{CB1E4CB7-CB13-4810-BF18-BE31AFC64F93}" type="slidenum">
              <a:rPr lang="en-US" smtClean="0"/>
              <a:t>82</a:t>
            </a:fld>
            <a:endParaRPr lang="en-US" dirty="0"/>
          </a:p>
        </p:txBody>
      </p:sp>
      <p:sp>
        <p:nvSpPr>
          <p:cNvPr id="3" name="TextBox 2">
            <a:extLst>
              <a:ext uri="{FF2B5EF4-FFF2-40B4-BE49-F238E27FC236}">
                <a16:creationId xmlns:a16="http://schemas.microsoft.com/office/drawing/2014/main" id="{52B3606F-2573-1952-39C1-AB48EC8CAF19}"/>
              </a:ext>
            </a:extLst>
          </p:cNvPr>
          <p:cNvSpPr txBox="1"/>
          <p:nvPr/>
        </p:nvSpPr>
        <p:spPr>
          <a:xfrm>
            <a:off x="972457" y="1088571"/>
            <a:ext cx="10457543" cy="4739759"/>
          </a:xfrm>
          <a:prstGeom prst="rect">
            <a:avLst/>
          </a:prstGeom>
          <a:noFill/>
        </p:spPr>
        <p:txBody>
          <a:bodyPr wrap="square" rtlCol="0">
            <a:spAutoFit/>
          </a:bodyPr>
          <a:lstStyle/>
          <a:p>
            <a:pPr algn="ctr">
              <a:buClr>
                <a:srgbClr val="C00000"/>
              </a:buClr>
            </a:pPr>
            <a:r>
              <a:rPr lang="en-US" sz="2000" b="1" dirty="0">
                <a:solidFill>
                  <a:schemeClr val="accent2">
                    <a:lumMod val="50000"/>
                  </a:schemeClr>
                </a:solidFill>
                <a:cs typeface="Arial" panose="020B0604020202020204" pitchFamily="34" charset="0"/>
              </a:rPr>
              <a:t>Negotiations</a:t>
            </a:r>
            <a:endParaRPr lang="en-US" sz="2000" b="1" dirty="0">
              <a:solidFill>
                <a:schemeClr val="accent1">
                  <a:lumMod val="50000"/>
                </a:schemeClr>
              </a:solidFill>
              <a:cs typeface="Arial" panose="020B0604020202020204" pitchFamily="34" charset="0"/>
            </a:endParaRPr>
          </a:p>
          <a:p>
            <a:r>
              <a:rPr lang="en-US" sz="2400" b="1" dirty="0">
                <a:latin typeface="Arial" panose="020B0604020202020204" pitchFamily="34" charset="0"/>
                <a:cs typeface="Arial" panose="020B0604020202020204" pitchFamily="34" charset="0"/>
              </a:rPr>
              <a:t>Negotiation Meetings Minutes Should be Taken by </a:t>
            </a:r>
            <a:r>
              <a:rPr lang="en-US" sz="2400" b="1" u="sng" dirty="0">
                <a:solidFill>
                  <a:srgbClr val="C00000"/>
                </a:solidFill>
                <a:effectLst>
                  <a:glow rad="63500">
                    <a:schemeClr val="accent5">
                      <a:lumMod val="75000"/>
                    </a:schemeClr>
                  </a:glow>
                </a:effectLst>
                <a:latin typeface="Arial" panose="020B0604020202020204" pitchFamily="34" charset="0"/>
                <a:cs typeface="Arial" panose="020B0604020202020204" pitchFamily="34" charset="0"/>
              </a:rPr>
              <a:t>YOU</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Negotiation Meetings Can be Recorded – </a:t>
            </a:r>
          </a:p>
          <a:p>
            <a:pPr algn="ctr"/>
            <a:r>
              <a:rPr lang="en-US" sz="24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Highly, Highly Recommended</a:t>
            </a:r>
          </a:p>
          <a:p>
            <a:endParaRPr lang="en-US" sz="2400" dirty="0">
              <a:latin typeface="Arial" panose="020B0604020202020204" pitchFamily="34" charset="0"/>
              <a:cs typeface="Arial" panose="020B0604020202020204" pitchFamily="34" charset="0"/>
            </a:endParaRPr>
          </a:p>
          <a:p>
            <a:pPr algn="ctr"/>
            <a:r>
              <a:rPr lang="en-US" sz="2400" b="1" dirty="0">
                <a:solidFill>
                  <a:srgbClr val="C00000"/>
                </a:solidFill>
                <a:latin typeface="Arial" panose="020B0604020202020204" pitchFamily="34" charset="0"/>
                <a:cs typeface="Arial" panose="020B0604020202020204" pitchFamily="34" charset="0"/>
              </a:rPr>
              <a:t>The More Detailed The Minutes, The Better</a:t>
            </a:r>
          </a:p>
          <a:p>
            <a:pPr algn="ctr"/>
            <a:endParaRPr lang="en-US" sz="2400" b="1" dirty="0">
              <a:solidFill>
                <a:srgbClr val="C00000"/>
              </a:solidFill>
              <a:latin typeface="Arial" panose="020B0604020202020204" pitchFamily="34" charset="0"/>
              <a:cs typeface="Arial" panose="020B0604020202020204" pitchFamily="34" charset="0"/>
            </a:endParaRPr>
          </a:p>
          <a:p>
            <a:pPr algn="ctr"/>
            <a:r>
              <a:rPr lang="en-US" sz="2400" b="1" dirty="0">
                <a:solidFill>
                  <a:srgbClr val="00A200"/>
                </a:solidFill>
                <a:latin typeface="Arial" panose="020B0604020202020204" pitchFamily="34" charset="0"/>
                <a:cs typeface="Arial" panose="020B0604020202020204" pitchFamily="34" charset="0"/>
              </a:rPr>
              <a:t>Negotiations Seem to Shorten Memories of What was Said</a:t>
            </a:r>
          </a:p>
          <a:p>
            <a:pPr algn="ctr"/>
            <a:endParaRPr lang="en-US" sz="2400" b="1" dirty="0">
              <a:solidFill>
                <a:srgbClr val="00A200"/>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Recordings</a:t>
            </a:r>
            <a:r>
              <a:rPr lang="en-US" sz="2400" dirty="0">
                <a:latin typeface="Arial" panose="020B0604020202020204" pitchFamily="34" charset="0"/>
                <a:cs typeface="Arial" panose="020B0604020202020204" pitchFamily="34" charset="0"/>
              </a:rPr>
              <a:t> will </a:t>
            </a:r>
            <a:r>
              <a:rPr lang="en-US" sz="2400" b="1" dirty="0">
                <a:solidFill>
                  <a:srgbClr val="7030A0"/>
                </a:solidFill>
                <a:latin typeface="Arial" panose="020B0604020202020204" pitchFamily="34" charset="0"/>
                <a:cs typeface="Arial" panose="020B0604020202020204" pitchFamily="34" charset="0"/>
              </a:rPr>
              <a:t>SAVE</a:t>
            </a:r>
            <a:r>
              <a:rPr lang="en-US" sz="2400" dirty="0">
                <a:latin typeface="Arial" panose="020B0604020202020204" pitchFamily="34" charset="0"/>
                <a:cs typeface="Arial" panose="020B0604020202020204" pitchFamily="34" charset="0"/>
              </a:rPr>
              <a:t> </a:t>
            </a:r>
            <a:r>
              <a:rPr lang="en-US" sz="2400" b="1" dirty="0">
                <a:solidFill>
                  <a:srgbClr val="7030A0"/>
                </a:solidFill>
                <a:latin typeface="Arial" panose="020B0604020202020204" pitchFamily="34" charset="0"/>
                <a:cs typeface="Arial" panose="020B0604020202020204" pitchFamily="34" charset="0"/>
              </a:rPr>
              <a:t>You and the District</a:t>
            </a:r>
          </a:p>
          <a:p>
            <a:r>
              <a:rPr lang="en-US" sz="2400" b="1" dirty="0">
                <a:solidFill>
                  <a:srgbClr val="C00000"/>
                </a:solidFill>
                <a:latin typeface="Arial" panose="020B0604020202020204" pitchFamily="34" charset="0"/>
                <a:cs typeface="Arial" panose="020B0604020202020204" pitchFamily="34" charset="0"/>
              </a:rPr>
              <a:t>If You Ever go to Impasse!</a:t>
            </a:r>
          </a:p>
          <a:p>
            <a:endParaRPr lang="en-US" dirty="0"/>
          </a:p>
        </p:txBody>
      </p:sp>
      <p:pic>
        <p:nvPicPr>
          <p:cNvPr id="4" name="Picture 3">
            <a:extLst>
              <a:ext uri="{FF2B5EF4-FFF2-40B4-BE49-F238E27FC236}">
                <a16:creationId xmlns:a16="http://schemas.microsoft.com/office/drawing/2014/main" id="{168F26CA-B8F3-7D99-7042-9892643E2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099" y="4648200"/>
            <a:ext cx="1895263" cy="1476829"/>
          </a:xfrm>
          <a:prstGeom prst="rect">
            <a:avLst/>
          </a:prstGeom>
        </p:spPr>
      </p:pic>
    </p:spTree>
    <p:extLst>
      <p:ext uri="{BB962C8B-B14F-4D97-AF65-F5344CB8AC3E}">
        <p14:creationId xmlns:p14="http://schemas.microsoft.com/office/powerpoint/2010/main" val="1730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circle(in)">
                                      <p:cBhvr>
                                        <p:cTn id="34" dur="2000"/>
                                        <p:tgtEl>
                                          <p:spTgt spid="3">
                                            <p:txEl>
                                              <p:pRg st="10" end="1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circle(in)">
                                      <p:cBhvr>
                                        <p:cTn id="37"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D40B5C-15AB-D53D-9059-675FB3AC8CC0}"/>
              </a:ext>
            </a:extLst>
          </p:cNvPr>
          <p:cNvSpPr>
            <a:spLocks noGrp="1"/>
          </p:cNvSpPr>
          <p:nvPr>
            <p:ph type="sldNum" sz="quarter" idx="12"/>
          </p:nvPr>
        </p:nvSpPr>
        <p:spPr/>
        <p:txBody>
          <a:bodyPr/>
          <a:lstStyle/>
          <a:p>
            <a:fld id="{CB1E4CB7-CB13-4810-BF18-BE31AFC64F93}" type="slidenum">
              <a:rPr lang="en-US" smtClean="0"/>
              <a:t>83</a:t>
            </a:fld>
            <a:endParaRPr lang="en-US" dirty="0"/>
          </a:p>
        </p:txBody>
      </p:sp>
      <p:sp>
        <p:nvSpPr>
          <p:cNvPr id="3" name="TextBox 2">
            <a:extLst>
              <a:ext uri="{FF2B5EF4-FFF2-40B4-BE49-F238E27FC236}">
                <a16:creationId xmlns:a16="http://schemas.microsoft.com/office/drawing/2014/main" id="{0FBB7C16-CB27-A097-106B-6E519E131D60}"/>
              </a:ext>
            </a:extLst>
          </p:cNvPr>
          <p:cNvSpPr txBox="1"/>
          <p:nvPr/>
        </p:nvSpPr>
        <p:spPr>
          <a:xfrm>
            <a:off x="946767" y="796017"/>
            <a:ext cx="10174514" cy="4124206"/>
          </a:xfrm>
          <a:prstGeom prst="rect">
            <a:avLst/>
          </a:prstGeom>
          <a:noFill/>
        </p:spPr>
        <p:txBody>
          <a:bodyPr wrap="square" rtlCol="0">
            <a:spAutoFit/>
          </a:bodyPr>
          <a:lstStyle/>
          <a:p>
            <a:pPr algn="ctr">
              <a:buClr>
                <a:srgbClr val="C00000"/>
              </a:buClr>
            </a:pPr>
            <a:r>
              <a:rPr lang="en-US" sz="4000" b="1" dirty="0">
                <a:solidFill>
                  <a:schemeClr val="accent2">
                    <a:lumMod val="50000"/>
                  </a:schemeClr>
                </a:solidFill>
                <a:cs typeface="Arial" panose="020B0604020202020204" pitchFamily="34" charset="0"/>
              </a:rPr>
              <a:t>HINT:</a:t>
            </a:r>
            <a:endParaRPr lang="en-US" sz="4000" b="1" dirty="0">
              <a:solidFill>
                <a:schemeClr val="accent1">
                  <a:lumMod val="50000"/>
                </a:schemeClr>
              </a:solidFill>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I </a:t>
            </a:r>
            <a:r>
              <a:rPr lang="en-US" sz="2400" b="1" dirty="0">
                <a:solidFill>
                  <a:srgbClr val="C00000"/>
                </a:solidFill>
                <a:latin typeface="Arial" panose="020B0604020202020204" pitchFamily="34" charset="0"/>
                <a:cs typeface="Arial" panose="020B0604020202020204" pitchFamily="34" charset="0"/>
              </a:rPr>
              <a:t>Recorded the Negotiations Meetings </a:t>
            </a:r>
            <a:r>
              <a:rPr lang="en-US" sz="2400" b="1" dirty="0">
                <a:solidFill>
                  <a:srgbClr val="7030A0"/>
                </a:solidFill>
                <a:latin typeface="Arial" panose="020B0604020202020204" pitchFamily="34" charset="0"/>
                <a:cs typeface="Arial" panose="020B0604020202020204" pitchFamily="34" charset="0"/>
              </a:rPr>
              <a:t>and Posted Them on the </a:t>
            </a:r>
            <a:r>
              <a:rPr lang="en-US" sz="2400" b="1" dirty="0">
                <a:solidFill>
                  <a:srgbClr val="C00000"/>
                </a:solidFill>
                <a:latin typeface="Arial" panose="020B0604020202020204" pitchFamily="34" charset="0"/>
                <a:cs typeface="Arial" panose="020B0604020202020204" pitchFamily="34" charset="0"/>
              </a:rPr>
              <a:t>School Website</a:t>
            </a:r>
          </a:p>
          <a:p>
            <a:endParaRPr lang="en-US" sz="1200" b="1" dirty="0">
              <a:solidFill>
                <a:srgbClr val="7030A0"/>
              </a:solidFill>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There Wasn’t Any Debate About What Was Said or By Whom  </a:t>
            </a:r>
          </a:p>
          <a:p>
            <a:endParaRPr lang="en-US" sz="1200" b="1" dirty="0">
              <a:solidFill>
                <a:srgbClr val="7030A0"/>
              </a:solidFill>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This Greatly Improved Memories When the Next Meeting Rolled Around and Squelched any “Rumors” on the Street as to What was Happening.</a:t>
            </a:r>
          </a:p>
          <a:p>
            <a:endParaRPr lang="en-US" sz="1200" b="1" dirty="0">
              <a:solidFill>
                <a:srgbClr val="7030A0"/>
              </a:solidFill>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It also Improved Participant BEHAVIOR!</a:t>
            </a:r>
          </a:p>
          <a:p>
            <a:endParaRPr lang="en-US" dirty="0"/>
          </a:p>
        </p:txBody>
      </p:sp>
      <p:pic>
        <p:nvPicPr>
          <p:cNvPr id="4" name="Picture 3">
            <a:extLst>
              <a:ext uri="{FF2B5EF4-FFF2-40B4-BE49-F238E27FC236}">
                <a16:creationId xmlns:a16="http://schemas.microsoft.com/office/drawing/2014/main" id="{D7026B0A-E29D-E0CF-CF12-3C626E1C1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0383">
            <a:off x="4620409" y="5212976"/>
            <a:ext cx="1418371" cy="1339573"/>
          </a:xfrm>
          <a:prstGeom prst="rect">
            <a:avLst/>
          </a:prstGeom>
        </p:spPr>
      </p:pic>
      <p:pic>
        <p:nvPicPr>
          <p:cNvPr id="5" name="Picture 4">
            <a:extLst>
              <a:ext uri="{FF2B5EF4-FFF2-40B4-BE49-F238E27FC236}">
                <a16:creationId xmlns:a16="http://schemas.microsoft.com/office/drawing/2014/main" id="{8A2F8234-5657-E471-1613-C963AEC1B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0933">
            <a:off x="6641905" y="4931858"/>
            <a:ext cx="1418371" cy="1339573"/>
          </a:xfrm>
          <a:prstGeom prst="rect">
            <a:avLst/>
          </a:prstGeom>
        </p:spPr>
      </p:pic>
      <p:pic>
        <p:nvPicPr>
          <p:cNvPr id="6" name="Picture 5">
            <a:extLst>
              <a:ext uri="{FF2B5EF4-FFF2-40B4-BE49-F238E27FC236}">
                <a16:creationId xmlns:a16="http://schemas.microsoft.com/office/drawing/2014/main" id="{9A386557-51EA-E581-0719-9934D3F74A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12774">
            <a:off x="8771636" y="4769645"/>
            <a:ext cx="1418371" cy="1339573"/>
          </a:xfrm>
          <a:prstGeom prst="rect">
            <a:avLst/>
          </a:prstGeom>
        </p:spPr>
      </p:pic>
    </p:spTree>
    <p:extLst>
      <p:ext uri="{BB962C8B-B14F-4D97-AF65-F5344CB8AC3E}">
        <p14:creationId xmlns:p14="http://schemas.microsoft.com/office/powerpoint/2010/main" val="422750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F946-A153-0411-A8AF-ACFE601EAC64}"/>
              </a:ext>
            </a:extLst>
          </p:cNvPr>
          <p:cNvSpPr>
            <a:spLocks noGrp="1"/>
          </p:cNvSpPr>
          <p:nvPr>
            <p:ph type="sldNum" sz="quarter" idx="12"/>
          </p:nvPr>
        </p:nvSpPr>
        <p:spPr/>
        <p:txBody>
          <a:bodyPr/>
          <a:lstStyle/>
          <a:p>
            <a:fld id="{CB1E4CB7-CB13-4810-BF18-BE31AFC64F93}" type="slidenum">
              <a:rPr lang="en-US" smtClean="0"/>
              <a:t>84</a:t>
            </a:fld>
            <a:endParaRPr lang="en-US" dirty="0"/>
          </a:p>
        </p:txBody>
      </p:sp>
      <p:sp>
        <p:nvSpPr>
          <p:cNvPr id="3" name="TextBox 2">
            <a:extLst>
              <a:ext uri="{FF2B5EF4-FFF2-40B4-BE49-F238E27FC236}">
                <a16:creationId xmlns:a16="http://schemas.microsoft.com/office/drawing/2014/main" id="{C8DF232F-79FA-3772-758F-85A2F3B1CA05}"/>
              </a:ext>
            </a:extLst>
          </p:cNvPr>
          <p:cNvSpPr txBox="1"/>
          <p:nvPr/>
        </p:nvSpPr>
        <p:spPr>
          <a:xfrm>
            <a:off x="1843314" y="2438400"/>
            <a:ext cx="7823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Committees</a:t>
            </a:r>
          </a:p>
        </p:txBody>
      </p:sp>
    </p:spTree>
    <p:extLst>
      <p:ext uri="{BB962C8B-B14F-4D97-AF65-F5344CB8AC3E}">
        <p14:creationId xmlns:p14="http://schemas.microsoft.com/office/powerpoint/2010/main" val="13402034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B4363-FFBA-04EA-BEF8-EC2B171E8D72}"/>
              </a:ext>
            </a:extLst>
          </p:cNvPr>
          <p:cNvSpPr>
            <a:spLocks noGrp="1"/>
          </p:cNvSpPr>
          <p:nvPr>
            <p:ph type="sldNum" sz="quarter" idx="12"/>
          </p:nvPr>
        </p:nvSpPr>
        <p:spPr/>
        <p:txBody>
          <a:bodyPr/>
          <a:lstStyle/>
          <a:p>
            <a:fld id="{CB1E4CB7-CB13-4810-BF18-BE31AFC64F93}" type="slidenum">
              <a:rPr lang="en-US" smtClean="0"/>
              <a:t>85</a:t>
            </a:fld>
            <a:endParaRPr lang="en-US" dirty="0"/>
          </a:p>
        </p:txBody>
      </p:sp>
      <p:sp>
        <p:nvSpPr>
          <p:cNvPr id="3" name="TextBox 2">
            <a:extLst>
              <a:ext uri="{FF2B5EF4-FFF2-40B4-BE49-F238E27FC236}">
                <a16:creationId xmlns:a16="http://schemas.microsoft.com/office/drawing/2014/main" id="{76DA66D8-AFEB-DDD5-2B62-825C65238774}"/>
              </a:ext>
            </a:extLst>
          </p:cNvPr>
          <p:cNvSpPr txBox="1"/>
          <p:nvPr/>
        </p:nvSpPr>
        <p:spPr>
          <a:xfrm>
            <a:off x="972457" y="827314"/>
            <a:ext cx="10087429" cy="4616648"/>
          </a:xfrm>
          <a:prstGeom prst="rect">
            <a:avLst/>
          </a:prstGeom>
          <a:noFill/>
        </p:spPr>
        <p:txBody>
          <a:bodyPr wrap="square" rtlCol="0">
            <a:spAutoFit/>
          </a:bodyPr>
          <a:lstStyle/>
          <a:p>
            <a:pPr algn="ctr"/>
            <a:r>
              <a:rPr lang="en-US" sz="3200" b="1" dirty="0">
                <a:solidFill>
                  <a:schemeClr val="accent2">
                    <a:lumMod val="50000"/>
                  </a:schemeClr>
                </a:solidFill>
                <a:cs typeface="Arial" panose="020B0604020202020204" pitchFamily="34" charset="0"/>
              </a:rPr>
              <a:t>Committees Created by School Boards</a:t>
            </a:r>
          </a:p>
          <a:p>
            <a:pPr algn="ctr"/>
            <a:r>
              <a:rPr lang="en-US" sz="3200" b="1" dirty="0">
                <a:solidFill>
                  <a:schemeClr val="accent2">
                    <a:lumMod val="50000"/>
                  </a:schemeClr>
                </a:solidFill>
                <a:cs typeface="Arial" panose="020B0604020202020204" pitchFamily="34" charset="0"/>
              </a:rPr>
              <a:t>And the Open Meeting Law</a:t>
            </a:r>
          </a:p>
          <a:p>
            <a:pPr algn="ctr"/>
            <a:endParaRPr lang="en-US" sz="800" b="1" dirty="0">
              <a:cs typeface="Arial" panose="020B0604020202020204" pitchFamily="34" charset="0"/>
            </a:endParaRPr>
          </a:p>
          <a:p>
            <a:pPr>
              <a:buClr>
                <a:srgbClr val="C00000"/>
              </a:buClr>
            </a:pPr>
            <a:r>
              <a:rPr lang="en-US" sz="2400" b="1" dirty="0">
                <a:solidFill>
                  <a:srgbClr val="0000FF"/>
                </a:solidFill>
                <a:latin typeface="Arial" panose="020B0604020202020204" pitchFamily="34" charset="0"/>
                <a:cs typeface="Arial" panose="020B0604020202020204" pitchFamily="34" charset="0"/>
              </a:rPr>
              <a:t>All Meetings of a Public Entity must be </a:t>
            </a:r>
            <a:r>
              <a:rPr lang="en-US" sz="2400" b="1" dirty="0">
                <a:solidFill>
                  <a:srgbClr val="C00000"/>
                </a:solidFill>
                <a:latin typeface="Arial" panose="020B0604020202020204" pitchFamily="34" charset="0"/>
                <a:cs typeface="Arial" panose="020B0604020202020204" pitchFamily="34" charset="0"/>
              </a:rPr>
              <a:t>OPEN</a:t>
            </a:r>
            <a:r>
              <a:rPr lang="en-US" sz="2400" b="1" dirty="0">
                <a:solidFill>
                  <a:srgbClr val="0000FF"/>
                </a:solidFill>
                <a:latin typeface="Arial" panose="020B0604020202020204" pitchFamily="34" charset="0"/>
                <a:cs typeface="Arial" panose="020B0604020202020204" pitchFamily="34" charset="0"/>
              </a:rPr>
              <a:t> to the Public Unless the Law Specifically Provides Otherwise</a:t>
            </a:r>
          </a:p>
          <a:p>
            <a:pPr>
              <a:buClr>
                <a:srgbClr val="C00000"/>
              </a:buClr>
            </a:pPr>
            <a:endParaRPr lang="en-US" sz="2400" b="1" dirty="0">
              <a:latin typeface="Arial" panose="020B0604020202020204" pitchFamily="34" charset="0"/>
              <a:cs typeface="Arial" panose="020B0604020202020204" pitchFamily="34" charset="0"/>
            </a:endParaRPr>
          </a:p>
          <a:p>
            <a:pPr algn="ctr">
              <a:buClr>
                <a:srgbClr val="C00000"/>
              </a:buClr>
            </a:pPr>
            <a:r>
              <a:rPr lang="en-US" sz="2400" b="1" dirty="0">
                <a:solidFill>
                  <a:srgbClr val="C00000"/>
                </a:solidFill>
                <a:latin typeface="Arial" panose="020B0604020202020204" pitchFamily="34" charset="0"/>
                <a:cs typeface="Arial" panose="020B0604020202020204" pitchFamily="34" charset="0"/>
              </a:rPr>
              <a:t>What About School Board Committee Meetings?</a:t>
            </a:r>
          </a:p>
          <a:p>
            <a:pPr algn="ctr">
              <a:buClr>
                <a:srgbClr val="C00000"/>
              </a:buClr>
            </a:pPr>
            <a:endParaRPr lang="en-US" sz="1200" b="1" dirty="0">
              <a:solidFill>
                <a:srgbClr val="C00000"/>
              </a:solidFill>
              <a:latin typeface="Arial" panose="020B0604020202020204" pitchFamily="34" charset="0"/>
              <a:cs typeface="Arial" panose="020B0604020202020204" pitchFamily="34" charset="0"/>
            </a:endParaRPr>
          </a:p>
          <a:p>
            <a:pPr>
              <a:buClr>
                <a:srgbClr val="C00000"/>
              </a:buClr>
            </a:pPr>
            <a:r>
              <a:rPr lang="en-US" sz="2400" dirty="0">
                <a:latin typeface="Arial" panose="020B0604020202020204" pitchFamily="34" charset="0"/>
                <a:cs typeface="Arial" panose="020B0604020202020204" pitchFamily="34" charset="0"/>
              </a:rPr>
              <a:t>If the Board Creates a Committee and Asks the Committee to Perform a Function, That Committee is Deemed to be Doing Public Business and it </a:t>
            </a:r>
            <a:r>
              <a:rPr lang="en-US" sz="2400" b="1" u="sng" dirty="0">
                <a:solidFill>
                  <a:srgbClr val="7030A0"/>
                </a:solidFill>
                <a:latin typeface="Arial" panose="020B0604020202020204" pitchFamily="34" charset="0"/>
                <a:cs typeface="Arial" panose="020B0604020202020204" pitchFamily="34" charset="0"/>
              </a:rPr>
              <a:t>MUST</a:t>
            </a:r>
            <a:r>
              <a:rPr lang="en-US" sz="2400" dirty="0">
                <a:latin typeface="Arial" panose="020B0604020202020204" pitchFamily="34" charset="0"/>
                <a:cs typeface="Arial" panose="020B0604020202020204" pitchFamily="34" charset="0"/>
              </a:rPr>
              <a:t> Abide by the Same Notice Requirements as the School Board Including Board Minutes.</a:t>
            </a:r>
          </a:p>
          <a:p>
            <a:endParaRPr lang="en-US" dirty="0"/>
          </a:p>
        </p:txBody>
      </p:sp>
      <p:sp>
        <p:nvSpPr>
          <p:cNvPr id="5" name="TextBox 4">
            <a:extLst>
              <a:ext uri="{FF2B5EF4-FFF2-40B4-BE49-F238E27FC236}">
                <a16:creationId xmlns:a16="http://schemas.microsoft.com/office/drawing/2014/main" id="{FA34AAC0-8A74-4AD9-5B87-708C8681AB94}"/>
              </a:ext>
            </a:extLst>
          </p:cNvPr>
          <p:cNvSpPr txBox="1"/>
          <p:nvPr/>
        </p:nvSpPr>
        <p:spPr>
          <a:xfrm>
            <a:off x="972457" y="5322278"/>
            <a:ext cx="10087429" cy="707886"/>
          </a:xfrm>
          <a:prstGeom prst="rect">
            <a:avLst/>
          </a:prstGeom>
          <a:noFill/>
        </p:spPr>
        <p:txBody>
          <a:bodyPr wrap="square">
            <a:spAutoFit/>
          </a:bodyPr>
          <a:lstStyle/>
          <a:p>
            <a:pPr algn="r"/>
            <a:r>
              <a:rPr lang="en-US" sz="2000" dirty="0">
                <a:solidFill>
                  <a:srgbClr val="C00000"/>
                </a:solidFill>
              </a:rPr>
              <a:t>Attorney General’s Opinion 2016-0-09</a:t>
            </a:r>
          </a:p>
          <a:p>
            <a:pPr algn="r"/>
            <a:r>
              <a:rPr lang="en-US" sz="2000" dirty="0">
                <a:hlinkClick r:id="rId2"/>
              </a:rPr>
              <a:t>OM-Guide.pdf (nd.gov)</a:t>
            </a:r>
            <a:endParaRPr lang="en-US" sz="2000" u="sng" dirty="0">
              <a:solidFill>
                <a:srgbClr val="0000FF"/>
              </a:solidFill>
            </a:endParaRPr>
          </a:p>
        </p:txBody>
      </p:sp>
    </p:spTree>
    <p:extLst>
      <p:ext uri="{BB962C8B-B14F-4D97-AF65-F5344CB8AC3E}">
        <p14:creationId xmlns:p14="http://schemas.microsoft.com/office/powerpoint/2010/main" val="6122806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CEC28-0C41-F658-E0CA-1908C7D065BE}"/>
              </a:ext>
            </a:extLst>
          </p:cNvPr>
          <p:cNvSpPr>
            <a:spLocks noGrp="1"/>
          </p:cNvSpPr>
          <p:nvPr>
            <p:ph type="sldNum" sz="quarter" idx="12"/>
          </p:nvPr>
        </p:nvSpPr>
        <p:spPr/>
        <p:txBody>
          <a:bodyPr/>
          <a:lstStyle/>
          <a:p>
            <a:fld id="{CB1E4CB7-CB13-4810-BF18-BE31AFC64F93}" type="slidenum">
              <a:rPr lang="en-US" smtClean="0"/>
              <a:t>86</a:t>
            </a:fld>
            <a:endParaRPr lang="en-US" dirty="0"/>
          </a:p>
        </p:txBody>
      </p:sp>
      <p:sp>
        <p:nvSpPr>
          <p:cNvPr id="3" name="TextBox 2">
            <a:extLst>
              <a:ext uri="{FF2B5EF4-FFF2-40B4-BE49-F238E27FC236}">
                <a16:creationId xmlns:a16="http://schemas.microsoft.com/office/drawing/2014/main" id="{FD75A262-4604-1DEA-6441-FC197633B4C5}"/>
              </a:ext>
            </a:extLst>
          </p:cNvPr>
          <p:cNvSpPr txBox="1"/>
          <p:nvPr/>
        </p:nvSpPr>
        <p:spPr>
          <a:xfrm>
            <a:off x="878114" y="943429"/>
            <a:ext cx="10668000" cy="4339650"/>
          </a:xfrm>
          <a:prstGeom prst="rect">
            <a:avLst/>
          </a:prstGeom>
          <a:noFill/>
        </p:spPr>
        <p:txBody>
          <a:bodyPr wrap="square" rtlCol="0">
            <a:spAutoFit/>
          </a:bodyPr>
          <a:lstStyle/>
          <a:p>
            <a:r>
              <a:rPr lang="en-US" sz="2600" b="1" dirty="0">
                <a:cs typeface="Arial" panose="020B0604020202020204" pitchFamily="34" charset="0"/>
              </a:rPr>
              <a:t>This is the Case if the School Board Creates a Committee That:</a:t>
            </a:r>
          </a:p>
          <a:p>
            <a:endParaRPr lang="en-US" sz="800" b="1" dirty="0">
              <a:cs typeface="Arial" panose="020B0604020202020204" pitchFamily="34" charset="0"/>
            </a:endParaRPr>
          </a:p>
          <a:p>
            <a:pPr marL="461963" indent="-461963">
              <a:buFont typeface="Arial" panose="020B0604020202020204" pitchFamily="34" charset="0"/>
              <a:buChar char="•"/>
            </a:pPr>
            <a:r>
              <a:rPr lang="en-US" sz="2400" b="1" dirty="0">
                <a:cs typeface="Arial" panose="020B0604020202020204" pitchFamily="34" charset="0"/>
              </a:rPr>
              <a:t>Consists </a:t>
            </a:r>
            <a:r>
              <a:rPr lang="en-US" sz="2400" b="1" dirty="0">
                <a:solidFill>
                  <a:srgbClr val="7030A0"/>
                </a:solidFill>
                <a:cs typeface="Arial" panose="020B0604020202020204" pitchFamily="34" charset="0"/>
              </a:rPr>
              <a:t>Entirely</a:t>
            </a:r>
            <a:r>
              <a:rPr lang="en-US" sz="2400" b="1" dirty="0">
                <a:cs typeface="Arial" panose="020B0604020202020204" pitchFamily="34" charset="0"/>
              </a:rPr>
              <a:t> of School Board Members;</a:t>
            </a:r>
          </a:p>
          <a:p>
            <a:pPr marL="461963" indent="-461963">
              <a:buFont typeface="Arial" panose="020B0604020202020204" pitchFamily="34" charset="0"/>
              <a:buChar char="•"/>
            </a:pPr>
            <a:endParaRPr lang="en-US" sz="1200" b="1" dirty="0">
              <a:cs typeface="Arial" panose="020B0604020202020204" pitchFamily="34" charset="0"/>
            </a:endParaRPr>
          </a:p>
          <a:p>
            <a:pPr marL="461963" indent="-461963">
              <a:buFont typeface="Arial" panose="020B0604020202020204" pitchFamily="34" charset="0"/>
              <a:buChar char="•"/>
            </a:pPr>
            <a:r>
              <a:rPr lang="en-US" sz="2400" b="1" dirty="0">
                <a:cs typeface="Arial" panose="020B0604020202020204" pitchFamily="34" charset="0"/>
              </a:rPr>
              <a:t>Consists of a </a:t>
            </a:r>
            <a:r>
              <a:rPr lang="en-US" sz="2400" b="1" dirty="0">
                <a:solidFill>
                  <a:srgbClr val="7030A0"/>
                </a:solidFill>
                <a:cs typeface="Arial" panose="020B0604020202020204" pitchFamily="34" charset="0"/>
              </a:rPr>
              <a:t>Majority</a:t>
            </a:r>
            <a:r>
              <a:rPr lang="en-US" sz="2400" b="1" dirty="0">
                <a:cs typeface="Arial" panose="020B0604020202020204" pitchFamily="34" charset="0"/>
              </a:rPr>
              <a:t> of School Board Members</a:t>
            </a:r>
          </a:p>
          <a:p>
            <a:pPr marL="461963" indent="-461963">
              <a:buFont typeface="Arial" panose="020B0604020202020204" pitchFamily="34" charset="0"/>
              <a:buChar char="•"/>
            </a:pPr>
            <a:endParaRPr lang="en-US" sz="1200" b="1" dirty="0">
              <a:cs typeface="Arial" panose="020B0604020202020204" pitchFamily="34" charset="0"/>
            </a:endParaRPr>
          </a:p>
          <a:p>
            <a:pPr marL="461963" indent="-461963">
              <a:buFont typeface="Arial" panose="020B0604020202020204" pitchFamily="34" charset="0"/>
              <a:buChar char="•"/>
            </a:pPr>
            <a:r>
              <a:rPr lang="en-US" sz="2400" b="1" dirty="0">
                <a:cs typeface="Arial" panose="020B0604020202020204" pitchFamily="34" charset="0"/>
              </a:rPr>
              <a:t>Consists of a </a:t>
            </a:r>
            <a:r>
              <a:rPr lang="en-US" sz="2400" b="1" dirty="0">
                <a:solidFill>
                  <a:srgbClr val="7030A0"/>
                </a:solidFill>
                <a:cs typeface="Arial" panose="020B0604020202020204" pitchFamily="34" charset="0"/>
              </a:rPr>
              <a:t>Minority</a:t>
            </a:r>
            <a:r>
              <a:rPr lang="en-US" sz="2400" b="1" dirty="0">
                <a:cs typeface="Arial" panose="020B0604020202020204" pitchFamily="34" charset="0"/>
              </a:rPr>
              <a:t> of School Board Members</a:t>
            </a:r>
          </a:p>
          <a:p>
            <a:pPr marL="461963" indent="-461963">
              <a:buFont typeface="Arial" panose="020B0604020202020204" pitchFamily="34" charset="0"/>
              <a:buChar char="•"/>
            </a:pPr>
            <a:endParaRPr lang="en-US" sz="1200" b="1" dirty="0">
              <a:cs typeface="Arial" panose="020B0604020202020204" pitchFamily="34" charset="0"/>
            </a:endParaRPr>
          </a:p>
          <a:p>
            <a:pPr marL="461963" indent="-461963">
              <a:buFont typeface="Arial" panose="020B0604020202020204" pitchFamily="34" charset="0"/>
              <a:buChar char="•"/>
            </a:pPr>
            <a:r>
              <a:rPr lang="en-US" sz="2400" b="1" dirty="0">
                <a:cs typeface="Arial" panose="020B0604020202020204" pitchFamily="34" charset="0"/>
              </a:rPr>
              <a:t>Consists of Individuals Who Are </a:t>
            </a:r>
            <a:r>
              <a:rPr lang="en-US" sz="2400" b="1" dirty="0">
                <a:solidFill>
                  <a:srgbClr val="7030A0"/>
                </a:solidFill>
                <a:cs typeface="Arial" panose="020B0604020202020204" pitchFamily="34" charset="0"/>
              </a:rPr>
              <a:t>Not </a:t>
            </a:r>
            <a:r>
              <a:rPr lang="en-US" sz="2400" b="1" dirty="0">
                <a:cs typeface="Arial" panose="020B0604020202020204" pitchFamily="34" charset="0"/>
              </a:rPr>
              <a:t>School Board Members</a:t>
            </a:r>
          </a:p>
          <a:p>
            <a:pPr>
              <a:buClr>
                <a:srgbClr val="C00000"/>
              </a:buClr>
            </a:pPr>
            <a:endParaRPr lang="en-US" sz="2400" b="1" dirty="0">
              <a:cs typeface="Arial" panose="020B0604020202020204" pitchFamily="34" charset="0"/>
            </a:endParaRPr>
          </a:p>
          <a:p>
            <a:pPr>
              <a:buClr>
                <a:srgbClr val="C00000"/>
              </a:buClr>
            </a:pPr>
            <a:r>
              <a:rPr lang="en-US" sz="2800" b="1" dirty="0">
                <a:solidFill>
                  <a:srgbClr val="C00000"/>
                </a:solidFill>
                <a:cs typeface="Arial" panose="020B0604020202020204" pitchFamily="34" charset="0"/>
              </a:rPr>
              <a:t>In Other Words:</a:t>
            </a:r>
          </a:p>
          <a:p>
            <a:pPr>
              <a:buClr>
                <a:srgbClr val="C00000"/>
              </a:buClr>
            </a:pPr>
            <a:endParaRPr lang="en-US" sz="1200" b="1" dirty="0">
              <a:cs typeface="Arial" panose="020B0604020202020204" pitchFamily="34" charset="0"/>
            </a:endParaRPr>
          </a:p>
          <a:p>
            <a:pPr>
              <a:buClr>
                <a:srgbClr val="C00000"/>
              </a:buClr>
            </a:pPr>
            <a:r>
              <a:rPr lang="en-US" sz="2800" b="1" dirty="0">
                <a:solidFill>
                  <a:srgbClr val="7030A0"/>
                </a:solidFill>
                <a:cs typeface="Arial" panose="020B0604020202020204" pitchFamily="34" charset="0"/>
              </a:rPr>
              <a:t>ALWAYS</a:t>
            </a:r>
            <a:r>
              <a:rPr lang="en-US" sz="2800" b="1" dirty="0">
                <a:solidFill>
                  <a:srgbClr val="C00000"/>
                </a:solidFill>
                <a:cs typeface="Arial" panose="020B0604020202020204" pitchFamily="34" charset="0"/>
              </a:rPr>
              <a:t> Notice a Committee Meeting and Take Minutes</a:t>
            </a:r>
            <a:endParaRPr lang="en-US" sz="2800" b="1" dirty="0">
              <a:cs typeface="Arial" panose="020B0604020202020204" pitchFamily="34" charset="0"/>
            </a:endParaRPr>
          </a:p>
          <a:p>
            <a:endParaRPr lang="en-US" dirty="0"/>
          </a:p>
        </p:txBody>
      </p:sp>
      <p:pic>
        <p:nvPicPr>
          <p:cNvPr id="5" name="Picture 4" descr="A picture containing text, indoor, stationary, pen&#10;&#10;Description automatically generated">
            <a:extLst>
              <a:ext uri="{FF2B5EF4-FFF2-40B4-BE49-F238E27FC236}">
                <a16:creationId xmlns:a16="http://schemas.microsoft.com/office/drawing/2014/main" id="{315053B2-9B04-4A6F-973C-0A84789E3A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59085" y="4991100"/>
            <a:ext cx="2506133" cy="1409700"/>
          </a:xfrm>
          <a:prstGeom prst="rect">
            <a:avLst/>
          </a:prstGeom>
        </p:spPr>
      </p:pic>
    </p:spTree>
    <p:extLst>
      <p:ext uri="{BB962C8B-B14F-4D97-AF65-F5344CB8AC3E}">
        <p14:creationId xmlns:p14="http://schemas.microsoft.com/office/powerpoint/2010/main" val="2114663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87</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4832092"/>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2800" b="1" dirty="0">
                <a:latin typeface="+mn-lt"/>
                <a:cs typeface="Arial" panose="020B0604020202020204" pitchFamily="34" charset="0"/>
              </a:rPr>
              <a:t>You Know the Board had an Undocumented Meeting to Discuss Impending Negotiations.  </a:t>
            </a:r>
            <a:br>
              <a:rPr lang="en-US" sz="2800" b="1" dirty="0">
                <a:latin typeface="+mn-lt"/>
                <a:cs typeface="Arial" panose="020B0604020202020204" pitchFamily="34" charset="0"/>
              </a:rPr>
            </a:br>
            <a:br>
              <a:rPr lang="en-US" sz="2800" b="1" dirty="0">
                <a:latin typeface="+mn-lt"/>
                <a:cs typeface="Arial" panose="020B0604020202020204" pitchFamily="34" charset="0"/>
              </a:rPr>
            </a:br>
            <a:r>
              <a:rPr lang="en-US" sz="2800" b="1" dirty="0">
                <a:latin typeface="+mn-lt"/>
                <a:cs typeface="Arial" panose="020B0604020202020204" pitchFamily="34" charset="0"/>
              </a:rPr>
              <a:t>They Just “Happen” to Have a Quorum of Members at the Coffee Shop and Started Talking “Shop” Within Earshot of District Patrons and Employees.</a:t>
            </a:r>
            <a:br>
              <a:rPr lang="en-US" sz="2800" b="1" dirty="0">
                <a:latin typeface="+mn-lt"/>
                <a:cs typeface="Arial" panose="020B0604020202020204" pitchFamily="34" charset="0"/>
              </a:rPr>
            </a:br>
            <a:endParaRPr lang="en-US" sz="2800" dirty="0"/>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spTree>
    <p:extLst>
      <p:ext uri="{BB962C8B-B14F-4D97-AF65-F5344CB8AC3E}">
        <p14:creationId xmlns:p14="http://schemas.microsoft.com/office/powerpoint/2010/main" val="3657997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88</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957942" y="1117600"/>
            <a:ext cx="10472057" cy="2893100"/>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endParaRPr lang="en-US" sz="1400" b="1" dirty="0">
              <a:latin typeface="Arial" panose="020B0604020202020204" pitchFamily="34" charset="0"/>
              <a:cs typeface="Arial" panose="020B0604020202020204" pitchFamily="34" charset="0"/>
            </a:endParaRPr>
          </a:p>
          <a:p>
            <a:pPr marL="514350" indent="-514350">
              <a:buFont typeface="+mj-lt"/>
              <a:buAutoNum type="arabicPeriod" startAt="2"/>
            </a:pPr>
            <a:r>
              <a:rPr lang="en-US" sz="3200" b="1" dirty="0">
                <a:ln>
                  <a:solidFill>
                    <a:srgbClr val="FFFF00"/>
                  </a:solidFill>
                </a:ln>
                <a:solidFill>
                  <a:srgbClr val="C00000"/>
                </a:solidFill>
              </a:rPr>
              <a:t>Hold ALL the Books and Records of the District and Deliver them to the Business Manager’s Successor in Office.</a:t>
            </a:r>
            <a:endParaRPr lang="en-US" sz="2800" b="1" dirty="0">
              <a:ln>
                <a:solidFill>
                  <a:srgbClr val="FFFF00"/>
                </a:solidFill>
              </a:ln>
              <a:solidFill>
                <a:srgbClr val="1C772B"/>
              </a:solidFill>
            </a:endParaRPr>
          </a:p>
          <a:p>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8673221" y="6031468"/>
            <a:ext cx="2491604" cy="369332"/>
          </a:xfrm>
          <a:prstGeom prst="rect">
            <a:avLst/>
          </a:prstGeom>
          <a:solidFill>
            <a:srgbClr val="FFFF00"/>
          </a:solidFill>
        </p:spPr>
        <p:txBody>
          <a:bodyPr wrap="square">
            <a:spAutoFit/>
          </a:bodyPr>
          <a:lstStyle/>
          <a:p>
            <a:r>
              <a:rPr lang="en-US" dirty="0"/>
              <a:t>NDCC 15.1-07-21(2)</a:t>
            </a:r>
          </a:p>
        </p:txBody>
      </p:sp>
      <p:pic>
        <p:nvPicPr>
          <p:cNvPr id="4" name="Picture 2" descr="C:\Users\Business-HP1\AppData\Local\Microsoft\Windows\Temporary Internet Files\Content.IE5\AC651CNP\MP900422458[1].jpg">
            <a:extLst>
              <a:ext uri="{FF2B5EF4-FFF2-40B4-BE49-F238E27FC236}">
                <a16:creationId xmlns:a16="http://schemas.microsoft.com/office/drawing/2014/main" id="{167DFF2D-FB17-2905-4B95-D936ABBD97F8}"/>
              </a:ext>
            </a:extLst>
          </p:cNvPr>
          <p:cNvPicPr>
            <a:picLocks noChangeAspect="1" noChangeArrowheads="1"/>
          </p:cNvPicPr>
          <p:nvPr/>
        </p:nvPicPr>
        <p:blipFill>
          <a:blip r:embed="rId2" cstate="print"/>
          <a:srcRect/>
          <a:stretch>
            <a:fillRect/>
          </a:stretch>
        </p:blipFill>
        <p:spPr bwMode="auto">
          <a:xfrm>
            <a:off x="6096001" y="2861915"/>
            <a:ext cx="2123330" cy="3538885"/>
          </a:xfrm>
          <a:prstGeom prst="rect">
            <a:avLst/>
          </a:prstGeom>
          <a:noFill/>
        </p:spPr>
      </p:pic>
    </p:spTree>
    <p:extLst>
      <p:ext uri="{BB962C8B-B14F-4D97-AF65-F5344CB8AC3E}">
        <p14:creationId xmlns:p14="http://schemas.microsoft.com/office/powerpoint/2010/main" val="487234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33B987-21D1-89F3-68F5-57E07127C464}"/>
              </a:ext>
            </a:extLst>
          </p:cNvPr>
          <p:cNvSpPr>
            <a:spLocks noGrp="1"/>
          </p:cNvSpPr>
          <p:nvPr>
            <p:ph type="sldNum" sz="quarter" idx="12"/>
          </p:nvPr>
        </p:nvSpPr>
        <p:spPr/>
        <p:txBody>
          <a:bodyPr/>
          <a:lstStyle/>
          <a:p>
            <a:fld id="{CB1E4CB7-CB13-4810-BF18-BE31AFC64F93}" type="slidenum">
              <a:rPr lang="en-US" smtClean="0"/>
              <a:t>89</a:t>
            </a:fld>
            <a:endParaRPr lang="en-US" dirty="0"/>
          </a:p>
        </p:txBody>
      </p:sp>
      <p:sp>
        <p:nvSpPr>
          <p:cNvPr id="3" name="TextBox 2">
            <a:extLst>
              <a:ext uri="{FF2B5EF4-FFF2-40B4-BE49-F238E27FC236}">
                <a16:creationId xmlns:a16="http://schemas.microsoft.com/office/drawing/2014/main" id="{69BE944B-FFE8-28FC-39D4-53A5566AC931}"/>
              </a:ext>
            </a:extLst>
          </p:cNvPr>
          <p:cNvSpPr txBox="1"/>
          <p:nvPr/>
        </p:nvSpPr>
        <p:spPr>
          <a:xfrm>
            <a:off x="809171" y="433161"/>
            <a:ext cx="10573657" cy="5232202"/>
          </a:xfrm>
          <a:prstGeom prst="rect">
            <a:avLst/>
          </a:prstGeom>
          <a:noFill/>
        </p:spPr>
        <p:txBody>
          <a:bodyPr wrap="square" rtlCol="0">
            <a:spAutoFit/>
          </a:bodyPr>
          <a:lstStyle/>
          <a:p>
            <a:pPr marL="0" indent="0">
              <a:buNone/>
            </a:pPr>
            <a:endParaRPr lang="en-US" sz="2400" b="1" dirty="0">
              <a:cs typeface="Arial" panose="020B0604020202020204" pitchFamily="34" charset="0"/>
            </a:endParaRPr>
          </a:p>
          <a:p>
            <a:pPr marL="0" indent="0">
              <a:buNone/>
            </a:pPr>
            <a:r>
              <a:rPr lang="en-US" sz="4000" b="1" dirty="0">
                <a:latin typeface="Arial" panose="020B0604020202020204" pitchFamily="34" charset="0"/>
                <a:cs typeface="Arial" panose="020B0604020202020204" pitchFamily="34" charset="0"/>
              </a:rPr>
              <a:t>Record Retention</a:t>
            </a:r>
          </a:p>
          <a:p>
            <a:pPr marL="0" indent="0">
              <a:buNone/>
            </a:pPr>
            <a:endParaRPr lang="en-US" sz="12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You will have a Formal Record Retention Class as Part of Your Certification.</a:t>
            </a:r>
          </a:p>
          <a:p>
            <a:pPr marL="0" indent="0">
              <a:buNone/>
            </a:pPr>
            <a:endParaRPr lang="en-US" sz="12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Be Aware that in the Interim, You Could Need a “</a:t>
            </a:r>
            <a:r>
              <a:rPr lang="en-US" sz="2400" b="1" dirty="0">
                <a:solidFill>
                  <a:srgbClr val="C00000"/>
                </a:solidFill>
                <a:latin typeface="Arial" panose="020B0604020202020204" pitchFamily="34" charset="0"/>
                <a:cs typeface="Arial" panose="020B0604020202020204" pitchFamily="34" charset="0"/>
              </a:rPr>
              <a:t>Record</a:t>
            </a:r>
            <a:r>
              <a:rPr lang="en-US" sz="2400" b="1" dirty="0">
                <a:latin typeface="Arial" panose="020B0604020202020204" pitchFamily="34" charset="0"/>
                <a:cs typeface="Arial" panose="020B0604020202020204" pitchFamily="34" charset="0"/>
              </a:rPr>
              <a:t>” or “</a:t>
            </a:r>
            <a:r>
              <a:rPr lang="en-US" sz="2400" b="1" dirty="0">
                <a:solidFill>
                  <a:srgbClr val="C00000"/>
                </a:solidFill>
                <a:latin typeface="Arial" panose="020B0604020202020204" pitchFamily="34" charset="0"/>
                <a:cs typeface="Arial" panose="020B0604020202020204" pitchFamily="34" charset="0"/>
              </a:rPr>
              <a:t>Litigation Hold</a:t>
            </a:r>
            <a:r>
              <a:rPr lang="en-US" sz="2400" b="1" dirty="0">
                <a:latin typeface="Arial" panose="020B0604020202020204" pitchFamily="34" charset="0"/>
                <a:cs typeface="Arial" panose="020B0604020202020204" pitchFamily="34" charset="0"/>
              </a:rPr>
              <a:t>” for Certain Files.</a:t>
            </a:r>
          </a:p>
          <a:p>
            <a:pPr marL="0" indent="0">
              <a:buNone/>
            </a:pPr>
            <a:endParaRPr lang="en-US" sz="12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A</a:t>
            </a:r>
            <a:r>
              <a:rPr lang="en-US" sz="2400" b="1" dirty="0">
                <a:solidFill>
                  <a:srgbClr val="7030A0"/>
                </a:solidFill>
                <a:latin typeface="Arial" panose="020B0604020202020204" pitchFamily="34" charset="0"/>
                <a:cs typeface="Arial" panose="020B0604020202020204" pitchFamily="34" charset="0"/>
              </a:rPr>
              <a:t> </a:t>
            </a:r>
            <a:r>
              <a:rPr lang="en-US" sz="2400" b="1" u="sng" dirty="0">
                <a:solidFill>
                  <a:srgbClr val="0000FF"/>
                </a:solidFill>
                <a:latin typeface="Arial" panose="020B0604020202020204" pitchFamily="34" charset="0"/>
                <a:cs typeface="Arial" panose="020B0604020202020204" pitchFamily="34" charset="0"/>
              </a:rPr>
              <a:t>Records Hold </a:t>
            </a:r>
            <a:r>
              <a:rPr lang="en-US" sz="2400" b="1" dirty="0">
                <a:latin typeface="Arial" panose="020B0604020202020204" pitchFamily="34" charset="0"/>
                <a:cs typeface="Arial" panose="020B0604020202020204" pitchFamily="34" charset="0"/>
              </a:rPr>
              <a:t>Should be Placed on Documents </a:t>
            </a:r>
            <a:r>
              <a:rPr lang="en-US" sz="2400" b="1" dirty="0">
                <a:solidFill>
                  <a:srgbClr val="C00000"/>
                </a:solidFill>
                <a:latin typeface="Arial" panose="020B0604020202020204" pitchFamily="34" charset="0"/>
                <a:cs typeface="Arial" panose="020B0604020202020204" pitchFamily="34" charset="0"/>
              </a:rPr>
              <a:t>(Including Electronic Documents such as Email or Texts) </a:t>
            </a:r>
            <a:r>
              <a:rPr lang="en-US" sz="2400" b="1" dirty="0">
                <a:latin typeface="Arial" panose="020B0604020202020204" pitchFamily="34" charset="0"/>
                <a:cs typeface="Arial" panose="020B0604020202020204" pitchFamily="34" charset="0"/>
              </a:rPr>
              <a:t>When There is a Need to Retain a Document for Purposes such as, but not Limited to, Complying with an Open Records Request or to Prepare for Foreseeable Litigation </a:t>
            </a:r>
            <a:r>
              <a:rPr lang="en-US" sz="2400" b="1" dirty="0">
                <a:solidFill>
                  <a:srgbClr val="7030A0"/>
                </a:solidFill>
                <a:latin typeface="Arial" panose="020B0604020202020204" pitchFamily="34" charset="0"/>
                <a:cs typeface="Arial" panose="020B0604020202020204" pitchFamily="34" charset="0"/>
              </a:rPr>
              <a:t>(Litigation Hold) </a:t>
            </a:r>
          </a:p>
          <a:p>
            <a:endParaRPr lang="en-US" dirty="0"/>
          </a:p>
        </p:txBody>
      </p:sp>
      <p:pic>
        <p:nvPicPr>
          <p:cNvPr id="6" name="Picture 5" descr="A picture containing text, book, shelf, indoor&#10;&#10;Description automatically generated">
            <a:extLst>
              <a:ext uri="{FF2B5EF4-FFF2-40B4-BE49-F238E27FC236}">
                <a16:creationId xmlns:a16="http://schemas.microsoft.com/office/drawing/2014/main" id="{BEFF4D0F-B699-C05C-3549-F498DE50C73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21942" y="4972277"/>
            <a:ext cx="2148114" cy="1611085"/>
          </a:xfrm>
          <a:prstGeom prst="rect">
            <a:avLst/>
          </a:prstGeom>
        </p:spPr>
      </p:pic>
    </p:spTree>
    <p:extLst>
      <p:ext uri="{BB962C8B-B14F-4D97-AF65-F5344CB8AC3E}">
        <p14:creationId xmlns:p14="http://schemas.microsoft.com/office/powerpoint/2010/main" val="92458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B9F4E7-B98C-8161-6513-C21E8A8FD2F8}"/>
              </a:ext>
            </a:extLst>
          </p:cNvPr>
          <p:cNvSpPr>
            <a:spLocks noGrp="1"/>
          </p:cNvSpPr>
          <p:nvPr>
            <p:ph type="sldNum" sz="quarter" idx="12"/>
          </p:nvPr>
        </p:nvSpPr>
        <p:spPr/>
        <p:txBody>
          <a:bodyPr/>
          <a:lstStyle/>
          <a:p>
            <a:fld id="{CB1E4CB7-CB13-4810-BF18-BE31AFC64F93}" type="slidenum">
              <a:rPr lang="en-US" smtClean="0"/>
              <a:t>9</a:t>
            </a:fld>
            <a:endParaRPr lang="en-US" dirty="0"/>
          </a:p>
        </p:txBody>
      </p:sp>
      <p:sp>
        <p:nvSpPr>
          <p:cNvPr id="3" name="TextBox 2">
            <a:extLst>
              <a:ext uri="{FF2B5EF4-FFF2-40B4-BE49-F238E27FC236}">
                <a16:creationId xmlns:a16="http://schemas.microsoft.com/office/drawing/2014/main" id="{C6F53278-ADAC-8919-E07A-C3959EBAE0C6}"/>
              </a:ext>
            </a:extLst>
          </p:cNvPr>
          <p:cNvSpPr txBox="1"/>
          <p:nvPr/>
        </p:nvSpPr>
        <p:spPr>
          <a:xfrm>
            <a:off x="1161143" y="1204686"/>
            <a:ext cx="9869714" cy="446276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ND Century Code Clearly States:</a:t>
            </a:r>
          </a:p>
          <a:p>
            <a:endParaRPr lang="en-US" sz="2400" dirty="0">
              <a:latin typeface="Palatino Linotype" panose="02040502050505030304" pitchFamily="18" charset="0"/>
              <a:cs typeface="Arial" panose="020B0604020202020204" pitchFamily="34" charset="0"/>
            </a:endParaRPr>
          </a:p>
          <a:p>
            <a:r>
              <a:rPr lang="en-US" sz="3200" dirty="0">
                <a:latin typeface="Arial" panose="020B0604020202020204" pitchFamily="34" charset="0"/>
                <a:cs typeface="Arial" panose="020B0604020202020204" pitchFamily="34" charset="0"/>
              </a:rPr>
              <a:t>All Decisions Regarding the Selection and Employment of a School District Business Manager and all Decisions Regarding the Suspension and Dismissal of a School District Business Manager Belong to the </a:t>
            </a:r>
            <a:r>
              <a:rPr lang="en-US" sz="3200" dirty="0">
                <a:solidFill>
                  <a:srgbClr val="C00000"/>
                </a:solidFill>
                <a:latin typeface="Arial" panose="020B0604020202020204" pitchFamily="34" charset="0"/>
                <a:cs typeface="Arial" panose="020B0604020202020204" pitchFamily="34" charset="0"/>
              </a:rPr>
              <a:t>Board of a School District</a:t>
            </a:r>
            <a:r>
              <a:rPr lang="en-US" sz="3200" dirty="0">
                <a:latin typeface="Arial" panose="020B0604020202020204" pitchFamily="34" charset="0"/>
                <a:cs typeface="Arial" panose="020B0604020202020204" pitchFamily="34" charset="0"/>
              </a:rPr>
              <a:t>, as set Forth in Section 15.1-09-33(27, 28, 29).</a:t>
            </a:r>
          </a:p>
          <a:p>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A70833-7A68-9CDC-197C-4AE2A932A303}"/>
              </a:ext>
            </a:extLst>
          </p:cNvPr>
          <p:cNvSpPr txBox="1"/>
          <p:nvPr/>
        </p:nvSpPr>
        <p:spPr>
          <a:xfrm>
            <a:off x="9007081" y="6102310"/>
            <a:ext cx="2157743" cy="369332"/>
          </a:xfrm>
          <a:prstGeom prst="rect">
            <a:avLst/>
          </a:prstGeom>
          <a:noFill/>
        </p:spPr>
        <p:txBody>
          <a:bodyPr wrap="square">
            <a:spAutoFit/>
          </a:bodyPr>
          <a:lstStyle/>
          <a:p>
            <a:pPr algn="ctr"/>
            <a:r>
              <a:rPr lang="en-US" dirty="0">
                <a:highlight>
                  <a:srgbClr val="FFFF00"/>
                </a:highlight>
              </a:rPr>
              <a:t>NDCC 15.1-09-33</a:t>
            </a:r>
          </a:p>
        </p:txBody>
      </p:sp>
    </p:spTree>
    <p:extLst>
      <p:ext uri="{BB962C8B-B14F-4D97-AF65-F5344CB8AC3E}">
        <p14:creationId xmlns:p14="http://schemas.microsoft.com/office/powerpoint/2010/main" val="3524039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AC0951-51FB-6E46-91ED-F5A59F9BD679}"/>
              </a:ext>
            </a:extLst>
          </p:cNvPr>
          <p:cNvSpPr>
            <a:spLocks noGrp="1"/>
          </p:cNvSpPr>
          <p:nvPr>
            <p:ph type="sldNum" sz="quarter" idx="12"/>
          </p:nvPr>
        </p:nvSpPr>
        <p:spPr/>
        <p:txBody>
          <a:bodyPr/>
          <a:lstStyle/>
          <a:p>
            <a:fld id="{CB1E4CB7-CB13-4810-BF18-BE31AFC64F93}" type="slidenum">
              <a:rPr lang="en-US" smtClean="0"/>
              <a:t>90</a:t>
            </a:fld>
            <a:endParaRPr lang="en-US" dirty="0"/>
          </a:p>
        </p:txBody>
      </p:sp>
      <p:sp>
        <p:nvSpPr>
          <p:cNvPr id="3" name="TextBox 2">
            <a:extLst>
              <a:ext uri="{FF2B5EF4-FFF2-40B4-BE49-F238E27FC236}">
                <a16:creationId xmlns:a16="http://schemas.microsoft.com/office/drawing/2014/main" id="{4F30200B-951D-D1D6-67DB-17C70003B604}"/>
              </a:ext>
            </a:extLst>
          </p:cNvPr>
          <p:cNvSpPr txBox="1"/>
          <p:nvPr/>
        </p:nvSpPr>
        <p:spPr>
          <a:xfrm>
            <a:off x="889000" y="860822"/>
            <a:ext cx="10414000" cy="5478423"/>
          </a:xfrm>
          <a:prstGeom prst="rect">
            <a:avLst/>
          </a:prstGeom>
          <a:noFill/>
        </p:spPr>
        <p:txBody>
          <a:bodyPr wrap="square" rtlCol="0">
            <a:spAutoFit/>
          </a:bodyPr>
          <a:lstStyle/>
          <a:p>
            <a:pPr marL="0" indent="0">
              <a:buNone/>
            </a:pPr>
            <a:r>
              <a:rPr lang="en-US" sz="2400" b="1" dirty="0">
                <a:latin typeface="Arial" panose="020B0604020202020204" pitchFamily="34" charset="0"/>
                <a:cs typeface="Arial" panose="020B0604020202020204" pitchFamily="34" charset="0"/>
              </a:rPr>
              <a:t>What are the Indicators that a</a:t>
            </a:r>
            <a:r>
              <a:rPr lang="en-US" sz="2400" b="1" dirty="0">
                <a:solidFill>
                  <a:srgbClr val="7030A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Records Hold </a:t>
            </a:r>
            <a:r>
              <a:rPr lang="en-US" sz="2400" b="1" dirty="0">
                <a:latin typeface="Arial" panose="020B0604020202020204" pitchFamily="34" charset="0"/>
                <a:cs typeface="Arial" panose="020B0604020202020204" pitchFamily="34" charset="0"/>
              </a:rPr>
              <a:t>or </a:t>
            </a:r>
            <a:r>
              <a:rPr lang="en-US" sz="2400" b="1" dirty="0">
                <a:solidFill>
                  <a:srgbClr val="C00000"/>
                </a:solidFill>
                <a:latin typeface="Arial" panose="020B0604020202020204" pitchFamily="34" charset="0"/>
                <a:cs typeface="Arial" panose="020B0604020202020204" pitchFamily="34" charset="0"/>
              </a:rPr>
              <a:t>Litigation Hold </a:t>
            </a:r>
            <a:r>
              <a:rPr lang="en-US" sz="2400" b="1" dirty="0">
                <a:latin typeface="Arial" panose="020B0604020202020204" pitchFamily="34" charset="0"/>
                <a:cs typeface="Arial" panose="020B0604020202020204" pitchFamily="34" charset="0"/>
              </a:rPr>
              <a:t>Should be Placed on Documents?</a:t>
            </a:r>
          </a:p>
          <a:p>
            <a:pPr marL="628650" indent="-62865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A Formal Complaint, Subpoena, or Notification of a Lawsuit is Received</a:t>
            </a:r>
          </a:p>
          <a:p>
            <a:pPr marL="628650" indent="-62865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Litigation is Threatened</a:t>
            </a:r>
          </a:p>
          <a:p>
            <a:pPr marL="628650" indent="-62865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A Regulatory or Governmental Body (e.g., Office Of Civil Rights (OCR),   Department of Justice, Department of Labor) Begins an Investigation</a:t>
            </a:r>
          </a:p>
          <a:p>
            <a:pPr marL="628650" indent="-62865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An Attorney Requests Facts or Documents Related to an Incident or Dispute</a:t>
            </a:r>
          </a:p>
          <a:p>
            <a:pPr marL="628650" indent="-62865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An Injury</a:t>
            </a:r>
          </a:p>
          <a:p>
            <a:pPr marL="628650" indent="-62865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An Open Records Request is Made</a:t>
            </a:r>
          </a:p>
          <a:p>
            <a:pPr marL="628650" indent="-628650">
              <a:spcBef>
                <a:spcPts val="1200"/>
              </a:spcBef>
              <a:spcAft>
                <a:spcPts val="600"/>
              </a:spcAft>
              <a:buFont typeface="+mj-lt"/>
              <a:buAutoNum type="arabicPeriod"/>
            </a:pPr>
            <a:r>
              <a:rPr lang="en-US" sz="2000" dirty="0">
                <a:latin typeface="Arial" panose="020B0604020202020204" pitchFamily="34" charset="0"/>
                <a:cs typeface="Arial" panose="020B0604020202020204" pitchFamily="34" charset="0"/>
              </a:rPr>
              <a:t>An Employee or Student/Parent Requests Access to Their Records</a:t>
            </a:r>
          </a:p>
          <a:p>
            <a:pPr>
              <a:spcBef>
                <a:spcPts val="1200"/>
              </a:spcBef>
              <a:spcAft>
                <a:spcPts val="600"/>
              </a:spcAft>
            </a:pPr>
            <a:endParaRPr lang="en-US" sz="1800" dirty="0">
              <a:latin typeface="Arial" panose="020B0604020202020204" pitchFamily="34" charset="0"/>
              <a:cs typeface="Arial" panose="020B0604020202020204" pitchFamily="34" charset="0"/>
            </a:endParaRPr>
          </a:p>
          <a:p>
            <a:pPr marL="0" indent="0">
              <a:buNone/>
            </a:pPr>
            <a:r>
              <a:rPr lang="en-US" sz="1600" dirty="0">
                <a:solidFill>
                  <a:srgbClr val="C00000"/>
                </a:solidFill>
                <a:latin typeface="Arial" panose="020B0604020202020204" pitchFamily="34" charset="0"/>
                <a:cs typeface="Arial" panose="020B0604020202020204" pitchFamily="34" charset="0"/>
              </a:rPr>
              <a:t>Consult The District’s Attorney for Retention Recommendations on Items Retained Under a Litigation Hold.</a:t>
            </a:r>
          </a:p>
          <a:p>
            <a:endParaRPr lang="en-US" dirty="0"/>
          </a:p>
        </p:txBody>
      </p:sp>
    </p:spTree>
    <p:extLst>
      <p:ext uri="{BB962C8B-B14F-4D97-AF65-F5344CB8AC3E}">
        <p14:creationId xmlns:p14="http://schemas.microsoft.com/office/powerpoint/2010/main" val="1956565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5F35FB-4594-E139-A12E-278A4AFB6DAB}"/>
              </a:ext>
            </a:extLst>
          </p:cNvPr>
          <p:cNvSpPr>
            <a:spLocks noGrp="1"/>
          </p:cNvSpPr>
          <p:nvPr>
            <p:ph type="sldNum" sz="quarter" idx="12"/>
          </p:nvPr>
        </p:nvSpPr>
        <p:spPr/>
        <p:txBody>
          <a:bodyPr/>
          <a:lstStyle/>
          <a:p>
            <a:fld id="{CB1E4CB7-CB13-4810-BF18-BE31AFC64F93}" type="slidenum">
              <a:rPr lang="en-US" smtClean="0"/>
              <a:t>91</a:t>
            </a:fld>
            <a:endParaRPr lang="en-US" dirty="0"/>
          </a:p>
        </p:txBody>
      </p:sp>
      <p:sp>
        <p:nvSpPr>
          <p:cNvPr id="3" name="TextBox 2">
            <a:extLst>
              <a:ext uri="{FF2B5EF4-FFF2-40B4-BE49-F238E27FC236}">
                <a16:creationId xmlns:a16="http://schemas.microsoft.com/office/drawing/2014/main" id="{80E1D9A1-63C5-018F-97D1-C37C25C937F7}"/>
              </a:ext>
            </a:extLst>
          </p:cNvPr>
          <p:cNvSpPr txBox="1"/>
          <p:nvPr/>
        </p:nvSpPr>
        <p:spPr>
          <a:xfrm>
            <a:off x="899886" y="885371"/>
            <a:ext cx="10530114" cy="830997"/>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How Do I Know How LONG to Retain all These Records?</a:t>
            </a:r>
          </a:p>
          <a:p>
            <a:endParaRPr lang="en-US" dirty="0"/>
          </a:p>
        </p:txBody>
      </p:sp>
      <p:pic>
        <p:nvPicPr>
          <p:cNvPr id="5" name="Picture 4">
            <a:extLst>
              <a:ext uri="{FF2B5EF4-FFF2-40B4-BE49-F238E27FC236}">
                <a16:creationId xmlns:a16="http://schemas.microsoft.com/office/drawing/2014/main" id="{411599FC-0BA1-732A-4DED-5CDA05CA3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6013" y="1855373"/>
            <a:ext cx="3145689" cy="3147254"/>
          </a:xfrm>
          <a:prstGeom prst="rect">
            <a:avLst/>
          </a:prstGeom>
        </p:spPr>
      </p:pic>
      <p:pic>
        <p:nvPicPr>
          <p:cNvPr id="6" name="Picture 5">
            <a:extLst>
              <a:ext uri="{FF2B5EF4-FFF2-40B4-BE49-F238E27FC236}">
                <a16:creationId xmlns:a16="http://schemas.microsoft.com/office/drawing/2014/main" id="{06932092-3963-F100-86A3-67FE6E36B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64" y="5784784"/>
            <a:ext cx="838200" cy="629013"/>
          </a:xfrm>
          <a:prstGeom prst="rect">
            <a:avLst/>
          </a:prstGeom>
          <a:effectLst>
            <a:glow rad="127000">
              <a:srgbClr val="FFFF99">
                <a:lumMod val="75000"/>
              </a:srgbClr>
            </a:glow>
          </a:effectLst>
        </p:spPr>
      </p:pic>
      <p:sp>
        <p:nvSpPr>
          <p:cNvPr id="7" name="TextBox 6">
            <a:extLst>
              <a:ext uri="{FF2B5EF4-FFF2-40B4-BE49-F238E27FC236}">
                <a16:creationId xmlns:a16="http://schemas.microsoft.com/office/drawing/2014/main" id="{8A8A78E3-0B2A-A024-92FD-C8DB8510D92B}"/>
              </a:ext>
            </a:extLst>
          </p:cNvPr>
          <p:cNvSpPr txBox="1"/>
          <p:nvPr/>
        </p:nvSpPr>
        <p:spPr>
          <a:xfrm>
            <a:off x="1509486" y="6212114"/>
            <a:ext cx="7271657" cy="461665"/>
          </a:xfrm>
          <a:prstGeom prst="rect">
            <a:avLst/>
          </a:prstGeom>
          <a:noFill/>
        </p:spPr>
        <p:txBody>
          <a:bodyPr wrap="square" rtlCol="0">
            <a:spAutoFit/>
          </a:bodyPr>
          <a:lstStyle/>
          <a:p>
            <a:r>
              <a:rPr lang="en-US" sz="2400" b="1" dirty="0">
                <a:highlight>
                  <a:srgbClr val="FFFF00"/>
                </a:highlight>
                <a:latin typeface="Arial" panose="020B0604020202020204" pitchFamily="34" charset="0"/>
                <a:cs typeface="Arial" panose="020B0604020202020204" pitchFamily="34" charset="0"/>
              </a:rPr>
              <a:t>See Record Retention Schedule in the Tool Box!</a:t>
            </a:r>
          </a:p>
        </p:txBody>
      </p:sp>
      <p:pic>
        <p:nvPicPr>
          <p:cNvPr id="9" name="Picture 8" descr="A person sitting at a desk with lots of papers on it&#10;&#10;Description automatically generated with low confidence">
            <a:extLst>
              <a:ext uri="{FF2B5EF4-FFF2-40B4-BE49-F238E27FC236}">
                <a16:creationId xmlns:a16="http://schemas.microsoft.com/office/drawing/2014/main" id="{96E8457A-20A0-336C-7C40-9020F399B60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88168" y="1571172"/>
            <a:ext cx="4717629" cy="4405086"/>
          </a:xfrm>
          <a:prstGeom prst="rect">
            <a:avLst/>
          </a:prstGeom>
        </p:spPr>
      </p:pic>
    </p:spTree>
    <p:extLst>
      <p:ext uri="{BB962C8B-B14F-4D97-AF65-F5344CB8AC3E}">
        <p14:creationId xmlns:p14="http://schemas.microsoft.com/office/powerpoint/2010/main" val="2322809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92</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957942" y="1117600"/>
            <a:ext cx="10472057" cy="5516895"/>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endParaRPr lang="en-US" sz="1400" b="1" dirty="0">
              <a:latin typeface="Arial" panose="020B0604020202020204" pitchFamily="34" charset="0"/>
              <a:cs typeface="Arial" panose="020B0604020202020204" pitchFamily="34" charset="0"/>
            </a:endParaRPr>
          </a:p>
          <a:p>
            <a:pPr marL="514350" indent="-514350">
              <a:buFont typeface="+mj-lt"/>
              <a:buAutoNum type="arabicPeriod" startAt="3"/>
            </a:pPr>
            <a:r>
              <a:rPr lang="en-US" sz="3200" b="1" dirty="0">
                <a:ln>
                  <a:solidFill>
                    <a:srgbClr val="FFFF00"/>
                  </a:solidFill>
                </a:ln>
                <a:solidFill>
                  <a:srgbClr val="C00000"/>
                </a:solidFill>
              </a:rPr>
              <a:t>Prepare and Submit an Annual Report to the Board and to the County Superintendent of Schools.</a:t>
            </a:r>
          </a:p>
          <a:p>
            <a:endParaRPr lang="en-US" sz="1600" b="1" dirty="0">
              <a:ln>
                <a:solidFill>
                  <a:srgbClr val="FFFF00"/>
                </a:solidFill>
              </a:ln>
              <a:solidFill>
                <a:srgbClr val="C00000"/>
              </a:solidFill>
            </a:endParaRPr>
          </a:p>
          <a:p>
            <a:pPr marL="971550" lvl="1" indent="-514350">
              <a:buFont typeface="Arial" panose="020B0604020202020204" pitchFamily="34" charset="0"/>
              <a:buChar char="•"/>
            </a:pPr>
            <a:r>
              <a:rPr lang="en-US" sz="2400" b="1" dirty="0">
                <a:latin typeface="Arial" panose="020B0604020202020204" pitchFamily="34" charset="0"/>
                <a:ea typeface="Verdana" panose="020B0604030504040204" pitchFamily="34" charset="0"/>
                <a:cs typeface="Arial" panose="020B0604020202020204" pitchFamily="34" charset="0"/>
              </a:rPr>
              <a:t>Annual Financial Report</a:t>
            </a:r>
          </a:p>
          <a:p>
            <a:pPr marL="971550" lvl="1" indent="-514350">
              <a:buFont typeface="Arial" panose="020B0604020202020204" pitchFamily="34" charset="0"/>
              <a:buChar char="•"/>
            </a:pPr>
            <a:endParaRPr lang="en-US" sz="1050" b="1" dirty="0">
              <a:latin typeface="Arial" panose="020B0604020202020204" pitchFamily="34" charset="0"/>
              <a:ea typeface="Verdana" panose="020B0604030504040204" pitchFamily="34" charset="0"/>
              <a:cs typeface="Arial" panose="020B0604020202020204" pitchFamily="34" charset="0"/>
            </a:endParaRPr>
          </a:p>
          <a:p>
            <a:pPr marL="971550" lvl="1" indent="-514350">
              <a:buFont typeface="Arial" panose="020B0604020202020204" pitchFamily="34" charset="0"/>
              <a:buChar char="•"/>
            </a:pPr>
            <a:r>
              <a:rPr lang="en-US" sz="2400" b="1" dirty="0">
                <a:latin typeface="Arial" panose="020B0604020202020204" pitchFamily="34" charset="0"/>
                <a:ea typeface="Verdana" panose="020B0604030504040204" pitchFamily="34" charset="0"/>
                <a:cs typeface="Arial" panose="020B0604020202020204" pitchFamily="34" charset="0"/>
              </a:rPr>
              <a:t>Annual Report for Publication</a:t>
            </a:r>
          </a:p>
          <a:p>
            <a:pPr marL="514350" indent="-514350">
              <a:buFont typeface="+mj-lt"/>
              <a:buAutoNum type="arabicPeriod" startAt="3"/>
            </a:pPr>
            <a:endParaRPr lang="en-US" sz="2000" b="1" dirty="0">
              <a:solidFill>
                <a:srgbClr val="C00000"/>
              </a:solidFill>
              <a:latin typeface="Arial" panose="020B0604020202020204" pitchFamily="34" charset="0"/>
              <a:ea typeface="Verdana" panose="020B0604030504040204" pitchFamily="34" charset="0"/>
              <a:cs typeface="Arial" panose="020B0604020202020204" pitchFamily="34" charset="0"/>
            </a:endParaRPr>
          </a:p>
          <a:p>
            <a:pPr marL="0" indent="0">
              <a:buNone/>
            </a:pPr>
            <a:r>
              <a:rPr lang="en-US" sz="2400" b="1" dirty="0">
                <a:solidFill>
                  <a:srgbClr val="C00000"/>
                </a:solidFill>
                <a:latin typeface="Arial" panose="020B0604020202020204" pitchFamily="34" charset="0"/>
                <a:ea typeface="Verdana" panose="020B0604030504040204" pitchFamily="34" charset="0"/>
                <a:cs typeface="Arial" panose="020B0604020202020204" pitchFamily="34" charset="0"/>
              </a:rPr>
              <a:t>Ideally, Have Your Auditor Perform the Audit </a:t>
            </a:r>
            <a:r>
              <a:rPr lang="en-US" sz="2400" b="1" u="sng" dirty="0">
                <a:solidFill>
                  <a:srgbClr val="7030A0"/>
                </a:solidFill>
                <a:latin typeface="Arial" panose="020B0604020202020204" pitchFamily="34" charset="0"/>
                <a:ea typeface="Verdana" panose="020B0604030504040204" pitchFamily="34" charset="0"/>
                <a:cs typeface="Arial" panose="020B0604020202020204" pitchFamily="34" charset="0"/>
              </a:rPr>
              <a:t>BEFORE</a:t>
            </a:r>
            <a:r>
              <a:rPr lang="en-US" sz="2400" b="1" dirty="0">
                <a:solidFill>
                  <a:srgbClr val="C00000"/>
                </a:solidFill>
                <a:latin typeface="Arial" panose="020B0604020202020204" pitchFamily="34" charset="0"/>
                <a:ea typeface="Verdana" panose="020B0604030504040204" pitchFamily="34" charset="0"/>
                <a:cs typeface="Arial" panose="020B0604020202020204" pitchFamily="34" charset="0"/>
              </a:rPr>
              <a:t> the Reports are Presented to the Board so They Can be Approved it.</a:t>
            </a:r>
            <a:endParaRPr lang="en-US" sz="2400" b="1" dirty="0">
              <a:latin typeface="Arial" panose="020B0604020202020204" pitchFamily="34" charset="0"/>
              <a:ea typeface="Verdana" panose="020B0604030504040204" pitchFamily="34" charset="0"/>
              <a:cs typeface="Arial" panose="020B0604020202020204" pitchFamily="34" charset="0"/>
            </a:endParaRPr>
          </a:p>
          <a:p>
            <a:endParaRPr lang="en-US" sz="2800" b="1" dirty="0">
              <a:ln>
                <a:solidFill>
                  <a:srgbClr val="FFFF00"/>
                </a:solidFill>
              </a:ln>
              <a:solidFill>
                <a:srgbClr val="1C772B"/>
              </a:solidFill>
            </a:endParaRPr>
          </a:p>
          <a:p>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8790915" y="6031468"/>
            <a:ext cx="2373909" cy="369332"/>
          </a:xfrm>
          <a:prstGeom prst="rect">
            <a:avLst/>
          </a:prstGeom>
          <a:solidFill>
            <a:srgbClr val="FFFF00"/>
          </a:solidFill>
        </p:spPr>
        <p:txBody>
          <a:bodyPr wrap="square">
            <a:spAutoFit/>
          </a:bodyPr>
          <a:lstStyle/>
          <a:p>
            <a:r>
              <a:rPr lang="en-US" dirty="0"/>
              <a:t>NDCC 15.1-07-21(3)</a:t>
            </a:r>
          </a:p>
        </p:txBody>
      </p:sp>
    </p:spTree>
    <p:extLst>
      <p:ext uri="{BB962C8B-B14F-4D97-AF65-F5344CB8AC3E}">
        <p14:creationId xmlns:p14="http://schemas.microsoft.com/office/powerpoint/2010/main" val="1970216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F8B7CA-3D8A-A895-1844-06FA232259CA}"/>
              </a:ext>
            </a:extLst>
          </p:cNvPr>
          <p:cNvSpPr>
            <a:spLocks noGrp="1"/>
          </p:cNvSpPr>
          <p:nvPr>
            <p:ph type="sldNum" sz="quarter" idx="12"/>
          </p:nvPr>
        </p:nvSpPr>
        <p:spPr/>
        <p:txBody>
          <a:bodyPr/>
          <a:lstStyle/>
          <a:p>
            <a:fld id="{CB1E4CB7-CB13-4810-BF18-BE31AFC64F93}" type="slidenum">
              <a:rPr lang="en-US" smtClean="0"/>
              <a:t>93</a:t>
            </a:fld>
            <a:endParaRPr lang="en-US" dirty="0"/>
          </a:p>
        </p:txBody>
      </p:sp>
      <p:sp>
        <p:nvSpPr>
          <p:cNvPr id="3" name="TextBox 2">
            <a:extLst>
              <a:ext uri="{FF2B5EF4-FFF2-40B4-BE49-F238E27FC236}">
                <a16:creationId xmlns:a16="http://schemas.microsoft.com/office/drawing/2014/main" id="{FCD07C1F-59CC-C393-C558-441FEEDD4F32}"/>
              </a:ext>
            </a:extLst>
          </p:cNvPr>
          <p:cNvSpPr txBox="1"/>
          <p:nvPr/>
        </p:nvSpPr>
        <p:spPr>
          <a:xfrm>
            <a:off x="834571" y="794504"/>
            <a:ext cx="10522857" cy="5139869"/>
          </a:xfrm>
          <a:prstGeom prst="rect">
            <a:avLst/>
          </a:prstGeom>
          <a:noFill/>
        </p:spPr>
        <p:txBody>
          <a:bodyPr wrap="square" rtlCol="0">
            <a:spAutoFit/>
          </a:bodyPr>
          <a:lstStyle/>
          <a:p>
            <a:pPr marL="0" indent="0">
              <a:buNone/>
            </a:pPr>
            <a:r>
              <a:rPr lang="en-US" sz="3600" b="1" dirty="0">
                <a:latin typeface="Arial" panose="020B0604020202020204" pitchFamily="34" charset="0"/>
                <a:cs typeface="Arial" panose="020B0604020202020204" pitchFamily="34" charset="0"/>
              </a:rPr>
              <a:t>How Often Should the District have an Audit Performed?</a:t>
            </a:r>
          </a:p>
          <a:p>
            <a:pPr marL="0" indent="0">
              <a:buNone/>
            </a:pPr>
            <a:endParaRPr lang="en-US" sz="1100"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The State Auditor </a:t>
            </a:r>
            <a:r>
              <a:rPr lang="en-US" sz="3600" b="1" dirty="0">
                <a:solidFill>
                  <a:srgbClr val="C00000"/>
                </a:solidFill>
                <a:latin typeface="Arial" panose="020B0604020202020204" pitchFamily="34" charset="0"/>
                <a:cs typeface="Arial" panose="020B0604020202020204" pitchFamily="34" charset="0"/>
              </a:rPr>
              <a:t>MUST</a:t>
            </a:r>
            <a:r>
              <a:rPr lang="en-US" sz="3600" dirty="0">
                <a:latin typeface="Arial" panose="020B0604020202020204" pitchFamily="34" charset="0"/>
                <a:cs typeface="Arial" panose="020B0604020202020204" pitchFamily="34" charset="0"/>
              </a:rPr>
              <a:t> Audit a School District Every </a:t>
            </a:r>
            <a:r>
              <a:rPr lang="en-US" sz="3600" b="1" dirty="0">
                <a:solidFill>
                  <a:srgbClr val="C00000"/>
                </a:solidFill>
                <a:latin typeface="Arial" panose="020B0604020202020204" pitchFamily="34" charset="0"/>
                <a:cs typeface="Arial" panose="020B0604020202020204" pitchFamily="34" charset="0"/>
              </a:rPr>
              <a:t>Two Years </a:t>
            </a:r>
            <a:r>
              <a:rPr lang="en-US" sz="3600" dirty="0">
                <a:latin typeface="Arial" panose="020B0604020202020204" pitchFamily="34" charset="0"/>
                <a:cs typeface="Arial" panose="020B0604020202020204" pitchFamily="34" charset="0"/>
              </a:rPr>
              <a:t>by Law.</a:t>
            </a:r>
          </a:p>
          <a:p>
            <a:pPr marL="461963" indent="-461963">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In Lieu of Conducting an Audit Every Two Years, The State Auditor May Require Annual Reports from Districts with Delinquent Reports or with Less than $2,000,000 of Annual Receipts. </a:t>
            </a:r>
          </a:p>
          <a:p>
            <a:pPr marL="0" indent="0">
              <a:buNone/>
            </a:pPr>
            <a:endParaRPr lang="en-US" sz="1100" dirty="0">
              <a:solidFill>
                <a:srgbClr val="0000FF"/>
              </a:solidFill>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To Protect the District, </a:t>
            </a:r>
            <a:r>
              <a:rPr lang="en-US" sz="3600" b="1" dirty="0">
                <a:solidFill>
                  <a:srgbClr val="7030A0"/>
                </a:solidFill>
                <a:latin typeface="Arial" panose="020B0604020202020204" pitchFamily="34" charset="0"/>
                <a:cs typeface="Arial" panose="020B0604020202020204" pitchFamily="34" charset="0"/>
              </a:rPr>
              <a:t>AND YOURSELF</a:t>
            </a:r>
            <a:r>
              <a:rPr lang="en-US" sz="3600" dirty="0">
                <a:latin typeface="Arial" panose="020B0604020202020204" pitchFamily="34" charset="0"/>
                <a:cs typeface="Arial" panose="020B0604020202020204" pitchFamily="34" charset="0"/>
              </a:rPr>
              <a:t>, have an Audit Preformed </a:t>
            </a:r>
            <a:r>
              <a:rPr lang="en-US" sz="3600" b="1" dirty="0">
                <a:solidFill>
                  <a:srgbClr val="7030A0"/>
                </a:solidFill>
                <a:latin typeface="Arial" panose="020B0604020202020204" pitchFamily="34" charset="0"/>
                <a:cs typeface="Arial" panose="020B0604020202020204" pitchFamily="34" charset="0"/>
              </a:rPr>
              <a:t>EVERY YEAR</a:t>
            </a:r>
            <a:r>
              <a:rPr lang="en-US" sz="3600" dirty="0">
                <a:latin typeface="Arial" panose="020B0604020202020204" pitchFamily="34" charset="0"/>
                <a:cs typeface="Arial" panose="020B0604020202020204" pitchFamily="34" charset="0"/>
              </a:rPr>
              <a:t>!</a:t>
            </a:r>
          </a:p>
          <a:p>
            <a:endParaRPr lang="en-US" dirty="0"/>
          </a:p>
        </p:txBody>
      </p:sp>
      <p:sp>
        <p:nvSpPr>
          <p:cNvPr id="4" name="TextBox 3">
            <a:extLst>
              <a:ext uri="{FF2B5EF4-FFF2-40B4-BE49-F238E27FC236}">
                <a16:creationId xmlns:a16="http://schemas.microsoft.com/office/drawing/2014/main" id="{EC722D53-51F9-3F18-95A0-D2EBBFC69D5E}"/>
              </a:ext>
            </a:extLst>
          </p:cNvPr>
          <p:cNvSpPr txBox="1"/>
          <p:nvPr/>
        </p:nvSpPr>
        <p:spPr>
          <a:xfrm>
            <a:off x="9031224" y="6077634"/>
            <a:ext cx="2133600" cy="369332"/>
          </a:xfrm>
          <a:prstGeom prst="rect">
            <a:avLst/>
          </a:prstGeom>
          <a:solidFill>
            <a:srgbClr val="FFFF00"/>
          </a:solidFill>
        </p:spPr>
        <p:txBody>
          <a:bodyPr wrap="square" rtlCol="0">
            <a:spAutoFit/>
          </a:bodyPr>
          <a:lstStyle/>
          <a:p>
            <a:r>
              <a:rPr lang="en-US" dirty="0"/>
              <a:t>NDCC 54-10-14</a:t>
            </a:r>
          </a:p>
        </p:txBody>
      </p:sp>
      <p:pic>
        <p:nvPicPr>
          <p:cNvPr id="6" name="Picture 5" descr="Logo, company name&#10;&#10;Description automatically generated">
            <a:extLst>
              <a:ext uri="{FF2B5EF4-FFF2-40B4-BE49-F238E27FC236}">
                <a16:creationId xmlns:a16="http://schemas.microsoft.com/office/drawing/2014/main" id="{8EFEEF06-8137-D927-6D2C-F795E302EB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07788" y="4995670"/>
            <a:ext cx="2133600" cy="990698"/>
          </a:xfrm>
          <a:prstGeom prst="rect">
            <a:avLst/>
          </a:prstGeom>
        </p:spPr>
      </p:pic>
    </p:spTree>
    <p:extLst>
      <p:ext uri="{BB962C8B-B14F-4D97-AF65-F5344CB8AC3E}">
        <p14:creationId xmlns:p14="http://schemas.microsoft.com/office/powerpoint/2010/main" val="1306857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E42F9-CA59-CD48-6A06-A0121D880BE5}"/>
              </a:ext>
            </a:extLst>
          </p:cNvPr>
          <p:cNvSpPr>
            <a:spLocks noGrp="1"/>
          </p:cNvSpPr>
          <p:nvPr>
            <p:ph type="sldNum" sz="quarter" idx="12"/>
          </p:nvPr>
        </p:nvSpPr>
        <p:spPr/>
        <p:txBody>
          <a:bodyPr/>
          <a:lstStyle/>
          <a:p>
            <a:fld id="{CB1E4CB7-CB13-4810-BF18-BE31AFC64F93}" type="slidenum">
              <a:rPr lang="en-US" smtClean="0"/>
              <a:t>94</a:t>
            </a:fld>
            <a:endParaRPr lang="en-US" dirty="0"/>
          </a:p>
        </p:txBody>
      </p:sp>
      <p:sp>
        <p:nvSpPr>
          <p:cNvPr id="3" name="TextBox 2">
            <a:extLst>
              <a:ext uri="{FF2B5EF4-FFF2-40B4-BE49-F238E27FC236}">
                <a16:creationId xmlns:a16="http://schemas.microsoft.com/office/drawing/2014/main" id="{9517B09F-F64E-E814-532B-96A6B21D92FE}"/>
              </a:ext>
            </a:extLst>
          </p:cNvPr>
          <p:cNvSpPr txBox="1"/>
          <p:nvPr/>
        </p:nvSpPr>
        <p:spPr>
          <a:xfrm>
            <a:off x="899886" y="972457"/>
            <a:ext cx="10406743" cy="4308872"/>
          </a:xfrm>
          <a:prstGeom prst="rect">
            <a:avLst/>
          </a:prstGeom>
          <a:noFill/>
        </p:spPr>
        <p:txBody>
          <a:bodyPr wrap="square" rtlCol="0">
            <a:spAutoFit/>
          </a:bodyPr>
          <a:lstStyle/>
          <a:p>
            <a:r>
              <a:rPr lang="en-US" sz="4800" b="1" dirty="0">
                <a:cs typeface="Arial" panose="020B0604020202020204" pitchFamily="34" charset="0"/>
              </a:rPr>
              <a:t>Questions to Ask the Auditor Before they Leave the School:</a:t>
            </a:r>
          </a:p>
          <a:p>
            <a:pPr marL="685800" indent="-685800">
              <a:buFont typeface="Arial" panose="020B0604020202020204" pitchFamily="34" charset="0"/>
              <a:buChar char="•"/>
            </a:pPr>
            <a:r>
              <a:rPr lang="en-US" sz="4800" dirty="0">
                <a:solidFill>
                  <a:srgbClr val="C00000"/>
                </a:solidFill>
                <a:cs typeface="Arial" panose="020B0604020202020204" pitchFamily="34" charset="0"/>
              </a:rPr>
              <a:t>Should I Do Anything Differently?</a:t>
            </a:r>
          </a:p>
          <a:p>
            <a:endParaRPr lang="en-US" sz="1600" dirty="0">
              <a:cs typeface="Arial" panose="020B0604020202020204" pitchFamily="34" charset="0"/>
            </a:endParaRPr>
          </a:p>
          <a:p>
            <a:pPr marL="685800" indent="-685800">
              <a:buFont typeface="Arial" panose="020B0604020202020204" pitchFamily="34" charset="0"/>
              <a:buChar char="•"/>
            </a:pPr>
            <a:r>
              <a:rPr lang="en-US" sz="4800" dirty="0">
                <a:solidFill>
                  <a:srgbClr val="C00000"/>
                </a:solidFill>
                <a:cs typeface="Arial" panose="020B0604020202020204" pitchFamily="34" charset="0"/>
              </a:rPr>
              <a:t>What Changes Could I Make so Your Job is Easier?</a:t>
            </a:r>
          </a:p>
          <a:p>
            <a:endParaRPr lang="en-US" dirty="0"/>
          </a:p>
        </p:txBody>
      </p:sp>
      <p:pic>
        <p:nvPicPr>
          <p:cNvPr id="4" name="Picture 3">
            <a:extLst>
              <a:ext uri="{FF2B5EF4-FFF2-40B4-BE49-F238E27FC236}">
                <a16:creationId xmlns:a16="http://schemas.microsoft.com/office/drawing/2014/main" id="{49EE6CD8-C418-E637-A589-0EBAA62F2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583" y="4318381"/>
            <a:ext cx="3299959" cy="1925896"/>
          </a:xfrm>
          <a:prstGeom prst="rect">
            <a:avLst/>
          </a:prstGeom>
        </p:spPr>
      </p:pic>
    </p:spTree>
    <p:extLst>
      <p:ext uri="{BB962C8B-B14F-4D97-AF65-F5344CB8AC3E}">
        <p14:creationId xmlns:p14="http://schemas.microsoft.com/office/powerpoint/2010/main" val="40186625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0CDC6-EF81-B4D4-8C5D-115B61464F50}"/>
              </a:ext>
            </a:extLst>
          </p:cNvPr>
          <p:cNvSpPr>
            <a:spLocks noGrp="1"/>
          </p:cNvSpPr>
          <p:nvPr>
            <p:ph type="sldNum" sz="quarter" idx="12"/>
          </p:nvPr>
        </p:nvSpPr>
        <p:spPr/>
        <p:txBody>
          <a:bodyPr/>
          <a:lstStyle/>
          <a:p>
            <a:fld id="{CB1E4CB7-CB13-4810-BF18-BE31AFC64F93}" type="slidenum">
              <a:rPr lang="en-US" smtClean="0"/>
              <a:t>95</a:t>
            </a:fld>
            <a:endParaRPr lang="en-US" dirty="0"/>
          </a:p>
        </p:txBody>
      </p:sp>
      <p:sp>
        <p:nvSpPr>
          <p:cNvPr id="3" name="TextBox 2">
            <a:extLst>
              <a:ext uri="{FF2B5EF4-FFF2-40B4-BE49-F238E27FC236}">
                <a16:creationId xmlns:a16="http://schemas.microsoft.com/office/drawing/2014/main" id="{97037965-456C-2E63-B3FD-00B084230096}"/>
              </a:ext>
            </a:extLst>
          </p:cNvPr>
          <p:cNvSpPr txBox="1"/>
          <p:nvPr/>
        </p:nvSpPr>
        <p:spPr>
          <a:xfrm>
            <a:off x="972457" y="812139"/>
            <a:ext cx="10247086" cy="4031873"/>
          </a:xfrm>
          <a:prstGeom prst="rect">
            <a:avLst/>
          </a:prstGeom>
          <a:noFill/>
        </p:spPr>
        <p:txBody>
          <a:bodyPr wrap="square" rtlCol="0">
            <a:spAutoFit/>
          </a:bodyPr>
          <a:lstStyle/>
          <a:p>
            <a:pPr marL="3149600"/>
            <a:r>
              <a:rPr lang="en-US" sz="4000" b="1" i="1" dirty="0">
                <a:effectLst>
                  <a:glow rad="228600">
                    <a:srgbClr val="FFFF00">
                      <a:alpha val="40000"/>
                    </a:srgbClr>
                  </a:glow>
                </a:effectLst>
                <a:latin typeface="+mn-lt"/>
                <a:cs typeface="Arial" panose="020B0604020202020204" pitchFamily="34" charset="0"/>
              </a:rPr>
              <a:t>What Would You Do?</a:t>
            </a:r>
            <a:br>
              <a:rPr lang="en-US" sz="4000" b="1" i="1" dirty="0">
                <a:effectLst>
                  <a:glow rad="228600">
                    <a:srgbClr val="FFFF00">
                      <a:alpha val="40000"/>
                    </a:srgbClr>
                  </a:glow>
                </a:effectLst>
                <a:latin typeface="+mn-lt"/>
                <a:cs typeface="Arial" panose="020B0604020202020204" pitchFamily="34" charset="0"/>
              </a:rPr>
            </a:br>
            <a:br>
              <a:rPr lang="en-US" sz="1600" dirty="0">
                <a:latin typeface="+mn-lt"/>
                <a:cs typeface="Arial" panose="020B0604020202020204" pitchFamily="34" charset="0"/>
              </a:rPr>
            </a:br>
            <a:r>
              <a:rPr lang="en-US" sz="4000" b="1" dirty="0">
                <a:latin typeface="Arial" panose="020B0604020202020204" pitchFamily="34" charset="0"/>
                <a:cs typeface="Arial" panose="020B0604020202020204" pitchFamily="34" charset="0"/>
              </a:rPr>
              <a:t>You Suspect a Principal of Taking Money from the Cash Box After Games and Before it is Receipted.</a:t>
            </a:r>
            <a:br>
              <a:rPr lang="en-US" sz="4000" b="1"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01D4700C-A298-8946-3F13-21723132F4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00" y="1498600"/>
            <a:ext cx="2699657" cy="3105150"/>
          </a:xfrm>
          <a:prstGeom prst="rect">
            <a:avLst/>
          </a:prstGeom>
        </p:spPr>
      </p:pic>
    </p:spTree>
    <p:extLst>
      <p:ext uri="{BB962C8B-B14F-4D97-AF65-F5344CB8AC3E}">
        <p14:creationId xmlns:p14="http://schemas.microsoft.com/office/powerpoint/2010/main" val="5889460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96</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957942" y="1117600"/>
            <a:ext cx="10472057" cy="501675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endParaRPr lang="en-US" sz="1400" b="1" dirty="0">
              <a:latin typeface="Arial" panose="020B0604020202020204" pitchFamily="34" charset="0"/>
              <a:cs typeface="Arial" panose="020B0604020202020204" pitchFamily="34" charset="0"/>
            </a:endParaRPr>
          </a:p>
          <a:p>
            <a:pPr marL="682625" indent="-682625">
              <a:buFont typeface="+mj-lt"/>
              <a:buAutoNum type="arabicPeriod" startAt="4"/>
            </a:pPr>
            <a:r>
              <a:rPr lang="en-US" sz="3200" b="1" dirty="0">
                <a:ln>
                  <a:solidFill>
                    <a:srgbClr val="FFFF00"/>
                  </a:solidFill>
                </a:ln>
                <a:solidFill>
                  <a:srgbClr val="C00000"/>
                </a:solidFill>
              </a:rPr>
              <a:t>Authorize the Preparation of ALL Negotiable Instruments as Directed by the Board.</a:t>
            </a:r>
          </a:p>
          <a:p>
            <a:endParaRPr lang="en-US" sz="1400" b="1" dirty="0">
              <a:ln>
                <a:solidFill>
                  <a:srgbClr val="FFFF00"/>
                </a:solidFill>
              </a:ln>
              <a:solidFill>
                <a:srgbClr val="C00000"/>
              </a:solidFill>
            </a:endParaRPr>
          </a:p>
          <a:p>
            <a:pPr marL="682625">
              <a:buClr>
                <a:srgbClr val="C00000"/>
              </a:buClr>
              <a:buNone/>
            </a:pPr>
            <a:r>
              <a:rPr lang="en-US" sz="2400" b="1" i="1" dirty="0">
                <a:solidFill>
                  <a:srgbClr val="C00000"/>
                </a:solidFill>
                <a:latin typeface="Constantia" panose="02030602050306030303" pitchFamily="18" charset="0"/>
                <a:cs typeface="Courier New" pitchFamily="49" charset="0"/>
              </a:rPr>
              <a:t>NEGOTIABLE</a:t>
            </a:r>
            <a:r>
              <a:rPr lang="en-US" sz="2400" b="1" i="1" dirty="0">
                <a:solidFill>
                  <a:srgbClr val="C00000"/>
                </a:solidFill>
                <a:latin typeface="Constantia" panose="02030602050306030303" pitchFamily="18" charset="0"/>
              </a:rPr>
              <a:t> INSTRUMENTS </a:t>
            </a:r>
            <a:r>
              <a:rPr lang="en-US" sz="2400" i="1" dirty="0">
                <a:solidFill>
                  <a:srgbClr val="7030A0"/>
                </a:solidFill>
                <a:latin typeface="Constantia" panose="02030602050306030303" pitchFamily="18" charset="0"/>
                <a:cs typeface="Courier New" pitchFamily="49" charset="0"/>
              </a:rPr>
              <a:t>are a Signed Document that Promises a Sum of Payment to a Specified Person or the Assignee.  It is an Unconditional Order or Promise to Pay, and Includes </a:t>
            </a:r>
            <a:r>
              <a:rPr lang="en-US" sz="2400" i="1" dirty="0">
                <a:solidFill>
                  <a:srgbClr val="7030A0"/>
                </a:solidFill>
                <a:latin typeface="Constantia" panose="02030602050306030303" pitchFamily="18" charset="0"/>
              </a:rPr>
              <a:t>Checks, Drafts, Bearer Bonds, Some Certificates of Deposit, Promissory Notes, And Bank Notes (Currency).</a:t>
            </a:r>
          </a:p>
          <a:p>
            <a:pPr marL="682625">
              <a:buClr>
                <a:srgbClr val="C00000"/>
              </a:buClr>
              <a:buNone/>
            </a:pPr>
            <a:endParaRPr lang="en-US" sz="2400" i="1" dirty="0">
              <a:solidFill>
                <a:srgbClr val="7030A0"/>
              </a:solidFill>
              <a:latin typeface="Constantia" panose="02030602050306030303" pitchFamily="18" charset="0"/>
            </a:endParaRPr>
          </a:p>
          <a:p>
            <a:pPr marL="682625">
              <a:buClr>
                <a:srgbClr val="C00000"/>
              </a:buClr>
              <a:buNone/>
            </a:pPr>
            <a:r>
              <a:rPr lang="en-US" sz="2400" i="1" dirty="0">
                <a:solidFill>
                  <a:srgbClr val="7030A0"/>
                </a:solidFill>
                <a:latin typeface="Constantia" panose="02030602050306030303" pitchFamily="18" charset="0"/>
              </a:rPr>
              <a:t>It is a Transferable, Signed Document that Promises to Pay the Bearer a Sum of Money at a Future Date or on Demand. </a:t>
            </a: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8809023" y="6031468"/>
            <a:ext cx="2355802" cy="369332"/>
          </a:xfrm>
          <a:prstGeom prst="rect">
            <a:avLst/>
          </a:prstGeom>
          <a:solidFill>
            <a:srgbClr val="FFFF00"/>
          </a:solidFill>
        </p:spPr>
        <p:txBody>
          <a:bodyPr wrap="square">
            <a:spAutoFit/>
          </a:bodyPr>
          <a:lstStyle/>
          <a:p>
            <a:r>
              <a:rPr lang="en-US" dirty="0"/>
              <a:t>NDCC 15.1-07-21(4)</a:t>
            </a:r>
          </a:p>
        </p:txBody>
      </p:sp>
    </p:spTree>
    <p:extLst>
      <p:ext uri="{BB962C8B-B14F-4D97-AF65-F5344CB8AC3E}">
        <p14:creationId xmlns:p14="http://schemas.microsoft.com/office/powerpoint/2010/main" val="2797485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2680D-C25B-031A-D483-989367F62306}"/>
              </a:ext>
            </a:extLst>
          </p:cNvPr>
          <p:cNvSpPr>
            <a:spLocks noGrp="1"/>
          </p:cNvSpPr>
          <p:nvPr>
            <p:ph type="sldNum" sz="quarter" idx="12"/>
          </p:nvPr>
        </p:nvSpPr>
        <p:spPr/>
        <p:txBody>
          <a:bodyPr/>
          <a:lstStyle/>
          <a:p>
            <a:fld id="{CB1E4CB7-CB13-4810-BF18-BE31AFC64F93}" type="slidenum">
              <a:rPr lang="en-US" smtClean="0"/>
              <a:t>97</a:t>
            </a:fld>
            <a:endParaRPr lang="en-US" dirty="0"/>
          </a:p>
        </p:txBody>
      </p:sp>
      <p:sp>
        <p:nvSpPr>
          <p:cNvPr id="3" name="TextBox 2">
            <a:extLst>
              <a:ext uri="{FF2B5EF4-FFF2-40B4-BE49-F238E27FC236}">
                <a16:creationId xmlns:a16="http://schemas.microsoft.com/office/drawing/2014/main" id="{2A1B3D53-7ABD-5324-DCB5-D8CBC0AF6114}"/>
              </a:ext>
            </a:extLst>
          </p:cNvPr>
          <p:cNvSpPr txBox="1"/>
          <p:nvPr/>
        </p:nvSpPr>
        <p:spPr>
          <a:xfrm>
            <a:off x="943429" y="1088571"/>
            <a:ext cx="10486571" cy="3262432"/>
          </a:xfrm>
          <a:prstGeom prst="rect">
            <a:avLst/>
          </a:prstGeom>
          <a:noFill/>
        </p:spPr>
        <p:txBody>
          <a:bodyPr wrap="square" rtlCol="0">
            <a:spAutoFit/>
          </a:bodyPr>
          <a:lstStyle/>
          <a:p>
            <a:pPr algn="just"/>
            <a:r>
              <a:rPr lang="en-US" sz="4400" b="1" dirty="0">
                <a:latin typeface="Arial" panose="020B0604020202020204" pitchFamily="34" charset="0"/>
                <a:cs typeface="Arial" panose="020B0604020202020204" pitchFamily="34" charset="0"/>
              </a:rPr>
              <a:t>Some Examples Would be:</a:t>
            </a:r>
          </a:p>
          <a:p>
            <a:pPr marL="628650" indent="-628650" algn="just">
              <a:buFont typeface="Arial" panose="020B0604020202020204" pitchFamily="34" charset="0"/>
              <a:buChar char="•"/>
            </a:pPr>
            <a:r>
              <a:rPr lang="en-US" sz="3600" b="1" dirty="0">
                <a:solidFill>
                  <a:srgbClr val="7030A0"/>
                </a:solidFill>
                <a:latin typeface="Arial" panose="020B0604020202020204" pitchFamily="34" charset="0"/>
                <a:cs typeface="Arial" panose="020B0604020202020204" pitchFamily="34" charset="0"/>
              </a:rPr>
              <a:t>Writing Checks</a:t>
            </a:r>
          </a:p>
          <a:p>
            <a:pPr marL="628650" indent="-628650" algn="just">
              <a:buFont typeface="Arial" panose="020B0604020202020204" pitchFamily="34" charset="0"/>
              <a:buChar char="•"/>
            </a:pPr>
            <a:r>
              <a:rPr lang="en-US" sz="3600" b="1" dirty="0">
                <a:solidFill>
                  <a:srgbClr val="7030A0"/>
                </a:solidFill>
                <a:latin typeface="Arial" panose="020B0604020202020204" pitchFamily="34" charset="0"/>
                <a:cs typeface="Arial" panose="020B0604020202020204" pitchFamily="34" charset="0"/>
              </a:rPr>
              <a:t>Issuing Vendor Contracts</a:t>
            </a:r>
          </a:p>
          <a:p>
            <a:pPr marL="628650" indent="-628650" algn="just">
              <a:buFont typeface="Arial" panose="020B0604020202020204" pitchFamily="34" charset="0"/>
              <a:buChar char="•"/>
            </a:pPr>
            <a:r>
              <a:rPr lang="en-US" sz="3600" b="1" dirty="0">
                <a:solidFill>
                  <a:srgbClr val="7030A0"/>
                </a:solidFill>
                <a:latin typeface="Arial" panose="020B0604020202020204" pitchFamily="34" charset="0"/>
                <a:cs typeface="Arial" panose="020B0604020202020204" pitchFamily="34" charset="0"/>
              </a:rPr>
              <a:t>Transferring Money</a:t>
            </a:r>
          </a:p>
          <a:p>
            <a:pPr marL="628650" indent="-628650" algn="just">
              <a:buFont typeface="Arial" panose="020B0604020202020204" pitchFamily="34" charset="0"/>
              <a:buChar char="•"/>
            </a:pPr>
            <a:r>
              <a:rPr lang="en-US" sz="3600" b="1" dirty="0">
                <a:solidFill>
                  <a:srgbClr val="7030A0"/>
                </a:solidFill>
                <a:latin typeface="Arial" panose="020B0604020202020204" pitchFamily="34" charset="0"/>
                <a:cs typeface="Arial" panose="020B0604020202020204" pitchFamily="34" charset="0"/>
              </a:rPr>
              <a:t>CD or Money Market Accounts, Etc.</a:t>
            </a:r>
          </a:p>
          <a:p>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7385148A-74E8-6874-7B0E-694FFFDB6B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30385" y="4550523"/>
            <a:ext cx="4931229" cy="1910851"/>
          </a:xfrm>
          <a:prstGeom prst="rect">
            <a:avLst/>
          </a:prstGeom>
        </p:spPr>
      </p:pic>
    </p:spTree>
    <p:extLst>
      <p:ext uri="{BB962C8B-B14F-4D97-AF65-F5344CB8AC3E}">
        <p14:creationId xmlns:p14="http://schemas.microsoft.com/office/powerpoint/2010/main" val="28398965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98</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1027176" y="714235"/>
            <a:ext cx="10304852" cy="5869127"/>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endParaRPr lang="en-US" sz="1400" b="1" dirty="0">
              <a:latin typeface="Arial" panose="020B0604020202020204" pitchFamily="34" charset="0"/>
              <a:cs typeface="Arial" panose="020B0604020202020204" pitchFamily="34" charset="0"/>
            </a:endParaRPr>
          </a:p>
          <a:p>
            <a:r>
              <a:rPr lang="en-US" sz="3200" b="1" dirty="0">
                <a:ln>
                  <a:solidFill>
                    <a:srgbClr val="FFFF00"/>
                  </a:solidFill>
                </a:ln>
                <a:solidFill>
                  <a:srgbClr val="C00000"/>
                </a:solidFill>
              </a:rPr>
              <a:t>5.   </a:t>
            </a:r>
            <a:r>
              <a:rPr lang="en-US" sz="3600" b="1" dirty="0">
                <a:ln>
                  <a:solidFill>
                    <a:srgbClr val="FFFF00"/>
                  </a:solidFill>
                </a:ln>
                <a:solidFill>
                  <a:srgbClr val="C00000"/>
                </a:solidFill>
              </a:rPr>
              <a:t>Perform ALL Duties Required by Law.</a:t>
            </a:r>
          </a:p>
          <a:p>
            <a:pPr marL="1204913" indent="-461963">
              <a:spcBef>
                <a:spcPts val="0"/>
              </a:spcBef>
              <a:spcAft>
                <a:spcPts val="600"/>
              </a:spcAft>
              <a:buNone/>
            </a:pPr>
            <a:r>
              <a:rPr lang="en-US" sz="2000" b="1" dirty="0">
                <a:latin typeface="Arial" panose="020B0604020202020204" pitchFamily="34" charset="0"/>
                <a:ea typeface="Verdana" panose="020B0604030504040204" pitchFamily="34" charset="0"/>
                <a:cs typeface="Arial" panose="020B0604020202020204" pitchFamily="34" charset="0"/>
              </a:rPr>
              <a:t>Federal</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Title Programs</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Grants</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Child Nutrition, Etc.</a:t>
            </a:r>
          </a:p>
          <a:p>
            <a:pPr marL="1204913" indent="-461963">
              <a:spcBef>
                <a:spcPts val="0"/>
              </a:spcBef>
              <a:spcAft>
                <a:spcPts val="600"/>
              </a:spcAft>
              <a:buClr>
                <a:schemeClr val="tx1"/>
              </a:buClr>
              <a:buNone/>
            </a:pPr>
            <a:r>
              <a:rPr lang="en-US" sz="2000" b="1" dirty="0">
                <a:latin typeface="Arial" panose="020B0604020202020204" pitchFamily="34" charset="0"/>
                <a:ea typeface="Verdana" panose="020B0604030504040204" pitchFamily="34" charset="0"/>
                <a:cs typeface="Arial" panose="020B0604020202020204" pitchFamily="34" charset="0"/>
              </a:rPr>
              <a:t>State</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Foundation Aid</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Career &amp; Technology Education</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Other State Programs, Etc.</a:t>
            </a:r>
          </a:p>
          <a:p>
            <a:pPr marL="1204913" indent="-461963">
              <a:spcBef>
                <a:spcPts val="0"/>
              </a:spcBef>
              <a:spcAft>
                <a:spcPts val="600"/>
              </a:spcAft>
              <a:buClr>
                <a:schemeClr val="tx1"/>
              </a:buClr>
              <a:buNone/>
            </a:pPr>
            <a:r>
              <a:rPr lang="en-US" sz="2000" b="1" dirty="0">
                <a:latin typeface="Arial" panose="020B0604020202020204" pitchFamily="34" charset="0"/>
                <a:ea typeface="Verdana" panose="020B0604030504040204" pitchFamily="34" charset="0"/>
                <a:cs typeface="Arial" panose="020B0604020202020204" pitchFamily="34" charset="0"/>
              </a:rPr>
              <a:t>Local</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Levy</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Tuition</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Fees</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Interest</a:t>
            </a:r>
          </a:p>
          <a:p>
            <a:pPr marL="1204913" indent="-461963">
              <a:spcBef>
                <a:spcPts val="0"/>
              </a:spcBef>
              <a:spcAft>
                <a:spcPts val="600"/>
              </a:spcAft>
              <a:buClr>
                <a:schemeClr val="tx1"/>
              </a:buClr>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Miscellaneous Income, Etc.</a:t>
            </a:r>
          </a:p>
        </p:txBody>
      </p:sp>
      <p:sp>
        <p:nvSpPr>
          <p:cNvPr id="8" name="TextBox 7">
            <a:extLst>
              <a:ext uri="{FF2B5EF4-FFF2-40B4-BE49-F238E27FC236}">
                <a16:creationId xmlns:a16="http://schemas.microsoft.com/office/drawing/2014/main" id="{B4313452-A36F-4043-0B10-C3A5C5271203}"/>
              </a:ext>
            </a:extLst>
          </p:cNvPr>
          <p:cNvSpPr txBox="1"/>
          <p:nvPr/>
        </p:nvSpPr>
        <p:spPr>
          <a:xfrm>
            <a:off x="8818075" y="6031468"/>
            <a:ext cx="2346749" cy="369332"/>
          </a:xfrm>
          <a:prstGeom prst="rect">
            <a:avLst/>
          </a:prstGeom>
          <a:solidFill>
            <a:srgbClr val="FFFF00"/>
          </a:solidFill>
        </p:spPr>
        <p:txBody>
          <a:bodyPr wrap="square">
            <a:spAutoFit/>
          </a:bodyPr>
          <a:lstStyle/>
          <a:p>
            <a:r>
              <a:rPr lang="en-US" dirty="0"/>
              <a:t>NDCC 15.1-07-21(5)</a:t>
            </a:r>
          </a:p>
        </p:txBody>
      </p:sp>
      <p:pic>
        <p:nvPicPr>
          <p:cNvPr id="4" name="Picture 3">
            <a:extLst>
              <a:ext uri="{FF2B5EF4-FFF2-40B4-BE49-F238E27FC236}">
                <a16:creationId xmlns:a16="http://schemas.microsoft.com/office/drawing/2014/main" id="{2747F73F-CA7D-1731-4B9C-CFB8F77BC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76" y="5876041"/>
            <a:ext cx="838200" cy="629013"/>
          </a:xfrm>
          <a:prstGeom prst="rect">
            <a:avLst/>
          </a:prstGeom>
          <a:effectLst>
            <a:glow rad="127000">
              <a:srgbClr val="FFFF99">
                <a:lumMod val="75000"/>
              </a:srgbClr>
            </a:glow>
          </a:effectLst>
        </p:spPr>
      </p:pic>
    </p:spTree>
    <p:extLst>
      <p:ext uri="{BB962C8B-B14F-4D97-AF65-F5344CB8AC3E}">
        <p14:creationId xmlns:p14="http://schemas.microsoft.com/office/powerpoint/2010/main" val="1479857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D0DFE-FE95-B235-B5D0-49133115EE37}"/>
              </a:ext>
            </a:extLst>
          </p:cNvPr>
          <p:cNvSpPr>
            <a:spLocks noGrp="1"/>
          </p:cNvSpPr>
          <p:nvPr>
            <p:ph type="sldNum" sz="quarter" idx="12"/>
          </p:nvPr>
        </p:nvSpPr>
        <p:spPr/>
        <p:txBody>
          <a:bodyPr/>
          <a:lstStyle/>
          <a:p>
            <a:fld id="{CB1E4CB7-CB13-4810-BF18-BE31AFC64F93}" type="slidenum">
              <a:rPr lang="en-US" smtClean="0"/>
              <a:t>99</a:t>
            </a:fld>
            <a:endParaRPr lang="en-US" dirty="0"/>
          </a:p>
        </p:txBody>
      </p:sp>
      <p:sp>
        <p:nvSpPr>
          <p:cNvPr id="3" name="TextBox 2">
            <a:extLst>
              <a:ext uri="{FF2B5EF4-FFF2-40B4-BE49-F238E27FC236}">
                <a16:creationId xmlns:a16="http://schemas.microsoft.com/office/drawing/2014/main" id="{4E844A2A-5D81-91B5-4AC7-8B2D233E7C71}"/>
              </a:ext>
            </a:extLst>
          </p:cNvPr>
          <p:cNvSpPr txBox="1"/>
          <p:nvPr/>
        </p:nvSpPr>
        <p:spPr>
          <a:xfrm>
            <a:off x="1027176" y="714235"/>
            <a:ext cx="10304852" cy="606319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Business Manager Duties</a:t>
            </a:r>
          </a:p>
          <a:p>
            <a:endParaRPr lang="en-US" sz="1400" b="1" dirty="0">
              <a:latin typeface="Arial" panose="020B0604020202020204" pitchFamily="34" charset="0"/>
              <a:cs typeface="Arial" panose="020B0604020202020204" pitchFamily="34" charset="0"/>
            </a:endParaRPr>
          </a:p>
          <a:p>
            <a:r>
              <a:rPr lang="en-US" sz="3200" b="1" dirty="0">
                <a:ln>
                  <a:solidFill>
                    <a:srgbClr val="FFFF00"/>
                  </a:solidFill>
                </a:ln>
                <a:solidFill>
                  <a:srgbClr val="C00000"/>
                </a:solidFill>
              </a:rPr>
              <a:t>6.   </a:t>
            </a:r>
            <a:r>
              <a:rPr lang="en-US" sz="3600" b="1" dirty="0">
                <a:ln>
                  <a:solidFill>
                    <a:srgbClr val="FFFF00"/>
                  </a:solidFill>
                </a:ln>
                <a:solidFill>
                  <a:srgbClr val="C00000"/>
                </a:solidFill>
              </a:rPr>
              <a:t>Perform ALL Duties Required by the Board</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Board Meetings</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Elections</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Negotiations</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Public Meetings</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Payroll</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Accounts Payable</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General Ledger Accounts</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Administrative</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Reporting</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Insurance</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Fixed Assets Inventory</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Budget</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TFFR</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Cafeteria Plan</a:t>
            </a:r>
          </a:p>
          <a:p>
            <a:pPr marL="914400" lvl="1" indent="-452438">
              <a:buFont typeface="Arial" panose="020B0604020202020204" pitchFamily="34" charset="0"/>
              <a:buChar char="•"/>
            </a:pPr>
            <a:r>
              <a:rPr lang="en-US" b="1" dirty="0">
                <a:latin typeface="Arial" panose="020B0604020202020204" pitchFamily="34" charset="0"/>
                <a:cs typeface="Arial" panose="020B0604020202020204" pitchFamily="34" charset="0"/>
              </a:rPr>
              <a:t>New Hires</a:t>
            </a:r>
          </a:p>
          <a:p>
            <a:pPr marL="914400" lvl="1" indent="-452438">
              <a:buFont typeface="Arial" panose="020B0604020202020204" pitchFamily="34" charset="0"/>
              <a:buChar char="•"/>
            </a:pPr>
            <a:r>
              <a:rPr lang="en-US" b="1" dirty="0">
                <a:solidFill>
                  <a:srgbClr val="C00000"/>
                </a:solidFill>
                <a:latin typeface="Arial" panose="020B0604020202020204" pitchFamily="34" charset="0"/>
                <a:cs typeface="Arial" panose="020B0604020202020204" pitchFamily="34" charset="0"/>
              </a:rPr>
              <a:t>ETC., ETC., ETC.</a:t>
            </a:r>
            <a:endParaRPr lang="en-US" b="1" dirty="0">
              <a:latin typeface="Arial" panose="020B0604020202020204" pitchFamily="34" charset="0"/>
              <a:ea typeface="Verdana" panose="020B0604030504040204" pitchFamily="34" charset="0"/>
              <a:cs typeface="Arial" panose="020B0604020202020204" pitchFamily="34" charset="0"/>
            </a:endParaRPr>
          </a:p>
          <a:p>
            <a:pPr marL="1204913" indent="-461963">
              <a:spcBef>
                <a:spcPts val="0"/>
              </a:spcBef>
              <a:spcAft>
                <a:spcPts val="600"/>
              </a:spcAft>
              <a:buClr>
                <a:schemeClr val="tx1"/>
              </a:buClr>
              <a:buFont typeface="Arial" panose="020B0604020202020204" pitchFamily="34" charset="0"/>
              <a:buChar char="•"/>
            </a:pPr>
            <a:endParaRPr lang="en-US" sz="1400" dirty="0">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313452-A36F-4043-0B10-C3A5C5271203}"/>
              </a:ext>
            </a:extLst>
          </p:cNvPr>
          <p:cNvSpPr txBox="1"/>
          <p:nvPr/>
        </p:nvSpPr>
        <p:spPr>
          <a:xfrm>
            <a:off x="8836182" y="6127518"/>
            <a:ext cx="2328642" cy="369332"/>
          </a:xfrm>
          <a:prstGeom prst="rect">
            <a:avLst/>
          </a:prstGeom>
          <a:solidFill>
            <a:srgbClr val="FFFF00"/>
          </a:solidFill>
        </p:spPr>
        <p:txBody>
          <a:bodyPr wrap="square">
            <a:spAutoFit/>
          </a:bodyPr>
          <a:lstStyle/>
          <a:p>
            <a:r>
              <a:rPr lang="en-US" dirty="0"/>
              <a:t>NDCC 15.1-07-21(6)</a:t>
            </a:r>
          </a:p>
        </p:txBody>
      </p:sp>
      <p:pic>
        <p:nvPicPr>
          <p:cNvPr id="4" name="Picture 3">
            <a:extLst>
              <a:ext uri="{FF2B5EF4-FFF2-40B4-BE49-F238E27FC236}">
                <a16:creationId xmlns:a16="http://schemas.microsoft.com/office/drawing/2014/main" id="{2747F73F-CA7D-1731-4B9C-CFB8F77BC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76" y="5876041"/>
            <a:ext cx="838200" cy="629013"/>
          </a:xfrm>
          <a:prstGeom prst="rect">
            <a:avLst/>
          </a:prstGeom>
          <a:effectLst>
            <a:glow rad="127000">
              <a:srgbClr val="FFFF99">
                <a:lumMod val="75000"/>
              </a:srgbClr>
            </a:glow>
          </a:effectLst>
        </p:spPr>
      </p:pic>
      <p:pic>
        <p:nvPicPr>
          <p:cNvPr id="5" name="Picture 1" descr="C:\Users\Business-HP1\AppData\Local\Microsoft\Windows\Temporary Internet Files\Content.IE5\DZ6SKSUD\MP900431794[1].jpg">
            <a:extLst>
              <a:ext uri="{FF2B5EF4-FFF2-40B4-BE49-F238E27FC236}">
                <a16:creationId xmlns:a16="http://schemas.microsoft.com/office/drawing/2014/main" id="{0FE734B6-F13F-833F-3C28-CEFE4E5871C4}"/>
              </a:ext>
            </a:extLst>
          </p:cNvPr>
          <p:cNvPicPr>
            <a:picLocks noChangeAspect="1" noChangeArrowheads="1"/>
          </p:cNvPicPr>
          <p:nvPr/>
        </p:nvPicPr>
        <p:blipFill>
          <a:blip r:embed="rId3" cstate="print"/>
          <a:srcRect/>
          <a:stretch>
            <a:fillRect/>
          </a:stretch>
        </p:blipFill>
        <p:spPr bwMode="auto">
          <a:xfrm>
            <a:off x="6096000" y="2083583"/>
            <a:ext cx="3947885" cy="3947885"/>
          </a:xfrm>
          <a:prstGeom prst="rect">
            <a:avLst/>
          </a:prstGeom>
          <a:noFill/>
        </p:spPr>
      </p:pic>
    </p:spTree>
    <p:extLst>
      <p:ext uri="{BB962C8B-B14F-4D97-AF65-F5344CB8AC3E}">
        <p14:creationId xmlns:p14="http://schemas.microsoft.com/office/powerpoint/2010/main" val="1945236601"/>
      </p:ext>
    </p:extLst>
  </p:cSld>
  <p:clrMapOvr>
    <a:masterClrMapping/>
  </p:clrMapOvr>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Prismatic</Template>
  <TotalTime>3397</TotalTime>
  <Words>14245</Words>
  <Application>Microsoft Office PowerPoint</Application>
  <PresentationFormat>Widescreen</PresentationFormat>
  <Paragraphs>1994</Paragraphs>
  <Slides>213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213</vt:i4>
      </vt:variant>
    </vt:vector>
  </HeadingPairs>
  <TitlesOfParts>
    <vt:vector size="226" baseType="lpstr">
      <vt:lpstr>Aharoni</vt:lpstr>
      <vt:lpstr>Arial</vt:lpstr>
      <vt:lpstr>Avenir Next LT Pro</vt:lpstr>
      <vt:lpstr>Calibri</vt:lpstr>
      <vt:lpstr>Constantia</vt:lpstr>
      <vt:lpstr>Courier New</vt:lpstr>
      <vt:lpstr>Kunstler Script</vt:lpstr>
      <vt:lpstr>Palatino Linotype</vt:lpstr>
      <vt:lpstr>Times New Roman</vt:lpstr>
      <vt:lpstr>Trebuchet MS</vt:lpstr>
      <vt:lpstr>Verdana</vt:lpstr>
      <vt:lpstr>Wingdings</vt:lpstr>
      <vt:lpstr>PrismaticVTI</vt:lpstr>
      <vt:lpstr>2023 Business Manager Roles &amp; Responsibilities</vt:lpstr>
      <vt:lpstr>Presented by: Patty VerDouw VerDouw – All One Word Rhymes with Her Cow</vt:lpstr>
      <vt:lpstr>Everything You Ever Wanted to Know About Patty but were Afraid to 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Patty VerDouw</dc:creator>
  <cp:lastModifiedBy>Patty VerDouw</cp:lastModifiedBy>
  <cp:revision>331</cp:revision>
  <dcterms:created xsi:type="dcterms:W3CDTF">2022-08-19T20:06:15Z</dcterms:created>
  <dcterms:modified xsi:type="dcterms:W3CDTF">2023-09-20T21:24:39Z</dcterms:modified>
</cp:coreProperties>
</file>