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 id="2147483839" r:id="rId2"/>
  </p:sldMasterIdLst>
  <p:notesMasterIdLst>
    <p:notesMasterId r:id="rId45"/>
  </p:notesMasterIdLst>
  <p:handoutMasterIdLst>
    <p:handoutMasterId r:id="rId46"/>
  </p:handoutMasterIdLst>
  <p:sldIdLst>
    <p:sldId id="256" r:id="rId3"/>
    <p:sldId id="274" r:id="rId4"/>
    <p:sldId id="257" r:id="rId5"/>
    <p:sldId id="260" r:id="rId6"/>
    <p:sldId id="298" r:id="rId7"/>
    <p:sldId id="307" r:id="rId8"/>
    <p:sldId id="281" r:id="rId9"/>
    <p:sldId id="275" r:id="rId10"/>
    <p:sldId id="293" r:id="rId11"/>
    <p:sldId id="294" r:id="rId12"/>
    <p:sldId id="306" r:id="rId13"/>
    <p:sldId id="393" r:id="rId14"/>
    <p:sldId id="394" r:id="rId15"/>
    <p:sldId id="396" r:id="rId16"/>
    <p:sldId id="395" r:id="rId17"/>
    <p:sldId id="397" r:id="rId18"/>
    <p:sldId id="398" r:id="rId19"/>
    <p:sldId id="399" r:id="rId20"/>
    <p:sldId id="403" r:id="rId21"/>
    <p:sldId id="400" r:id="rId22"/>
    <p:sldId id="401" r:id="rId23"/>
    <p:sldId id="259" r:id="rId24"/>
    <p:sldId id="402" r:id="rId25"/>
    <p:sldId id="261" r:id="rId26"/>
    <p:sldId id="300" r:id="rId27"/>
    <p:sldId id="270" r:id="rId28"/>
    <p:sldId id="271" r:id="rId29"/>
    <p:sldId id="296" r:id="rId30"/>
    <p:sldId id="262" r:id="rId31"/>
    <p:sldId id="291" r:id="rId32"/>
    <p:sldId id="297" r:id="rId33"/>
    <p:sldId id="263" r:id="rId34"/>
    <p:sldId id="264" r:id="rId35"/>
    <p:sldId id="302" r:id="rId36"/>
    <p:sldId id="267" r:id="rId37"/>
    <p:sldId id="276" r:id="rId38"/>
    <p:sldId id="269" r:id="rId39"/>
    <p:sldId id="268" r:id="rId40"/>
    <p:sldId id="277" r:id="rId41"/>
    <p:sldId id="278" r:id="rId42"/>
    <p:sldId id="279" r:id="rId43"/>
    <p:sldId id="280" r:id="rId44"/>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C1243D-3B2D-E442-B19D-ACFEE63D735C}" v="60" dt="2022-06-30T20:24:10.0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36" autoAdjust="0"/>
    <p:restoredTop sz="97020" autoAdjust="0"/>
  </p:normalViewPr>
  <p:slideViewPr>
    <p:cSldViewPr snapToGrid="0">
      <p:cViewPr varScale="1">
        <p:scale>
          <a:sx n="102" d="100"/>
          <a:sy n="102" d="100"/>
        </p:scale>
        <p:origin x="216" y="368"/>
      </p:cViewPr>
      <p:guideLst>
        <p:guide orient="horz" pos="2160"/>
        <p:guide pos="3840"/>
      </p:guideLst>
    </p:cSldViewPr>
  </p:slideViewPr>
  <p:outlineViewPr>
    <p:cViewPr>
      <p:scale>
        <a:sx n="33" d="100"/>
        <a:sy n="33" d="100"/>
      </p:scale>
      <p:origin x="0" y="-119384"/>
    </p:cViewPr>
  </p:outlineViewPr>
  <p:notesTextViewPr>
    <p:cViewPr>
      <p:scale>
        <a:sx n="3" d="2"/>
        <a:sy n="3" d="2"/>
      </p:scale>
      <p:origin x="0" y="0"/>
    </p:cViewPr>
  </p:notesTextViewPr>
  <p:sorterViewPr>
    <p:cViewPr>
      <p:scale>
        <a:sx n="1" d="1"/>
        <a:sy n="1" d="1"/>
      </p:scale>
      <p:origin x="0" y="-3096"/>
    </p:cViewPr>
  </p:sorterViewPr>
  <p:notesViewPr>
    <p:cSldViewPr snapToGrid="0">
      <p:cViewPr varScale="1">
        <p:scale>
          <a:sx n="83" d="100"/>
          <a:sy n="83" d="100"/>
        </p:scale>
        <p:origin x="394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1ECB5-3A04-403F-9DD9-5B26466574C1}"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B5FFBFEC-11E9-41D7-95B7-159DA797E3A2}">
      <dgm:prSet/>
      <dgm:spPr/>
      <dgm:t>
        <a:bodyPr/>
        <a:lstStyle/>
        <a:p>
          <a:pPr>
            <a:defRPr b="1"/>
          </a:pPr>
          <a:r>
            <a:rPr lang="en-US" b="1">
              <a:latin typeface="Baghdad" pitchFamily="2" charset="-78"/>
              <a:cs typeface="Baghdad" pitchFamily="2" charset="-78"/>
            </a:rPr>
            <a:t>Dismissal of a Business Manager </a:t>
          </a:r>
          <a:endParaRPr lang="en-US">
            <a:latin typeface="Baghdad" pitchFamily="2" charset="-78"/>
            <a:cs typeface="Baghdad" pitchFamily="2" charset="-78"/>
          </a:endParaRPr>
        </a:p>
      </dgm:t>
    </dgm:pt>
    <dgm:pt modelId="{50DAABCA-076F-457C-BB33-F3DAAEFBFCAA}" type="parTrans" cxnId="{5AD4C843-FBA5-474B-B2AB-8E19A70B4791}">
      <dgm:prSet/>
      <dgm:spPr/>
      <dgm:t>
        <a:bodyPr/>
        <a:lstStyle/>
        <a:p>
          <a:endParaRPr lang="en-US"/>
        </a:p>
      </dgm:t>
    </dgm:pt>
    <dgm:pt modelId="{40160CA7-25E9-404B-AF90-539203CF73B0}" type="sibTrans" cxnId="{5AD4C843-FBA5-474B-B2AB-8E19A70B4791}">
      <dgm:prSet/>
      <dgm:spPr/>
      <dgm:t>
        <a:bodyPr/>
        <a:lstStyle/>
        <a:p>
          <a:endParaRPr lang="en-US"/>
        </a:p>
      </dgm:t>
    </dgm:pt>
    <dgm:pt modelId="{F0D7DC1E-60C6-425F-9C3A-DDA66252C5D8}">
      <dgm:prSet/>
      <dgm:spPr/>
      <dgm:t>
        <a:bodyPr/>
        <a:lstStyle/>
        <a:p>
          <a:pPr>
            <a:defRPr b="1"/>
          </a:pPr>
          <a:r>
            <a:rPr lang="en-US">
              <a:latin typeface="Baghdad" pitchFamily="2" charset="-78"/>
              <a:cs typeface="Baghdad" pitchFamily="2" charset="-78"/>
            </a:rPr>
            <a:t>A school board can:</a:t>
          </a:r>
        </a:p>
      </dgm:t>
    </dgm:pt>
    <dgm:pt modelId="{45697925-F15C-4ECA-BA6C-C22762DF1E87}" type="parTrans" cxnId="{91587268-14F3-4267-9208-32DEBFC25F0C}">
      <dgm:prSet/>
      <dgm:spPr/>
      <dgm:t>
        <a:bodyPr/>
        <a:lstStyle/>
        <a:p>
          <a:endParaRPr lang="en-US"/>
        </a:p>
      </dgm:t>
    </dgm:pt>
    <dgm:pt modelId="{94910C86-D59A-4D98-91FE-0D0E32E7A5D3}" type="sibTrans" cxnId="{91587268-14F3-4267-9208-32DEBFC25F0C}">
      <dgm:prSet/>
      <dgm:spPr/>
      <dgm:t>
        <a:bodyPr/>
        <a:lstStyle/>
        <a:p>
          <a:endParaRPr lang="en-US"/>
        </a:p>
      </dgm:t>
    </dgm:pt>
    <dgm:pt modelId="{71715262-EF36-472F-9A96-C19B245BEF9B}">
      <dgm:prSet/>
      <dgm:spPr/>
      <dgm:t>
        <a:bodyPr/>
        <a:lstStyle/>
        <a:p>
          <a:r>
            <a:rPr lang="en-US">
              <a:latin typeface="Baghdad" pitchFamily="2" charset="-78"/>
              <a:cs typeface="Baghdad" pitchFamily="2" charset="-78"/>
            </a:rPr>
            <a:t>Dismiss a business manager for cause without prior notice</a:t>
          </a:r>
        </a:p>
      </dgm:t>
    </dgm:pt>
    <dgm:pt modelId="{463C56F7-5966-4CAB-AD8F-262F1C0A6971}" type="parTrans" cxnId="{E06C754F-9674-4473-B0A5-9ABF0489A67F}">
      <dgm:prSet/>
      <dgm:spPr/>
      <dgm:t>
        <a:bodyPr/>
        <a:lstStyle/>
        <a:p>
          <a:endParaRPr lang="en-US"/>
        </a:p>
      </dgm:t>
    </dgm:pt>
    <dgm:pt modelId="{C4A09E8E-CA65-42A1-94CD-6643086F38E0}" type="sibTrans" cxnId="{E06C754F-9674-4473-B0A5-9ABF0489A67F}">
      <dgm:prSet/>
      <dgm:spPr/>
      <dgm:t>
        <a:bodyPr/>
        <a:lstStyle/>
        <a:p>
          <a:endParaRPr lang="en-US"/>
        </a:p>
      </dgm:t>
    </dgm:pt>
    <dgm:pt modelId="{D71BF312-CFC3-45E4-913E-D8D8E542E8DE}">
      <dgm:prSet/>
      <dgm:spPr/>
      <dgm:t>
        <a:bodyPr/>
        <a:lstStyle/>
        <a:p>
          <a:r>
            <a:rPr lang="en-US">
              <a:latin typeface="Baghdad" pitchFamily="2" charset="-78"/>
              <a:cs typeface="Baghdad" pitchFamily="2" charset="-78"/>
            </a:rPr>
            <a:t>Dismiss a business manager without cause with thirty-days written notice</a:t>
          </a:r>
        </a:p>
      </dgm:t>
    </dgm:pt>
    <dgm:pt modelId="{7F1DFA33-AC5E-4044-8F34-824988EE4AA9}" type="parTrans" cxnId="{7328D2F0-9111-47FC-B525-F45F919DC8C9}">
      <dgm:prSet/>
      <dgm:spPr/>
      <dgm:t>
        <a:bodyPr/>
        <a:lstStyle/>
        <a:p>
          <a:endParaRPr lang="en-US"/>
        </a:p>
      </dgm:t>
    </dgm:pt>
    <dgm:pt modelId="{16A6C8DA-CA6A-4AC8-AA7B-A3A2EB3BAC40}" type="sibTrans" cxnId="{7328D2F0-9111-47FC-B525-F45F919DC8C9}">
      <dgm:prSet/>
      <dgm:spPr/>
      <dgm:t>
        <a:bodyPr/>
        <a:lstStyle/>
        <a:p>
          <a:endParaRPr lang="en-US"/>
        </a:p>
      </dgm:t>
    </dgm:pt>
    <dgm:pt modelId="{15F0DEFE-2601-485D-9FF3-7E6E83741AAB}" type="pres">
      <dgm:prSet presAssocID="{9891ECB5-3A04-403F-9DD9-5B26466574C1}" presName="root" presStyleCnt="0">
        <dgm:presLayoutVars>
          <dgm:dir/>
          <dgm:resizeHandles val="exact"/>
        </dgm:presLayoutVars>
      </dgm:prSet>
      <dgm:spPr/>
    </dgm:pt>
    <dgm:pt modelId="{B71B54FE-476E-42F7-8E40-6CBEE215B7B3}" type="pres">
      <dgm:prSet presAssocID="{B5FFBFEC-11E9-41D7-95B7-159DA797E3A2}" presName="compNode" presStyleCnt="0"/>
      <dgm:spPr/>
    </dgm:pt>
    <dgm:pt modelId="{F9BC13D3-2504-470C-B237-0987D342FF9B}" type="pres">
      <dgm:prSet presAssocID="{B5FFBFEC-11E9-41D7-95B7-159DA797E3A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E7AD1761-F53C-4F37-8B67-222AB6C432A6}" type="pres">
      <dgm:prSet presAssocID="{B5FFBFEC-11E9-41D7-95B7-159DA797E3A2}" presName="iconSpace" presStyleCnt="0"/>
      <dgm:spPr/>
    </dgm:pt>
    <dgm:pt modelId="{56CB8734-6240-4FDD-8576-F38DF8DF2B11}" type="pres">
      <dgm:prSet presAssocID="{B5FFBFEC-11E9-41D7-95B7-159DA797E3A2}" presName="parTx" presStyleLbl="revTx" presStyleIdx="0" presStyleCnt="4">
        <dgm:presLayoutVars>
          <dgm:chMax val="0"/>
          <dgm:chPref val="0"/>
        </dgm:presLayoutVars>
      </dgm:prSet>
      <dgm:spPr/>
    </dgm:pt>
    <dgm:pt modelId="{D3A8CCD9-3C2B-4403-AD47-B6D34F1CF107}" type="pres">
      <dgm:prSet presAssocID="{B5FFBFEC-11E9-41D7-95B7-159DA797E3A2}" presName="txSpace" presStyleCnt="0"/>
      <dgm:spPr/>
    </dgm:pt>
    <dgm:pt modelId="{311AC3A3-2D2D-4CCE-93D6-3007309C3508}" type="pres">
      <dgm:prSet presAssocID="{B5FFBFEC-11E9-41D7-95B7-159DA797E3A2}" presName="desTx" presStyleLbl="revTx" presStyleIdx="1" presStyleCnt="4">
        <dgm:presLayoutVars/>
      </dgm:prSet>
      <dgm:spPr/>
    </dgm:pt>
    <dgm:pt modelId="{A6A72AB8-64C4-4D24-80C9-BB329A43D138}" type="pres">
      <dgm:prSet presAssocID="{40160CA7-25E9-404B-AF90-539203CF73B0}" presName="sibTrans" presStyleCnt="0"/>
      <dgm:spPr/>
    </dgm:pt>
    <dgm:pt modelId="{04CFB9B1-05E0-4AF2-A71C-39AC011CF963}" type="pres">
      <dgm:prSet presAssocID="{F0D7DC1E-60C6-425F-9C3A-DDA66252C5D8}" presName="compNode" presStyleCnt="0"/>
      <dgm:spPr/>
    </dgm:pt>
    <dgm:pt modelId="{E921F78F-DD9C-4ADE-ADE2-60B5554D866F}" type="pres">
      <dgm:prSet presAssocID="{F0D7DC1E-60C6-425F-9C3A-DDA66252C5D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34DCA18F-2396-4753-A53B-B443849FB6A8}" type="pres">
      <dgm:prSet presAssocID="{F0D7DC1E-60C6-425F-9C3A-DDA66252C5D8}" presName="iconSpace" presStyleCnt="0"/>
      <dgm:spPr/>
    </dgm:pt>
    <dgm:pt modelId="{96A1628C-0AC7-44C5-B162-69C32AF5EF13}" type="pres">
      <dgm:prSet presAssocID="{F0D7DC1E-60C6-425F-9C3A-DDA66252C5D8}" presName="parTx" presStyleLbl="revTx" presStyleIdx="2" presStyleCnt="4">
        <dgm:presLayoutVars>
          <dgm:chMax val="0"/>
          <dgm:chPref val="0"/>
        </dgm:presLayoutVars>
      </dgm:prSet>
      <dgm:spPr/>
    </dgm:pt>
    <dgm:pt modelId="{568D6F50-659E-4110-B144-E1BABAEBEAB1}" type="pres">
      <dgm:prSet presAssocID="{F0D7DC1E-60C6-425F-9C3A-DDA66252C5D8}" presName="txSpace" presStyleCnt="0"/>
      <dgm:spPr/>
    </dgm:pt>
    <dgm:pt modelId="{985B1CF6-D139-411F-9D69-5C341BC0E0D2}" type="pres">
      <dgm:prSet presAssocID="{F0D7DC1E-60C6-425F-9C3A-DDA66252C5D8}" presName="desTx" presStyleLbl="revTx" presStyleIdx="3" presStyleCnt="4">
        <dgm:presLayoutVars/>
      </dgm:prSet>
      <dgm:spPr/>
    </dgm:pt>
  </dgm:ptLst>
  <dgm:cxnLst>
    <dgm:cxn modelId="{680ACE37-614D-3E40-AC6F-5F05D8008D7B}" type="presOf" srcId="{F0D7DC1E-60C6-425F-9C3A-DDA66252C5D8}" destId="{96A1628C-0AC7-44C5-B162-69C32AF5EF13}" srcOrd="0" destOrd="0" presId="urn:microsoft.com/office/officeart/2018/2/layout/IconLabelDescriptionList"/>
    <dgm:cxn modelId="{5AD4C843-FBA5-474B-B2AB-8E19A70B4791}" srcId="{9891ECB5-3A04-403F-9DD9-5B26466574C1}" destId="{B5FFBFEC-11E9-41D7-95B7-159DA797E3A2}" srcOrd="0" destOrd="0" parTransId="{50DAABCA-076F-457C-BB33-F3DAAEFBFCAA}" sibTransId="{40160CA7-25E9-404B-AF90-539203CF73B0}"/>
    <dgm:cxn modelId="{FD811D4F-CA3F-3E46-8D57-036F6CE54676}" type="presOf" srcId="{B5FFBFEC-11E9-41D7-95B7-159DA797E3A2}" destId="{56CB8734-6240-4FDD-8576-F38DF8DF2B11}" srcOrd="0" destOrd="0" presId="urn:microsoft.com/office/officeart/2018/2/layout/IconLabelDescriptionList"/>
    <dgm:cxn modelId="{E06C754F-9674-4473-B0A5-9ABF0489A67F}" srcId="{F0D7DC1E-60C6-425F-9C3A-DDA66252C5D8}" destId="{71715262-EF36-472F-9A96-C19B245BEF9B}" srcOrd="0" destOrd="0" parTransId="{463C56F7-5966-4CAB-AD8F-262F1C0A6971}" sibTransId="{C4A09E8E-CA65-42A1-94CD-6643086F38E0}"/>
    <dgm:cxn modelId="{DA5EEB59-66BF-8F42-B85C-9AC6B4A196A0}" type="presOf" srcId="{71715262-EF36-472F-9A96-C19B245BEF9B}" destId="{985B1CF6-D139-411F-9D69-5C341BC0E0D2}" srcOrd="0" destOrd="0" presId="urn:microsoft.com/office/officeart/2018/2/layout/IconLabelDescriptionList"/>
    <dgm:cxn modelId="{91587268-14F3-4267-9208-32DEBFC25F0C}" srcId="{9891ECB5-3A04-403F-9DD9-5B26466574C1}" destId="{F0D7DC1E-60C6-425F-9C3A-DDA66252C5D8}" srcOrd="1" destOrd="0" parTransId="{45697925-F15C-4ECA-BA6C-C22762DF1E87}" sibTransId="{94910C86-D59A-4D98-91FE-0D0E32E7A5D3}"/>
    <dgm:cxn modelId="{76366E82-9260-4347-8661-D787FBB23C06}" type="presOf" srcId="{9891ECB5-3A04-403F-9DD9-5B26466574C1}" destId="{15F0DEFE-2601-485D-9FF3-7E6E83741AAB}" srcOrd="0" destOrd="0" presId="urn:microsoft.com/office/officeart/2018/2/layout/IconLabelDescriptionList"/>
    <dgm:cxn modelId="{7328D2F0-9111-47FC-B525-F45F919DC8C9}" srcId="{F0D7DC1E-60C6-425F-9C3A-DDA66252C5D8}" destId="{D71BF312-CFC3-45E4-913E-D8D8E542E8DE}" srcOrd="1" destOrd="0" parTransId="{7F1DFA33-AC5E-4044-8F34-824988EE4AA9}" sibTransId="{16A6C8DA-CA6A-4AC8-AA7B-A3A2EB3BAC40}"/>
    <dgm:cxn modelId="{00FEA8F5-3ED8-7C45-A31C-058E9C014B9B}" type="presOf" srcId="{D71BF312-CFC3-45E4-913E-D8D8E542E8DE}" destId="{985B1CF6-D139-411F-9D69-5C341BC0E0D2}" srcOrd="0" destOrd="1" presId="urn:microsoft.com/office/officeart/2018/2/layout/IconLabelDescriptionList"/>
    <dgm:cxn modelId="{A6AD173C-702F-E24C-B6C8-FABEDF405B33}" type="presParOf" srcId="{15F0DEFE-2601-485D-9FF3-7E6E83741AAB}" destId="{B71B54FE-476E-42F7-8E40-6CBEE215B7B3}" srcOrd="0" destOrd="0" presId="urn:microsoft.com/office/officeart/2018/2/layout/IconLabelDescriptionList"/>
    <dgm:cxn modelId="{04A01BC2-9CA5-904C-A5B2-F34B125B7C30}" type="presParOf" srcId="{B71B54FE-476E-42F7-8E40-6CBEE215B7B3}" destId="{F9BC13D3-2504-470C-B237-0987D342FF9B}" srcOrd="0" destOrd="0" presId="urn:microsoft.com/office/officeart/2018/2/layout/IconLabelDescriptionList"/>
    <dgm:cxn modelId="{07F64543-5F35-194C-AFF5-8E48A451E83F}" type="presParOf" srcId="{B71B54FE-476E-42F7-8E40-6CBEE215B7B3}" destId="{E7AD1761-F53C-4F37-8B67-222AB6C432A6}" srcOrd="1" destOrd="0" presId="urn:microsoft.com/office/officeart/2018/2/layout/IconLabelDescriptionList"/>
    <dgm:cxn modelId="{59FA35EA-62FE-FB47-88C7-E7484CC37CB6}" type="presParOf" srcId="{B71B54FE-476E-42F7-8E40-6CBEE215B7B3}" destId="{56CB8734-6240-4FDD-8576-F38DF8DF2B11}" srcOrd="2" destOrd="0" presId="urn:microsoft.com/office/officeart/2018/2/layout/IconLabelDescriptionList"/>
    <dgm:cxn modelId="{2F2CD61E-2D77-AA45-8BB5-75BE7029EF44}" type="presParOf" srcId="{B71B54FE-476E-42F7-8E40-6CBEE215B7B3}" destId="{D3A8CCD9-3C2B-4403-AD47-B6D34F1CF107}" srcOrd="3" destOrd="0" presId="urn:microsoft.com/office/officeart/2018/2/layout/IconLabelDescriptionList"/>
    <dgm:cxn modelId="{4450F096-19B2-F342-92E1-FFD952875F58}" type="presParOf" srcId="{B71B54FE-476E-42F7-8E40-6CBEE215B7B3}" destId="{311AC3A3-2D2D-4CCE-93D6-3007309C3508}" srcOrd="4" destOrd="0" presId="urn:microsoft.com/office/officeart/2018/2/layout/IconLabelDescriptionList"/>
    <dgm:cxn modelId="{BE8F7F2A-F3F9-4A4C-8AC9-6BE345150186}" type="presParOf" srcId="{15F0DEFE-2601-485D-9FF3-7E6E83741AAB}" destId="{A6A72AB8-64C4-4D24-80C9-BB329A43D138}" srcOrd="1" destOrd="0" presId="urn:microsoft.com/office/officeart/2018/2/layout/IconLabelDescriptionList"/>
    <dgm:cxn modelId="{B4D5954E-B496-FD40-B936-E98D6DF5D1A4}" type="presParOf" srcId="{15F0DEFE-2601-485D-9FF3-7E6E83741AAB}" destId="{04CFB9B1-05E0-4AF2-A71C-39AC011CF963}" srcOrd="2" destOrd="0" presId="urn:microsoft.com/office/officeart/2018/2/layout/IconLabelDescriptionList"/>
    <dgm:cxn modelId="{7C26D128-7B47-4F45-B507-0725AB9EB926}" type="presParOf" srcId="{04CFB9B1-05E0-4AF2-A71C-39AC011CF963}" destId="{E921F78F-DD9C-4ADE-ADE2-60B5554D866F}" srcOrd="0" destOrd="0" presId="urn:microsoft.com/office/officeart/2018/2/layout/IconLabelDescriptionList"/>
    <dgm:cxn modelId="{426574D3-20A7-0146-B861-0204A046C662}" type="presParOf" srcId="{04CFB9B1-05E0-4AF2-A71C-39AC011CF963}" destId="{34DCA18F-2396-4753-A53B-B443849FB6A8}" srcOrd="1" destOrd="0" presId="urn:microsoft.com/office/officeart/2018/2/layout/IconLabelDescriptionList"/>
    <dgm:cxn modelId="{B34E1DE8-7B5D-5C45-859E-CA05B2035F89}" type="presParOf" srcId="{04CFB9B1-05E0-4AF2-A71C-39AC011CF963}" destId="{96A1628C-0AC7-44C5-B162-69C32AF5EF13}" srcOrd="2" destOrd="0" presId="urn:microsoft.com/office/officeart/2018/2/layout/IconLabelDescriptionList"/>
    <dgm:cxn modelId="{BEEED367-9991-2240-A7D1-58C63888E1A8}" type="presParOf" srcId="{04CFB9B1-05E0-4AF2-A71C-39AC011CF963}" destId="{568D6F50-659E-4110-B144-E1BABAEBEAB1}" srcOrd="3" destOrd="0" presId="urn:microsoft.com/office/officeart/2018/2/layout/IconLabelDescriptionList"/>
    <dgm:cxn modelId="{BE66761F-A3BA-504B-AB87-7D06DC9E4233}" type="presParOf" srcId="{04CFB9B1-05E0-4AF2-A71C-39AC011CF963}" destId="{985B1CF6-D139-411F-9D69-5C341BC0E0D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C13D3-2504-470C-B237-0987D342FF9B}">
      <dsp:nvSpPr>
        <dsp:cNvPr id="0" name=""/>
        <dsp:cNvSpPr/>
      </dsp:nvSpPr>
      <dsp:spPr>
        <a:xfrm>
          <a:off x="107187" y="18523"/>
          <a:ext cx="1510523" cy="14948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6CB8734-6240-4FDD-8576-F38DF8DF2B11}">
      <dsp:nvSpPr>
        <dsp:cNvPr id="0" name=""/>
        <dsp:cNvSpPr/>
      </dsp:nvSpPr>
      <dsp:spPr>
        <a:xfrm>
          <a:off x="107187" y="1665828"/>
          <a:ext cx="4315781" cy="640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defRPr b="1"/>
          </a:pPr>
          <a:r>
            <a:rPr lang="en-US" sz="2200" b="1" kern="1200">
              <a:latin typeface="Baghdad" pitchFamily="2" charset="-78"/>
              <a:cs typeface="Baghdad" pitchFamily="2" charset="-78"/>
            </a:rPr>
            <a:t>Dismissal of a Business Manager </a:t>
          </a:r>
          <a:endParaRPr lang="en-US" sz="2200" kern="1200">
            <a:latin typeface="Baghdad" pitchFamily="2" charset="-78"/>
            <a:cs typeface="Baghdad" pitchFamily="2" charset="-78"/>
          </a:endParaRPr>
        </a:p>
      </dsp:txBody>
      <dsp:txXfrm>
        <a:off x="107187" y="1665828"/>
        <a:ext cx="4315781" cy="640670"/>
      </dsp:txXfrm>
    </dsp:sp>
    <dsp:sp modelId="{311AC3A3-2D2D-4CCE-93D6-3007309C3508}">
      <dsp:nvSpPr>
        <dsp:cNvPr id="0" name=""/>
        <dsp:cNvSpPr/>
      </dsp:nvSpPr>
      <dsp:spPr>
        <a:xfrm>
          <a:off x="107187" y="2377386"/>
          <a:ext cx="4315781" cy="1185490"/>
        </a:xfrm>
        <a:prstGeom prst="rect">
          <a:avLst/>
        </a:prstGeom>
        <a:noFill/>
        <a:ln>
          <a:noFill/>
        </a:ln>
        <a:effectLst/>
      </dsp:spPr>
      <dsp:style>
        <a:lnRef idx="0">
          <a:scrgbClr r="0" g="0" b="0"/>
        </a:lnRef>
        <a:fillRef idx="0">
          <a:scrgbClr r="0" g="0" b="0"/>
        </a:fillRef>
        <a:effectRef idx="0">
          <a:scrgbClr r="0" g="0" b="0"/>
        </a:effectRef>
        <a:fontRef idx="minor"/>
      </dsp:style>
    </dsp:sp>
    <dsp:sp modelId="{E921F78F-DD9C-4ADE-ADE2-60B5554D866F}">
      <dsp:nvSpPr>
        <dsp:cNvPr id="0" name=""/>
        <dsp:cNvSpPr/>
      </dsp:nvSpPr>
      <dsp:spPr>
        <a:xfrm>
          <a:off x="5178230" y="18523"/>
          <a:ext cx="1510523" cy="14948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6A1628C-0AC7-44C5-B162-69C32AF5EF13}">
      <dsp:nvSpPr>
        <dsp:cNvPr id="0" name=""/>
        <dsp:cNvSpPr/>
      </dsp:nvSpPr>
      <dsp:spPr>
        <a:xfrm>
          <a:off x="5178230" y="1665828"/>
          <a:ext cx="4315781" cy="640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90000"/>
            </a:lnSpc>
            <a:spcBef>
              <a:spcPct val="0"/>
            </a:spcBef>
            <a:spcAft>
              <a:spcPct val="35000"/>
            </a:spcAft>
            <a:buNone/>
            <a:defRPr b="1"/>
          </a:pPr>
          <a:r>
            <a:rPr lang="en-US" sz="2200" kern="1200">
              <a:latin typeface="Baghdad" pitchFamily="2" charset="-78"/>
              <a:cs typeface="Baghdad" pitchFamily="2" charset="-78"/>
            </a:rPr>
            <a:t>A school board can:</a:t>
          </a:r>
        </a:p>
      </dsp:txBody>
      <dsp:txXfrm>
        <a:off x="5178230" y="1665828"/>
        <a:ext cx="4315781" cy="640670"/>
      </dsp:txXfrm>
    </dsp:sp>
    <dsp:sp modelId="{985B1CF6-D139-411F-9D69-5C341BC0E0D2}">
      <dsp:nvSpPr>
        <dsp:cNvPr id="0" name=""/>
        <dsp:cNvSpPr/>
      </dsp:nvSpPr>
      <dsp:spPr>
        <a:xfrm>
          <a:off x="5178230" y="2377386"/>
          <a:ext cx="4315781" cy="1185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latin typeface="Baghdad" pitchFamily="2" charset="-78"/>
              <a:cs typeface="Baghdad" pitchFamily="2" charset="-78"/>
            </a:rPr>
            <a:t>Dismiss a business manager for cause without prior notice</a:t>
          </a:r>
        </a:p>
        <a:p>
          <a:pPr marL="0" lvl="0" indent="0" algn="l" defTabSz="755650">
            <a:lnSpc>
              <a:spcPct val="90000"/>
            </a:lnSpc>
            <a:spcBef>
              <a:spcPct val="0"/>
            </a:spcBef>
            <a:spcAft>
              <a:spcPct val="35000"/>
            </a:spcAft>
            <a:buNone/>
          </a:pPr>
          <a:r>
            <a:rPr lang="en-US" sz="1700" kern="1200">
              <a:latin typeface="Baghdad" pitchFamily="2" charset="-78"/>
              <a:cs typeface="Baghdad" pitchFamily="2" charset="-78"/>
            </a:rPr>
            <a:t>Dismiss a business manager without cause with thirty-days written notice</a:t>
          </a:r>
        </a:p>
      </dsp:txBody>
      <dsp:txXfrm>
        <a:off x="5178230" y="2377386"/>
        <a:ext cx="4315781" cy="118549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7053" cy="467363"/>
          </a:xfrm>
          <a:prstGeom prst="rect">
            <a:avLst/>
          </a:prstGeom>
        </p:spPr>
        <p:txBody>
          <a:bodyPr vert="horz" lIns="91751" tIns="45875" rIns="91751" bIns="45875" rtlCol="0"/>
          <a:lstStyle>
            <a:lvl1pPr algn="l">
              <a:defRPr sz="1200"/>
            </a:lvl1pPr>
          </a:lstStyle>
          <a:p>
            <a:endParaRPr lang="en-US"/>
          </a:p>
        </p:txBody>
      </p:sp>
      <p:sp>
        <p:nvSpPr>
          <p:cNvPr id="3" name="Date Placeholder 2"/>
          <p:cNvSpPr>
            <a:spLocks noGrp="1"/>
          </p:cNvSpPr>
          <p:nvPr>
            <p:ph type="dt" sz="quarter" idx="1"/>
          </p:nvPr>
        </p:nvSpPr>
        <p:spPr>
          <a:xfrm>
            <a:off x="3994614" y="0"/>
            <a:ext cx="3057053" cy="467363"/>
          </a:xfrm>
          <a:prstGeom prst="rect">
            <a:avLst/>
          </a:prstGeom>
        </p:spPr>
        <p:txBody>
          <a:bodyPr vert="horz" lIns="91751" tIns="45875" rIns="91751" bIns="45875" rtlCol="0"/>
          <a:lstStyle>
            <a:lvl1pPr algn="r">
              <a:defRPr sz="1200"/>
            </a:lvl1pPr>
          </a:lstStyle>
          <a:p>
            <a:fld id="{49475A57-3417-433A-AEAF-46B087F977C7}" type="datetimeFigureOut">
              <a:rPr lang="en-US" smtClean="0"/>
              <a:t>9/13/23</a:t>
            </a:fld>
            <a:endParaRPr lang="en-US"/>
          </a:p>
        </p:txBody>
      </p:sp>
      <p:sp>
        <p:nvSpPr>
          <p:cNvPr id="4" name="Footer Placeholder 3"/>
          <p:cNvSpPr>
            <a:spLocks noGrp="1"/>
          </p:cNvSpPr>
          <p:nvPr>
            <p:ph type="ftr" sz="quarter" idx="2"/>
          </p:nvPr>
        </p:nvSpPr>
        <p:spPr>
          <a:xfrm>
            <a:off x="0" y="8841738"/>
            <a:ext cx="3057053" cy="467363"/>
          </a:xfrm>
          <a:prstGeom prst="rect">
            <a:avLst/>
          </a:prstGeom>
        </p:spPr>
        <p:txBody>
          <a:bodyPr vert="horz" lIns="91751" tIns="45875" rIns="91751" bIns="45875" rtlCol="0" anchor="b"/>
          <a:lstStyle>
            <a:lvl1pPr algn="l">
              <a:defRPr sz="1200"/>
            </a:lvl1pPr>
          </a:lstStyle>
          <a:p>
            <a:endParaRPr lang="en-US"/>
          </a:p>
        </p:txBody>
      </p:sp>
      <p:sp>
        <p:nvSpPr>
          <p:cNvPr id="5" name="Slide Number Placeholder 4"/>
          <p:cNvSpPr>
            <a:spLocks noGrp="1"/>
          </p:cNvSpPr>
          <p:nvPr>
            <p:ph type="sldNum" sz="quarter" idx="3"/>
          </p:nvPr>
        </p:nvSpPr>
        <p:spPr>
          <a:xfrm>
            <a:off x="3994614" y="8841738"/>
            <a:ext cx="3057053" cy="467363"/>
          </a:xfrm>
          <a:prstGeom prst="rect">
            <a:avLst/>
          </a:prstGeom>
        </p:spPr>
        <p:txBody>
          <a:bodyPr vert="horz" lIns="91751" tIns="45875" rIns="91751" bIns="45875" rtlCol="0" anchor="b"/>
          <a:lstStyle>
            <a:lvl1pPr algn="r">
              <a:defRPr sz="1200"/>
            </a:lvl1pPr>
          </a:lstStyle>
          <a:p>
            <a:fld id="{2BD87F31-5DAE-4071-9662-32F128BF0E2B}" type="slidenum">
              <a:rPr lang="en-US" smtClean="0"/>
              <a:t>‹#›</a:t>
            </a:fld>
            <a:endParaRPr lang="en-US"/>
          </a:p>
        </p:txBody>
      </p:sp>
    </p:spTree>
    <p:extLst>
      <p:ext uri="{BB962C8B-B14F-4D97-AF65-F5344CB8AC3E}">
        <p14:creationId xmlns:p14="http://schemas.microsoft.com/office/powerpoint/2010/main" val="50015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7072"/>
          </a:xfrm>
          <a:prstGeom prst="rect">
            <a:avLst/>
          </a:prstGeom>
        </p:spPr>
        <p:txBody>
          <a:bodyPr vert="horz" lIns="93496" tIns="46748" rIns="93496" bIns="46748" rtlCol="0"/>
          <a:lstStyle>
            <a:lvl1pPr algn="l">
              <a:defRPr sz="1200"/>
            </a:lvl1pPr>
          </a:lstStyle>
          <a:p>
            <a:endParaRPr lang="en-US"/>
          </a:p>
        </p:txBody>
      </p:sp>
      <p:sp>
        <p:nvSpPr>
          <p:cNvPr id="3" name="Date Placeholder 2"/>
          <p:cNvSpPr>
            <a:spLocks noGrp="1"/>
          </p:cNvSpPr>
          <p:nvPr>
            <p:ph type="dt" idx="1"/>
          </p:nvPr>
        </p:nvSpPr>
        <p:spPr>
          <a:xfrm>
            <a:off x="3995217" y="1"/>
            <a:ext cx="3056414" cy="467072"/>
          </a:xfrm>
          <a:prstGeom prst="rect">
            <a:avLst/>
          </a:prstGeom>
        </p:spPr>
        <p:txBody>
          <a:bodyPr vert="horz" lIns="93496" tIns="46748" rIns="93496" bIns="46748" rtlCol="0"/>
          <a:lstStyle>
            <a:lvl1pPr algn="r">
              <a:defRPr sz="1200"/>
            </a:lvl1pPr>
          </a:lstStyle>
          <a:p>
            <a:fld id="{C5A4D2E6-D1F2-4346-9F11-05137CAD63B9}" type="datetimeFigureOut">
              <a:rPr lang="en-US" smtClean="0"/>
              <a:t>9/13/23</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6" tIns="46748" rIns="93496" bIns="46748"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6" tIns="46748" rIns="93496" bIns="467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56414" cy="467071"/>
          </a:xfrm>
          <a:prstGeom prst="rect">
            <a:avLst/>
          </a:prstGeom>
        </p:spPr>
        <p:txBody>
          <a:bodyPr vert="horz" lIns="93496" tIns="46748" rIns="93496" bIns="46748"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1"/>
            <a:ext cx="3056414" cy="467071"/>
          </a:xfrm>
          <a:prstGeom prst="rect">
            <a:avLst/>
          </a:prstGeom>
        </p:spPr>
        <p:txBody>
          <a:bodyPr vert="horz" lIns="93496" tIns="46748" rIns="93496" bIns="46748" rtlCol="0" anchor="b"/>
          <a:lstStyle>
            <a:lvl1pPr algn="r">
              <a:defRPr sz="1200"/>
            </a:lvl1pPr>
          </a:lstStyle>
          <a:p>
            <a:fld id="{38B05F80-51E1-4853-9618-9888B21D933D}" type="slidenum">
              <a:rPr lang="en-US" smtClean="0"/>
              <a:t>‹#›</a:t>
            </a:fld>
            <a:endParaRPr lang="en-US"/>
          </a:p>
        </p:txBody>
      </p:sp>
    </p:spTree>
    <p:extLst>
      <p:ext uri="{BB962C8B-B14F-4D97-AF65-F5344CB8AC3E}">
        <p14:creationId xmlns:p14="http://schemas.microsoft.com/office/powerpoint/2010/main" val="149269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Mike Bitz – Superintendent of Mandan Schools</a:t>
            </a:r>
          </a:p>
          <a:p>
            <a:endParaRPr lang="en-US" dirty="0"/>
          </a:p>
          <a:p>
            <a:r>
              <a:rPr lang="en-US" dirty="0"/>
              <a:t>Scheduled to be here from 12:30 – 2:30</a:t>
            </a:r>
          </a:p>
          <a:p>
            <a:endParaRPr lang="en-US" dirty="0"/>
          </a:p>
          <a:p>
            <a:r>
              <a:rPr lang="en-US" dirty="0"/>
              <a:t>We won’t take a break, and hopefully we can end early  </a:t>
            </a:r>
          </a:p>
          <a:p>
            <a:endParaRPr lang="en-US" dirty="0"/>
          </a:p>
        </p:txBody>
      </p:sp>
      <p:sp>
        <p:nvSpPr>
          <p:cNvPr id="4" name="Slide Number Placeholder 3"/>
          <p:cNvSpPr>
            <a:spLocks noGrp="1"/>
          </p:cNvSpPr>
          <p:nvPr>
            <p:ph type="sldNum" sz="quarter" idx="10"/>
          </p:nvPr>
        </p:nvSpPr>
        <p:spPr/>
        <p:txBody>
          <a:bodyPr/>
          <a:lstStyle/>
          <a:p>
            <a:fld id="{38B05F80-51E1-4853-9618-9888B21D933D}" type="slidenum">
              <a:rPr lang="en-US" smtClean="0"/>
              <a:t>1</a:t>
            </a:fld>
            <a:endParaRPr lang="en-US" dirty="0"/>
          </a:p>
        </p:txBody>
      </p:sp>
    </p:spTree>
    <p:extLst>
      <p:ext uri="{BB962C8B-B14F-4D97-AF65-F5344CB8AC3E}">
        <p14:creationId xmlns:p14="http://schemas.microsoft.com/office/powerpoint/2010/main" val="2418880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Bismarck the business manger reports to the superintendent.</a:t>
            </a:r>
          </a:p>
          <a:p>
            <a:endParaRPr lang="en-US" dirty="0"/>
          </a:p>
          <a:p>
            <a:r>
              <a:rPr lang="en-US" dirty="0"/>
              <a:t>He supervises:  Accounting, Facilities &amp; Transportation, Building Safety &amp; Security, Workforce Safety, Food Service, &amp; Printing.</a:t>
            </a:r>
          </a:p>
        </p:txBody>
      </p:sp>
      <p:sp>
        <p:nvSpPr>
          <p:cNvPr id="4" name="Slide Number Placeholder 3"/>
          <p:cNvSpPr>
            <a:spLocks noGrp="1"/>
          </p:cNvSpPr>
          <p:nvPr>
            <p:ph type="sldNum" sz="quarter" idx="10"/>
          </p:nvPr>
        </p:nvSpPr>
        <p:spPr/>
        <p:txBody>
          <a:bodyPr/>
          <a:lstStyle/>
          <a:p>
            <a:fld id="{38B05F80-51E1-4853-9618-9888B21D933D}" type="slidenum">
              <a:rPr lang="en-US" smtClean="0"/>
              <a:t>10</a:t>
            </a:fld>
            <a:endParaRPr lang="en-US"/>
          </a:p>
        </p:txBody>
      </p:sp>
    </p:spTree>
    <p:extLst>
      <p:ext uri="{BB962C8B-B14F-4D97-AF65-F5344CB8AC3E}">
        <p14:creationId xmlns:p14="http://schemas.microsoft.com/office/powerpoint/2010/main" val="131948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Fargo Jackie is supervised by the superintendent.</a:t>
            </a:r>
          </a:p>
          <a:p>
            <a:endParaRPr lang="en-US" dirty="0"/>
          </a:p>
          <a:p>
            <a:r>
              <a:rPr lang="en-US" dirty="0"/>
              <a:t>The business manager position is part of the executive cabinet.</a:t>
            </a:r>
          </a:p>
          <a:p>
            <a:endParaRPr lang="en-US" dirty="0"/>
          </a:p>
        </p:txBody>
      </p:sp>
      <p:sp>
        <p:nvSpPr>
          <p:cNvPr id="4" name="Slide Number Placeholder 3"/>
          <p:cNvSpPr>
            <a:spLocks noGrp="1"/>
          </p:cNvSpPr>
          <p:nvPr>
            <p:ph type="sldNum" sz="quarter" idx="5"/>
          </p:nvPr>
        </p:nvSpPr>
        <p:spPr/>
        <p:txBody>
          <a:bodyPr/>
          <a:lstStyle/>
          <a:p>
            <a:fld id="{38B05F80-51E1-4853-9618-9888B21D933D}" type="slidenum">
              <a:rPr lang="en-US" smtClean="0"/>
              <a:t>11</a:t>
            </a:fld>
            <a:endParaRPr lang="en-US"/>
          </a:p>
        </p:txBody>
      </p:sp>
    </p:spTree>
    <p:extLst>
      <p:ext uri="{BB962C8B-B14F-4D97-AF65-F5344CB8AC3E}">
        <p14:creationId xmlns:p14="http://schemas.microsoft.com/office/powerpoint/2010/main" val="358587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257300"/>
            <a:ext cx="5586413" cy="3141663"/>
          </a:xfrm>
        </p:spPr>
      </p:sp>
      <p:sp>
        <p:nvSpPr>
          <p:cNvPr id="3" name="Notes Placeholder 2"/>
          <p:cNvSpPr>
            <a:spLocks noGrp="1"/>
          </p:cNvSpPr>
          <p:nvPr>
            <p:ph type="body" idx="1"/>
          </p:nvPr>
        </p:nvSpPr>
        <p:spPr/>
        <p:txBody>
          <a:bodyPr/>
          <a:lstStyle/>
          <a:p>
            <a:r>
              <a:rPr lang="en-US" dirty="0"/>
              <a:t>The easiest way to look at the ND School School Funding Formula is to look at the per pupil payment as a per pupil guarantee.  </a:t>
            </a:r>
          </a:p>
          <a:p>
            <a:endParaRPr lang="en-US" dirty="0"/>
          </a:p>
          <a:p>
            <a:r>
              <a:rPr lang="en-US" dirty="0"/>
              <a:t>School Districts are required to levy 60 mills in their general fund.  The state will fill in the gap from what the local 60 mills levy generates to get to the per pupil guarantee.  Last year is was $10,136.  In Mandan we generate about $1,872 per pupil from our general fund levy.  The state then fills in the gap to get Mandan to the per pupil guarantee.  </a:t>
            </a:r>
          </a:p>
          <a:p>
            <a:endParaRPr lang="en-US" dirty="0"/>
          </a:p>
          <a:p>
            <a:r>
              <a:rPr lang="en-US" dirty="0"/>
              <a:t>No two school in the same get the same per pupil payment from the state, but all schools have the same dollars available per pupil</a:t>
            </a:r>
          </a:p>
          <a:p>
            <a:endParaRPr lang="en-US" dirty="0"/>
          </a:p>
          <a:p>
            <a:endParaRPr lang="en-US" dirty="0"/>
          </a:p>
        </p:txBody>
      </p:sp>
      <p:sp>
        <p:nvSpPr>
          <p:cNvPr id="4" name="Slide Number Placeholder 3"/>
          <p:cNvSpPr>
            <a:spLocks noGrp="1"/>
          </p:cNvSpPr>
          <p:nvPr>
            <p:ph type="sldNum" sz="quarter" idx="10"/>
          </p:nvPr>
        </p:nvSpPr>
        <p:spPr/>
        <p:txBody>
          <a:bodyPr/>
          <a:lstStyle/>
          <a:p>
            <a:fld id="{937004FD-965E-400B-9C1B-9A1F83A44FBF}" type="slidenum">
              <a:rPr lang="en-US" smtClean="0"/>
              <a:t>12</a:t>
            </a:fld>
            <a:endParaRPr lang="en-US" dirty="0"/>
          </a:p>
        </p:txBody>
      </p:sp>
    </p:spTree>
    <p:extLst>
      <p:ext uri="{BB962C8B-B14F-4D97-AF65-F5344CB8AC3E}">
        <p14:creationId xmlns:p14="http://schemas.microsoft.com/office/powerpoint/2010/main" val="1033602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000000"/>
                </a:solidFill>
                <a:latin typeface="Calibri" panose="020F0502020204030204" pitchFamily="34" charset="0"/>
              </a:rPr>
              <a:t>	State 		Total		Percentage of Revenue	</a:t>
            </a:r>
          </a:p>
          <a:p>
            <a:r>
              <a:rPr lang="en-US" sz="1200" b="1" i="0" u="none" strike="noStrike" baseline="0" dirty="0">
                <a:solidFill>
                  <a:srgbClr val="000000"/>
                </a:solidFill>
                <a:latin typeface="Calibri" panose="020F0502020204030204" pitchFamily="34" charset="0"/>
              </a:rPr>
              <a:t>	Revenue		Revenue		from the State	</a:t>
            </a:r>
          </a:p>
          <a:p>
            <a:r>
              <a:rPr lang="en-US" sz="1200" b="1" i="0" u="none" strike="noStrike" baseline="0" dirty="0">
                <a:solidFill>
                  <a:srgbClr val="000000"/>
                </a:solidFill>
                <a:latin typeface="Calibri" panose="020F0502020204030204" pitchFamily="34" charset="0"/>
              </a:rPr>
              <a:t>						</a:t>
            </a:r>
          </a:p>
          <a:p>
            <a:r>
              <a:rPr lang="en-US" sz="1200" b="0" i="0" u="none" strike="noStrike" baseline="0" dirty="0">
                <a:solidFill>
                  <a:srgbClr val="000000"/>
                </a:solidFill>
                <a:latin typeface="Calibri" panose="020F0502020204030204" pitchFamily="34" charset="0"/>
              </a:rPr>
              <a:t>Minto	 $         3,299,147 		 $          4,346,988 		75.90%	</a:t>
            </a:r>
          </a:p>
          <a:p>
            <a:r>
              <a:rPr lang="en-US" sz="1200" b="0" i="0" u="none" strike="noStrike" baseline="0" dirty="0">
                <a:solidFill>
                  <a:srgbClr val="000000"/>
                </a:solidFill>
                <a:latin typeface="Calibri" panose="020F0502020204030204" pitchFamily="34" charset="0"/>
              </a:rPr>
              <a:t>Mandan	 $      37,191,684 	</a:t>
            </a:r>
            <a:r>
              <a:rPr lang="en-US" sz="1100" b="0" i="0" u="none" strike="noStrike" baseline="0" dirty="0">
                <a:solidFill>
                  <a:srgbClr val="000000"/>
                </a:solidFill>
                <a:latin typeface="Calibri" panose="020F0502020204030204" pitchFamily="34" charset="0"/>
              </a:rPr>
              <a:t>	</a:t>
            </a:r>
            <a:r>
              <a:rPr lang="en-US" sz="1200" b="0" i="0" u="none" strike="noStrike" baseline="0" dirty="0">
                <a:solidFill>
                  <a:srgbClr val="000000"/>
                </a:solidFill>
                <a:latin typeface="Calibri" panose="020F0502020204030204" pitchFamily="34" charset="0"/>
              </a:rPr>
              <a:t> $        55,086,427 	</a:t>
            </a:r>
            <a:r>
              <a:rPr lang="en-US" sz="1100" b="0" i="0" u="none" strike="noStrike" baseline="0" dirty="0">
                <a:solidFill>
                  <a:srgbClr val="000000"/>
                </a:solidFill>
                <a:latin typeface="Calibri" panose="020F0502020204030204" pitchFamily="34" charset="0"/>
              </a:rPr>
              <a:t>	</a:t>
            </a:r>
            <a:r>
              <a:rPr lang="en-US" sz="1200" b="0" i="0" u="none" strike="noStrike" baseline="0" dirty="0">
                <a:solidFill>
                  <a:srgbClr val="000000"/>
                </a:solidFill>
                <a:latin typeface="Calibri" panose="020F0502020204030204" pitchFamily="34" charset="0"/>
              </a:rPr>
              <a:t>67.52%	</a:t>
            </a:r>
          </a:p>
          <a:p>
            <a:r>
              <a:rPr lang="en-US" sz="1200" b="0" i="0" u="none" strike="noStrike" baseline="0" dirty="0">
                <a:solidFill>
                  <a:srgbClr val="000000"/>
                </a:solidFill>
                <a:latin typeface="Calibri" panose="020F0502020204030204" pitchFamily="34" charset="0"/>
              </a:rPr>
              <a:t>Bismarck	 $    126,031,064 		 $     188,259,437 		66.95%	</a:t>
            </a:r>
          </a:p>
          <a:p>
            <a:r>
              <a:rPr lang="en-US" sz="1200" b="0" i="0" u="none" strike="noStrike" baseline="0" dirty="0">
                <a:solidFill>
                  <a:srgbClr val="000000"/>
                </a:solidFill>
                <a:latin typeface="Calibri" panose="020F0502020204030204" pitchFamily="34" charset="0"/>
              </a:rPr>
              <a:t>Napoleon	 $         2,691,790 		 $          4,045,911 		66.53%	</a:t>
            </a:r>
          </a:p>
          <a:p>
            <a:r>
              <a:rPr lang="en-US" sz="1200" b="0" i="0" u="none" strike="noStrike" baseline="0" dirty="0">
                <a:solidFill>
                  <a:srgbClr val="000000"/>
                </a:solidFill>
                <a:latin typeface="Calibri" panose="020F0502020204030204" pitchFamily="34" charset="0"/>
              </a:rPr>
              <a:t>Williston	 $      34,672,699 		 $        52,941,899 		65.49%	</a:t>
            </a:r>
          </a:p>
          <a:p>
            <a:r>
              <a:rPr lang="en-US" sz="1200" b="0" i="0" u="none" strike="noStrike" baseline="0" dirty="0">
                <a:solidFill>
                  <a:srgbClr val="000000"/>
                </a:solidFill>
                <a:latin typeface="Calibri" panose="020F0502020204030204" pitchFamily="34" charset="0"/>
              </a:rPr>
              <a:t>Hankinson	 $         2,649,535 		 $          4,255,054 		62.27%	</a:t>
            </a:r>
          </a:p>
          <a:p>
            <a:r>
              <a:rPr lang="en-US" sz="1200" b="0" i="0" u="none" strike="noStrike" baseline="0" dirty="0">
                <a:solidFill>
                  <a:srgbClr val="000000"/>
                </a:solidFill>
                <a:latin typeface="Calibri" panose="020F0502020204030204" pitchFamily="34" charset="0"/>
              </a:rPr>
              <a:t>Dickinson	 $      34,173,468 		 $        55,491,333 		61.58%	</a:t>
            </a:r>
          </a:p>
          <a:p>
            <a:r>
              <a:rPr lang="en-US" sz="1200" b="0" i="0" u="none" strike="noStrike" baseline="0" dirty="0">
                <a:solidFill>
                  <a:srgbClr val="FF0000"/>
                </a:solidFill>
                <a:latin typeface="Calibri" panose="020F0502020204030204" pitchFamily="34" charset="0"/>
              </a:rPr>
              <a:t>State Average	 $ 1,052,757,320 		 $  1,823,132,672 		57.74%	</a:t>
            </a:r>
          </a:p>
          <a:p>
            <a:r>
              <a:rPr lang="en-US" sz="1200" b="0" i="0" u="none" strike="noStrike" baseline="0" dirty="0">
                <a:solidFill>
                  <a:srgbClr val="000000"/>
                </a:solidFill>
                <a:latin typeface="Calibri" panose="020F0502020204030204" pitchFamily="34" charset="0"/>
              </a:rPr>
              <a:t>Carrington	 $         4,228,528 		 $          7,398,590 		57.15%	</a:t>
            </a:r>
          </a:p>
          <a:p>
            <a:r>
              <a:rPr lang="en-US" sz="1200" b="0" i="0" u="none" strike="noStrike" baseline="0" dirty="0">
                <a:solidFill>
                  <a:srgbClr val="000000"/>
                </a:solidFill>
                <a:latin typeface="Calibri" panose="020F0502020204030204" pitchFamily="34" charset="0"/>
              </a:rPr>
              <a:t>Fargo	 $    105,424,508 	</a:t>
            </a:r>
            <a:r>
              <a:rPr lang="en-US" sz="1100" b="0" i="0" u="none" strike="noStrike" baseline="0" dirty="0">
                <a:solidFill>
                  <a:srgbClr val="000000"/>
                </a:solidFill>
                <a:latin typeface="Calibri" panose="020F0502020204030204" pitchFamily="34" charset="0"/>
              </a:rPr>
              <a:t>	</a:t>
            </a:r>
            <a:r>
              <a:rPr lang="en-US" sz="1200" b="0" i="0" u="none" strike="noStrike" baseline="0" dirty="0">
                <a:solidFill>
                  <a:srgbClr val="000000"/>
                </a:solidFill>
                <a:latin typeface="Calibri" panose="020F0502020204030204" pitchFamily="34" charset="0"/>
              </a:rPr>
              <a:t> $     185,496,055 	</a:t>
            </a:r>
            <a:r>
              <a:rPr lang="en-US" sz="1100" b="0" i="0" u="none" strike="noStrike" baseline="0" dirty="0">
                <a:solidFill>
                  <a:srgbClr val="000000"/>
                </a:solidFill>
                <a:latin typeface="Calibri" panose="020F0502020204030204" pitchFamily="34" charset="0"/>
              </a:rPr>
              <a:t>	</a:t>
            </a:r>
            <a:r>
              <a:rPr lang="en-US" sz="1200" b="0" i="0" u="none" strike="noStrike" baseline="0" dirty="0">
                <a:solidFill>
                  <a:srgbClr val="000000"/>
                </a:solidFill>
                <a:latin typeface="Calibri" panose="020F0502020204030204" pitchFamily="34" charset="0"/>
              </a:rPr>
              <a:t>56.83%	</a:t>
            </a:r>
          </a:p>
          <a:p>
            <a:r>
              <a:rPr lang="en-US" sz="1200" b="0" i="0" u="none" strike="noStrike" baseline="0" dirty="0">
                <a:solidFill>
                  <a:srgbClr val="000000"/>
                </a:solidFill>
                <a:latin typeface="Calibri" panose="020F0502020204030204" pitchFamily="34" charset="0"/>
              </a:rPr>
              <a:t>Bowman Co.	 $         4,154,701 		 $          8,440,779 		49.22%	</a:t>
            </a:r>
          </a:p>
          <a:p>
            <a:r>
              <a:rPr lang="en-US" sz="1200" b="0" i="0" u="none" strike="noStrike" baseline="0" dirty="0">
                <a:solidFill>
                  <a:srgbClr val="000000"/>
                </a:solidFill>
                <a:latin typeface="Calibri" panose="020F0502020204030204" pitchFamily="34" charset="0"/>
              </a:rPr>
              <a:t>McKenzie Co.	 $      11,014,916 		 $        31,884,006 		34.55%	</a:t>
            </a:r>
          </a:p>
          <a:p>
            <a:r>
              <a:rPr lang="en-US" sz="1200" b="0" i="0" u="none" strike="noStrike" baseline="0" dirty="0">
                <a:solidFill>
                  <a:srgbClr val="000000"/>
                </a:solidFill>
                <a:latin typeface="Calibri" panose="020F0502020204030204" pitchFamily="34" charset="0"/>
              </a:rPr>
              <a:t>Burke Central	 $            814,567 		 $          2,403,694 		33.89%	</a:t>
            </a:r>
          </a:p>
          <a:p>
            <a:r>
              <a:rPr lang="en-US" sz="1200" b="0" i="0" u="none" strike="noStrike" baseline="0" dirty="0">
                <a:solidFill>
                  <a:srgbClr val="000000"/>
                </a:solidFill>
                <a:latin typeface="Calibri" panose="020F0502020204030204" pitchFamily="34" charset="0"/>
              </a:rPr>
              <a:t>New Town	 $         7,305,418 		 $        23,819,549 		30.67%	</a:t>
            </a:r>
          </a:p>
          <a:p>
            <a:r>
              <a:rPr lang="en-US" sz="1200" b="0" i="0" u="none" strike="noStrike" baseline="0" dirty="0">
                <a:solidFill>
                  <a:srgbClr val="000000"/>
                </a:solidFill>
                <a:latin typeface="Calibri" panose="020F0502020204030204" pitchFamily="34" charset="0"/>
              </a:rPr>
              <a:t>Tioga	 $         2,535,279 	</a:t>
            </a:r>
            <a:r>
              <a:rPr lang="en-US" sz="1100" b="0" i="0" u="none" strike="noStrike" baseline="0" dirty="0">
                <a:solidFill>
                  <a:srgbClr val="000000"/>
                </a:solidFill>
                <a:latin typeface="Calibri" panose="020F0502020204030204" pitchFamily="34" charset="0"/>
              </a:rPr>
              <a:t>	</a:t>
            </a:r>
            <a:r>
              <a:rPr lang="en-US" sz="1200" b="0" i="0" u="none" strike="noStrike" baseline="0" dirty="0">
                <a:solidFill>
                  <a:srgbClr val="000000"/>
                </a:solidFill>
                <a:latin typeface="Calibri" panose="020F0502020204030204" pitchFamily="34" charset="0"/>
              </a:rPr>
              <a:t> $          8,768,314 	</a:t>
            </a:r>
            <a:r>
              <a:rPr lang="en-US" sz="1100" b="0" i="0" u="none" strike="noStrike" baseline="0" dirty="0">
                <a:solidFill>
                  <a:srgbClr val="000000"/>
                </a:solidFill>
                <a:latin typeface="Calibri" panose="020F0502020204030204" pitchFamily="34" charset="0"/>
              </a:rPr>
              <a:t>	</a:t>
            </a:r>
            <a:r>
              <a:rPr lang="en-US" sz="1200" b="0" i="0" u="none" strike="noStrike" baseline="0" dirty="0">
                <a:solidFill>
                  <a:srgbClr val="000000"/>
                </a:solidFill>
                <a:latin typeface="Calibri" panose="020F0502020204030204" pitchFamily="34" charset="0"/>
              </a:rPr>
              <a:t>28.91%	</a:t>
            </a:r>
          </a:p>
          <a:p>
            <a:r>
              <a:rPr lang="en-US" sz="1200" b="0" i="0" u="none" strike="noStrike" baseline="0" dirty="0">
                <a:solidFill>
                  <a:srgbClr val="000000"/>
                </a:solidFill>
                <a:latin typeface="Calibri" panose="020F0502020204030204" pitchFamily="34" charset="0"/>
              </a:rPr>
              <a:t>Alexander	 $            919,449 	</a:t>
            </a:r>
            <a:r>
              <a:rPr lang="en-US" sz="1100" b="0" i="0" u="none" strike="noStrike" baseline="0" dirty="0">
                <a:solidFill>
                  <a:srgbClr val="000000"/>
                </a:solidFill>
                <a:latin typeface="Calibri" panose="020F0502020204030204" pitchFamily="34" charset="0"/>
              </a:rPr>
              <a:t>	</a:t>
            </a:r>
            <a:r>
              <a:rPr lang="en-US" sz="1200" b="0" i="0" u="none" strike="noStrike" baseline="0" dirty="0">
                <a:solidFill>
                  <a:srgbClr val="000000"/>
                </a:solidFill>
                <a:latin typeface="Calibri" panose="020F0502020204030204" pitchFamily="34" charset="0"/>
              </a:rPr>
              <a:t> $          6,229,205 	</a:t>
            </a:r>
            <a:r>
              <a:rPr lang="en-US" sz="1100" b="0" i="0" u="none" strike="noStrike" baseline="0" dirty="0">
                <a:solidFill>
                  <a:srgbClr val="000000"/>
                </a:solidFill>
                <a:latin typeface="Calibri" panose="020F0502020204030204" pitchFamily="34" charset="0"/>
              </a:rPr>
              <a:t>	</a:t>
            </a:r>
            <a:r>
              <a:rPr lang="en-US" sz="1200" b="0" i="0" u="none" strike="noStrike" baseline="0" dirty="0">
                <a:solidFill>
                  <a:srgbClr val="000000"/>
                </a:solidFill>
                <a:latin typeface="Calibri" panose="020F0502020204030204" pitchFamily="34" charset="0"/>
              </a:rPr>
              <a:t>14.76%	</a:t>
            </a:r>
          </a:p>
          <a:p>
            <a:r>
              <a:rPr lang="en-US" sz="1200" b="0" i="0" u="none" strike="noStrike" baseline="0" dirty="0">
                <a:solidFill>
                  <a:srgbClr val="000000"/>
                </a:solidFill>
                <a:latin typeface="Calibri" panose="020F0502020204030204" pitchFamily="34" charset="0"/>
              </a:rPr>
              <a:t>Billings Co.	 $                      -   	</a:t>
            </a:r>
            <a:r>
              <a:rPr lang="en-US" sz="1100" b="0" i="0" u="none" strike="noStrike" baseline="0" dirty="0">
                <a:solidFill>
                  <a:srgbClr val="000000"/>
                </a:solidFill>
                <a:latin typeface="Calibri" panose="020F0502020204030204" pitchFamily="34" charset="0"/>
              </a:rPr>
              <a:t>	</a:t>
            </a:r>
            <a:r>
              <a:rPr lang="en-US" sz="1200" b="0" i="0" u="none" strike="noStrike" baseline="0" dirty="0">
                <a:solidFill>
                  <a:srgbClr val="000000"/>
                </a:solidFill>
                <a:latin typeface="Calibri" panose="020F0502020204030204" pitchFamily="34" charset="0"/>
              </a:rPr>
              <a:t> $          3,517,565 	</a:t>
            </a:r>
            <a:r>
              <a:rPr lang="en-US" sz="1100" b="0" i="0" u="none" strike="noStrike" baseline="0" dirty="0">
                <a:solidFill>
                  <a:srgbClr val="000000"/>
                </a:solidFill>
                <a:latin typeface="Calibri" panose="020F0502020204030204" pitchFamily="34" charset="0"/>
              </a:rPr>
              <a:t>	</a:t>
            </a:r>
            <a:r>
              <a:rPr lang="en-US" sz="1200" b="0" i="0" u="none" strike="noStrike" baseline="0" dirty="0">
                <a:solidFill>
                  <a:srgbClr val="000000"/>
                </a:solidFill>
                <a:latin typeface="Calibri" panose="020F0502020204030204" pitchFamily="34" charset="0"/>
              </a:rPr>
              <a:t>0.00%	</a:t>
            </a:r>
          </a:p>
          <a:p>
            <a:r>
              <a:rPr lang="en-US" dirty="0"/>
              <a:t>Here are some random schools I chose.  The total revenue includes federal funds, but you can see that the state contribution varies a lot from district to district depending upon what the wealth of the district.</a:t>
            </a:r>
          </a:p>
          <a:p>
            <a:endParaRPr lang="en-US" dirty="0"/>
          </a:p>
          <a:p>
            <a:r>
              <a:rPr lang="en-US" dirty="0"/>
              <a:t>You can see that there is am east/west split.  Districts that receive oil money generally get less from the state in their per pupil payment.</a:t>
            </a:r>
          </a:p>
          <a:p>
            <a:endParaRPr lang="en-US" dirty="0"/>
          </a:p>
          <a:p>
            <a:r>
              <a:rPr lang="en-US" dirty="0"/>
              <a:t>However on the chart above both Burke Central on the bottom and Minto on the top have the same amount of money to spend on each student.</a:t>
            </a:r>
          </a:p>
        </p:txBody>
      </p:sp>
      <p:sp>
        <p:nvSpPr>
          <p:cNvPr id="4" name="Slide Number Placeholder 3"/>
          <p:cNvSpPr>
            <a:spLocks noGrp="1"/>
          </p:cNvSpPr>
          <p:nvPr>
            <p:ph type="sldNum" sz="quarter" idx="10"/>
          </p:nvPr>
        </p:nvSpPr>
        <p:spPr/>
        <p:txBody>
          <a:bodyPr/>
          <a:lstStyle/>
          <a:p>
            <a:fld id="{937004FD-965E-400B-9C1B-9A1F83A44FBF}" type="slidenum">
              <a:rPr lang="en-US" smtClean="0"/>
              <a:t>13</a:t>
            </a:fld>
            <a:endParaRPr lang="en-US" dirty="0"/>
          </a:p>
        </p:txBody>
      </p:sp>
    </p:spTree>
    <p:extLst>
      <p:ext uri="{BB962C8B-B14F-4D97-AF65-F5344CB8AC3E}">
        <p14:creationId xmlns:p14="http://schemas.microsoft.com/office/powerpoint/2010/main" val="2906067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to understand and explain the formula, you need to know why we have the formula that we have.</a:t>
            </a:r>
          </a:p>
          <a:p>
            <a:endParaRPr lang="en-US" dirty="0"/>
          </a:p>
          <a:p>
            <a:r>
              <a:rPr lang="en-US" dirty="0"/>
              <a:t>In 1989 Bismarck sued the state of ND claiming that the foundation aid formula was inequitable.  They said that some of the highest taxing school districts had less money to spend per student than lower taxing districts.</a:t>
            </a:r>
          </a:p>
          <a:p>
            <a:endParaRPr lang="en-US" dirty="0"/>
          </a:p>
          <a:p>
            <a:r>
              <a:rPr lang="en-US" dirty="0"/>
              <a:t>They argued that a student’s zip code should not determine the quality of his/her education.</a:t>
            </a:r>
          </a:p>
          <a:p>
            <a:endParaRPr lang="en-US" dirty="0"/>
          </a:p>
          <a:p>
            <a:r>
              <a:rPr lang="en-US" dirty="0"/>
              <a:t>BPS won in district court and they also won at the ND supreme court by a 3-2 vote, however because this was a constitutional matter, they needed 4 votes from the supreme court in order to change the formula.</a:t>
            </a:r>
          </a:p>
          <a:p>
            <a:endParaRPr lang="en-US" dirty="0"/>
          </a:p>
          <a:p>
            <a:r>
              <a:rPr lang="en-US" dirty="0"/>
              <a:t>The formula was allowed to stand.</a:t>
            </a:r>
          </a:p>
        </p:txBody>
      </p:sp>
      <p:sp>
        <p:nvSpPr>
          <p:cNvPr id="4" name="Slide Number Placeholder 3"/>
          <p:cNvSpPr>
            <a:spLocks noGrp="1"/>
          </p:cNvSpPr>
          <p:nvPr>
            <p:ph type="sldNum" sz="quarter" idx="5"/>
          </p:nvPr>
        </p:nvSpPr>
        <p:spPr/>
        <p:txBody>
          <a:bodyPr/>
          <a:lstStyle/>
          <a:p>
            <a:fld id="{38B05F80-51E1-4853-9618-9888B21D933D}" type="slidenum">
              <a:rPr lang="en-US" smtClean="0"/>
              <a:t>14</a:t>
            </a:fld>
            <a:endParaRPr lang="en-US"/>
          </a:p>
        </p:txBody>
      </p:sp>
    </p:spTree>
    <p:extLst>
      <p:ext uri="{BB962C8B-B14F-4D97-AF65-F5344CB8AC3E}">
        <p14:creationId xmlns:p14="http://schemas.microsoft.com/office/powerpoint/2010/main" val="2175617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Williston and 9 other school districts sued the state about 10 years later.</a:t>
            </a:r>
          </a:p>
          <a:p>
            <a:endParaRPr lang="en-US" dirty="0"/>
          </a:p>
          <a:p>
            <a:r>
              <a:rPr lang="en-US" dirty="0"/>
              <a:t>Instead of equity they claimed the funding formula was not adequate.</a:t>
            </a:r>
          </a:p>
          <a:p>
            <a:endParaRPr lang="en-US" dirty="0"/>
          </a:p>
          <a:p>
            <a:r>
              <a:rPr lang="en-US" dirty="0"/>
              <a:t>They settled out of court with Gov. Hoven – As part of the settlement the ND Commission on Educational Improvement was formed to develop a new funding formula.  The commission was made up of school officials and legislators.</a:t>
            </a:r>
          </a:p>
          <a:p>
            <a:endParaRPr lang="en-US" dirty="0"/>
          </a:p>
          <a:p>
            <a:r>
              <a:rPr lang="en-US" dirty="0"/>
              <a:t>They developed the formula we now have and implemented it over several legislative sessions.</a:t>
            </a:r>
          </a:p>
          <a:p>
            <a:endParaRPr lang="en-US" dirty="0"/>
          </a:p>
          <a:p>
            <a:r>
              <a:rPr lang="en-US" dirty="0"/>
              <a:t>Today it truly does not matter what the zip code of a ND student is.  The school district he/she attends has the same resources per pupil to educate that student.</a:t>
            </a:r>
          </a:p>
          <a:p>
            <a:endParaRPr lang="en-US" dirty="0"/>
          </a:p>
          <a:p>
            <a:r>
              <a:rPr lang="en-US" dirty="0"/>
              <a:t>What people often misinterpret is that the formula is not designed to provide tax payer equity it is in place to ensure equity of opportunity for students regardless of where they live.</a:t>
            </a:r>
          </a:p>
        </p:txBody>
      </p:sp>
      <p:sp>
        <p:nvSpPr>
          <p:cNvPr id="4" name="Slide Number Placeholder 3"/>
          <p:cNvSpPr>
            <a:spLocks noGrp="1"/>
          </p:cNvSpPr>
          <p:nvPr>
            <p:ph type="sldNum" sz="quarter" idx="10"/>
          </p:nvPr>
        </p:nvSpPr>
        <p:spPr/>
        <p:txBody>
          <a:bodyPr/>
          <a:lstStyle/>
          <a:p>
            <a:fld id="{937004FD-965E-400B-9C1B-9A1F83A44FBF}" type="slidenum">
              <a:rPr lang="en-US" smtClean="0"/>
              <a:t>15</a:t>
            </a:fld>
            <a:endParaRPr lang="en-US" dirty="0"/>
          </a:p>
        </p:txBody>
      </p:sp>
    </p:spTree>
    <p:extLst>
      <p:ext uri="{BB962C8B-B14F-4D97-AF65-F5344CB8AC3E}">
        <p14:creationId xmlns:p14="http://schemas.microsoft.com/office/powerpoint/2010/main" val="1296474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business manager it is important to know a few terms:</a:t>
            </a:r>
          </a:p>
          <a:p>
            <a:endParaRPr lang="en-US" dirty="0"/>
          </a:p>
        </p:txBody>
      </p:sp>
      <p:sp>
        <p:nvSpPr>
          <p:cNvPr id="4" name="Slide Number Placeholder 3"/>
          <p:cNvSpPr>
            <a:spLocks noGrp="1"/>
          </p:cNvSpPr>
          <p:nvPr>
            <p:ph type="sldNum" sz="quarter" idx="5"/>
          </p:nvPr>
        </p:nvSpPr>
        <p:spPr/>
        <p:txBody>
          <a:bodyPr/>
          <a:lstStyle/>
          <a:p>
            <a:fld id="{38B05F80-51E1-4853-9618-9888B21D933D}" type="slidenum">
              <a:rPr lang="en-US" smtClean="0"/>
              <a:t>16</a:t>
            </a:fld>
            <a:endParaRPr lang="en-US"/>
          </a:p>
        </p:txBody>
      </p:sp>
    </p:spTree>
    <p:extLst>
      <p:ext uri="{BB962C8B-B14F-4D97-AF65-F5344CB8AC3E}">
        <p14:creationId xmlns:p14="http://schemas.microsoft.com/office/powerpoint/2010/main" val="4238712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B05F80-51E1-4853-9618-9888B21D933D}" type="slidenum">
              <a:rPr lang="en-US" smtClean="0"/>
              <a:t>17</a:t>
            </a:fld>
            <a:endParaRPr lang="en-US"/>
          </a:p>
        </p:txBody>
      </p:sp>
    </p:spTree>
    <p:extLst>
      <p:ext uri="{BB962C8B-B14F-4D97-AF65-F5344CB8AC3E}">
        <p14:creationId xmlns:p14="http://schemas.microsoft.com/office/powerpoint/2010/main" val="3026640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formula is very complicated and very few people have more that a general understanding of it.</a:t>
            </a:r>
          </a:p>
          <a:p>
            <a:endParaRPr lang="en-US" dirty="0"/>
          </a:p>
          <a:p>
            <a:r>
              <a:rPr lang="en-US" dirty="0"/>
              <a:t>Factors like interest rates, rental rates, sale prices, crop yields, and market prices all are included in determining the value of ag. Land.  </a:t>
            </a:r>
          </a:p>
        </p:txBody>
      </p:sp>
      <p:sp>
        <p:nvSpPr>
          <p:cNvPr id="4" name="Slide Number Placeholder 3"/>
          <p:cNvSpPr>
            <a:spLocks noGrp="1"/>
          </p:cNvSpPr>
          <p:nvPr>
            <p:ph type="sldNum" sz="quarter" idx="5"/>
          </p:nvPr>
        </p:nvSpPr>
        <p:spPr/>
        <p:txBody>
          <a:bodyPr/>
          <a:lstStyle/>
          <a:p>
            <a:fld id="{38B05F80-51E1-4853-9618-9888B21D933D}" type="slidenum">
              <a:rPr lang="en-US" smtClean="0"/>
              <a:t>18</a:t>
            </a:fld>
            <a:endParaRPr lang="en-US"/>
          </a:p>
        </p:txBody>
      </p:sp>
    </p:spTree>
    <p:extLst>
      <p:ext uri="{BB962C8B-B14F-4D97-AF65-F5344CB8AC3E}">
        <p14:creationId xmlns:p14="http://schemas.microsoft.com/office/powerpoint/2010/main" val="424199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actual tax statement.</a:t>
            </a:r>
          </a:p>
          <a:p>
            <a:endParaRPr lang="en-US" dirty="0"/>
          </a:p>
          <a:p>
            <a:r>
              <a:rPr lang="en-US" dirty="0"/>
              <a:t>You can see it shows the last 3 years of taxes.  The yellow highlight is the true and full value of the property.  You can see the value of the value of the home decreased by over $15,600 one year.</a:t>
            </a:r>
          </a:p>
          <a:p>
            <a:endParaRPr lang="en-US" dirty="0"/>
          </a:p>
          <a:p>
            <a:r>
              <a:rPr lang="en-US" dirty="0"/>
              <a:t>Above the pink is the taxable value.  The assessed value is not included on these statements</a:t>
            </a:r>
          </a:p>
          <a:p>
            <a:endParaRPr lang="en-US" dirty="0"/>
          </a:p>
          <a:p>
            <a:r>
              <a:rPr lang="en-US" dirty="0"/>
              <a:t>The pink is the total school levy by all the taxing districts (school, city, county, parks, water, &amp; state).  </a:t>
            </a:r>
          </a:p>
          <a:p>
            <a:endParaRPr lang="en-US" dirty="0"/>
          </a:p>
          <a:p>
            <a:r>
              <a:rPr lang="en-US" dirty="0"/>
              <a:t>The green is the 5% discount for paying taxes by Feb. 15</a:t>
            </a:r>
            <a:r>
              <a:rPr lang="en-US" baseline="30000" dirty="0"/>
              <a:t>th</a:t>
            </a:r>
            <a:endParaRPr lang="en-US" dirty="0"/>
          </a:p>
          <a:p>
            <a:endParaRPr lang="en-US" dirty="0"/>
          </a:p>
          <a:p>
            <a:r>
              <a:rPr lang="en-US" dirty="0" err="1"/>
              <a:t>Specails</a:t>
            </a:r>
            <a:r>
              <a:rPr lang="en-US" dirty="0"/>
              <a:t> </a:t>
            </a:r>
          </a:p>
        </p:txBody>
      </p:sp>
      <p:sp>
        <p:nvSpPr>
          <p:cNvPr id="4" name="Slide Number Placeholder 3"/>
          <p:cNvSpPr>
            <a:spLocks noGrp="1"/>
          </p:cNvSpPr>
          <p:nvPr>
            <p:ph type="sldNum" sz="quarter" idx="5"/>
          </p:nvPr>
        </p:nvSpPr>
        <p:spPr/>
        <p:txBody>
          <a:bodyPr/>
          <a:lstStyle/>
          <a:p>
            <a:fld id="{38B05F80-51E1-4853-9618-9888B21D933D}" type="slidenum">
              <a:rPr lang="en-US" smtClean="0"/>
              <a:t>19</a:t>
            </a:fld>
            <a:endParaRPr lang="en-US"/>
          </a:p>
        </p:txBody>
      </p:sp>
    </p:spTree>
    <p:extLst>
      <p:ext uri="{BB962C8B-B14F-4D97-AF65-F5344CB8AC3E}">
        <p14:creationId xmlns:p14="http://schemas.microsoft.com/office/powerpoint/2010/main" val="1907029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err="1"/>
              <a:t>Emerado</a:t>
            </a:r>
            <a:r>
              <a:rPr lang="en-US" sz="1100" dirty="0"/>
              <a:t> – 1991-1996</a:t>
            </a:r>
          </a:p>
          <a:p>
            <a:endParaRPr lang="en-US" sz="1100" dirty="0"/>
          </a:p>
          <a:p>
            <a:r>
              <a:rPr lang="en-US" sz="1100" b="1" dirty="0"/>
              <a:t>K-8 District 150 students</a:t>
            </a:r>
            <a:r>
              <a:rPr lang="en-US" sz="1100" dirty="0"/>
              <a:t>.  Another 50 students in grades 9-12 were </a:t>
            </a:r>
            <a:r>
              <a:rPr lang="en-US" sz="1100" dirty="0" err="1"/>
              <a:t>tuitioned</a:t>
            </a:r>
            <a:r>
              <a:rPr lang="en-US" sz="1100" dirty="0"/>
              <a:t> to Larimore, Northwood, Thompson, Grand Forks, &amp; Midway.   Roughly 40% of our operating budget came from Federal </a:t>
            </a:r>
            <a:r>
              <a:rPr lang="en-US" sz="1100" b="1" dirty="0"/>
              <a:t>Impact Aid</a:t>
            </a:r>
            <a:r>
              <a:rPr lang="en-US" sz="1100" dirty="0"/>
              <a:t>. </a:t>
            </a:r>
            <a:r>
              <a:rPr lang="en-US" sz="1100" u="sng" dirty="0"/>
              <a:t>Rita was not only the business manager, but also the school secretary.  </a:t>
            </a:r>
          </a:p>
          <a:p>
            <a:endParaRPr lang="en-US" sz="1100" dirty="0"/>
          </a:p>
          <a:p>
            <a:r>
              <a:rPr lang="en-US" sz="1100" dirty="0"/>
              <a:t>Shared Supt. 1991-1996 between Milnor &amp; N. Sargent in </a:t>
            </a:r>
            <a:r>
              <a:rPr lang="en-US" sz="1100" dirty="0" err="1"/>
              <a:t>Gwinner</a:t>
            </a:r>
            <a:endParaRPr lang="en-US" sz="1100" dirty="0"/>
          </a:p>
          <a:p>
            <a:endParaRPr lang="en-US" sz="1100" dirty="0"/>
          </a:p>
          <a:p>
            <a:r>
              <a:rPr lang="en-US" sz="1100" dirty="0"/>
              <a:t>Went to Sioux Falls to train on Software Unlimited Accounting Software.  The Supt. I replaced ran the monthly payroll and paid the board bills.  The expectation was that this would continue.</a:t>
            </a:r>
          </a:p>
          <a:p>
            <a:r>
              <a:rPr lang="en-US" sz="1100" dirty="0"/>
              <a:t>In N. Sargent the business manager worked from her home, and I had no access to software unlimited .</a:t>
            </a:r>
          </a:p>
          <a:p>
            <a:endParaRPr lang="en-US" sz="1100" dirty="0"/>
          </a:p>
          <a:p>
            <a:r>
              <a:rPr lang="en-US" sz="1100" dirty="0"/>
              <a:t>I was in Hillsboro from 1999-2010 and worked with Vicky for all 11 years.</a:t>
            </a:r>
          </a:p>
          <a:p>
            <a:endParaRPr lang="en-US" sz="1100" dirty="0"/>
          </a:p>
          <a:p>
            <a:r>
              <a:rPr lang="en-US" sz="1100" dirty="0"/>
              <a:t>I am starting my 11</a:t>
            </a:r>
            <a:r>
              <a:rPr lang="en-US" sz="1100" baseline="30000" dirty="0"/>
              <a:t>th</a:t>
            </a:r>
            <a:r>
              <a:rPr lang="en-US" sz="1100" dirty="0"/>
              <a:t>  year in Mandan and I have with 3 different business managers.</a:t>
            </a:r>
          </a:p>
          <a:p>
            <a:endParaRPr lang="en-US" sz="1100" dirty="0"/>
          </a:p>
          <a:p>
            <a:r>
              <a:rPr lang="en-US" sz="1100" dirty="0"/>
              <a:t>In 30 years as a school administrator, I have worked with 7 different business manager.  All had different strengths and abilities.   Certain duties have been consistent for all business managers, but some duties have been added to some because of interest and abilities.</a:t>
            </a:r>
          </a:p>
          <a:p>
            <a:endParaRPr lang="en-US" sz="1100" dirty="0"/>
          </a:p>
        </p:txBody>
      </p:sp>
      <p:sp>
        <p:nvSpPr>
          <p:cNvPr id="4" name="Slide Number Placeholder 3"/>
          <p:cNvSpPr>
            <a:spLocks noGrp="1"/>
          </p:cNvSpPr>
          <p:nvPr>
            <p:ph type="sldNum" sz="quarter" idx="10"/>
          </p:nvPr>
        </p:nvSpPr>
        <p:spPr/>
        <p:txBody>
          <a:bodyPr/>
          <a:lstStyle/>
          <a:p>
            <a:fld id="{38B05F80-51E1-4853-9618-9888B21D933D}" type="slidenum">
              <a:rPr lang="en-US" smtClean="0"/>
              <a:t>2</a:t>
            </a:fld>
            <a:endParaRPr lang="en-US"/>
          </a:p>
        </p:txBody>
      </p:sp>
    </p:spTree>
    <p:extLst>
      <p:ext uri="{BB962C8B-B14F-4D97-AF65-F5344CB8AC3E}">
        <p14:creationId xmlns:p14="http://schemas.microsoft.com/office/powerpoint/2010/main" val="2284931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B05F80-51E1-4853-9618-9888B21D933D}" type="slidenum">
              <a:rPr lang="en-US" smtClean="0"/>
              <a:t>20</a:t>
            </a:fld>
            <a:endParaRPr lang="en-US"/>
          </a:p>
        </p:txBody>
      </p:sp>
    </p:spTree>
    <p:extLst>
      <p:ext uri="{BB962C8B-B14F-4D97-AF65-F5344CB8AC3E}">
        <p14:creationId xmlns:p14="http://schemas.microsoft.com/office/powerpoint/2010/main" val="2506398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B05F80-51E1-4853-9618-9888B21D933D}" type="slidenum">
              <a:rPr lang="en-US" smtClean="0"/>
              <a:t>21</a:t>
            </a:fld>
            <a:endParaRPr lang="en-US"/>
          </a:p>
        </p:txBody>
      </p:sp>
    </p:spTree>
    <p:extLst>
      <p:ext uri="{BB962C8B-B14F-4D97-AF65-F5344CB8AC3E}">
        <p14:creationId xmlns:p14="http://schemas.microsoft.com/office/powerpoint/2010/main" val="2300660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B05F80-51E1-4853-9618-9888B21D933D}" type="slidenum">
              <a:rPr lang="en-US" smtClean="0"/>
              <a:t>22</a:t>
            </a:fld>
            <a:endParaRPr lang="en-US"/>
          </a:p>
        </p:txBody>
      </p:sp>
    </p:spTree>
    <p:extLst>
      <p:ext uri="{BB962C8B-B14F-4D97-AF65-F5344CB8AC3E}">
        <p14:creationId xmlns:p14="http://schemas.microsoft.com/office/powerpoint/2010/main" val="2077381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made up school district with a taxable valuation of $15,475,321.  </a:t>
            </a:r>
          </a:p>
          <a:p>
            <a:endParaRPr lang="en-US" dirty="0"/>
          </a:p>
          <a:p>
            <a:r>
              <a:rPr lang="en-US" dirty="0"/>
              <a:t>If you take the general fund levy and move the decimal 3 digits to the right and multiply it by the taxable value you will see that the general fund brings in $828,519.26 from local taxpayers.</a:t>
            </a:r>
          </a:p>
          <a:p>
            <a:endParaRPr lang="en-US" dirty="0"/>
          </a:p>
          <a:p>
            <a:r>
              <a:rPr lang="en-US" dirty="0"/>
              <a:t>If you carry this out for each of the levies you will see that in total 92.65 mills will be levied and the local patrons will be responsible for $1,433,788.49 in tax revenue.</a:t>
            </a:r>
          </a:p>
          <a:p>
            <a:endParaRPr lang="en-US" dirty="0"/>
          </a:p>
          <a:p>
            <a:r>
              <a:rPr lang="en-US" dirty="0"/>
              <a:t>Keep in mind that the following year the state will deduct the full $828,519.26 from the district as the districts part to the per pupil guarantee.</a:t>
            </a:r>
          </a:p>
        </p:txBody>
      </p:sp>
      <p:sp>
        <p:nvSpPr>
          <p:cNvPr id="4" name="Slide Number Placeholder 3"/>
          <p:cNvSpPr>
            <a:spLocks noGrp="1"/>
          </p:cNvSpPr>
          <p:nvPr>
            <p:ph type="sldNum" sz="quarter" idx="5"/>
          </p:nvPr>
        </p:nvSpPr>
        <p:spPr/>
        <p:txBody>
          <a:bodyPr/>
          <a:lstStyle/>
          <a:p>
            <a:fld id="{38B05F80-51E1-4853-9618-9888B21D933D}" type="slidenum">
              <a:rPr lang="en-US" smtClean="0"/>
              <a:t>23</a:t>
            </a:fld>
            <a:endParaRPr lang="en-US"/>
          </a:p>
        </p:txBody>
      </p:sp>
    </p:spTree>
    <p:extLst>
      <p:ext uri="{BB962C8B-B14F-4D97-AF65-F5344CB8AC3E}">
        <p14:creationId xmlns:p14="http://schemas.microsoft.com/office/powerpoint/2010/main" val="1526196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underline uniform because of the irony.  If I sent the same bill to each of your districts, what is the likelihood that they would all be coded the same?</a:t>
            </a: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10"/>
          </p:nvPr>
        </p:nvSpPr>
        <p:spPr/>
        <p:txBody>
          <a:bodyPr/>
          <a:lstStyle/>
          <a:p>
            <a:fld id="{38B05F80-51E1-4853-9618-9888B21D933D}" type="slidenum">
              <a:rPr lang="en-US" smtClean="0"/>
              <a:t>24</a:t>
            </a:fld>
            <a:endParaRPr lang="en-US"/>
          </a:p>
        </p:txBody>
      </p:sp>
    </p:spTree>
    <p:extLst>
      <p:ext uri="{BB962C8B-B14F-4D97-AF65-F5344CB8AC3E}">
        <p14:creationId xmlns:p14="http://schemas.microsoft.com/office/powerpoint/2010/main" val="1851109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1163638"/>
            <a:ext cx="5586413" cy="3141662"/>
          </a:xfrm>
        </p:spPr>
      </p:sp>
      <p:sp>
        <p:nvSpPr>
          <p:cNvPr id="3" name="Notes Placeholder 2"/>
          <p:cNvSpPr>
            <a:spLocks noGrp="1"/>
          </p:cNvSpPr>
          <p:nvPr>
            <p:ph type="body" idx="1"/>
          </p:nvPr>
        </p:nvSpPr>
        <p:spPr/>
        <p:txBody>
          <a:bodyPr/>
          <a:lstStyle/>
          <a:p>
            <a:endParaRPr lang="en-US" sz="1400" dirty="0"/>
          </a:p>
          <a:p>
            <a:r>
              <a:rPr lang="en-US" baseline="0" dirty="0"/>
              <a:t>If your carryover is going to exceed 35%</a:t>
            </a:r>
          </a:p>
          <a:p>
            <a:endParaRPr lang="en-US" dirty="0"/>
          </a:p>
          <a:p>
            <a:r>
              <a:rPr lang="en-US" baseline="0" dirty="0"/>
              <a:t>Transfer money to </a:t>
            </a:r>
            <a:r>
              <a:rPr lang="en-US" dirty="0"/>
              <a:t>B</a:t>
            </a:r>
            <a:r>
              <a:rPr lang="en-US" baseline="0" dirty="0"/>
              <a:t>uilding Fund  - Building Fund can be created by a majority vote of the board.   </a:t>
            </a:r>
            <a:endParaRPr lang="en-US" dirty="0"/>
          </a:p>
          <a:p>
            <a:endParaRPr lang="en-US" baseline="0" dirty="0"/>
          </a:p>
          <a:p>
            <a:r>
              <a:rPr lang="en-US"/>
              <a:t>To </a:t>
            </a:r>
            <a:r>
              <a:rPr lang="en-US" dirty="0"/>
              <a:t>levy money in the building fund requires a vote of the people.</a:t>
            </a:r>
            <a:endParaRPr lang="en-US" baseline="0" dirty="0"/>
          </a:p>
          <a:p>
            <a:endParaRPr lang="en-US" baseline="0" dirty="0"/>
          </a:p>
          <a:p>
            <a:r>
              <a:rPr lang="en-US" dirty="0"/>
              <a:t>Prepay bills.</a:t>
            </a:r>
          </a:p>
        </p:txBody>
      </p:sp>
      <p:sp>
        <p:nvSpPr>
          <p:cNvPr id="4" name="Slide Number Placeholder 3"/>
          <p:cNvSpPr>
            <a:spLocks noGrp="1"/>
          </p:cNvSpPr>
          <p:nvPr>
            <p:ph type="sldNum" sz="quarter" idx="10"/>
          </p:nvPr>
        </p:nvSpPr>
        <p:spPr/>
        <p:txBody>
          <a:bodyPr/>
          <a:lstStyle/>
          <a:p>
            <a:fld id="{38B05F80-51E1-4853-9618-9888B21D933D}" type="slidenum">
              <a:rPr lang="en-US" smtClean="0"/>
              <a:t>25</a:t>
            </a:fld>
            <a:endParaRPr lang="en-US"/>
          </a:p>
        </p:txBody>
      </p:sp>
    </p:spTree>
    <p:extLst>
      <p:ext uri="{BB962C8B-B14F-4D97-AF65-F5344CB8AC3E}">
        <p14:creationId xmlns:p14="http://schemas.microsoft.com/office/powerpoint/2010/main" val="614268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business manager you should be a resource for both sides and make sure that both groups are working from the same numbers.</a:t>
            </a:r>
          </a:p>
          <a:p>
            <a:endParaRPr lang="en-US" dirty="0"/>
          </a:p>
          <a:p>
            <a:r>
              <a:rPr lang="en-US" dirty="0"/>
              <a:t>When making comparisons make sure you do not just look at salary.   Contributions to benefits like health insurance and teacher retirement can  vary greatly from district to district.  - - - Always measure total compensation or the total cost to the district for that employee</a:t>
            </a:r>
          </a:p>
          <a:p>
            <a:endParaRPr lang="en-US" dirty="0"/>
          </a:p>
          <a:p>
            <a:r>
              <a:rPr lang="en-US" dirty="0"/>
              <a:t>Each of your schools has a negotiated agreement between the teachers and the school board.  I can almost guarantee you that you have some language in the agreement that is problematic for the board or administrators in your schools.  Be careful about including poor language in the agreement.</a:t>
            </a:r>
          </a:p>
          <a:p>
            <a:endParaRPr lang="en-US" dirty="0"/>
          </a:p>
          <a:p>
            <a:r>
              <a:rPr lang="en-US" dirty="0"/>
              <a:t>Rodney Mathis, the North Sargent School Board President  said it best when he was giving advice to the board negotiators.  He said if you are going to make a </a:t>
            </a:r>
            <a:r>
              <a:rPr lang="en-US" dirty="0" err="1"/>
              <a:t>mistaek</a:t>
            </a:r>
            <a:r>
              <a:rPr lang="en-US" dirty="0"/>
              <a:t>, give them too much money.  We can fix that next time.</a:t>
            </a:r>
          </a:p>
        </p:txBody>
      </p:sp>
      <p:sp>
        <p:nvSpPr>
          <p:cNvPr id="4" name="Slide Number Placeholder 3"/>
          <p:cNvSpPr>
            <a:spLocks noGrp="1"/>
          </p:cNvSpPr>
          <p:nvPr>
            <p:ph type="sldNum" sz="quarter" idx="10"/>
          </p:nvPr>
        </p:nvSpPr>
        <p:spPr/>
        <p:txBody>
          <a:bodyPr/>
          <a:lstStyle/>
          <a:p>
            <a:fld id="{38B05F80-51E1-4853-9618-9888B21D933D}" type="slidenum">
              <a:rPr lang="en-US" smtClean="0"/>
              <a:t>26</a:t>
            </a:fld>
            <a:endParaRPr lang="en-US"/>
          </a:p>
        </p:txBody>
      </p:sp>
    </p:spTree>
    <p:extLst>
      <p:ext uri="{BB962C8B-B14F-4D97-AF65-F5344CB8AC3E}">
        <p14:creationId xmlns:p14="http://schemas.microsoft.com/office/powerpoint/2010/main" val="1765346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fall each of you will be required to have a budget hearing in your district.</a:t>
            </a:r>
          </a:p>
          <a:p>
            <a:endParaRPr lang="en-US" dirty="0"/>
          </a:p>
          <a:p>
            <a:r>
              <a:rPr lang="en-US" dirty="0"/>
              <a:t>I encourage you to use this as an opportunity to educate your patrons and your board about school district finances.</a:t>
            </a:r>
          </a:p>
          <a:p>
            <a:endParaRPr lang="en-US" dirty="0"/>
          </a:p>
          <a:p>
            <a:r>
              <a:rPr lang="en-US" dirty="0"/>
              <a:t>I have a video clip from the Fargo budget hearing a few year back that shows how poorly things can go when you don’t give a presentation first.</a:t>
            </a:r>
          </a:p>
          <a:p>
            <a:endParaRPr lang="en-US" dirty="0"/>
          </a:p>
          <a:p>
            <a:r>
              <a:rPr lang="en-US" dirty="0"/>
              <a:t>I have a link to the Mandan budget hearing presentation that Ryan gave in Sept. of 2019.  It helps explain why our levy is where it is.</a:t>
            </a:r>
          </a:p>
        </p:txBody>
      </p:sp>
      <p:sp>
        <p:nvSpPr>
          <p:cNvPr id="4" name="Slide Number Placeholder 3"/>
          <p:cNvSpPr>
            <a:spLocks noGrp="1"/>
          </p:cNvSpPr>
          <p:nvPr>
            <p:ph type="sldNum" sz="quarter" idx="10"/>
          </p:nvPr>
        </p:nvSpPr>
        <p:spPr/>
        <p:txBody>
          <a:bodyPr/>
          <a:lstStyle/>
          <a:p>
            <a:fld id="{38B05F80-51E1-4853-9618-9888B21D933D}" type="slidenum">
              <a:rPr lang="en-US" smtClean="0"/>
              <a:t>27</a:t>
            </a:fld>
            <a:endParaRPr lang="en-US"/>
          </a:p>
        </p:txBody>
      </p:sp>
    </p:spTree>
    <p:extLst>
      <p:ext uri="{BB962C8B-B14F-4D97-AF65-F5344CB8AC3E}">
        <p14:creationId xmlns:p14="http://schemas.microsoft.com/office/powerpoint/2010/main" val="3199443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our board I divide the district mill levy into 3 categories.</a:t>
            </a:r>
          </a:p>
          <a:p>
            <a:endParaRPr lang="en-US" dirty="0"/>
          </a:p>
          <a:p>
            <a:r>
              <a:rPr lang="en-US" dirty="0"/>
              <a:t>The blue are required levies </a:t>
            </a:r>
          </a:p>
          <a:p>
            <a:r>
              <a:rPr lang="en-US" dirty="0"/>
              <a:t>The Yellow are voter approved levies</a:t>
            </a:r>
          </a:p>
          <a:p>
            <a:endParaRPr lang="en-US" dirty="0"/>
          </a:p>
          <a:p>
            <a:r>
              <a:rPr lang="en-US" dirty="0"/>
              <a:t>When we talk about our mill levy, the board only needs to worry about the discretionary levies in green</a:t>
            </a:r>
          </a:p>
          <a:p>
            <a:endParaRPr lang="en-US" dirty="0"/>
          </a:p>
          <a:p>
            <a:r>
              <a:rPr lang="en-US" dirty="0"/>
              <a:t>Even if we get into discussing the 10.23 mills, the impact is so minimal.  Cutting 1 mills would save $4.50 per year on a $100,000 of taxable property</a:t>
            </a:r>
          </a:p>
          <a:p>
            <a:endParaRPr lang="en-US" dirty="0"/>
          </a:p>
        </p:txBody>
      </p:sp>
      <p:sp>
        <p:nvSpPr>
          <p:cNvPr id="4" name="Slide Number Placeholder 3"/>
          <p:cNvSpPr>
            <a:spLocks noGrp="1"/>
          </p:cNvSpPr>
          <p:nvPr>
            <p:ph type="sldNum" sz="quarter" idx="5"/>
          </p:nvPr>
        </p:nvSpPr>
        <p:spPr/>
        <p:txBody>
          <a:bodyPr/>
          <a:lstStyle/>
          <a:p>
            <a:fld id="{38B05F80-51E1-4853-9618-9888B21D933D}" type="slidenum">
              <a:rPr lang="en-US" smtClean="0"/>
              <a:t>28</a:t>
            </a:fld>
            <a:endParaRPr lang="en-US"/>
          </a:p>
        </p:txBody>
      </p:sp>
    </p:spTree>
    <p:extLst>
      <p:ext uri="{BB962C8B-B14F-4D97-AF65-F5344CB8AC3E}">
        <p14:creationId xmlns:p14="http://schemas.microsoft.com/office/powerpoint/2010/main" val="1244307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Keeping a school districts policy book up to date is difficult.</a:t>
            </a:r>
          </a:p>
          <a:p>
            <a:endParaRPr lang="en-US" dirty="0"/>
          </a:p>
          <a:p>
            <a:r>
              <a:rPr lang="en-US" dirty="0"/>
              <a:t>I suggest that you chunk it out and review different sections each year.  In Mandan we have our policy book divided into 7 different chunks.  We try to review these over a 7 year period.</a:t>
            </a:r>
          </a:p>
          <a:p>
            <a:endParaRPr lang="en-US" dirty="0"/>
          </a:p>
          <a:p>
            <a:r>
              <a:rPr lang="en-US" dirty="0"/>
              <a:t>NDSBA policy services is a great.  All policies are legally reviewed.  We use them in Mandan.  We also go to the websites and look to see what Fargo, Bismarck, Grand Forks, and Minot are doing in different areas</a:t>
            </a:r>
          </a:p>
        </p:txBody>
      </p:sp>
      <p:sp>
        <p:nvSpPr>
          <p:cNvPr id="4" name="Slide Number Placeholder 3"/>
          <p:cNvSpPr>
            <a:spLocks noGrp="1"/>
          </p:cNvSpPr>
          <p:nvPr>
            <p:ph type="sldNum" sz="quarter" idx="10"/>
          </p:nvPr>
        </p:nvSpPr>
        <p:spPr/>
        <p:txBody>
          <a:bodyPr/>
          <a:lstStyle/>
          <a:p>
            <a:fld id="{38B05F80-51E1-4853-9618-9888B21D933D}" type="slidenum">
              <a:rPr lang="en-US" smtClean="0"/>
              <a:t>29</a:t>
            </a:fld>
            <a:endParaRPr lang="en-US"/>
          </a:p>
        </p:txBody>
      </p:sp>
    </p:spTree>
    <p:extLst>
      <p:ext uri="{BB962C8B-B14F-4D97-AF65-F5344CB8AC3E}">
        <p14:creationId xmlns:p14="http://schemas.microsoft.com/office/powerpoint/2010/main" val="264302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can complete this class and have an understanding that the job of a school business manager is circular in nature – that there are certain things you do every month and other things you only do once per year – then we will have accomplished our goal.</a:t>
            </a:r>
          </a:p>
          <a:p>
            <a:endParaRPr lang="en-US" dirty="0"/>
          </a:p>
        </p:txBody>
      </p:sp>
      <p:sp>
        <p:nvSpPr>
          <p:cNvPr id="4" name="Slide Number Placeholder 3"/>
          <p:cNvSpPr>
            <a:spLocks noGrp="1"/>
          </p:cNvSpPr>
          <p:nvPr>
            <p:ph type="sldNum" sz="quarter" idx="10"/>
          </p:nvPr>
        </p:nvSpPr>
        <p:spPr/>
        <p:txBody>
          <a:bodyPr/>
          <a:lstStyle/>
          <a:p>
            <a:fld id="{38B05F80-51E1-4853-9618-9888B21D933D}" type="slidenum">
              <a:rPr lang="en-US" smtClean="0"/>
              <a:t>3</a:t>
            </a:fld>
            <a:endParaRPr lang="en-US"/>
          </a:p>
        </p:txBody>
      </p:sp>
    </p:spTree>
    <p:extLst>
      <p:ext uri="{BB962C8B-B14F-4D97-AF65-F5344CB8AC3E}">
        <p14:creationId xmlns:p14="http://schemas.microsoft.com/office/powerpoint/2010/main" val="41327114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338263"/>
            <a:ext cx="5586413" cy="3141662"/>
          </a:xfrm>
        </p:spPr>
      </p:sp>
      <p:sp>
        <p:nvSpPr>
          <p:cNvPr id="3" name="Notes Placeholder 2"/>
          <p:cNvSpPr>
            <a:spLocks noGrp="1"/>
          </p:cNvSpPr>
          <p:nvPr>
            <p:ph type="body" idx="1"/>
          </p:nvPr>
        </p:nvSpPr>
        <p:spPr>
          <a:xfrm>
            <a:off x="677228" y="4722281"/>
            <a:ext cx="5642610" cy="3665458"/>
          </a:xfrm>
        </p:spPr>
        <p:txBody>
          <a:bodyPr/>
          <a:lstStyle/>
          <a:p>
            <a:r>
              <a:rPr lang="en-US" dirty="0"/>
              <a:t>For the most part everything you share with you board members is a public record.  TO not share something, you need to qualify for one of the few exemptions in law.</a:t>
            </a:r>
          </a:p>
          <a:p>
            <a:endParaRPr lang="en-US" dirty="0"/>
          </a:p>
          <a:p>
            <a:r>
              <a:rPr lang="en-US" dirty="0"/>
              <a:t>In Mandan, we have paperless board meetings.  Each board member has an </a:t>
            </a:r>
            <a:r>
              <a:rPr lang="en-US" dirty="0" err="1"/>
              <a:t>ipad</a:t>
            </a:r>
            <a:r>
              <a:rPr lang="en-US" dirty="0"/>
              <a:t> and we post all documents for the meeting online so any individual in our district can access the same information as our school board members.</a:t>
            </a:r>
          </a:p>
          <a:p>
            <a:endParaRPr lang="en-US" dirty="0"/>
          </a:p>
          <a:p>
            <a:r>
              <a:rPr lang="en-US" dirty="0"/>
              <a:t>All of our board meeting are recorded and shown on cable access tv.  I thought I would hate this when I came to Mandan, but it is a good thing.  We all behave better when people are watching us.</a:t>
            </a:r>
          </a:p>
          <a:p>
            <a:endParaRPr lang="en-US" dirty="0"/>
          </a:p>
          <a:p>
            <a:r>
              <a:rPr lang="en-US" dirty="0"/>
              <a:t>Consent agenda is for routine motions like approving minutes and financial reports as well as paying bills.  If a board member want to discuss something it must be removed from the consent agenda.  </a:t>
            </a:r>
          </a:p>
          <a:p>
            <a:endParaRPr lang="en-US" dirty="0"/>
          </a:p>
          <a:p>
            <a:r>
              <a:rPr lang="en-US" dirty="0"/>
              <a:t>Public Participation – This wording is at the bottom of all of our agendas.  If you want to speak at a board meeting it needs to be related to the agenda and you need to keep it short. – We never get into a debate.  We just thank the individual for their input and move on.</a:t>
            </a:r>
          </a:p>
        </p:txBody>
      </p:sp>
      <p:sp>
        <p:nvSpPr>
          <p:cNvPr id="4" name="Slide Number Placeholder 3"/>
          <p:cNvSpPr>
            <a:spLocks noGrp="1"/>
          </p:cNvSpPr>
          <p:nvPr>
            <p:ph type="sldNum" sz="quarter" idx="10"/>
          </p:nvPr>
        </p:nvSpPr>
        <p:spPr/>
        <p:txBody>
          <a:bodyPr/>
          <a:lstStyle/>
          <a:p>
            <a:fld id="{38B05F80-51E1-4853-9618-9888B21D933D}" type="slidenum">
              <a:rPr lang="en-US" smtClean="0"/>
              <a:t>30</a:t>
            </a:fld>
            <a:endParaRPr lang="en-US"/>
          </a:p>
        </p:txBody>
      </p:sp>
    </p:spTree>
    <p:extLst>
      <p:ext uri="{BB962C8B-B14F-4D97-AF65-F5344CB8AC3E}">
        <p14:creationId xmlns:p14="http://schemas.microsoft.com/office/powerpoint/2010/main" val="1644086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B05F80-51E1-4853-9618-9888B21D933D}" type="slidenum">
              <a:rPr lang="en-US" smtClean="0"/>
              <a:t>31</a:t>
            </a:fld>
            <a:endParaRPr lang="en-US"/>
          </a:p>
        </p:txBody>
      </p:sp>
    </p:spTree>
    <p:extLst>
      <p:ext uri="{BB962C8B-B14F-4D97-AF65-F5344CB8AC3E}">
        <p14:creationId xmlns:p14="http://schemas.microsoft.com/office/powerpoint/2010/main" val="40640155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visit with you board about where they feel comfortable investing money.  Is it one bank only or can you shop for the best money market and CD rates?</a:t>
            </a:r>
          </a:p>
          <a:p>
            <a:endParaRPr lang="en-US" dirty="0"/>
          </a:p>
          <a:p>
            <a:r>
              <a:rPr lang="en-US" dirty="0"/>
              <a:t>ND State Fire &amp; Tornado Fund – Building and Personal Property Ins.</a:t>
            </a:r>
          </a:p>
          <a:p>
            <a:endParaRPr lang="en-US" dirty="0"/>
          </a:p>
          <a:p>
            <a:r>
              <a:rPr lang="en-US" dirty="0"/>
              <a:t>ND Ins. Reserve Fund – Vehicles, Liability, Errors and Omissions, Data Breach/Cyber Security </a:t>
            </a:r>
          </a:p>
        </p:txBody>
      </p:sp>
      <p:sp>
        <p:nvSpPr>
          <p:cNvPr id="4" name="Slide Number Placeholder 3"/>
          <p:cNvSpPr>
            <a:spLocks noGrp="1"/>
          </p:cNvSpPr>
          <p:nvPr>
            <p:ph type="sldNum" sz="quarter" idx="10"/>
          </p:nvPr>
        </p:nvSpPr>
        <p:spPr/>
        <p:txBody>
          <a:bodyPr/>
          <a:lstStyle/>
          <a:p>
            <a:fld id="{38B05F80-51E1-4853-9618-9888B21D933D}" type="slidenum">
              <a:rPr lang="en-US" smtClean="0"/>
              <a:t>32</a:t>
            </a:fld>
            <a:endParaRPr lang="en-US"/>
          </a:p>
        </p:txBody>
      </p:sp>
    </p:spTree>
    <p:extLst>
      <p:ext uri="{BB962C8B-B14F-4D97-AF65-F5344CB8AC3E}">
        <p14:creationId xmlns:p14="http://schemas.microsoft.com/office/powerpoint/2010/main" val="593571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website will be important for you</a:t>
            </a:r>
          </a:p>
          <a:p>
            <a:endParaRPr lang="en-US" dirty="0"/>
          </a:p>
          <a:p>
            <a:r>
              <a:rPr lang="en-US" dirty="0"/>
              <a:t>ND STARS is where a majority of school reporting takes place.  It is an old and antiquated system and is going to be replaced over the next few years.</a:t>
            </a:r>
          </a:p>
          <a:p>
            <a:endParaRPr lang="en-US" dirty="0"/>
          </a:p>
          <a:p>
            <a:r>
              <a:rPr lang="en-US" dirty="0"/>
              <a:t>The consolidated application is frustrating because in the end your budget needs to match your expenditures to the penny.  This is for Title 1, Title </a:t>
            </a:r>
            <a:r>
              <a:rPr lang="en-US" dirty="0" err="1"/>
              <a:t>IIa</a:t>
            </a:r>
            <a:r>
              <a:rPr lang="en-US" dirty="0"/>
              <a:t>, Title IV funds</a:t>
            </a:r>
          </a:p>
          <a:p>
            <a:endParaRPr lang="en-US" dirty="0"/>
          </a:p>
          <a:p>
            <a:r>
              <a:rPr lang="en-US" dirty="0" err="1"/>
              <a:t>Webgrants</a:t>
            </a:r>
            <a:r>
              <a:rPr lang="en-US" dirty="0"/>
              <a:t> is a new system that the state has moved to over the past year or so to manage discretionary grant.</a:t>
            </a:r>
          </a:p>
          <a:p>
            <a:endParaRPr lang="en-US" dirty="0"/>
          </a:p>
          <a:p>
            <a:r>
              <a:rPr lang="en-US" dirty="0"/>
              <a:t>ND Teach – This is a great way to track teacher license renewals and expiration dates</a:t>
            </a:r>
          </a:p>
        </p:txBody>
      </p:sp>
      <p:sp>
        <p:nvSpPr>
          <p:cNvPr id="4" name="Slide Number Placeholder 3"/>
          <p:cNvSpPr>
            <a:spLocks noGrp="1"/>
          </p:cNvSpPr>
          <p:nvPr>
            <p:ph type="sldNum" sz="quarter" idx="5"/>
          </p:nvPr>
        </p:nvSpPr>
        <p:spPr/>
        <p:txBody>
          <a:bodyPr/>
          <a:lstStyle/>
          <a:p>
            <a:fld id="{38B05F80-51E1-4853-9618-9888B21D933D}" type="slidenum">
              <a:rPr lang="en-US" smtClean="0"/>
              <a:t>33</a:t>
            </a:fld>
            <a:endParaRPr lang="en-US"/>
          </a:p>
        </p:txBody>
      </p:sp>
    </p:spTree>
    <p:extLst>
      <p:ext uri="{BB962C8B-B14F-4D97-AF65-F5344CB8AC3E}">
        <p14:creationId xmlns:p14="http://schemas.microsoft.com/office/powerpoint/2010/main" val="1601410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Resources has become a monster.</a:t>
            </a:r>
          </a:p>
          <a:p>
            <a:endParaRPr lang="en-US" dirty="0"/>
          </a:p>
          <a:p>
            <a:r>
              <a:rPr lang="en-US" dirty="0"/>
              <a:t>The ND Insurance Reserve Fund has 2 great resources for schools.  If you do one thing when this class gets over – click on the links about and look at the resources that they have available for schools.</a:t>
            </a:r>
          </a:p>
        </p:txBody>
      </p:sp>
      <p:sp>
        <p:nvSpPr>
          <p:cNvPr id="4" name="Slide Number Placeholder 3"/>
          <p:cNvSpPr>
            <a:spLocks noGrp="1"/>
          </p:cNvSpPr>
          <p:nvPr>
            <p:ph type="sldNum" sz="quarter" idx="10"/>
          </p:nvPr>
        </p:nvSpPr>
        <p:spPr/>
        <p:txBody>
          <a:bodyPr/>
          <a:lstStyle/>
          <a:p>
            <a:fld id="{38B05F80-51E1-4853-9618-9888B21D933D}" type="slidenum">
              <a:rPr lang="en-US" smtClean="0"/>
              <a:t>34</a:t>
            </a:fld>
            <a:endParaRPr lang="en-US"/>
          </a:p>
        </p:txBody>
      </p:sp>
    </p:spTree>
    <p:extLst>
      <p:ext uri="{BB962C8B-B14F-4D97-AF65-F5344CB8AC3E}">
        <p14:creationId xmlns:p14="http://schemas.microsoft.com/office/powerpoint/2010/main" val="1931066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are required to bis anything that costs over $50,000.  The exception to this are listed in law and on this slide.</a:t>
            </a:r>
          </a:p>
          <a:p>
            <a:endParaRPr lang="en-US" dirty="0"/>
          </a:p>
          <a:p>
            <a:r>
              <a:rPr lang="en-US" dirty="0"/>
              <a:t>It is important that you put notice of bidding in your official newspaper.</a:t>
            </a:r>
          </a:p>
          <a:p>
            <a:endParaRPr lang="en-US" dirty="0"/>
          </a:p>
          <a:p>
            <a:r>
              <a:rPr lang="en-US" dirty="0"/>
              <a:t>Generally, need to take the low bid unless there is a valid reason not to accept it.</a:t>
            </a:r>
          </a:p>
        </p:txBody>
      </p:sp>
      <p:sp>
        <p:nvSpPr>
          <p:cNvPr id="4" name="Slide Number Placeholder 3"/>
          <p:cNvSpPr>
            <a:spLocks noGrp="1"/>
          </p:cNvSpPr>
          <p:nvPr>
            <p:ph type="sldNum" sz="quarter" idx="5"/>
          </p:nvPr>
        </p:nvSpPr>
        <p:spPr/>
        <p:txBody>
          <a:bodyPr/>
          <a:lstStyle/>
          <a:p>
            <a:fld id="{38B05F80-51E1-4853-9618-9888B21D933D}" type="slidenum">
              <a:rPr lang="en-US" smtClean="0"/>
              <a:t>35</a:t>
            </a:fld>
            <a:endParaRPr lang="en-US"/>
          </a:p>
        </p:txBody>
      </p:sp>
    </p:spTree>
    <p:extLst>
      <p:ext uri="{BB962C8B-B14F-4D97-AF65-F5344CB8AC3E}">
        <p14:creationId xmlns:p14="http://schemas.microsoft.com/office/powerpoint/2010/main" val="2183801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Mandan no longer uses Purchase Orders.  We put everything on Purchasing Card on P-Cards.  Through the ND Office of Management &amp; Budget.  </a:t>
            </a:r>
          </a:p>
          <a:p>
            <a:endParaRPr lang="en-US" dirty="0"/>
          </a:p>
          <a:p>
            <a:r>
              <a:rPr lang="en-US" dirty="0"/>
              <a:t>All principals and directors have one.  It has a daily limit and a transaction limit that we can adjust ourselves.</a:t>
            </a:r>
          </a:p>
          <a:p>
            <a:endParaRPr lang="en-US" dirty="0"/>
          </a:p>
          <a:p>
            <a:r>
              <a:rPr lang="en-US" dirty="0"/>
              <a:t>We purchase everything with the P-card that we can including fuel, textbooks, supplies, utility bills, </a:t>
            </a:r>
            <a:r>
              <a:rPr lang="en-US" dirty="0" err="1"/>
              <a:t>etc</a:t>
            </a:r>
            <a:r>
              <a:rPr lang="en-US" dirty="0"/>
              <a:t>… </a:t>
            </a:r>
          </a:p>
          <a:p>
            <a:endParaRPr lang="en-US" dirty="0"/>
          </a:p>
          <a:p>
            <a:r>
              <a:rPr lang="en-US" dirty="0"/>
              <a:t>Last year our cash back rebate was over $80,000</a:t>
            </a:r>
          </a:p>
          <a:p>
            <a:endParaRPr lang="en-US" dirty="0"/>
          </a:p>
          <a:p>
            <a:r>
              <a:rPr lang="en-US" dirty="0"/>
              <a:t>Both the ND Educators Service Coop and Avera Pace are group purchasing cooperatives.  This is a way to avoid bidding on items.  These groups have already done that.</a:t>
            </a:r>
          </a:p>
          <a:p>
            <a:endParaRPr lang="en-US" dirty="0"/>
          </a:p>
          <a:p>
            <a:r>
              <a:rPr lang="en-US" dirty="0"/>
              <a:t>Inventory Appraisal - Mandan used Valuations Northwest out of Boise ID to help us keep our inventory up-to-date for insurance purposes</a:t>
            </a:r>
          </a:p>
        </p:txBody>
      </p:sp>
      <p:sp>
        <p:nvSpPr>
          <p:cNvPr id="4" name="Slide Number Placeholder 3"/>
          <p:cNvSpPr>
            <a:spLocks noGrp="1"/>
          </p:cNvSpPr>
          <p:nvPr>
            <p:ph type="sldNum" sz="quarter" idx="5"/>
          </p:nvPr>
        </p:nvSpPr>
        <p:spPr/>
        <p:txBody>
          <a:bodyPr/>
          <a:lstStyle/>
          <a:p>
            <a:fld id="{38B05F80-51E1-4853-9618-9888B21D933D}" type="slidenum">
              <a:rPr lang="en-US" smtClean="0"/>
              <a:t>36</a:t>
            </a:fld>
            <a:endParaRPr lang="en-US"/>
          </a:p>
        </p:txBody>
      </p:sp>
    </p:spTree>
    <p:extLst>
      <p:ext uri="{BB962C8B-B14F-4D97-AF65-F5344CB8AC3E}">
        <p14:creationId xmlns:p14="http://schemas.microsoft.com/office/powerpoint/2010/main" val="2742009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512888"/>
            <a:ext cx="5586413" cy="3141662"/>
          </a:xfrm>
        </p:spPr>
      </p:sp>
      <p:sp>
        <p:nvSpPr>
          <p:cNvPr id="3" name="Notes Placeholder 2"/>
          <p:cNvSpPr>
            <a:spLocks noGrp="1"/>
          </p:cNvSpPr>
          <p:nvPr>
            <p:ph type="body" idx="1"/>
          </p:nvPr>
        </p:nvSpPr>
        <p:spPr>
          <a:xfrm>
            <a:off x="682171" y="4915561"/>
            <a:ext cx="5642610" cy="3665458"/>
          </a:xfrm>
        </p:spPr>
        <p:txBody>
          <a:bodyPr/>
          <a:lstStyle/>
          <a:p>
            <a:r>
              <a:rPr lang="en-US" dirty="0"/>
              <a:t>Child Nutrition –</a:t>
            </a:r>
          </a:p>
          <a:p>
            <a:r>
              <a:rPr lang="en-US" dirty="0"/>
              <a:t>	Direct Certification if on assistance</a:t>
            </a:r>
          </a:p>
          <a:p>
            <a:r>
              <a:rPr lang="en-US" dirty="0"/>
              <a:t>	Credit Card Payment – Only Check I write – </a:t>
            </a:r>
            <a:r>
              <a:rPr lang="en-US" dirty="0" err="1"/>
              <a:t>Seerice</a:t>
            </a:r>
            <a:r>
              <a:rPr lang="en-US" dirty="0"/>
              <a:t> fee</a:t>
            </a:r>
          </a:p>
          <a:p>
            <a:r>
              <a:rPr lang="en-US" dirty="0"/>
              <a:t>	Free &amp; Reduced Applications</a:t>
            </a:r>
          </a:p>
          <a:p>
            <a:endParaRPr lang="en-US" dirty="0"/>
          </a:p>
          <a:p>
            <a:r>
              <a:rPr lang="en-US" dirty="0"/>
              <a:t>Transportation –</a:t>
            </a:r>
          </a:p>
          <a:p>
            <a:r>
              <a:rPr lang="en-US" dirty="0"/>
              <a:t>	Paid on Riders &amp; Miles</a:t>
            </a:r>
          </a:p>
          <a:p>
            <a:r>
              <a:rPr lang="en-US" dirty="0"/>
              <a:t>	Last spring when school was cancelled (1/4 of the year)</a:t>
            </a:r>
          </a:p>
          <a:p>
            <a:endParaRPr lang="en-US" dirty="0"/>
          </a:p>
          <a:p>
            <a:r>
              <a:rPr lang="en-US" dirty="0"/>
              <a:t>School Organization</a:t>
            </a:r>
          </a:p>
          <a:p>
            <a:r>
              <a:rPr lang="en-US" dirty="0"/>
              <a:t>	Activity accounts – fundraising – get cash deposited</a:t>
            </a:r>
          </a:p>
          <a:p>
            <a:r>
              <a:rPr lang="en-US" dirty="0"/>
              <a:t>	Gate receipts and concessions – put processes in place to prevent fraud</a:t>
            </a:r>
          </a:p>
          <a:p>
            <a:r>
              <a:rPr lang="en-US" dirty="0"/>
              <a:t>	Multiple people counting – controlled access safe – cameras</a:t>
            </a:r>
          </a:p>
          <a:p>
            <a:endParaRPr lang="en-US" dirty="0"/>
          </a:p>
          <a:p>
            <a:r>
              <a:rPr lang="en-US" dirty="0"/>
              <a:t>Sports Coop –</a:t>
            </a:r>
          </a:p>
          <a:p>
            <a:r>
              <a:rPr lang="en-US" dirty="0"/>
              <a:t>	like a marriage – do more than your share</a:t>
            </a:r>
          </a:p>
          <a:p>
            <a:r>
              <a:rPr lang="en-US" dirty="0"/>
              <a:t>	Schools have a $5M budget and they fight over $200 football helmet</a:t>
            </a:r>
          </a:p>
        </p:txBody>
      </p:sp>
      <p:sp>
        <p:nvSpPr>
          <p:cNvPr id="4" name="Slide Number Placeholder 3"/>
          <p:cNvSpPr>
            <a:spLocks noGrp="1"/>
          </p:cNvSpPr>
          <p:nvPr>
            <p:ph type="sldNum" sz="quarter" idx="5"/>
          </p:nvPr>
        </p:nvSpPr>
        <p:spPr/>
        <p:txBody>
          <a:bodyPr/>
          <a:lstStyle/>
          <a:p>
            <a:fld id="{38B05F80-51E1-4853-9618-9888B21D933D}" type="slidenum">
              <a:rPr lang="en-US" smtClean="0"/>
              <a:t>37</a:t>
            </a:fld>
            <a:endParaRPr lang="en-US"/>
          </a:p>
        </p:txBody>
      </p:sp>
    </p:spTree>
    <p:extLst>
      <p:ext uri="{BB962C8B-B14F-4D97-AF65-F5344CB8AC3E}">
        <p14:creationId xmlns:p14="http://schemas.microsoft.com/office/powerpoint/2010/main" val="4674531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 Members Resignation</a:t>
            </a:r>
          </a:p>
          <a:p>
            <a:r>
              <a:rPr lang="en-US" dirty="0"/>
              <a:t>	2 questions:</a:t>
            </a:r>
          </a:p>
          <a:p>
            <a:r>
              <a:rPr lang="en-US" dirty="0"/>
              <a:t>		why do you want to serve</a:t>
            </a:r>
          </a:p>
          <a:p>
            <a:r>
              <a:rPr lang="en-US" dirty="0"/>
              <a:t>		what special qualifications do you have</a:t>
            </a:r>
          </a:p>
          <a:p>
            <a:endParaRPr lang="en-US" dirty="0"/>
          </a:p>
          <a:p>
            <a:r>
              <a:rPr lang="en-US" dirty="0"/>
              <a:t>Election with county</a:t>
            </a:r>
          </a:p>
          <a:p>
            <a:endParaRPr lang="en-US" dirty="0"/>
          </a:p>
          <a:p>
            <a:r>
              <a:rPr lang="en-US" dirty="0"/>
              <a:t>Timeline</a:t>
            </a:r>
          </a:p>
          <a:p>
            <a:endParaRPr lang="en-US" dirty="0"/>
          </a:p>
          <a:p>
            <a:r>
              <a:rPr lang="en-US" dirty="0"/>
              <a:t>Dickinson – Publishing the </a:t>
            </a:r>
            <a:r>
              <a:rPr lang="en-US" dirty="0" err="1"/>
              <a:t>Miinutes</a:t>
            </a:r>
            <a:r>
              <a:rPr lang="en-US" dirty="0"/>
              <a:t> </a:t>
            </a:r>
          </a:p>
        </p:txBody>
      </p:sp>
      <p:sp>
        <p:nvSpPr>
          <p:cNvPr id="4" name="Slide Number Placeholder 3"/>
          <p:cNvSpPr>
            <a:spLocks noGrp="1"/>
          </p:cNvSpPr>
          <p:nvPr>
            <p:ph type="sldNum" sz="quarter" idx="5"/>
          </p:nvPr>
        </p:nvSpPr>
        <p:spPr/>
        <p:txBody>
          <a:bodyPr/>
          <a:lstStyle/>
          <a:p>
            <a:fld id="{38B05F80-51E1-4853-9618-9888B21D933D}" type="slidenum">
              <a:rPr lang="en-US" smtClean="0"/>
              <a:t>38</a:t>
            </a:fld>
            <a:endParaRPr lang="en-US"/>
          </a:p>
        </p:txBody>
      </p:sp>
    </p:spTree>
    <p:extLst>
      <p:ext uri="{BB962C8B-B14F-4D97-AF65-F5344CB8AC3E}">
        <p14:creationId xmlns:p14="http://schemas.microsoft.com/office/powerpoint/2010/main" val="364877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canvas the election 13 days after the election</a:t>
            </a:r>
          </a:p>
        </p:txBody>
      </p:sp>
      <p:sp>
        <p:nvSpPr>
          <p:cNvPr id="4" name="Slide Number Placeholder 3"/>
          <p:cNvSpPr>
            <a:spLocks noGrp="1"/>
          </p:cNvSpPr>
          <p:nvPr>
            <p:ph type="sldNum" sz="quarter" idx="5"/>
          </p:nvPr>
        </p:nvSpPr>
        <p:spPr/>
        <p:txBody>
          <a:bodyPr/>
          <a:lstStyle/>
          <a:p>
            <a:fld id="{38B05F80-51E1-4853-9618-9888B21D933D}" type="slidenum">
              <a:rPr lang="en-US" smtClean="0"/>
              <a:t>39</a:t>
            </a:fld>
            <a:endParaRPr lang="en-US"/>
          </a:p>
        </p:txBody>
      </p:sp>
    </p:spTree>
    <p:extLst>
      <p:ext uri="{BB962C8B-B14F-4D97-AF65-F5344CB8AC3E}">
        <p14:creationId xmlns:p14="http://schemas.microsoft.com/office/powerpoint/2010/main" val="1656315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 not want to give you busy work.</a:t>
            </a:r>
          </a:p>
          <a:p>
            <a:endParaRPr lang="en-US" dirty="0"/>
          </a:p>
          <a:p>
            <a:r>
              <a:rPr lang="en-US" dirty="0"/>
              <a:t>Ideally, I would like for you to create a calendar that is helpful to you and that you can use as a reference and update in future years.  My hope is that when you retire or leave your district, you will leave it for your replacement.</a:t>
            </a:r>
          </a:p>
          <a:p>
            <a:endParaRPr lang="en-US" dirty="0"/>
          </a:p>
        </p:txBody>
      </p:sp>
      <p:sp>
        <p:nvSpPr>
          <p:cNvPr id="4" name="Slide Number Placeholder 3"/>
          <p:cNvSpPr>
            <a:spLocks noGrp="1"/>
          </p:cNvSpPr>
          <p:nvPr>
            <p:ph type="sldNum" sz="quarter" idx="10"/>
          </p:nvPr>
        </p:nvSpPr>
        <p:spPr/>
        <p:txBody>
          <a:bodyPr/>
          <a:lstStyle/>
          <a:p>
            <a:fld id="{38B05F80-51E1-4853-9618-9888B21D933D}" type="slidenum">
              <a:rPr lang="en-US" smtClean="0"/>
              <a:t>4</a:t>
            </a:fld>
            <a:endParaRPr lang="en-US"/>
          </a:p>
        </p:txBody>
      </p:sp>
    </p:spTree>
    <p:extLst>
      <p:ext uri="{BB962C8B-B14F-4D97-AF65-F5344CB8AC3E}">
        <p14:creationId xmlns:p14="http://schemas.microsoft.com/office/powerpoint/2010/main" val="3662637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a:t>
            </a:r>
            <a:r>
              <a:rPr lang="en-US" dirty="0" err="1"/>
              <a:t>Loyson</a:t>
            </a:r>
            <a:r>
              <a:rPr lang="en-US" dirty="0"/>
              <a:t> former supt. In Jamestown &amp; Minot</a:t>
            </a:r>
          </a:p>
          <a:p>
            <a:endParaRPr lang="en-US" dirty="0"/>
          </a:p>
          <a:p>
            <a:r>
              <a:rPr lang="en-US" dirty="0"/>
              <a:t>If you can successfully answer these questions you will pass</a:t>
            </a:r>
          </a:p>
          <a:p>
            <a:endParaRPr lang="en-US" dirty="0"/>
          </a:p>
          <a:p>
            <a:r>
              <a:rPr lang="en-US" dirty="0"/>
              <a:t>Do not use any district funds to promote a yes vote – only facts</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38B05F80-51E1-4853-9618-9888B21D933D}" type="slidenum">
              <a:rPr lang="en-US" smtClean="0"/>
              <a:t>40</a:t>
            </a:fld>
            <a:endParaRPr lang="en-US"/>
          </a:p>
        </p:txBody>
      </p:sp>
    </p:spTree>
    <p:extLst>
      <p:ext uri="{BB962C8B-B14F-4D97-AF65-F5344CB8AC3E}">
        <p14:creationId xmlns:p14="http://schemas.microsoft.com/office/powerpoint/2010/main" val="3770101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sell bonds through an existing building fund</a:t>
            </a:r>
          </a:p>
          <a:p>
            <a:endParaRPr lang="en-US" dirty="0"/>
          </a:p>
          <a:p>
            <a:r>
              <a:rPr lang="en-US" dirty="0"/>
              <a:t>Bismarck is currently building two elementary schools without a vote of the people.  They are committing building fund mills to bond repayment for the next 20 years.</a:t>
            </a:r>
          </a:p>
          <a:p>
            <a:endParaRPr lang="en-US" dirty="0"/>
          </a:p>
          <a:p>
            <a:r>
              <a:rPr lang="en-US" dirty="0"/>
              <a:t>With a Sinking &amp; Interest Fund levy you need to levy 110% of the principle and </a:t>
            </a:r>
            <a:r>
              <a:rPr lang="en-US" dirty="0" err="1"/>
              <a:t>interst</a:t>
            </a:r>
            <a:r>
              <a:rPr lang="en-US" dirty="0"/>
              <a:t> payment.  This is because of the 5% discount if people pay their taxes early and also because not all people pay their taxes every year.</a:t>
            </a:r>
          </a:p>
          <a:p>
            <a:endParaRPr lang="en-US" dirty="0"/>
          </a:p>
          <a:p>
            <a:r>
              <a:rPr lang="en-US" dirty="0"/>
              <a:t>Interest rates are at historical lows.  If your district has outstanding debt, you may want to consider refinancing the debt.</a:t>
            </a:r>
          </a:p>
          <a:p>
            <a:endParaRPr lang="en-US" dirty="0"/>
          </a:p>
        </p:txBody>
      </p:sp>
      <p:sp>
        <p:nvSpPr>
          <p:cNvPr id="4" name="Slide Number Placeholder 3"/>
          <p:cNvSpPr>
            <a:spLocks noGrp="1"/>
          </p:cNvSpPr>
          <p:nvPr>
            <p:ph type="sldNum" sz="quarter" idx="5"/>
          </p:nvPr>
        </p:nvSpPr>
        <p:spPr/>
        <p:txBody>
          <a:bodyPr/>
          <a:lstStyle/>
          <a:p>
            <a:fld id="{38B05F80-51E1-4853-9618-9888B21D933D}" type="slidenum">
              <a:rPr lang="en-US" smtClean="0"/>
              <a:t>41</a:t>
            </a:fld>
            <a:endParaRPr lang="en-US"/>
          </a:p>
        </p:txBody>
      </p:sp>
    </p:spTree>
    <p:extLst>
      <p:ext uri="{BB962C8B-B14F-4D97-AF65-F5344CB8AC3E}">
        <p14:creationId xmlns:p14="http://schemas.microsoft.com/office/powerpoint/2010/main" val="36849597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B05F80-51E1-4853-9618-9888B21D933D}" type="slidenum">
              <a:rPr lang="en-US" smtClean="0"/>
              <a:t>42</a:t>
            </a:fld>
            <a:endParaRPr lang="en-US"/>
          </a:p>
        </p:txBody>
      </p:sp>
    </p:spTree>
    <p:extLst>
      <p:ext uri="{BB962C8B-B14F-4D97-AF65-F5344CB8AC3E}">
        <p14:creationId xmlns:p14="http://schemas.microsoft.com/office/powerpoint/2010/main" val="317494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Passed by the 2015 Legislature at the request of the NDSBA</a:t>
            </a:r>
          </a:p>
          <a:p>
            <a:endParaRPr lang="en-US" dirty="0"/>
          </a:p>
          <a:p>
            <a:r>
              <a:rPr lang="en-US" dirty="0"/>
              <a:t>As a supt., I can suspend a teacher with pay, while we investigate a situation (only the board can suspend a teacher without pay).  I can also suspend classified employees with or without pay or fire them.  I can do this all without school board approval.  - - - A business manager is different – all decision regarding the suspension or dismissal of a business manager belong to the school board.</a:t>
            </a:r>
          </a:p>
          <a:p>
            <a:endParaRPr lang="en-US" dirty="0"/>
          </a:p>
          <a:p>
            <a:r>
              <a:rPr lang="en-US" dirty="0"/>
              <a:t>The board can choose to evaluate the business manager, or they can delegate the evaluation to the superintendent.  If the board does the evaluation, it needs to be acted on at an open public meeting.  - - - In Mandan, the board has designated the BM evaluation to the superintendent.  It is done in private, and the board never sees it.</a:t>
            </a:r>
          </a:p>
          <a:p>
            <a:endParaRPr lang="en-US" dirty="0"/>
          </a:p>
        </p:txBody>
      </p:sp>
      <p:sp>
        <p:nvSpPr>
          <p:cNvPr id="4" name="Slide Number Placeholder 3"/>
          <p:cNvSpPr>
            <a:spLocks noGrp="1"/>
          </p:cNvSpPr>
          <p:nvPr>
            <p:ph type="sldNum" sz="quarter" idx="10"/>
          </p:nvPr>
        </p:nvSpPr>
        <p:spPr/>
        <p:txBody>
          <a:bodyPr/>
          <a:lstStyle/>
          <a:p>
            <a:fld id="{38B05F80-51E1-4853-9618-9888B21D933D}" type="slidenum">
              <a:rPr lang="en-US" smtClean="0"/>
              <a:t>5</a:t>
            </a:fld>
            <a:endParaRPr lang="en-US"/>
          </a:p>
        </p:txBody>
      </p:sp>
    </p:spTree>
    <p:extLst>
      <p:ext uri="{BB962C8B-B14F-4D97-AF65-F5344CB8AC3E}">
        <p14:creationId xmlns:p14="http://schemas.microsoft.com/office/powerpoint/2010/main" val="1697980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Managers do have some job protections.</a:t>
            </a:r>
          </a:p>
          <a:p>
            <a:endParaRPr lang="en-US" dirty="0"/>
          </a:p>
          <a:p>
            <a:r>
              <a:rPr lang="en-US" dirty="0"/>
              <a:t>The business manager is kind of a hybrid between teachers and at-will-employees.  At will employees can be terminated at any time – while teachers have due process rights and are entitled to a dismissal hearing before their employment is terminated.</a:t>
            </a:r>
          </a:p>
          <a:p>
            <a:endParaRPr lang="en-US" dirty="0"/>
          </a:p>
          <a:p>
            <a:r>
              <a:rPr lang="en-US" dirty="0"/>
              <a:t>As a business manager you if you do something wrong you can be dismissed immediately.  However, if the school board wants to dismiss you without cause, they are required to give you 30 days written notice.  My guess is that if it gets to that point you will be dismissed you will be let go immediately and be paid for the next 30 days.</a:t>
            </a:r>
          </a:p>
        </p:txBody>
      </p:sp>
      <p:sp>
        <p:nvSpPr>
          <p:cNvPr id="4" name="Slide Number Placeholder 3"/>
          <p:cNvSpPr>
            <a:spLocks noGrp="1"/>
          </p:cNvSpPr>
          <p:nvPr>
            <p:ph type="sldNum" sz="quarter" idx="10"/>
          </p:nvPr>
        </p:nvSpPr>
        <p:spPr/>
        <p:txBody>
          <a:bodyPr/>
          <a:lstStyle/>
          <a:p>
            <a:fld id="{38B05F80-51E1-4853-9618-9888B21D933D}" type="slidenum">
              <a:rPr lang="en-US" smtClean="0"/>
              <a:t>6</a:t>
            </a:fld>
            <a:endParaRPr lang="en-US"/>
          </a:p>
        </p:txBody>
      </p:sp>
    </p:spTree>
    <p:extLst>
      <p:ext uri="{BB962C8B-B14F-4D97-AF65-F5344CB8AC3E}">
        <p14:creationId xmlns:p14="http://schemas.microsoft.com/office/powerpoint/2010/main" val="1551281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evaluates the business manager in your district?</a:t>
            </a:r>
          </a:p>
          <a:p>
            <a:r>
              <a:rPr lang="en-US" dirty="0"/>
              <a:t>	*  The Board</a:t>
            </a:r>
          </a:p>
          <a:p>
            <a:r>
              <a:rPr lang="en-US" dirty="0"/>
              <a:t>	*  The Superintendent</a:t>
            </a:r>
          </a:p>
          <a:p>
            <a:r>
              <a:rPr lang="en-US" dirty="0"/>
              <a:t>	*  No One</a:t>
            </a:r>
          </a:p>
          <a:p>
            <a:endParaRPr lang="en-US" dirty="0"/>
          </a:p>
          <a:p>
            <a:r>
              <a:rPr lang="en-US" dirty="0"/>
              <a:t>Most smaller district, including all of the districts I worked in did not have an Organization Chart that showed the chain of command.  </a:t>
            </a:r>
          </a:p>
          <a:p>
            <a:endParaRPr lang="en-US" dirty="0"/>
          </a:p>
          <a:p>
            <a:r>
              <a:rPr lang="en-US" dirty="0"/>
              <a:t>I think it might be helpful for you to look at a couple of org charts so you can see how different districts view the business manager position.</a:t>
            </a:r>
          </a:p>
          <a:p>
            <a:endParaRPr lang="en-US" dirty="0"/>
          </a:p>
          <a:p>
            <a:endParaRPr lang="en-US" dirty="0"/>
          </a:p>
        </p:txBody>
      </p:sp>
      <p:sp>
        <p:nvSpPr>
          <p:cNvPr id="4" name="Slide Number Placeholder 3"/>
          <p:cNvSpPr>
            <a:spLocks noGrp="1"/>
          </p:cNvSpPr>
          <p:nvPr>
            <p:ph type="sldNum" sz="quarter" idx="10"/>
          </p:nvPr>
        </p:nvSpPr>
        <p:spPr/>
        <p:txBody>
          <a:bodyPr/>
          <a:lstStyle/>
          <a:p>
            <a:fld id="{38B05F80-51E1-4853-9618-9888B21D933D}" type="slidenum">
              <a:rPr lang="en-US" smtClean="0"/>
              <a:t>7</a:t>
            </a:fld>
            <a:endParaRPr lang="en-US"/>
          </a:p>
        </p:txBody>
      </p:sp>
    </p:spTree>
    <p:extLst>
      <p:ext uri="{BB962C8B-B14F-4D97-AF65-F5344CB8AC3E}">
        <p14:creationId xmlns:p14="http://schemas.microsoft.com/office/powerpoint/2010/main" val="825951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Mandan the BM supervises:  Human Resources, Accounting, Purchasing, Warehouse, &amp; the Printshop.</a:t>
            </a:r>
          </a:p>
          <a:p>
            <a:endParaRPr lang="en-US" dirty="0"/>
          </a:p>
          <a:p>
            <a:r>
              <a:rPr lang="en-US" dirty="0"/>
              <a:t>I do Ryan’s evaluation.  If the school board did it, it would be a public document and need to be discussed at a board meeting.</a:t>
            </a:r>
          </a:p>
          <a:p>
            <a:endParaRPr lang="en-US" dirty="0"/>
          </a:p>
          <a:p>
            <a:r>
              <a:rPr lang="en-US" dirty="0"/>
              <a:t>The school board does have a direct line to Ryan</a:t>
            </a:r>
          </a:p>
        </p:txBody>
      </p:sp>
      <p:sp>
        <p:nvSpPr>
          <p:cNvPr id="4" name="Slide Number Placeholder 3"/>
          <p:cNvSpPr>
            <a:spLocks noGrp="1"/>
          </p:cNvSpPr>
          <p:nvPr>
            <p:ph type="sldNum" sz="quarter" idx="10"/>
          </p:nvPr>
        </p:nvSpPr>
        <p:spPr/>
        <p:txBody>
          <a:bodyPr/>
          <a:lstStyle/>
          <a:p>
            <a:fld id="{38B05F80-51E1-4853-9618-9888B21D933D}" type="slidenum">
              <a:rPr lang="en-US" smtClean="0"/>
              <a:t>8</a:t>
            </a:fld>
            <a:endParaRPr lang="en-US"/>
          </a:p>
        </p:txBody>
      </p:sp>
    </p:spTree>
    <p:extLst>
      <p:ext uri="{BB962C8B-B14F-4D97-AF65-F5344CB8AC3E}">
        <p14:creationId xmlns:p14="http://schemas.microsoft.com/office/powerpoint/2010/main" val="871744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Minot’s BM is supervised by the supt.</a:t>
            </a:r>
          </a:p>
          <a:p>
            <a:endParaRPr lang="en-US"/>
          </a:p>
          <a:p>
            <a:r>
              <a:rPr lang="en-US"/>
              <a:t>Scott oversees:  Foodservices, Purchasing, Transportation, Maintenance, &amp; Accounting</a:t>
            </a:r>
          </a:p>
        </p:txBody>
      </p:sp>
      <p:sp>
        <p:nvSpPr>
          <p:cNvPr id="4" name="Slide Number Placeholder 3"/>
          <p:cNvSpPr>
            <a:spLocks noGrp="1"/>
          </p:cNvSpPr>
          <p:nvPr>
            <p:ph type="sldNum" sz="quarter" idx="10"/>
          </p:nvPr>
        </p:nvSpPr>
        <p:spPr/>
        <p:txBody>
          <a:bodyPr/>
          <a:lstStyle/>
          <a:p>
            <a:fld id="{38B05F80-51E1-4853-9618-9888B21D933D}" type="slidenum">
              <a:rPr lang="en-US" smtClean="0"/>
              <a:t>9</a:t>
            </a:fld>
            <a:endParaRPr lang="en-US"/>
          </a:p>
        </p:txBody>
      </p:sp>
    </p:spTree>
    <p:extLst>
      <p:ext uri="{BB962C8B-B14F-4D97-AF65-F5344CB8AC3E}">
        <p14:creationId xmlns:p14="http://schemas.microsoft.com/office/powerpoint/2010/main" val="110272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B2DEF1-6AAE-43DA-BEA8-860C007CA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727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118C70-0E25-45AB-88C7-1C2EEFF698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982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AF9CB6-A635-4DD1-8713-4AB87DC948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46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pPr>
              <a:defRPr/>
            </a:pPr>
            <a:fld id="{DEB2DEF1-6AAE-43DA-BEA8-860C007CA933}" type="slidenum">
              <a:rPr lang="en-US" smtClean="0">
                <a:solidFill>
                  <a:srgbClr val="000000"/>
                </a:solidFill>
              </a:rPr>
              <a:pPr>
                <a:defRPr/>
              </a:pPr>
              <a:t>‹#›</a:t>
            </a:fld>
            <a:endParaRPr lang="en-US">
              <a:solidFill>
                <a:srgbClr val="000000"/>
              </a:solidFill>
            </a:endParaRP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055978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CC9C67E-B582-4BE7-B33E-2EE5BD4158A4}"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6322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pPr>
              <a:defRPr/>
            </a:pPr>
            <a:fld id="{C3267919-5B95-4BCE-90B9-CD956E578FFE}" type="slidenum">
              <a:rPr lang="en-US" smtClean="0">
                <a:solidFill>
                  <a:srgbClr val="000000"/>
                </a:solidFill>
              </a:rPr>
              <a:pPr>
                <a:defRPr/>
              </a:pPr>
              <a:t>‹#›</a:t>
            </a:fld>
            <a:endParaRPr lang="en-US">
              <a:solidFill>
                <a:srgbClr val="000000"/>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7714964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27F632B5-87A5-48B2-9CD6-425D2E2E0A7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49307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EDB441B3-7EC9-4A44-B087-7EE509A4AFA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8503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F02F572F-4228-4CA3-96E5-6C946382558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402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45729C8A-B1EA-4D74-9B68-F3F9DDDA96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872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a:defRPr/>
            </a:pPr>
            <a:fld id="{DAECDE36-74D7-446C-9B4F-467E747A02D0}" type="slidenum">
              <a:rPr lang="en-US" smtClean="0">
                <a:solidFill>
                  <a:srgbClr val="000000"/>
                </a:solidFill>
              </a:rPr>
              <a:pPr>
                <a:defRPr/>
              </a:pPr>
              <a:t>‹#›</a:t>
            </a:fld>
            <a:endParaRPr lang="en-US">
              <a:solidFill>
                <a:srgbClr val="000000"/>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3786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C9C67E-B582-4BE7-B33E-2EE5BD4158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222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pPr>
              <a:defRPr/>
            </a:pPr>
            <a:endParaRPr lang="en-US">
              <a:solidFill>
                <a:srgbClr val="000000"/>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pPr>
              <a:defRPr/>
            </a:pPr>
            <a:endParaRPr lang="en-US">
              <a:solidFill>
                <a:srgbClr val="000000"/>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pPr>
              <a:defRPr/>
            </a:pPr>
            <a:fld id="{89CD2F53-6C64-42D3-B891-55C56F0803DD}" type="slidenum">
              <a:rPr lang="en-US" smtClean="0">
                <a:solidFill>
                  <a:srgbClr val="000000"/>
                </a:solidFill>
              </a:rPr>
              <a:pPr>
                <a:defRPr/>
              </a:pPr>
              <a:t>‹#›</a:t>
            </a:fld>
            <a:endParaRPr lang="en-US">
              <a:solidFill>
                <a:srgbClr val="000000"/>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4237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7118C70-0E25-45AB-88C7-1C2EEFF698E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0345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C3AF9CB6-A635-4DD1-8713-4AB87DC948D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3516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BD967-1B7E-40AA-AAF7-BA98E0E039F7}" type="datetimeFigureOut">
              <a:rPr lang="en-US" smtClean="0"/>
              <a:t>9/13/23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374530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981200"/>
            <a:ext cx="5386917"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4" name="Picture 13" descr="4_01.jpg"/>
          <p:cNvPicPr>
            <a:picLocks noChangeAspect="1"/>
          </p:cNvPicPr>
          <p:nvPr/>
        </p:nvPicPr>
        <p:blipFill>
          <a:blip r:embed="rId2"/>
          <a:stretch>
            <a:fillRect/>
          </a:stretch>
        </p:blipFill>
        <p:spPr>
          <a:xfrm>
            <a:off x="0" y="0"/>
            <a:ext cx="12192000" cy="403860"/>
          </a:xfrm>
          <a:prstGeom prst="rect">
            <a:avLst/>
          </a:prstGeom>
        </p:spPr>
      </p:pic>
      <p:sp>
        <p:nvSpPr>
          <p:cNvPr id="15" name="Text Placeholder 2"/>
          <p:cNvSpPr>
            <a:spLocks noGrp="1"/>
          </p:cNvSpPr>
          <p:nvPr>
            <p:ph type="body" idx="13"/>
          </p:nvPr>
        </p:nvSpPr>
        <p:spPr>
          <a:xfrm>
            <a:off x="6197600" y="1981200"/>
            <a:ext cx="5386917" cy="411162"/>
          </a:xfrm>
        </p:spPr>
        <p:txBody>
          <a:bodyPr lIns="0" rIns="0" anchor="b">
            <a:noAutofit/>
          </a:bodyPr>
          <a:lstStyle>
            <a:lvl1pPr marL="0" indent="0">
              <a:lnSpc>
                <a:spcPct val="100000"/>
              </a:lnSpc>
              <a:buNone/>
              <a:defRPr sz="1600" b="1" i="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16"/>
          <p:cNvSpPr>
            <a:spLocks noGrp="1"/>
          </p:cNvSpPr>
          <p:nvPr>
            <p:ph sz="quarter" idx="14"/>
          </p:nvPr>
        </p:nvSpPr>
        <p:spPr>
          <a:xfrm>
            <a:off x="609600" y="24384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5"/>
          </p:nvPr>
        </p:nvSpPr>
        <p:spPr>
          <a:xfrm>
            <a:off x="6197600" y="2438400"/>
            <a:ext cx="53848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descr="bar_06.png"/>
          <p:cNvPicPr>
            <a:picLocks noChangeAspect="1"/>
          </p:cNvPicPr>
          <p:nvPr/>
        </p:nvPicPr>
        <p:blipFill>
          <a:blip r:embed="rId3">
            <a:duotone>
              <a:schemeClr val="accent5">
                <a:shade val="45000"/>
                <a:satMod val="135000"/>
              </a:schemeClr>
              <a:prstClr val="white"/>
            </a:duotone>
          </a:blip>
          <a:stretch>
            <a:fillRect/>
          </a:stretch>
        </p:blipFill>
        <p:spPr>
          <a:xfrm>
            <a:off x="0" y="403860"/>
            <a:ext cx="12192000" cy="53340"/>
          </a:xfrm>
          <a:prstGeom prst="rect">
            <a:avLst/>
          </a:prstGeom>
        </p:spPr>
      </p:pic>
      <p:grpSp>
        <p:nvGrpSpPr>
          <p:cNvPr id="4" name="Group 17"/>
          <p:cNvGrpSpPr/>
          <p:nvPr/>
        </p:nvGrpSpPr>
        <p:grpSpPr>
          <a:xfrm>
            <a:off x="0" y="6631305"/>
            <a:ext cx="12192000" cy="228600"/>
            <a:chOff x="0" y="6583680"/>
            <a:chExt cx="9144000" cy="228600"/>
          </a:xfrm>
        </p:grpSpPr>
        <p:sp>
          <p:nvSpPr>
            <p:cNvPr id="20" name="Rectangle 19"/>
            <p:cNvSpPr/>
            <p:nvPr/>
          </p:nvSpPr>
          <p:spPr>
            <a:xfrm>
              <a:off x="8763000" y="6583680"/>
              <a:ext cx="381000"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p:nvSpPr>
          <p:spPr>
            <a:xfrm>
              <a:off x="7142480" y="6583680"/>
              <a:ext cx="1581912" cy="2286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p:nvSpPr>
          <p:spPr>
            <a:xfrm>
              <a:off x="0" y="6583680"/>
              <a:ext cx="7101840" cy="228600"/>
            </a:xfrm>
            <a:prstGeom prst="rect">
              <a:avLst/>
            </a:prstGeom>
            <a:solidFill>
              <a:schemeClr val="bg1">
                <a:alpha val="2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sp>
        <p:nvSpPr>
          <p:cNvPr id="23" name="Date Placeholder 22"/>
          <p:cNvSpPr>
            <a:spLocks noGrp="1"/>
          </p:cNvSpPr>
          <p:nvPr>
            <p:ph type="dt" sz="half" idx="16"/>
          </p:nvPr>
        </p:nvSpPr>
        <p:spPr/>
        <p:txBody>
          <a:bodyPr/>
          <a:lstStyle/>
          <a:p>
            <a:fld id="{8BF06481-FD58-45DC-BDB8-CA965E360424}" type="datetimeFigureOut">
              <a:rPr lang="en-US" smtClean="0"/>
              <a:t>9/13/23</a:t>
            </a:fld>
            <a:endParaRPr lang="en-US" dirty="0"/>
          </a:p>
        </p:txBody>
      </p:sp>
      <p:sp>
        <p:nvSpPr>
          <p:cNvPr id="24" name="Slide Number Placeholder 23"/>
          <p:cNvSpPr>
            <a:spLocks noGrp="1"/>
          </p:cNvSpPr>
          <p:nvPr>
            <p:ph type="sldNum" sz="quarter" idx="17"/>
          </p:nvPr>
        </p:nvSpPr>
        <p:spPr/>
        <p:txBody>
          <a:bodyPr/>
          <a:lstStyle/>
          <a:p>
            <a:fld id="{283DE7EE-912D-466A-AF20-F5367FDA6517}" type="slidenum">
              <a:rPr lang="en-US" smtClean="0"/>
              <a:t>‹#›</a:t>
            </a:fld>
            <a:endParaRPr lang="en-US" dirty="0"/>
          </a:p>
        </p:txBody>
      </p:sp>
      <p:sp>
        <p:nvSpPr>
          <p:cNvPr id="25" name="Footer Placeholder 24"/>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45241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267919-5B95-4BCE-90B9-CD956E578F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721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F632B5-87A5-48B2-9CD6-425D2E2E0A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176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DB441B3-7EC9-4A44-B087-7EE509A4AF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618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02F572F-4228-4CA3-96E5-6C94638255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309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5729C8A-B1EA-4D74-9B68-F3F9DDDA96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0137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ECDE36-74D7-446C-9B4F-467E747A02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941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CD2F53-6C64-42D3-B891-55C56F080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293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defRPr/>
            </a:pPr>
            <a:fld id="{78261C16-1836-45BA-A55C-4C8A502EE1AF}" type="slidenum">
              <a:rPr lang="en-US" smtClean="0">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5781355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914400">
              <a:defRPr/>
            </a:pPr>
            <a:fld id="{6D0146A6-58D5-4800-B05E-A5BDFE0897E9}" type="datetimeFigureOut">
              <a:rPr lang="fr-FR" smtClean="0">
                <a:solidFill>
                  <a:prstClr val="black">
                    <a:tint val="75000"/>
                  </a:prstClr>
                </a:solidFill>
              </a:rPr>
              <a:pPr defTabSz="914400">
                <a:defRPr/>
              </a:pPr>
              <a:t>13/09/2023</a:t>
            </a:fld>
            <a:endParaRPr lang="fr-FR">
              <a:solidFill>
                <a:prstClr val="black">
                  <a:tint val="75000"/>
                </a:prstClr>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914400">
              <a:defRPr/>
            </a:pPr>
            <a:endParaRPr lang="fr-FR">
              <a:solidFill>
                <a:prstClr val="black">
                  <a:tint val="75000"/>
                </a:prstClr>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914400">
              <a:defRPr/>
            </a:pPr>
            <a:fld id="{28D080E3-F058-486E-964F-CDE363144103}" type="slidenum">
              <a:rPr lang="fr-FR" smtClean="0">
                <a:solidFill>
                  <a:prstClr val="black">
                    <a:tint val="75000"/>
                  </a:prstClr>
                </a:solidFill>
              </a:rPr>
              <a:pPr defTabSz="914400">
                <a:defRPr/>
              </a:pPr>
              <a:t>‹#›</a:t>
            </a:fld>
            <a:endParaRPr lang="fr-FR">
              <a:solidFill>
                <a:prstClr val="black">
                  <a:tint val="75000"/>
                </a:prstClr>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3222158"/>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ndcourts.gov/court/opinions/930079.htm"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E0J09KPCMRc"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18.JPG"/><Relationship Id="rId4" Type="http://schemas.openxmlformats.org/officeDocument/2006/relationships/hyperlink" Target="https://archive.org/details/MandanPublicSchoolBoard2021-09-20"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hyperlink" Target="https://www.fargo.k12.nd.us/Page/378" TargetMode="External"/><Relationship Id="rId3" Type="http://schemas.openxmlformats.org/officeDocument/2006/relationships/hyperlink" Target="https://www.bismarckschools.org/Page/3598" TargetMode="External"/><Relationship Id="rId7"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hyperlink" Target="https://www.fargo.k12.nd.us/Page/122" TargetMode="External"/><Relationship Id="rId5" Type="http://schemas.openxmlformats.org/officeDocument/2006/relationships/hyperlink" Target="https://www.gfschools.org/domain/1" TargetMode="External"/><Relationship Id="rId4" Type="http://schemas.openxmlformats.org/officeDocument/2006/relationships/hyperlink" Target="https://www.mandan.k12.nd.us/en-US/school-board-70834dde/board-policies-click-to-view-e8dc3d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hyperlink" Target="https://www.mandan.k12.nd.us/en-US/school-board-70834dde/agendas-packets-minutes-ba8bdb6c" TargetMode="External"/><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hyperlink" Target="https://dakotamediaaccess.org/mandan-school-board-videos/"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attorneygeneral.nd.gov/attorney-generals-office/legal-opinions/opinion-search" TargetMode="External"/><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hyperlink" Target="https://www.youtube.com/watch?v=SSSBXPda50w"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hyperlink" Target="https://secure.apps.state.nd.us/DPI/Stars/Login.aspx?lo=s" TargetMode="External"/><Relationship Id="rId2" Type="http://schemas.openxmlformats.org/officeDocument/2006/relationships/notesSlide" Target="../notesSlides/notesSlide33.xml"/><Relationship Id="rId1" Type="http://schemas.openxmlformats.org/officeDocument/2006/relationships/slideLayout" Target="../slideLayouts/slideLayout23.xml"/><Relationship Id="rId5" Type="http://schemas.openxmlformats.org/officeDocument/2006/relationships/hyperlink" Target="http://www.nd.gov/espb/" TargetMode="External"/><Relationship Id="rId4" Type="http://schemas.openxmlformats.org/officeDocument/2006/relationships/hyperlink" Target="https://grants.nd.gov/index.do"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ndirf.com/reference-section/guides-and-handbooks/" TargetMode="External"/><Relationship Id="rId2" Type="http://schemas.openxmlformats.org/officeDocument/2006/relationships/notesSlide" Target="../notesSlides/notesSlide34.xml"/><Relationship Id="rId1" Type="http://schemas.openxmlformats.org/officeDocument/2006/relationships/slideLayout" Target="../slideLayouts/slideLayout23.xml"/><Relationship Id="rId6" Type="http://schemas.openxmlformats.org/officeDocument/2006/relationships/image" Target="../media/image20.WMF"/><Relationship Id="rId5" Type="http://schemas.openxmlformats.org/officeDocument/2006/relationships/hyperlink" Target="http://www.ndirf.com/image/cache/2012PublicEmpHndbk.pdf" TargetMode="External"/><Relationship Id="rId4" Type="http://schemas.openxmlformats.org/officeDocument/2006/relationships/hyperlink" Target="http://www.ndirf.com/image/cache/HUMAN_RESOURCE_GUIDE_-_Version_09.30.13.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ndesc.org/site/default.aspx?PageID=1" TargetMode="External"/><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hyperlink" Target="http://ndesc.org/site/default.aspx?PageID=1" TargetMode="External"/><Relationship Id="rId2" Type="http://schemas.openxmlformats.org/officeDocument/2006/relationships/notesSlide" Target="../notesSlides/notesSlide36.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hyperlink" Target="mailto:Mike.Bitz@msd1.org" TargetMode="External"/><Relationship Id="rId2" Type="http://schemas.openxmlformats.org/officeDocument/2006/relationships/notesSlide" Target="../notesSlides/notesSlide42.xml"/><Relationship Id="rId1" Type="http://schemas.openxmlformats.org/officeDocument/2006/relationships/slideLayout" Target="../slideLayouts/slideLayout23.xml"/><Relationship Id="rId4" Type="http://schemas.openxmlformats.org/officeDocument/2006/relationships/image" Target="../media/image2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22355" y="626882"/>
            <a:ext cx="4798243" cy="3732835"/>
          </a:xfrm>
        </p:spPr>
        <p:txBody>
          <a:bodyPr>
            <a:normAutofit/>
          </a:bodyPr>
          <a:lstStyle/>
          <a:p>
            <a:r>
              <a:rPr lang="en-US" sz="6700" dirty="0"/>
              <a:t>School district operations</a:t>
            </a:r>
          </a:p>
        </p:txBody>
      </p:sp>
      <p:sp>
        <p:nvSpPr>
          <p:cNvPr id="3" name="Subtitle 2"/>
          <p:cNvSpPr>
            <a:spLocks noGrp="1"/>
          </p:cNvSpPr>
          <p:nvPr>
            <p:ph type="subTitle" idx="1"/>
          </p:nvPr>
        </p:nvSpPr>
        <p:spPr>
          <a:xfrm>
            <a:off x="6096000" y="4359717"/>
            <a:ext cx="4798243" cy="1794656"/>
          </a:xfrm>
        </p:spPr>
        <p:txBody>
          <a:bodyPr>
            <a:normAutofit/>
          </a:bodyPr>
          <a:lstStyle/>
          <a:p>
            <a:pPr>
              <a:spcAft>
                <a:spcPts val="600"/>
              </a:spcAft>
            </a:pPr>
            <a:r>
              <a:rPr lang="en-US" dirty="0"/>
              <a:t>North Dakota School Business Managers Certification Program</a:t>
            </a:r>
          </a:p>
        </p:txBody>
      </p:sp>
      <p:pic>
        <p:nvPicPr>
          <p:cNvPr id="7" name="Graphic 6" descr="Education">
            <a:extLst>
              <a:ext uri="{FF2B5EF4-FFF2-40B4-BE49-F238E27FC236}">
                <a16:creationId xmlns:a16="http://schemas.microsoft.com/office/drawing/2014/main" id="{8B8A289F-0D12-41CB-B316-2B63D803A7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600000">
            <a:off x="1371403" y="1425173"/>
            <a:ext cx="4207669" cy="4207669"/>
          </a:xfrm>
          <a:prstGeom prst="rect">
            <a:avLst/>
          </a:prstGeom>
        </p:spPr>
      </p:pic>
    </p:spTree>
    <p:extLst>
      <p:ext uri="{BB962C8B-B14F-4D97-AF65-F5344CB8AC3E}">
        <p14:creationId xmlns:p14="http://schemas.microsoft.com/office/powerpoint/2010/main" val="351773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158859713"/>
              </p:ext>
            </p:extLst>
          </p:nvPr>
        </p:nvGraphicFramePr>
        <p:xfrm>
          <a:off x="2324100" y="514350"/>
          <a:ext cx="7543800" cy="5829300"/>
        </p:xfrm>
        <a:graphic>
          <a:graphicData uri="http://schemas.openxmlformats.org/presentationml/2006/ole">
            <mc:AlternateContent xmlns:mc="http://schemas.openxmlformats.org/markup-compatibility/2006">
              <mc:Choice xmlns:v="urn:schemas-microsoft-com:vml" Requires="v">
                <p:oleObj name="Acrobat Document" r:id="rId3" imgW="7543529" imgH="5828923" progId="AcroExch.Document.11">
                  <p:embed/>
                </p:oleObj>
              </mc:Choice>
              <mc:Fallback>
                <p:oleObj name="Acrobat Document" r:id="rId3" imgW="7543529" imgH="5828923" progId="AcroExch.Document.11">
                  <p:embed/>
                  <p:pic>
                    <p:nvPicPr>
                      <p:cNvPr id="0" name=""/>
                      <p:cNvPicPr/>
                      <p:nvPr/>
                    </p:nvPicPr>
                    <p:blipFill>
                      <a:blip r:embed="rId4"/>
                      <a:stretch>
                        <a:fillRect/>
                      </a:stretch>
                    </p:blipFill>
                    <p:spPr>
                      <a:xfrm>
                        <a:off x="2324100" y="514350"/>
                        <a:ext cx="7543800" cy="5829300"/>
                      </a:xfrm>
                      <a:prstGeom prst="rect">
                        <a:avLst/>
                      </a:prstGeom>
                    </p:spPr>
                  </p:pic>
                </p:oleObj>
              </mc:Fallback>
            </mc:AlternateContent>
          </a:graphicData>
        </a:graphic>
      </p:graphicFrame>
      <p:sp>
        <p:nvSpPr>
          <p:cNvPr id="3" name="Right Arrow 2"/>
          <p:cNvSpPr/>
          <p:nvPr/>
        </p:nvSpPr>
        <p:spPr>
          <a:xfrm>
            <a:off x="3984190" y="3118525"/>
            <a:ext cx="635508" cy="3104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E02E61B-947A-B949-AFBD-305A208129E5}"/>
              </a:ext>
            </a:extLst>
          </p:cNvPr>
          <p:cNvSpPr txBox="1"/>
          <p:nvPr/>
        </p:nvSpPr>
        <p:spPr>
          <a:xfrm>
            <a:off x="6836898" y="4642338"/>
            <a:ext cx="2452659" cy="369332"/>
          </a:xfrm>
          <a:prstGeom prst="rect">
            <a:avLst/>
          </a:prstGeom>
          <a:noFill/>
        </p:spPr>
        <p:txBody>
          <a:bodyPr wrap="none" rtlCol="0">
            <a:spAutoFit/>
          </a:bodyPr>
          <a:lstStyle/>
          <a:p>
            <a:r>
              <a:rPr lang="en-US" b="1" dirty="0"/>
              <a:t>Bismarck Public School</a:t>
            </a:r>
          </a:p>
        </p:txBody>
      </p:sp>
    </p:spTree>
    <p:extLst>
      <p:ext uri="{BB962C8B-B14F-4D97-AF65-F5344CB8AC3E}">
        <p14:creationId xmlns:p14="http://schemas.microsoft.com/office/powerpoint/2010/main" val="1346158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6EBD72-0041-9C45-A3B8-0AE1E1B4FA2D}"/>
              </a:ext>
            </a:extLst>
          </p:cNvPr>
          <p:cNvPicPr>
            <a:picLocks noChangeAspect="1"/>
          </p:cNvPicPr>
          <p:nvPr/>
        </p:nvPicPr>
        <p:blipFill>
          <a:blip r:embed="rId3"/>
          <a:stretch>
            <a:fillRect/>
          </a:stretch>
        </p:blipFill>
        <p:spPr>
          <a:xfrm rot="5400000">
            <a:off x="3026188" y="-481913"/>
            <a:ext cx="5299364" cy="6858000"/>
          </a:xfrm>
          <a:prstGeom prst="rect">
            <a:avLst/>
          </a:prstGeom>
        </p:spPr>
      </p:pic>
      <p:sp>
        <p:nvSpPr>
          <p:cNvPr id="6" name="Down Arrow 5">
            <a:extLst>
              <a:ext uri="{FF2B5EF4-FFF2-40B4-BE49-F238E27FC236}">
                <a16:creationId xmlns:a16="http://schemas.microsoft.com/office/drawing/2014/main" id="{279CAED1-3071-B54C-8153-594607EA0937}"/>
              </a:ext>
            </a:extLst>
          </p:cNvPr>
          <p:cNvSpPr/>
          <p:nvPr/>
        </p:nvSpPr>
        <p:spPr>
          <a:xfrm>
            <a:off x="6541477" y="1930401"/>
            <a:ext cx="187569" cy="34387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71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2400"/>
            <a:ext cx="7772400" cy="1609344"/>
          </a:xfrm>
        </p:spPr>
        <p:txBody>
          <a:bodyPr>
            <a:normAutofit/>
          </a:bodyPr>
          <a:lstStyle/>
          <a:p>
            <a:pPr algn="ctr"/>
            <a:r>
              <a:rPr lang="en-US" dirty="0"/>
              <a:t>North Dakota </a:t>
            </a:r>
            <a:br>
              <a:rPr lang="en-US" dirty="0"/>
            </a:br>
            <a:r>
              <a:rPr lang="en-US" dirty="0"/>
              <a:t>School Fund Formula </a:t>
            </a:r>
            <a:br>
              <a:rPr lang="en-US" dirty="0"/>
            </a:br>
            <a:r>
              <a:rPr lang="en-US" sz="2200" dirty="0"/>
              <a:t>Example: Mandan School District </a:t>
            </a:r>
          </a:p>
        </p:txBody>
      </p:sp>
      <p:sp>
        <p:nvSpPr>
          <p:cNvPr id="3" name="Content Placeholder 2"/>
          <p:cNvSpPr>
            <a:spLocks noGrp="1"/>
          </p:cNvSpPr>
          <p:nvPr>
            <p:ph idx="1"/>
          </p:nvPr>
        </p:nvSpPr>
        <p:spPr>
          <a:xfrm>
            <a:off x="2209800" y="2121408"/>
            <a:ext cx="8229600" cy="4507992"/>
          </a:xfrm>
        </p:spPr>
        <p:txBody>
          <a:bodyPr/>
          <a:lstStyle/>
          <a:p>
            <a:pPr marL="0" indent="0">
              <a:buNone/>
            </a:pPr>
            <a:r>
              <a:rPr lang="en-US" dirty="0"/>
              <a:t>2023-2024 State Per-Pupil Guarantee		$10,646</a:t>
            </a:r>
          </a:p>
          <a:p>
            <a:pPr marL="0" indent="0">
              <a:buNone/>
            </a:pPr>
            <a:endParaRPr lang="en-US" dirty="0"/>
          </a:p>
          <a:p>
            <a:pPr marL="0" indent="0">
              <a:buNone/>
            </a:pPr>
            <a:r>
              <a:rPr lang="en-US" dirty="0"/>
              <a:t>State Assumed Local Contribution (60 Mills)            </a:t>
            </a:r>
            <a:r>
              <a:rPr lang="en-US" u="sng" dirty="0"/>
              <a:t>-$ 2,553</a:t>
            </a:r>
          </a:p>
          <a:p>
            <a:pPr marL="0" indent="0">
              <a:buNone/>
            </a:pPr>
            <a:r>
              <a:rPr lang="en-US" sz="1400" i="1" dirty="0"/>
              <a:t>		From Local 60 Mill Levy</a:t>
            </a:r>
          </a:p>
          <a:p>
            <a:pPr marL="0" indent="0">
              <a:buNone/>
            </a:pPr>
            <a:endParaRPr lang="en-US" u="sng" dirty="0"/>
          </a:p>
          <a:p>
            <a:pPr marL="0" indent="0">
              <a:buNone/>
            </a:pPr>
            <a:r>
              <a:rPr lang="en-US" dirty="0"/>
              <a:t>Actual State Per-Pupil Payment to Mandan		$ 8,126</a:t>
            </a:r>
          </a:p>
          <a:p>
            <a:pPr marL="0" indent="0">
              <a:buNone/>
            </a:pPr>
            <a:r>
              <a:rPr lang="en-US" dirty="0"/>
              <a:t>------------------------------------------------------------------------------</a:t>
            </a:r>
          </a:p>
          <a:p>
            <a:pPr marL="0" indent="0">
              <a:buNone/>
            </a:pPr>
            <a:r>
              <a:rPr lang="en-US" dirty="0"/>
              <a:t>Since the assumed local minimum contribution of 60 Mills generates a different amount of revenue in every ND school district and since each school district enrollment is unique, </a:t>
            </a:r>
            <a:r>
              <a:rPr lang="en-US" b="1" dirty="0">
                <a:solidFill>
                  <a:srgbClr val="FF0000"/>
                </a:solidFill>
              </a:rPr>
              <a:t>the actual state per pupil payment is different in every school district.</a:t>
            </a:r>
            <a:r>
              <a:rPr lang="en-US" dirty="0">
                <a:solidFill>
                  <a:srgbClr val="FF0000"/>
                </a:solidFill>
              </a:rPr>
              <a:t>  </a:t>
            </a:r>
            <a:r>
              <a:rPr lang="en-US" dirty="0"/>
              <a:t>See Mandan example above.</a:t>
            </a:r>
          </a:p>
        </p:txBody>
      </p:sp>
    </p:spTree>
    <p:extLst>
      <p:ext uri="{BB962C8B-B14F-4D97-AF65-F5344CB8AC3E}">
        <p14:creationId xmlns:p14="http://schemas.microsoft.com/office/powerpoint/2010/main" val="214715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914400"/>
          </a:xfrm>
        </p:spPr>
        <p:txBody>
          <a:bodyPr>
            <a:normAutofit fontScale="90000"/>
          </a:bodyPr>
          <a:lstStyle/>
          <a:p>
            <a:pPr algn="ctr"/>
            <a:r>
              <a:rPr lang="en-US"/>
              <a:t>2021 -2022 School Year</a:t>
            </a:r>
            <a:br>
              <a:rPr lang="en-US" sz="1400"/>
            </a:br>
            <a:r>
              <a:rPr lang="en-US" sz="1400"/>
              <a:t>Most Recent Year Available</a:t>
            </a:r>
            <a:br>
              <a:rPr lang="en-US" sz="2000"/>
            </a:br>
            <a:br>
              <a:rPr lang="en-US"/>
            </a:br>
            <a:endParaRPr lang="en-US" dirty="0"/>
          </a:p>
        </p:txBody>
      </p:sp>
      <p:pic>
        <p:nvPicPr>
          <p:cNvPr id="8" name="Picture 7">
            <a:extLst>
              <a:ext uri="{FF2B5EF4-FFF2-40B4-BE49-F238E27FC236}">
                <a16:creationId xmlns:a16="http://schemas.microsoft.com/office/drawing/2014/main" id="{48CAF89C-8B11-D358-3808-B6862E7B0E9B}"/>
              </a:ext>
            </a:extLst>
          </p:cNvPr>
          <p:cNvPicPr>
            <a:picLocks noChangeAspect="1"/>
          </p:cNvPicPr>
          <p:nvPr/>
        </p:nvPicPr>
        <p:blipFill>
          <a:blip r:embed="rId3"/>
          <a:stretch>
            <a:fillRect/>
          </a:stretch>
        </p:blipFill>
        <p:spPr>
          <a:xfrm>
            <a:off x="3115056" y="810132"/>
            <a:ext cx="5961888" cy="5929130"/>
          </a:xfrm>
          <a:prstGeom prst="rect">
            <a:avLst/>
          </a:prstGeom>
        </p:spPr>
      </p:pic>
    </p:spTree>
    <p:extLst>
      <p:ext uri="{BB962C8B-B14F-4D97-AF65-F5344CB8AC3E}">
        <p14:creationId xmlns:p14="http://schemas.microsoft.com/office/powerpoint/2010/main" val="2652503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34834"/>
            <a:ext cx="7772400" cy="1609344"/>
          </a:xfrm>
        </p:spPr>
        <p:txBody>
          <a:bodyPr/>
          <a:lstStyle/>
          <a:p>
            <a:pPr algn="ctr"/>
            <a:r>
              <a:rPr lang="en-US" dirty="0"/>
              <a:t>Challenges to the </a:t>
            </a:r>
            <a:br>
              <a:rPr lang="en-US" dirty="0"/>
            </a:br>
            <a:r>
              <a:rPr lang="en-US" dirty="0"/>
              <a:t>ND School Funding Formula</a:t>
            </a:r>
          </a:p>
        </p:txBody>
      </p:sp>
      <p:sp>
        <p:nvSpPr>
          <p:cNvPr id="3" name="Content Placeholder 2"/>
          <p:cNvSpPr>
            <a:spLocks noGrp="1"/>
          </p:cNvSpPr>
          <p:nvPr>
            <p:ph idx="1"/>
          </p:nvPr>
        </p:nvSpPr>
        <p:spPr>
          <a:xfrm>
            <a:off x="1676400" y="1600200"/>
            <a:ext cx="8763000" cy="5029200"/>
          </a:xfrm>
        </p:spPr>
        <p:txBody>
          <a:bodyPr>
            <a:normAutofit fontScale="85000" lnSpcReduction="10000"/>
          </a:bodyPr>
          <a:lstStyle/>
          <a:p>
            <a:pPr marL="457200" indent="-457200">
              <a:buAutoNum type="arabicPeriod"/>
            </a:pPr>
            <a:r>
              <a:rPr lang="en-US" b="1" dirty="0"/>
              <a:t>Bismarck Public School District #1 vs. State of North Dakota</a:t>
            </a:r>
          </a:p>
          <a:p>
            <a:pPr lvl="2"/>
            <a:r>
              <a:rPr lang="en-US" b="1" dirty="0"/>
              <a:t>Filed in 1989 </a:t>
            </a:r>
            <a:r>
              <a:rPr lang="en-US" dirty="0"/>
              <a:t>(9 school district with Bismarck as the lead plaintiff).  </a:t>
            </a:r>
            <a:r>
              <a:rPr lang="en-US" u="sng" dirty="0"/>
              <a:t>This case was based on equity</a:t>
            </a:r>
            <a:r>
              <a:rPr lang="en-US" dirty="0"/>
              <a:t>.</a:t>
            </a:r>
          </a:p>
          <a:p>
            <a:pPr lvl="2"/>
            <a:r>
              <a:rPr lang="en-US" dirty="0"/>
              <a:t>Alleged that the current system of funding schools was based predominately on a school district property tax base.</a:t>
            </a:r>
          </a:p>
          <a:p>
            <a:pPr lvl="2"/>
            <a:r>
              <a:rPr lang="en-US" dirty="0"/>
              <a:t>They claimed that as a result of the formula, property poor school districts and their pupils were receiving fewer educational resources per pupil than property wealthy school districts.</a:t>
            </a:r>
          </a:p>
          <a:p>
            <a:pPr lvl="2"/>
            <a:r>
              <a:rPr lang="en-US" dirty="0"/>
              <a:t>Argued that the system for distributing funds for education failed to equalize local property tax disparities, which resulted in substantial inequities in educational opportunities in property poor school districts.</a:t>
            </a:r>
          </a:p>
          <a:p>
            <a:pPr lvl="2"/>
            <a:r>
              <a:rPr lang="en-US" dirty="0"/>
              <a:t>The district court agreed with the school districts that the state was in violation of the education (Article VIII, 1 and 2) and the equal protection (Article 1, 21 and 22) provisions of the ND Constitution</a:t>
            </a:r>
          </a:p>
          <a:p>
            <a:pPr lvl="2"/>
            <a:r>
              <a:rPr lang="en-US" dirty="0"/>
              <a:t>The State of North Dakota appealed this decision to the.</a:t>
            </a:r>
            <a:r>
              <a:rPr lang="en-US" b="1" dirty="0"/>
              <a:t> ND Supreme Court in 1994</a:t>
            </a:r>
            <a:endParaRPr lang="en-US" dirty="0"/>
          </a:p>
          <a:p>
            <a:pPr lvl="2"/>
            <a:r>
              <a:rPr lang="en-US" dirty="0"/>
              <a:t>The ND Supreme Court by a 3-2 vote agreed with the district court decision, however Article VI Section 4 of the ND Constitution requires at least 4 members of the court to declare a statue unconstitutional.</a:t>
            </a:r>
          </a:p>
          <a:p>
            <a:pPr lvl="2"/>
            <a:r>
              <a:rPr lang="en-US" dirty="0"/>
              <a:t>Since only 3 of 5 members of the ND Supreme Court agreed with the plaintiffs the </a:t>
            </a:r>
            <a:r>
              <a:rPr lang="en-US" b="1" dirty="0"/>
              <a:t>ND School Funding Formula was allowed to continue.</a:t>
            </a:r>
          </a:p>
          <a:p>
            <a:pPr marL="2017120" lvl="7" indent="0">
              <a:buNone/>
            </a:pPr>
            <a:r>
              <a:rPr lang="en-US" dirty="0">
                <a:hlinkClick r:id="rId3"/>
              </a:rPr>
              <a:t>https://www.ndcourts.gov/court/opinions/930079.htm</a:t>
            </a:r>
            <a:endParaRPr lang="en-US" dirty="0"/>
          </a:p>
          <a:p>
            <a:pPr marL="548640" lvl="2" indent="0">
              <a:buNone/>
            </a:pPr>
            <a:endParaRPr lang="en-US" dirty="0"/>
          </a:p>
          <a:p>
            <a:pPr lvl="2"/>
            <a:endParaRPr lang="en-US" dirty="0"/>
          </a:p>
          <a:p>
            <a:pPr lvl="2"/>
            <a:endParaRPr lang="en-US" dirty="0"/>
          </a:p>
        </p:txBody>
      </p:sp>
    </p:spTree>
    <p:extLst>
      <p:ext uri="{BB962C8B-B14F-4D97-AF65-F5344CB8AC3E}">
        <p14:creationId xmlns:p14="http://schemas.microsoft.com/office/powerpoint/2010/main" val="3147954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7011"/>
            <a:ext cx="7772400" cy="1609344"/>
          </a:xfrm>
        </p:spPr>
        <p:txBody>
          <a:bodyPr/>
          <a:lstStyle/>
          <a:p>
            <a:pPr algn="ctr"/>
            <a:r>
              <a:rPr lang="en-US" dirty="0"/>
              <a:t>Challenges to the </a:t>
            </a:r>
            <a:br>
              <a:rPr lang="en-US" dirty="0"/>
            </a:br>
            <a:r>
              <a:rPr lang="en-US" dirty="0"/>
              <a:t>ND School Funding Formula</a:t>
            </a:r>
          </a:p>
        </p:txBody>
      </p:sp>
      <p:sp>
        <p:nvSpPr>
          <p:cNvPr id="3" name="Content Placeholder 2"/>
          <p:cNvSpPr>
            <a:spLocks noGrp="1"/>
          </p:cNvSpPr>
          <p:nvPr>
            <p:ph idx="1"/>
          </p:nvPr>
        </p:nvSpPr>
        <p:spPr>
          <a:xfrm>
            <a:off x="1676400" y="1524000"/>
            <a:ext cx="8839200" cy="5181600"/>
          </a:xfrm>
        </p:spPr>
        <p:txBody>
          <a:bodyPr>
            <a:normAutofit fontScale="92500" lnSpcReduction="10000"/>
          </a:bodyPr>
          <a:lstStyle/>
          <a:p>
            <a:pPr marL="457200" indent="-457200">
              <a:buAutoNum type="arabicPeriod"/>
            </a:pPr>
            <a:r>
              <a:rPr lang="en-US" sz="1800" b="1" dirty="0"/>
              <a:t>Williston Public School District #1 et al. vs. State of North Dakota</a:t>
            </a:r>
          </a:p>
          <a:p>
            <a:pPr lvl="2"/>
            <a:r>
              <a:rPr lang="en-US" b="1" dirty="0"/>
              <a:t>Filed in 2003 </a:t>
            </a:r>
            <a:r>
              <a:rPr lang="en-US" dirty="0"/>
              <a:t>(9 school district with Williston as the lead plaintiff).  </a:t>
            </a:r>
            <a:r>
              <a:rPr lang="en-US" u="sng" dirty="0"/>
              <a:t>This case was based on adequacy.</a:t>
            </a:r>
          </a:p>
          <a:p>
            <a:pPr lvl="2"/>
            <a:r>
              <a:rPr lang="en-US" dirty="0"/>
              <a:t>Alleged that the current system of funding was inadequate and that it arbitrarily resulted in widely disparate funding, inequitable and inadequate educational opportunities, and unequal and inequitable tax burdens</a:t>
            </a:r>
          </a:p>
          <a:p>
            <a:pPr lvl="2"/>
            <a:r>
              <a:rPr lang="en-US" u="sng" dirty="0"/>
              <a:t>In early 2006 right before the trail was scheduled to begin the two sides agreed to a stay in litigation</a:t>
            </a:r>
            <a:r>
              <a:rPr lang="en-US" dirty="0"/>
              <a:t>.  It stated that:  </a:t>
            </a:r>
          </a:p>
          <a:p>
            <a:pPr marL="822960" lvl="3" indent="0">
              <a:buNone/>
            </a:pPr>
            <a:r>
              <a:rPr lang="en-US" dirty="0"/>
              <a:t>	</a:t>
            </a:r>
            <a:r>
              <a:rPr lang="en-US" i="1" dirty="0"/>
              <a:t>It is desirable and beneficial for them and the citizens of ND to stay this Act and provide the ND Legislative Assembly the the opportunity to settle, compromise, and resolve this Action in the manner and on the terms and conditions set forth in this Agreement. The terms and conditions required that the Governor, by executive order, create the North Dakota Commission on Education Improvement and submit to the Legislative Assembly in 2007 an executive budget that includes at least $60 million more in funding for elementary and secondary education than the amount appropriated by the Legislative Assembly in 2005.</a:t>
            </a:r>
            <a:r>
              <a:rPr lang="en-US" dirty="0"/>
              <a:t> </a:t>
            </a:r>
          </a:p>
          <a:p>
            <a:pPr marL="750888" lvl="3" indent="-233363"/>
            <a:r>
              <a:rPr lang="en-US" b="1" dirty="0"/>
              <a:t>Many of the changes that have occurred in the ND school finance formula since 2007, have been as a result of the ND Commission on Educational Improvement. </a:t>
            </a:r>
          </a:p>
          <a:p>
            <a:pPr marL="750888" lvl="3" indent="-233363"/>
            <a:r>
              <a:rPr lang="en-US" dirty="0"/>
              <a:t>The Commission on Educational Improvement ceased to exist after the 2013 legislative session.</a:t>
            </a:r>
          </a:p>
        </p:txBody>
      </p:sp>
    </p:spTree>
    <p:extLst>
      <p:ext uri="{BB962C8B-B14F-4D97-AF65-F5344CB8AC3E}">
        <p14:creationId xmlns:p14="http://schemas.microsoft.com/office/powerpoint/2010/main" val="1080793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8229600" cy="914400"/>
          </a:xfrm>
        </p:spPr>
        <p:txBody>
          <a:bodyPr>
            <a:normAutofit fontScale="90000"/>
          </a:bodyPr>
          <a:lstStyle/>
          <a:p>
            <a:pPr algn="ctr"/>
            <a:r>
              <a:rPr lang="en-US" b="1" dirty="0"/>
              <a:t>North Dakota Property Taxes are </a:t>
            </a:r>
            <a:br>
              <a:rPr lang="en-US" b="1" dirty="0"/>
            </a:br>
            <a:r>
              <a:rPr lang="en-US" b="1" dirty="0"/>
              <a:t>Based on Taxable Value</a:t>
            </a:r>
          </a:p>
        </p:txBody>
      </p:sp>
      <p:sp>
        <p:nvSpPr>
          <p:cNvPr id="3" name="Content Placeholder 2"/>
          <p:cNvSpPr>
            <a:spLocks noGrp="1"/>
          </p:cNvSpPr>
          <p:nvPr>
            <p:ph idx="1"/>
          </p:nvPr>
        </p:nvSpPr>
        <p:spPr/>
        <p:txBody>
          <a:bodyPr>
            <a:normAutofit fontScale="70000" lnSpcReduction="20000"/>
          </a:bodyPr>
          <a:lstStyle/>
          <a:p>
            <a:r>
              <a:rPr lang="en-US" sz="3200" b="1" u="sng" dirty="0"/>
              <a:t>Full &amp; True Value or Market Value </a:t>
            </a:r>
            <a:r>
              <a:rPr lang="en-US" sz="3200" dirty="0"/>
              <a:t>– The value the property would </a:t>
            </a:r>
            <a:r>
              <a:rPr lang="en-US" sz="3200" b="1" dirty="0"/>
              <a:t> </a:t>
            </a:r>
            <a:r>
              <a:rPr lang="en-US" sz="3200" dirty="0"/>
              <a:t>sell for on the open market.</a:t>
            </a:r>
          </a:p>
          <a:p>
            <a:endParaRPr lang="en-US" sz="3200" dirty="0"/>
          </a:p>
          <a:p>
            <a:r>
              <a:rPr lang="en-US" sz="3200" b="1" u="sng" dirty="0"/>
              <a:t>Assessed Value </a:t>
            </a:r>
            <a:r>
              <a:rPr lang="en-US" sz="3200" dirty="0"/>
              <a:t>– 50% of the Market Value or ½ of the Market Value.</a:t>
            </a:r>
          </a:p>
          <a:p>
            <a:endParaRPr lang="en-US" sz="3200" b="1" u="sng" dirty="0"/>
          </a:p>
          <a:p>
            <a:r>
              <a:rPr lang="en-US" sz="3200" b="1" u="sng" dirty="0"/>
              <a:t>Taxable Value of:</a:t>
            </a:r>
          </a:p>
          <a:p>
            <a:pPr marL="0" indent="0">
              <a:buNone/>
            </a:pPr>
            <a:r>
              <a:rPr lang="en-US" sz="3200" dirty="0"/>
              <a:t>	Commercial Property is 10% of Assessed Value </a:t>
            </a:r>
          </a:p>
          <a:p>
            <a:pPr marL="0" indent="0">
              <a:buNone/>
            </a:pPr>
            <a:r>
              <a:rPr lang="en-US" sz="3200" dirty="0"/>
              <a:t>	Residential Property is 9% of Assessed Value </a:t>
            </a:r>
          </a:p>
          <a:p>
            <a:pPr marL="0" indent="0">
              <a:buNone/>
            </a:pPr>
            <a:r>
              <a:rPr lang="en-US" sz="3200" dirty="0"/>
              <a:t>	Agricultural Property is determined by a productivity formula</a:t>
            </a:r>
          </a:p>
          <a:p>
            <a:pPr marL="0" indent="0">
              <a:buNone/>
            </a:pPr>
            <a:endParaRPr lang="en-US" sz="3200" b="1" u="sng" dirty="0"/>
          </a:p>
        </p:txBody>
      </p:sp>
    </p:spTree>
    <p:extLst>
      <p:ext uri="{BB962C8B-B14F-4D97-AF65-F5344CB8AC3E}">
        <p14:creationId xmlns:p14="http://schemas.microsoft.com/office/powerpoint/2010/main" val="64187371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Example of How to Figure Taxable Value</a:t>
            </a:r>
          </a:p>
        </p:txBody>
      </p:sp>
      <p:sp>
        <p:nvSpPr>
          <p:cNvPr id="3" name="Text Placeholder 2"/>
          <p:cNvSpPr>
            <a:spLocks noGrp="1"/>
          </p:cNvSpPr>
          <p:nvPr>
            <p:ph type="body" idx="1"/>
          </p:nvPr>
        </p:nvSpPr>
        <p:spPr/>
        <p:txBody>
          <a:bodyPr/>
          <a:lstStyle/>
          <a:p>
            <a:pPr algn="ctr"/>
            <a:r>
              <a:rPr lang="en-US" dirty="0">
                <a:effectLst>
                  <a:outerShdw blurRad="38100" dist="38100" dir="2700000" algn="tl">
                    <a:srgbClr val="000000">
                      <a:alpha val="43137"/>
                    </a:srgbClr>
                  </a:outerShdw>
                </a:effectLst>
              </a:rPr>
              <a:t>Commercial Property</a:t>
            </a:r>
          </a:p>
        </p:txBody>
      </p:sp>
      <p:sp>
        <p:nvSpPr>
          <p:cNvPr id="4" name="Text Placeholder 3"/>
          <p:cNvSpPr>
            <a:spLocks noGrp="1"/>
          </p:cNvSpPr>
          <p:nvPr>
            <p:ph type="body" idx="13"/>
          </p:nvPr>
        </p:nvSpPr>
        <p:spPr/>
        <p:txBody>
          <a:bodyPr/>
          <a:lstStyle/>
          <a:p>
            <a:pPr algn="ctr"/>
            <a:r>
              <a:rPr lang="en-US" dirty="0">
                <a:effectLst>
                  <a:outerShdw blurRad="38100" dist="38100" dir="2700000" algn="tl">
                    <a:srgbClr val="000000">
                      <a:alpha val="43137"/>
                    </a:srgbClr>
                  </a:outerShdw>
                </a:effectLst>
              </a:rPr>
              <a:t>Residential Property</a:t>
            </a:r>
          </a:p>
        </p:txBody>
      </p:sp>
      <p:sp>
        <p:nvSpPr>
          <p:cNvPr id="5" name="Content Placeholder 4"/>
          <p:cNvSpPr>
            <a:spLocks noGrp="1"/>
          </p:cNvSpPr>
          <p:nvPr>
            <p:ph sz="quarter" idx="14"/>
          </p:nvPr>
        </p:nvSpPr>
        <p:spPr/>
        <p:txBody>
          <a:bodyPr/>
          <a:lstStyle/>
          <a:p>
            <a:pPr marL="0" indent="0">
              <a:buNone/>
            </a:pPr>
            <a:r>
              <a:rPr lang="en-US" dirty="0"/>
              <a:t>Full &amp; True Value = $100,000</a:t>
            </a:r>
          </a:p>
          <a:p>
            <a:pPr marL="0" indent="0">
              <a:buNone/>
            </a:pPr>
            <a:endParaRPr lang="en-US" dirty="0"/>
          </a:p>
          <a:p>
            <a:pPr marL="0" indent="0">
              <a:buNone/>
            </a:pPr>
            <a:r>
              <a:rPr lang="en-US" dirty="0"/>
              <a:t>Divide by 2 to get the Assessed Value:</a:t>
            </a:r>
          </a:p>
          <a:p>
            <a:pPr marL="0" indent="0" algn="ctr">
              <a:buNone/>
            </a:pPr>
            <a:r>
              <a:rPr lang="en-US" i="1" dirty="0"/>
              <a:t>$100,000 / 2 = $50,000</a:t>
            </a:r>
          </a:p>
          <a:p>
            <a:pPr marL="0" indent="0">
              <a:buNone/>
            </a:pPr>
            <a:endParaRPr lang="en-US" dirty="0"/>
          </a:p>
          <a:p>
            <a:pPr marL="0" indent="0">
              <a:buNone/>
            </a:pPr>
            <a:r>
              <a:rPr lang="en-US" dirty="0"/>
              <a:t>Multiply the Assessed Value by 10% (.10) to get the Taxable Value:</a:t>
            </a:r>
          </a:p>
          <a:p>
            <a:pPr marL="0" indent="0" algn="ctr">
              <a:buNone/>
            </a:pPr>
            <a:r>
              <a:rPr lang="en-US" dirty="0"/>
              <a:t>$50,000 x .10 = $5,000</a:t>
            </a:r>
          </a:p>
        </p:txBody>
      </p:sp>
      <p:sp>
        <p:nvSpPr>
          <p:cNvPr id="6" name="Content Placeholder 5"/>
          <p:cNvSpPr>
            <a:spLocks noGrp="1"/>
          </p:cNvSpPr>
          <p:nvPr>
            <p:ph sz="quarter" idx="15"/>
          </p:nvPr>
        </p:nvSpPr>
        <p:spPr/>
        <p:txBody>
          <a:bodyPr/>
          <a:lstStyle/>
          <a:p>
            <a:pPr marL="0" indent="0">
              <a:buNone/>
            </a:pPr>
            <a:r>
              <a:rPr lang="en-US" dirty="0"/>
              <a:t>Full &amp; True Value = $100,000</a:t>
            </a:r>
          </a:p>
          <a:p>
            <a:pPr marL="0" indent="0">
              <a:buNone/>
            </a:pPr>
            <a:endParaRPr lang="en-US" dirty="0"/>
          </a:p>
          <a:p>
            <a:pPr marL="0" indent="0">
              <a:buNone/>
            </a:pPr>
            <a:r>
              <a:rPr lang="en-US" dirty="0"/>
              <a:t>Divide by 2 to get the Assessed Value:</a:t>
            </a:r>
          </a:p>
          <a:p>
            <a:pPr marL="0" indent="0" algn="ctr">
              <a:buNone/>
            </a:pPr>
            <a:r>
              <a:rPr lang="en-US" i="1" dirty="0"/>
              <a:t>$100,000 / 2 = $50,000</a:t>
            </a:r>
          </a:p>
          <a:p>
            <a:pPr marL="0" indent="0" algn="ctr">
              <a:buNone/>
            </a:pPr>
            <a:endParaRPr lang="en-US" i="1" dirty="0"/>
          </a:p>
          <a:p>
            <a:pPr marL="0" indent="0">
              <a:buNone/>
            </a:pPr>
            <a:r>
              <a:rPr lang="en-US" dirty="0"/>
              <a:t>Multiply the Assessed Value by 9% (.09) to get the Taxable Value:</a:t>
            </a:r>
          </a:p>
          <a:p>
            <a:pPr marL="0" indent="0" algn="ctr">
              <a:buNone/>
            </a:pPr>
            <a:r>
              <a:rPr lang="en-US" i="1" dirty="0"/>
              <a:t>$50,000 x .09 = $4,500</a:t>
            </a:r>
          </a:p>
        </p:txBody>
      </p:sp>
    </p:spTree>
    <p:extLst>
      <p:ext uri="{BB962C8B-B14F-4D97-AF65-F5344CB8AC3E}">
        <p14:creationId xmlns:p14="http://schemas.microsoft.com/office/powerpoint/2010/main" val="866266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dirty="0">
                <a:effectLst>
                  <a:outerShdw blurRad="38100" dist="38100" dir="2700000" algn="tl">
                    <a:srgbClr val="000000">
                      <a:alpha val="43137"/>
                    </a:srgbClr>
                  </a:outerShdw>
                </a:effectLst>
              </a:rPr>
              <a:t>Examples of How to Figure Taxable Value (Cont.)</a:t>
            </a:r>
          </a:p>
        </p:txBody>
      </p:sp>
      <p:sp>
        <p:nvSpPr>
          <p:cNvPr id="10" name="Text Placeholder 9"/>
          <p:cNvSpPr>
            <a:spLocks noGrp="1"/>
          </p:cNvSpPr>
          <p:nvPr>
            <p:ph type="body" idx="1"/>
          </p:nvPr>
        </p:nvSpPr>
        <p:spPr>
          <a:xfrm>
            <a:off x="3912355" y="2043819"/>
            <a:ext cx="4040188" cy="411162"/>
          </a:xfrm>
        </p:spPr>
        <p:txBody>
          <a:bodyPr/>
          <a:lstStyle/>
          <a:p>
            <a:pPr algn="ctr"/>
            <a:r>
              <a:rPr lang="en-US" dirty="0">
                <a:effectLst>
                  <a:outerShdw blurRad="38100" dist="38100" dir="2700000" algn="tl">
                    <a:srgbClr val="000000">
                      <a:alpha val="43137"/>
                    </a:srgbClr>
                  </a:outerShdw>
                </a:effectLst>
              </a:rPr>
              <a:t>Agricultural Property</a:t>
            </a:r>
          </a:p>
        </p:txBody>
      </p:sp>
      <p:sp>
        <p:nvSpPr>
          <p:cNvPr id="12" name="Content Placeholder 11"/>
          <p:cNvSpPr>
            <a:spLocks noGrp="1"/>
          </p:cNvSpPr>
          <p:nvPr>
            <p:ph sz="quarter" idx="14"/>
          </p:nvPr>
        </p:nvSpPr>
        <p:spPr>
          <a:xfrm>
            <a:off x="3233854" y="2249400"/>
            <a:ext cx="5397190" cy="4347834"/>
          </a:xfrm>
        </p:spPr>
        <p:txBody>
          <a:bodyPr/>
          <a:lstStyle/>
          <a:p>
            <a:pPr marL="0" indent="0">
              <a:buNone/>
            </a:pPr>
            <a:endParaRPr lang="en-US" dirty="0"/>
          </a:p>
          <a:p>
            <a:pPr marL="0" indent="0">
              <a:buNone/>
            </a:pPr>
            <a:r>
              <a:rPr lang="en-US" dirty="0"/>
              <a:t>Agriculture property’s taxable value is calculated by NDSU using a formula that is based on productivity. To eliminate huge increases or decreases in value the formula uses a 10-year rolling average, with the high and low years thrown out</a:t>
            </a:r>
          </a:p>
          <a:p>
            <a:pPr marL="0" indent="0">
              <a:buNone/>
            </a:pPr>
            <a:endParaRPr lang="en-US" dirty="0"/>
          </a:p>
          <a:p>
            <a:pPr marL="0" indent="0">
              <a:buNone/>
            </a:pPr>
            <a:r>
              <a:rPr lang="en-US" dirty="0"/>
              <a:t>Valuations of ag. property have increased dramatically over the last several years.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87243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9805AF4-7989-43AB-9A60-14E3F851F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85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0036B63-B0EC-4AF3-95D3-2E2DCA25F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20">
            <a:extLst>
              <a:ext uri="{FF2B5EF4-FFF2-40B4-BE49-F238E27FC236}">
                <a16:creationId xmlns:a16="http://schemas.microsoft.com/office/drawing/2014/main" id="{1C6CF6FE-AC76-16E1-821C-C824B4D57F03}"/>
              </a:ext>
            </a:extLst>
          </p:cNvPr>
          <p:cNvPicPr>
            <a:picLocks noGrp="1" noChangeAspect="1"/>
          </p:cNvPicPr>
          <p:nvPr>
            <p:ph idx="1"/>
          </p:nvPr>
        </p:nvPicPr>
        <p:blipFill>
          <a:blip r:embed="rId3"/>
          <a:stretch>
            <a:fillRect/>
          </a:stretch>
        </p:blipFill>
        <p:spPr>
          <a:xfrm>
            <a:off x="2454180" y="728407"/>
            <a:ext cx="6506940" cy="5401185"/>
          </a:xfrm>
        </p:spPr>
      </p:pic>
      <p:sp>
        <p:nvSpPr>
          <p:cNvPr id="22" name="TextBox 21">
            <a:extLst>
              <a:ext uri="{FF2B5EF4-FFF2-40B4-BE49-F238E27FC236}">
                <a16:creationId xmlns:a16="http://schemas.microsoft.com/office/drawing/2014/main" id="{AC79B129-68DE-C6BC-21D5-B00BC227D750}"/>
              </a:ext>
            </a:extLst>
          </p:cNvPr>
          <p:cNvSpPr txBox="1"/>
          <p:nvPr/>
        </p:nvSpPr>
        <p:spPr>
          <a:xfrm flipH="1">
            <a:off x="477012" y="2779776"/>
            <a:ext cx="1839468" cy="646331"/>
          </a:xfrm>
          <a:prstGeom prst="rect">
            <a:avLst/>
          </a:prstGeom>
          <a:noFill/>
        </p:spPr>
        <p:txBody>
          <a:bodyPr wrap="square" rtlCol="0">
            <a:spAutoFit/>
          </a:bodyPr>
          <a:lstStyle/>
          <a:p>
            <a:r>
              <a:rPr lang="en-US" dirty="0"/>
              <a:t>28% Increase in Property Value</a:t>
            </a:r>
          </a:p>
        </p:txBody>
      </p:sp>
      <p:sp>
        <p:nvSpPr>
          <p:cNvPr id="23" name="TextBox 22">
            <a:extLst>
              <a:ext uri="{FF2B5EF4-FFF2-40B4-BE49-F238E27FC236}">
                <a16:creationId xmlns:a16="http://schemas.microsoft.com/office/drawing/2014/main" id="{67384E48-10E4-94C9-9F67-4C8E6531D2E4}"/>
              </a:ext>
            </a:extLst>
          </p:cNvPr>
          <p:cNvSpPr txBox="1"/>
          <p:nvPr/>
        </p:nvSpPr>
        <p:spPr>
          <a:xfrm>
            <a:off x="597408" y="4108704"/>
            <a:ext cx="1856772" cy="646331"/>
          </a:xfrm>
          <a:prstGeom prst="rect">
            <a:avLst/>
          </a:prstGeom>
          <a:noFill/>
        </p:spPr>
        <p:txBody>
          <a:bodyPr wrap="square" rtlCol="0">
            <a:spAutoFit/>
          </a:bodyPr>
          <a:lstStyle/>
          <a:p>
            <a:r>
              <a:rPr lang="en-US" dirty="0"/>
              <a:t>54% Increase in Dollars Collected</a:t>
            </a:r>
          </a:p>
        </p:txBody>
      </p:sp>
    </p:spTree>
    <p:extLst>
      <p:ext uri="{BB962C8B-B14F-4D97-AF65-F5344CB8AC3E}">
        <p14:creationId xmlns:p14="http://schemas.microsoft.com/office/powerpoint/2010/main" val="2374662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7902" y="1194180"/>
            <a:ext cx="3523938" cy="5020353"/>
          </a:xfrm>
        </p:spPr>
        <p:txBody>
          <a:bodyPr>
            <a:normAutofit/>
          </a:bodyPr>
          <a:lstStyle/>
          <a:p>
            <a:r>
              <a:rPr lang="en-US" dirty="0"/>
              <a:t>My Experience</a:t>
            </a:r>
          </a:p>
        </p:txBody>
      </p:sp>
      <p:sp>
        <p:nvSpPr>
          <p:cNvPr id="18" name="Rectangle 17">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sz="quarter" idx="13"/>
          </p:nvPr>
        </p:nvSpPr>
        <p:spPr>
          <a:xfrm>
            <a:off x="4753047" y="464235"/>
            <a:ext cx="6418341" cy="5750298"/>
          </a:xfrm>
        </p:spPr>
        <p:txBody>
          <a:bodyPr>
            <a:normAutofit lnSpcReduction="10000"/>
          </a:bodyPr>
          <a:lstStyle/>
          <a:p>
            <a:r>
              <a:rPr lang="en-US" b="1" u="sng" dirty="0">
                <a:latin typeface="Calibri Light" panose="020F0302020204030204" pitchFamily="34" charset="0"/>
                <a:cs typeface="Arial" panose="020B0604020202020204" pitchFamily="34" charset="0"/>
              </a:rPr>
              <a:t>K-8 D</a:t>
            </a:r>
            <a:r>
              <a:rPr lang="en-US" b="1" u="sng" cap="none" dirty="0">
                <a:latin typeface="Calibri Light" panose="020F0302020204030204" pitchFamily="34" charset="0"/>
                <a:cs typeface="Arial" panose="020B0604020202020204" pitchFamily="34" charset="0"/>
              </a:rPr>
              <a:t>istrict:</a:t>
            </a:r>
          </a:p>
          <a:p>
            <a:pPr marL="0" indent="0">
              <a:buNone/>
            </a:pPr>
            <a:r>
              <a:rPr lang="en-US" cap="none" dirty="0">
                <a:latin typeface="Calibri Light" panose="020F0302020204030204" pitchFamily="34" charset="0"/>
                <a:cs typeface="Arial" panose="020B0604020202020204" pitchFamily="34" charset="0"/>
              </a:rPr>
              <a:t>	Administrator - </a:t>
            </a:r>
            <a:r>
              <a:rPr lang="en-US" cap="none" dirty="0" err="1">
                <a:latin typeface="Calibri Light" panose="020F0302020204030204" pitchFamily="34" charset="0"/>
                <a:cs typeface="Arial" panose="020B0604020202020204" pitchFamily="34" charset="0"/>
              </a:rPr>
              <a:t>Emerado</a:t>
            </a:r>
            <a:r>
              <a:rPr lang="en-US" cap="none" dirty="0">
                <a:latin typeface="Calibri Light" panose="020F0302020204030204" pitchFamily="34" charset="0"/>
                <a:cs typeface="Arial" panose="020B0604020202020204" pitchFamily="34" charset="0"/>
              </a:rPr>
              <a:t> School 1991-1996</a:t>
            </a:r>
          </a:p>
          <a:p>
            <a:endParaRPr lang="en-US" b="1" u="sng" cap="none" dirty="0">
              <a:latin typeface="Calibri Light" panose="020F0302020204030204" pitchFamily="34" charset="0"/>
              <a:cs typeface="Arial" panose="020B0604020202020204" pitchFamily="34" charset="0"/>
            </a:endParaRPr>
          </a:p>
          <a:p>
            <a:r>
              <a:rPr lang="en-US" b="1" u="sng" cap="none" dirty="0">
                <a:latin typeface="Calibri Light" panose="020F0302020204030204" pitchFamily="34" charset="0"/>
                <a:cs typeface="Arial" panose="020B0604020202020204" pitchFamily="34" charset="0"/>
              </a:rPr>
              <a:t>Class B Districts:</a:t>
            </a:r>
          </a:p>
          <a:p>
            <a:pPr marL="0" indent="0">
              <a:buNone/>
            </a:pPr>
            <a:r>
              <a:rPr lang="en-US" cap="none" dirty="0">
                <a:latin typeface="Calibri Light" panose="020F0302020204030204" pitchFamily="34" charset="0"/>
                <a:cs typeface="Arial" panose="020B0604020202020204" pitchFamily="34" charset="0"/>
              </a:rPr>
              <a:t>	3</a:t>
            </a:r>
            <a:r>
              <a:rPr lang="en-US" cap="none" baseline="30000" dirty="0">
                <a:latin typeface="Calibri Light" panose="020F0302020204030204" pitchFamily="34" charset="0"/>
                <a:cs typeface="Arial" panose="020B0604020202020204" pitchFamily="34" charset="0"/>
              </a:rPr>
              <a:t>rd</a:t>
            </a:r>
            <a:r>
              <a:rPr lang="en-US" cap="none" dirty="0">
                <a:latin typeface="Calibri Light" panose="020F0302020204030204" pitchFamily="34" charset="0"/>
                <a:cs typeface="Arial" panose="020B0604020202020204" pitchFamily="34" charset="0"/>
              </a:rPr>
              <a:t> Grade – Des Lacs – Burlington 1988-1991</a:t>
            </a:r>
          </a:p>
          <a:p>
            <a:pPr marL="0" indent="0">
              <a:buNone/>
            </a:pPr>
            <a:r>
              <a:rPr lang="en-US" cap="none" dirty="0">
                <a:latin typeface="Calibri Light" panose="020F0302020204030204" pitchFamily="34" charset="0"/>
                <a:cs typeface="Arial" panose="020B0604020202020204" pitchFamily="34" charset="0"/>
              </a:rPr>
              <a:t>	Shared Superintendent between Milnor &amp; North 	Sargent in </a:t>
            </a:r>
            <a:r>
              <a:rPr lang="en-US" cap="none" dirty="0" err="1">
                <a:latin typeface="Calibri Light" panose="020F0302020204030204" pitchFamily="34" charset="0"/>
                <a:cs typeface="Arial" panose="020B0604020202020204" pitchFamily="34" charset="0"/>
              </a:rPr>
              <a:t>Gwinner</a:t>
            </a:r>
            <a:r>
              <a:rPr lang="en-US" cap="none" dirty="0">
                <a:latin typeface="Calibri Light" panose="020F0302020204030204" pitchFamily="34" charset="0"/>
                <a:cs typeface="Arial" panose="020B0604020202020204" pitchFamily="34" charset="0"/>
              </a:rPr>
              <a:t> 1996-1999</a:t>
            </a:r>
          </a:p>
          <a:p>
            <a:pPr marL="0" indent="0">
              <a:buNone/>
            </a:pPr>
            <a:r>
              <a:rPr lang="en-US" cap="none" dirty="0">
                <a:latin typeface="Calibri Light" panose="020F0302020204030204" pitchFamily="34" charset="0"/>
                <a:cs typeface="Arial" panose="020B0604020202020204" pitchFamily="34" charset="0"/>
              </a:rPr>
              <a:t>	Superintendent - Hillsboro 1999-2010</a:t>
            </a:r>
          </a:p>
          <a:p>
            <a:endParaRPr lang="en-US" b="1" u="sng" cap="none" dirty="0">
              <a:latin typeface="Calibri Light" panose="020F0302020204030204" pitchFamily="34" charset="0"/>
              <a:cs typeface="Arial" panose="020B0604020202020204" pitchFamily="34" charset="0"/>
            </a:endParaRPr>
          </a:p>
          <a:p>
            <a:r>
              <a:rPr lang="en-US" b="1" u="sng" cap="none" dirty="0">
                <a:latin typeface="Calibri Light" panose="020F0302020204030204" pitchFamily="34" charset="0"/>
                <a:cs typeface="Arial" panose="020B0604020202020204" pitchFamily="34" charset="0"/>
              </a:rPr>
              <a:t>Class A District:</a:t>
            </a:r>
          </a:p>
          <a:p>
            <a:pPr marL="0" indent="0">
              <a:buNone/>
            </a:pPr>
            <a:r>
              <a:rPr lang="en-US" cap="none" dirty="0">
                <a:latin typeface="Calibri Light" panose="020F0302020204030204" pitchFamily="34" charset="0"/>
                <a:cs typeface="Arial" panose="020B0604020202020204" pitchFamily="34" charset="0"/>
              </a:rPr>
              <a:t>	Asst. Supt.  In Mandan 2010-2012</a:t>
            </a:r>
          </a:p>
          <a:p>
            <a:pPr marL="0" indent="0">
              <a:buNone/>
            </a:pPr>
            <a:r>
              <a:rPr lang="en-US" cap="none" dirty="0">
                <a:latin typeface="Calibri Light" panose="020F0302020204030204" pitchFamily="34" charset="0"/>
                <a:cs typeface="Arial" panose="020B0604020202020204" pitchFamily="34" charset="0"/>
              </a:rPr>
              <a:t>	Superintendent in Mandan 2012 – Present</a:t>
            </a:r>
          </a:p>
          <a:p>
            <a:pPr marL="0" indent="0">
              <a:buNone/>
            </a:pPr>
            <a:endParaRPr lang="en-US" dirty="0">
              <a:latin typeface="Calibri Light" panose="020F0302020204030204" pitchFamily="34" charset="0"/>
              <a:cs typeface="Arial" panose="020B0604020202020204" pitchFamily="34" charset="0"/>
            </a:endParaRPr>
          </a:p>
          <a:p>
            <a:pPr marL="0" indent="0" algn="ctr">
              <a:buNone/>
            </a:pPr>
            <a:r>
              <a:rPr lang="en-US" b="1" i="1" dirty="0">
                <a:latin typeface="Calibri Light" panose="020F0302020204030204" pitchFamily="34" charset="0"/>
                <a:cs typeface="Arial" panose="020B0604020202020204" pitchFamily="34" charset="0"/>
              </a:rPr>
              <a:t>8 Different Business Managers in 36 Years</a:t>
            </a:r>
          </a:p>
        </p:txBody>
      </p:sp>
    </p:spTree>
    <p:extLst>
      <p:ext uri="{BB962C8B-B14F-4D97-AF65-F5344CB8AC3E}">
        <p14:creationId xmlns:p14="http://schemas.microsoft.com/office/powerpoint/2010/main" val="2638186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effectLst>
                  <a:outerShdw blurRad="38100" dist="38100" dir="2700000" algn="tl">
                    <a:srgbClr val="000000">
                      <a:alpha val="43137"/>
                    </a:srgbClr>
                  </a:outerShdw>
                </a:effectLst>
              </a:rPr>
              <a:t>Types of School District Levies</a:t>
            </a:r>
          </a:p>
        </p:txBody>
      </p:sp>
      <p:sp>
        <p:nvSpPr>
          <p:cNvPr id="3" name="Content Placeholder 2"/>
          <p:cNvSpPr>
            <a:spLocks noGrp="1"/>
          </p:cNvSpPr>
          <p:nvPr>
            <p:ph idx="1"/>
          </p:nvPr>
        </p:nvSpPr>
        <p:spPr>
          <a:xfrm>
            <a:off x="1526344" y="1638300"/>
            <a:ext cx="9601200" cy="4678094"/>
          </a:xfrm>
        </p:spPr>
        <p:txBody>
          <a:bodyPr>
            <a:normAutofit fontScale="92500" lnSpcReduction="10000"/>
          </a:bodyPr>
          <a:lstStyle/>
          <a:p>
            <a:pPr marL="0" indent="0">
              <a:buNone/>
            </a:pPr>
            <a:r>
              <a:rPr lang="en-US" b="1" u="sng" dirty="0"/>
              <a:t>General Fund</a:t>
            </a:r>
            <a:r>
              <a:rPr lang="en-US" dirty="0"/>
              <a:t>—The state assumes a general fund levy of 60 mills.  The revenue generate from these 60 mills is deducted from the school’s foundation aid payment.  A school  board can levy up to 70 mills in the general fund without a vote of the people.  </a:t>
            </a:r>
            <a:r>
              <a:rPr lang="en-US" i="1" dirty="0"/>
              <a:t>Note:  Several school districts are unable to levy the full 60 mills because they are limited to a 12% increase per year in revenue.  </a:t>
            </a:r>
            <a:endParaRPr lang="en-US" dirty="0"/>
          </a:p>
          <a:p>
            <a:pPr marL="0" indent="0">
              <a:buNone/>
            </a:pPr>
            <a:endParaRPr lang="en-US" dirty="0"/>
          </a:p>
          <a:p>
            <a:pPr marL="0" indent="0">
              <a:buNone/>
            </a:pPr>
            <a:r>
              <a:rPr lang="en-US" b="1" u="sng" dirty="0"/>
              <a:t>Miscellaneous Fund  Levy </a:t>
            </a:r>
            <a:r>
              <a:rPr lang="en-US" dirty="0"/>
              <a:t>– Capped at 12 Mills and can be levied by vote of the school board.  This levy consolidated several smaller levies including the technology levy.  These dollars are co-mingled in the general fund.  These dollars are not limited by the 12% cap.</a:t>
            </a:r>
          </a:p>
          <a:p>
            <a:pPr marL="0" indent="0">
              <a:buNone/>
            </a:pPr>
            <a:endParaRPr lang="en-US" dirty="0"/>
          </a:p>
          <a:p>
            <a:pPr marL="0" indent="0">
              <a:buNone/>
            </a:pPr>
            <a:r>
              <a:rPr lang="en-US" b="1" u="sng" dirty="0"/>
              <a:t>Special Reserve Fund Levy</a:t>
            </a:r>
            <a:r>
              <a:rPr lang="en-US" dirty="0"/>
              <a:t> – Districts can levy up to 3 mills per year in the Special Reserve Fund.  By a vote of the school board, these dollars can be transferred into the general fund.</a:t>
            </a:r>
          </a:p>
          <a:p>
            <a:pPr marL="0" indent="0">
              <a:buNone/>
            </a:pPr>
            <a:endParaRPr lang="en-US" dirty="0"/>
          </a:p>
          <a:p>
            <a:pPr marL="0" indent="0">
              <a:buNone/>
            </a:pPr>
            <a:r>
              <a:rPr lang="en-US" b="1" u="sng" dirty="0"/>
              <a:t>Tuition Levy </a:t>
            </a:r>
            <a:r>
              <a:rPr lang="en-US" dirty="0"/>
              <a:t>– Districts can levy mills to cover the cost of tuition (special ed. &amp; high school)</a:t>
            </a:r>
          </a:p>
          <a:p>
            <a:pPr marL="457200" indent="-457200">
              <a:buAutoNum type="arabicPeriod" startAt="3"/>
            </a:pPr>
            <a:endParaRPr lang="en-US" b="1" u="sng"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2889980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7200"/>
            <a:ext cx="8229600" cy="914400"/>
          </a:xfrm>
        </p:spPr>
        <p:txBody>
          <a:bodyPr/>
          <a:lstStyle/>
          <a:p>
            <a:pPr algn="ctr"/>
            <a:r>
              <a:rPr lang="en-US" dirty="0"/>
              <a:t>Types of School Levies (Cont.)</a:t>
            </a:r>
          </a:p>
        </p:txBody>
      </p:sp>
      <p:sp>
        <p:nvSpPr>
          <p:cNvPr id="3" name="Content Placeholder 2"/>
          <p:cNvSpPr>
            <a:spLocks noGrp="1"/>
          </p:cNvSpPr>
          <p:nvPr>
            <p:ph idx="1"/>
          </p:nvPr>
        </p:nvSpPr>
        <p:spPr>
          <a:xfrm>
            <a:off x="1915886" y="1356360"/>
            <a:ext cx="8229600" cy="4876800"/>
          </a:xfrm>
        </p:spPr>
        <p:txBody>
          <a:bodyPr>
            <a:noAutofit/>
          </a:bodyPr>
          <a:lstStyle/>
          <a:p>
            <a:pPr marL="0" indent="0">
              <a:buNone/>
            </a:pPr>
            <a:r>
              <a:rPr lang="en-US" sz="1800" b="1" u="sng" dirty="0"/>
              <a:t>Special Assessments Levy</a:t>
            </a:r>
            <a:r>
              <a:rPr lang="en-US" sz="1800" dirty="0"/>
              <a:t>--Each school district in this state may establish and maintain a special assessment levy to pay city specials on the property it owns (infrastructure improvements like paved streets, sidewalks, sewer and water improvements, </a:t>
            </a:r>
            <a:r>
              <a:rPr lang="en-US" sz="1800" dirty="0" err="1"/>
              <a:t>etc</a:t>
            </a:r>
            <a:r>
              <a:rPr lang="mr-IN" sz="1800" dirty="0"/>
              <a:t>…</a:t>
            </a:r>
            <a:r>
              <a:rPr lang="en-US" sz="1800" dirty="0"/>
              <a:t>).</a:t>
            </a:r>
          </a:p>
          <a:p>
            <a:pPr>
              <a:buAutoNum type="arabicPeriod" startAt="3"/>
            </a:pPr>
            <a:endParaRPr lang="en-US" sz="1800" dirty="0"/>
          </a:p>
          <a:p>
            <a:pPr marL="0" indent="0">
              <a:buNone/>
            </a:pPr>
            <a:r>
              <a:rPr lang="en-US" sz="1800" dirty="0"/>
              <a:t> </a:t>
            </a:r>
            <a:r>
              <a:rPr lang="en-US" sz="1800" b="1" u="sng" dirty="0"/>
              <a:t>Building Fund Levy</a:t>
            </a:r>
            <a:r>
              <a:rPr lang="en-US" sz="1800" dirty="0"/>
              <a:t>—This levy is capped at 20 mills.  It must be put to a vote of the taxpayers  and must be authorized by sixty percent of the voters.  Once approved it stays in effect forever.  </a:t>
            </a:r>
          </a:p>
          <a:p>
            <a:pPr marL="285750" indent="-285750">
              <a:buNone/>
            </a:pPr>
            <a:endParaRPr lang="en-US" sz="1800" dirty="0"/>
          </a:p>
          <a:p>
            <a:pPr marL="0" indent="0">
              <a:buNone/>
            </a:pPr>
            <a:r>
              <a:rPr lang="en-US" sz="1800" b="1" u="sng" dirty="0"/>
              <a:t>Sinking and Interest Levy</a:t>
            </a:r>
            <a:r>
              <a:rPr lang="en-US" sz="1800" dirty="0"/>
              <a:t>—This levy is used to pay for principal, premium and interest payments the district acquires when constructing, purchasing or remodeling a facility.  This levy must be approved by 60% of the taxpayers at a regular or special election.  The amount of the levy is dependent upon the number mills needed to pay off bonded indebtedness of the school district.  A school district is required to levy 110% of the dollars needed to make the principal and interest payment.  This is because not all people pay their taxes on time and others pay early and get a discount. </a:t>
            </a:r>
          </a:p>
          <a:p>
            <a:pPr>
              <a:buAutoNum type="arabicPeriod" startAt="5"/>
            </a:pPr>
            <a:endParaRPr lang="en-US" sz="1400" dirty="0"/>
          </a:p>
          <a:p>
            <a:pPr>
              <a:buAutoNum type="arabicPeriod" startAt="7"/>
            </a:pPr>
            <a:endParaRPr lang="en-US" sz="1400" dirty="0"/>
          </a:p>
          <a:p>
            <a:pPr>
              <a:buAutoNum type="arabicPeriod" startAt="5"/>
            </a:pPr>
            <a:endParaRPr lang="en-US" sz="1400" dirty="0"/>
          </a:p>
        </p:txBody>
      </p:sp>
    </p:spTree>
    <p:extLst>
      <p:ext uri="{BB962C8B-B14F-4D97-AF65-F5344CB8AC3E}">
        <p14:creationId xmlns:p14="http://schemas.microsoft.com/office/powerpoint/2010/main" val="2169320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300" y="609600"/>
            <a:ext cx="8229600" cy="914400"/>
          </a:xfrm>
        </p:spPr>
        <p:txBody>
          <a:bodyPr/>
          <a:lstStyle/>
          <a:p>
            <a:pPr algn="ctr"/>
            <a:r>
              <a:rPr lang="en-US" b="1" dirty="0"/>
              <a:t>What is a Mill?</a:t>
            </a:r>
          </a:p>
        </p:txBody>
      </p:sp>
      <p:sp>
        <p:nvSpPr>
          <p:cNvPr id="3" name="Content Placeholder 2"/>
          <p:cNvSpPr>
            <a:spLocks noGrp="1"/>
          </p:cNvSpPr>
          <p:nvPr>
            <p:ph idx="1"/>
          </p:nvPr>
        </p:nvSpPr>
        <p:spPr>
          <a:xfrm>
            <a:off x="2019300" y="1524000"/>
            <a:ext cx="9458826" cy="4953000"/>
          </a:xfrm>
        </p:spPr>
        <p:txBody>
          <a:bodyPr>
            <a:normAutofit/>
          </a:bodyPr>
          <a:lstStyle/>
          <a:p>
            <a:r>
              <a:rPr lang="en-US" dirty="0"/>
              <a:t>Property Taxes are levied by over 2,100 political subdivisions in North Dakota by multiplying the taxable valuation by the mill levy (School Districts, Cities, Counties, Park Districts, Townships, </a:t>
            </a:r>
            <a:r>
              <a:rPr lang="en-US" dirty="0" err="1"/>
              <a:t>etc</a:t>
            </a:r>
            <a:r>
              <a:rPr lang="en-US" dirty="0"/>
              <a:t>…).  It is general knowledge that a percent means per 100.  A mill simply means per 1000.  See below:</a:t>
            </a:r>
          </a:p>
          <a:p>
            <a:pPr marL="0" indent="0">
              <a:buNone/>
            </a:pPr>
            <a:r>
              <a:rPr lang="en-US" b="1" dirty="0"/>
              <a:t>	Percent	(per 100)			Mills (per 1000)	</a:t>
            </a:r>
            <a:r>
              <a:rPr lang="en-US" dirty="0"/>
              <a:t>	</a:t>
            </a:r>
          </a:p>
          <a:p>
            <a:pPr marL="0" indent="0">
              <a:buNone/>
            </a:pPr>
            <a:r>
              <a:rPr lang="en-US" dirty="0"/>
              <a:t>	1%      = .01				1 Mill       = .001   	</a:t>
            </a:r>
          </a:p>
          <a:p>
            <a:pPr marL="0" indent="0">
              <a:buNone/>
            </a:pPr>
            <a:r>
              <a:rPr lang="en-US" dirty="0"/>
              <a:t>	10%   = .10				10 Mills   = .010 		</a:t>
            </a:r>
          </a:p>
          <a:p>
            <a:pPr marL="0" indent="0">
              <a:buNone/>
            </a:pPr>
            <a:r>
              <a:rPr lang="en-US" dirty="0"/>
              <a:t>	100% = 1.00				100 Mills = .100</a:t>
            </a:r>
          </a:p>
          <a:p>
            <a:pPr marL="0" indent="0">
              <a:buNone/>
            </a:pPr>
            <a:r>
              <a:rPr lang="en-US" dirty="0"/>
              <a:t>	165% = 1.65				165 Mills = .165</a:t>
            </a:r>
          </a:p>
          <a:p>
            <a:pPr marL="0" indent="0">
              <a:buNone/>
            </a:pPr>
            <a:r>
              <a:rPr lang="en-US" dirty="0"/>
              <a:t>	43%   = .43				43 Mills    = .043</a:t>
            </a:r>
          </a:p>
          <a:p>
            <a:pPr marL="0" indent="0">
              <a:buNone/>
            </a:pPr>
            <a:r>
              <a:rPr lang="en-US" dirty="0"/>
              <a:t>	5%     = .05				5 Mills       = .005</a:t>
            </a:r>
          </a:p>
          <a:p>
            <a:pPr marL="0" indent="0">
              <a:buNone/>
            </a:pPr>
            <a:r>
              <a:rPr lang="en-US" dirty="0"/>
              <a:t>	97%   = .97   				97 Mills     = .097</a:t>
            </a:r>
          </a:p>
        </p:txBody>
      </p:sp>
    </p:spTree>
    <p:extLst>
      <p:ext uri="{BB962C8B-B14F-4D97-AF65-F5344CB8AC3E}">
        <p14:creationId xmlns:p14="http://schemas.microsoft.com/office/powerpoint/2010/main" val="1671810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School District Mill Levy Calculation</a:t>
            </a:r>
          </a:p>
        </p:txBody>
      </p:sp>
      <p:sp>
        <p:nvSpPr>
          <p:cNvPr id="3" name="Content Placeholder 2"/>
          <p:cNvSpPr>
            <a:spLocks noGrp="1"/>
          </p:cNvSpPr>
          <p:nvPr>
            <p:ph idx="1"/>
          </p:nvPr>
        </p:nvSpPr>
        <p:spPr/>
        <p:txBody>
          <a:bodyPr>
            <a:normAutofit lnSpcReduction="10000"/>
          </a:bodyPr>
          <a:lstStyle/>
          <a:p>
            <a:pPr marL="0" indent="0">
              <a:buNone/>
            </a:pPr>
            <a:r>
              <a:rPr lang="en-US" dirty="0"/>
              <a:t>If a School District’s  Taxable Valuations is $15,475,321. its levy and tax collection could look like this:</a:t>
            </a:r>
          </a:p>
          <a:p>
            <a:pPr marL="0" indent="0">
              <a:buNone/>
            </a:pPr>
            <a:endParaRPr lang="en-US" dirty="0"/>
          </a:p>
          <a:p>
            <a:pPr marL="0" indent="0">
              <a:buNone/>
            </a:pPr>
            <a:r>
              <a:rPr lang="en-US" dirty="0"/>
              <a:t>General Fund 	60 Mills (.060) 	x	$15,475,321 =	$  928,519.26</a:t>
            </a:r>
          </a:p>
          <a:p>
            <a:pPr marL="0" indent="0">
              <a:buNone/>
            </a:pPr>
            <a:r>
              <a:rPr lang="en-US" dirty="0"/>
              <a:t>Misc. Fund	5.15 Mills (.00515) x	$15,475,321 =	$     79,697.90</a:t>
            </a:r>
          </a:p>
          <a:p>
            <a:pPr marL="0" indent="0">
              <a:buNone/>
            </a:pPr>
            <a:r>
              <a:rPr lang="en-US" dirty="0"/>
              <a:t>Bldg. Fund	10 Mills	(.010)	x	$15,475,321=	$  154,753.21</a:t>
            </a:r>
          </a:p>
          <a:p>
            <a:pPr marL="0" indent="0">
              <a:buNone/>
            </a:pPr>
            <a:r>
              <a:rPr lang="en-US" dirty="0"/>
              <a:t>Sink &amp; Int. Fund	</a:t>
            </a:r>
            <a:r>
              <a:rPr lang="en-US" u="sng" dirty="0"/>
              <a:t>17.5 Mills </a:t>
            </a:r>
            <a:r>
              <a:rPr lang="en-US" dirty="0"/>
              <a:t>(.0175)  x	$15,475,321=	</a:t>
            </a:r>
            <a:r>
              <a:rPr lang="en-US" u="sng" dirty="0"/>
              <a:t>$   270,818.12</a:t>
            </a:r>
          </a:p>
          <a:p>
            <a:pPr marL="0" indent="0">
              <a:buNone/>
            </a:pPr>
            <a:endParaRPr lang="en-US" u="sng" dirty="0"/>
          </a:p>
          <a:p>
            <a:pPr marL="0" indent="0">
              <a:buNone/>
            </a:pPr>
            <a:r>
              <a:rPr lang="en-US" b="1" dirty="0"/>
              <a:t>Total Levy	92.65 Mills (.09265) x	$15,475,321=	$1,433,788.49</a:t>
            </a:r>
          </a:p>
        </p:txBody>
      </p:sp>
    </p:spTree>
    <p:extLst>
      <p:ext uri="{BB962C8B-B14F-4D97-AF65-F5344CB8AC3E}">
        <p14:creationId xmlns:p14="http://schemas.microsoft.com/office/powerpoint/2010/main" val="2783753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3562" y="685800"/>
            <a:ext cx="10493524" cy="1485900"/>
          </a:xfrm>
        </p:spPr>
        <p:txBody>
          <a:bodyPr>
            <a:normAutofit/>
          </a:bodyPr>
          <a:lstStyle/>
          <a:p>
            <a:r>
              <a:rPr lang="en-US"/>
              <a:t>Budgeting &amp; Accounting</a:t>
            </a:r>
          </a:p>
        </p:txBody>
      </p:sp>
      <p:sp>
        <p:nvSpPr>
          <p:cNvPr id="9" name="Rectangle 8">
            <a:extLst>
              <a:ext uri="{FF2B5EF4-FFF2-40B4-BE49-F238E27FC236}">
                <a16:creationId xmlns:a16="http://schemas.microsoft.com/office/drawing/2014/main" id="{B9F89C22-0475-4427-B7C8-0269AD40E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sz="quarter" idx="13"/>
          </p:nvPr>
        </p:nvSpPr>
        <p:spPr>
          <a:xfrm>
            <a:off x="1023562" y="2286000"/>
            <a:ext cx="5072437" cy="3581400"/>
          </a:xfrm>
        </p:spPr>
        <p:txBody>
          <a:bodyPr>
            <a:normAutofit/>
          </a:bodyPr>
          <a:lstStyle/>
          <a:p>
            <a:pPr marL="0" indent="0">
              <a:buNone/>
            </a:pPr>
            <a:r>
              <a:rPr lang="en-US" sz="1800" b="1" cap="none" dirty="0">
                <a:latin typeface="Calibri" panose="020F0502020204030204" pitchFamily="34" charset="0"/>
              </a:rPr>
              <a:t>ND School District Financial Accounting and Reporting Manual </a:t>
            </a:r>
          </a:p>
          <a:p>
            <a:pPr marL="0" indent="0">
              <a:buNone/>
            </a:pPr>
            <a:r>
              <a:rPr lang="en-US" sz="1800" cap="none">
                <a:latin typeface="Calibri" panose="020F0502020204030204" pitchFamily="34" charset="0"/>
              </a:rPr>
              <a:t>NDCC 15.1-02-08 “The Superintendent of Public Instruction shall implement a </a:t>
            </a:r>
            <a:r>
              <a:rPr lang="en-US" sz="1800" u="sng" cap="none">
                <a:latin typeface="Calibri" panose="020F0502020204030204" pitchFamily="34" charset="0"/>
              </a:rPr>
              <a:t>uniform system </a:t>
            </a:r>
            <a:r>
              <a:rPr lang="en-US" sz="1800" cap="none">
                <a:latin typeface="Calibri" panose="020F0502020204030204" pitchFamily="34" charset="0"/>
              </a:rPr>
              <a:t>for the accounting, budgeting, and reporting of data for all school Districts in the state and for all Regional Education Associations…”</a:t>
            </a:r>
          </a:p>
          <a:p>
            <a:pPr marL="0" indent="0">
              <a:buNone/>
            </a:pPr>
            <a:endParaRPr lang="en-US" sz="1800" b="1" cap="none" dirty="0">
              <a:latin typeface="Calibri" panose="020F0502020204030204" pitchFamily="34" charset="0"/>
            </a:endParaRPr>
          </a:p>
          <a:p>
            <a:pPr marL="0" indent="0">
              <a:buNone/>
            </a:pPr>
            <a:endParaRPr lang="en-US" sz="1800" cap="none" dirty="0">
              <a:latin typeface="Calibri" panose="020F0502020204030204" pitchFamily="34" charset="0"/>
            </a:endParaRPr>
          </a:p>
          <a:p>
            <a:pPr marL="0" indent="0">
              <a:buNone/>
            </a:pPr>
            <a:endParaRPr lang="en-US" sz="1800" cap="none"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0666" y="2350235"/>
            <a:ext cx="4387394" cy="3542618"/>
          </a:xfrm>
          <a:prstGeom prst="rect">
            <a:avLst/>
          </a:prstGeom>
        </p:spPr>
      </p:pic>
    </p:spTree>
    <p:extLst>
      <p:ext uri="{BB962C8B-B14F-4D97-AF65-F5344CB8AC3E}">
        <p14:creationId xmlns:p14="http://schemas.microsoft.com/office/powerpoint/2010/main" val="123136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864" y="685800"/>
            <a:ext cx="7705164" cy="1485900"/>
          </a:xfrm>
        </p:spPr>
        <p:txBody>
          <a:bodyPr>
            <a:normAutofit/>
          </a:bodyPr>
          <a:lstStyle/>
          <a:p>
            <a:r>
              <a:rPr lang="en-US" dirty="0"/>
              <a:t>Budgeting &amp; Accounting</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sz="quarter" idx="13"/>
          </p:nvPr>
        </p:nvSpPr>
        <p:spPr>
          <a:xfrm>
            <a:off x="3363864" y="2285999"/>
            <a:ext cx="8175378" cy="4086665"/>
          </a:xfrm>
        </p:spPr>
        <p:txBody>
          <a:bodyPr>
            <a:normAutofit fontScale="25000" lnSpcReduction="20000"/>
          </a:bodyPr>
          <a:lstStyle/>
          <a:p>
            <a:pPr marL="0" indent="0">
              <a:buNone/>
            </a:pPr>
            <a:r>
              <a:rPr lang="en-US" sz="6000" b="1" u="sng" cap="none" dirty="0">
                <a:latin typeface="Calibri" panose="020F0502020204030204" pitchFamily="34" charset="0"/>
              </a:rPr>
              <a:t>Excess General Fund Balance Offset – SUSPENDED for 2 ANOTHER years</a:t>
            </a:r>
            <a:endParaRPr lang="en-US" sz="1100" b="1" u="sng" cap="none" dirty="0">
              <a:latin typeface="Calibri" panose="020F0502020204030204" pitchFamily="34" charset="0"/>
            </a:endParaRPr>
          </a:p>
          <a:p>
            <a:pPr marL="0" indent="0">
              <a:buNone/>
            </a:pPr>
            <a:endParaRPr lang="en-US" sz="6000" b="1" u="sng" cap="none" dirty="0">
              <a:latin typeface="Calibri" panose="020F0502020204030204" pitchFamily="34" charset="0"/>
            </a:endParaRPr>
          </a:p>
          <a:p>
            <a:pPr marL="571500" lvl="1" indent="0">
              <a:buNone/>
            </a:pPr>
            <a:r>
              <a:rPr lang="en-US" sz="5600" cap="none" dirty="0">
                <a:latin typeface="Calibri" panose="020F0502020204030204" pitchFamily="34" charset="0"/>
              </a:rPr>
              <a:t>         Dollar for Dollar deduct on state payments for any amount of carryover over 35% + $50,000</a:t>
            </a:r>
          </a:p>
          <a:p>
            <a:pPr marL="571500" lvl="1" indent="0">
              <a:buNone/>
            </a:pPr>
            <a:r>
              <a:rPr lang="en-US" sz="5600" cap="none" dirty="0">
                <a:latin typeface="Calibri" panose="020F0502020204030204" pitchFamily="34" charset="0"/>
              </a:rPr>
              <a:t>	</a:t>
            </a:r>
          </a:p>
          <a:p>
            <a:pPr marL="571500" lvl="1" indent="0">
              <a:buNone/>
            </a:pPr>
            <a:r>
              <a:rPr lang="en-US" sz="5600" cap="none" dirty="0">
                <a:latin typeface="Calibri" panose="020F0502020204030204" pitchFamily="34" charset="0"/>
              </a:rPr>
              <a:t>	Example 1:     $800,000 GF Balance on June 30</a:t>
            </a:r>
            <a:r>
              <a:rPr lang="en-US" sz="5600" cap="none" baseline="30000" dirty="0">
                <a:latin typeface="Calibri" panose="020F0502020204030204" pitchFamily="34" charset="0"/>
              </a:rPr>
              <a:t>th</a:t>
            </a:r>
            <a:r>
              <a:rPr lang="en-US" sz="5600" cap="none" dirty="0">
                <a:latin typeface="Calibri" panose="020F0502020204030204" pitchFamily="34" charset="0"/>
              </a:rPr>
              <a:t> / $4,500,000 GF Budget = 17.78%</a:t>
            </a:r>
          </a:p>
          <a:p>
            <a:pPr marL="571500" lvl="1" indent="0">
              <a:buNone/>
            </a:pPr>
            <a:r>
              <a:rPr lang="en-US" sz="5600" cap="none" dirty="0">
                <a:latin typeface="Calibri" panose="020F0502020204030204" pitchFamily="34" charset="0"/>
              </a:rPr>
              <a:t>	</a:t>
            </a:r>
          </a:p>
          <a:p>
            <a:pPr marL="571500" lvl="1" indent="0">
              <a:buNone/>
            </a:pPr>
            <a:r>
              <a:rPr lang="en-US" sz="5600" cap="none" dirty="0">
                <a:latin typeface="Calibri" panose="020F0502020204030204" pitchFamily="34" charset="0"/>
              </a:rPr>
              <a:t>	Example 2:     $1,700,000 Ending Fund Balance on June 30</a:t>
            </a:r>
            <a:r>
              <a:rPr lang="en-US" sz="5600" cap="none" baseline="30000" dirty="0">
                <a:latin typeface="Calibri" panose="020F0502020204030204" pitchFamily="34" charset="0"/>
              </a:rPr>
              <a:t>th</a:t>
            </a:r>
            <a:r>
              <a:rPr lang="en-US" sz="5600" cap="none" dirty="0">
                <a:latin typeface="Calibri" panose="020F0502020204030204" pitchFamily="34" charset="0"/>
              </a:rPr>
              <a:t> / $4,500,000 GF Budget = 37.78%  / 			                                 </a:t>
            </a:r>
          </a:p>
          <a:p>
            <a:pPr marL="571500" lvl="1" indent="0">
              <a:buNone/>
            </a:pPr>
            <a:r>
              <a:rPr lang="en-US" sz="5600" dirty="0">
                <a:latin typeface="Calibri" panose="020F0502020204030204" pitchFamily="34" charset="0"/>
              </a:rPr>
              <a:t>                                      </a:t>
            </a:r>
            <a:r>
              <a:rPr lang="en-US" sz="5600" cap="none" dirty="0">
                <a:latin typeface="Calibri" panose="020F0502020204030204" pitchFamily="34" charset="0"/>
              </a:rPr>
              <a:t>State deduct of $75,000</a:t>
            </a:r>
          </a:p>
          <a:p>
            <a:pPr marL="571500" lvl="1" indent="0">
              <a:buNone/>
            </a:pPr>
            <a:r>
              <a:rPr lang="en-US" sz="5600" cap="none" dirty="0">
                <a:latin typeface="Calibri" panose="020F0502020204030204" pitchFamily="34" charset="0"/>
              </a:rPr>
              <a:t>	</a:t>
            </a:r>
          </a:p>
          <a:p>
            <a:pPr marL="571500" lvl="1" indent="0">
              <a:buNone/>
            </a:pPr>
            <a:r>
              <a:rPr lang="en-US" sz="5600" cap="none" dirty="0">
                <a:latin typeface="Calibri" panose="020F0502020204030204" pitchFamily="34" charset="0"/>
              </a:rPr>
              <a:t>           Schools now receive 50% of State Dollars by November 1</a:t>
            </a:r>
            <a:r>
              <a:rPr lang="en-US" sz="5600" baseline="30000" dirty="0">
                <a:latin typeface="Calibri" panose="020F0502020204030204" pitchFamily="34" charset="0"/>
              </a:rPr>
              <a:t>st</a:t>
            </a:r>
            <a:r>
              <a:rPr lang="en-US" sz="5600" dirty="0">
                <a:latin typeface="Calibri" panose="020F0502020204030204" pitchFamily="34" charset="0"/>
              </a:rPr>
              <a:t> – Cashflow not an issue</a:t>
            </a:r>
          </a:p>
          <a:p>
            <a:pPr marL="571500" lvl="1" indent="0">
              <a:buNone/>
            </a:pPr>
            <a:endParaRPr lang="en-US" sz="5600" dirty="0">
              <a:latin typeface="Calibri" panose="020F0502020204030204" pitchFamily="34" charset="0"/>
            </a:endParaRPr>
          </a:p>
          <a:p>
            <a:pPr marL="571500" lvl="1" indent="0">
              <a:buNone/>
            </a:pPr>
            <a:r>
              <a:rPr lang="en-US" sz="5600" dirty="0">
                <a:latin typeface="Calibri" panose="020F0502020204030204" pitchFamily="34" charset="0"/>
              </a:rPr>
              <a:t>            General Fund Dollars can be transfer to the special reserve fund or building fund.</a:t>
            </a:r>
          </a:p>
          <a:p>
            <a:pPr marL="571500" lvl="1" indent="0">
              <a:buNone/>
            </a:pPr>
            <a:r>
              <a:rPr lang="en-US" sz="5600" dirty="0">
                <a:latin typeface="Calibri" panose="020F0502020204030204" pitchFamily="34" charset="0"/>
              </a:rPr>
              <a:t>		</a:t>
            </a:r>
          </a:p>
          <a:p>
            <a:pPr marL="571500" lvl="1" indent="0">
              <a:buNone/>
            </a:pPr>
            <a:r>
              <a:rPr lang="en-US" sz="5600" dirty="0">
                <a:latin typeface="Calibri" panose="020F0502020204030204" pitchFamily="34" charset="0"/>
              </a:rPr>
              <a:t>	   Bond Rating better with higher balance in reserve</a:t>
            </a:r>
          </a:p>
          <a:p>
            <a:pPr marL="571500" lvl="1" indent="0">
              <a:buNone/>
            </a:pPr>
            <a:endParaRPr lang="en-US" sz="1400" dirty="0">
              <a:latin typeface="Calibri" panose="020F0502020204030204" pitchFamily="34" charset="0"/>
            </a:endParaRPr>
          </a:p>
          <a:p>
            <a:pPr marL="571500" lvl="1" indent="0">
              <a:buNone/>
            </a:pPr>
            <a:r>
              <a:rPr lang="en-US" sz="1400" dirty="0">
                <a:latin typeface="Calibri" panose="020F0502020204030204" pitchFamily="34" charset="0"/>
              </a:rPr>
              <a:t>	</a:t>
            </a:r>
          </a:p>
          <a:p>
            <a:pPr marL="571500" lvl="1" indent="0">
              <a:buNone/>
            </a:pPr>
            <a:endParaRPr lang="en-US" sz="1400" cap="none" dirty="0">
              <a:latin typeface="Calibri" panose="020F0502020204030204" pitchFamily="34" charset="0"/>
            </a:endParaRPr>
          </a:p>
          <a:p>
            <a:pPr marL="571500" lvl="1" indent="0" algn="ctr">
              <a:buNone/>
            </a:pPr>
            <a:r>
              <a:rPr lang="en-US" sz="1400" cap="none" dirty="0">
                <a:latin typeface="Calibri" panose="020F0502020204030204" pitchFamily="34" charset="0"/>
              </a:rPr>
              <a:t>		</a:t>
            </a:r>
            <a:endParaRPr lang="en-US" sz="1400" b="1" cap="none" dirty="0">
              <a:latin typeface="Calibri" panose="020F0502020204030204" pitchFamily="34" charset="0"/>
            </a:endParaRPr>
          </a:p>
          <a:p>
            <a:pPr marL="457200" lvl="1" indent="0">
              <a:buNone/>
            </a:pPr>
            <a:endParaRPr lang="en-US" sz="1400" cap="none" dirty="0">
              <a:latin typeface="Calibri" panose="020F0502020204030204" pitchFamily="34" charset="0"/>
            </a:endParaRPr>
          </a:p>
          <a:p>
            <a:pPr marL="0" indent="0">
              <a:buNone/>
            </a:pPr>
            <a:r>
              <a:rPr lang="en-US" sz="1400" cap="none" dirty="0">
                <a:latin typeface="Calibri" panose="020F0502020204030204" pitchFamily="34" charset="0"/>
              </a:rPr>
              <a:t>	</a:t>
            </a:r>
          </a:p>
        </p:txBody>
      </p:sp>
    </p:spTree>
    <p:extLst>
      <p:ext uri="{BB962C8B-B14F-4D97-AF65-F5344CB8AC3E}">
        <p14:creationId xmlns:p14="http://schemas.microsoft.com/office/powerpoint/2010/main" val="438937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Budgeting &amp; Accounting</a:t>
            </a:r>
          </a:p>
        </p:txBody>
      </p:sp>
      <p:sp>
        <p:nvSpPr>
          <p:cNvPr id="3" name="Content Placeholder 2"/>
          <p:cNvSpPr>
            <a:spLocks noGrp="1"/>
          </p:cNvSpPr>
          <p:nvPr>
            <p:ph sz="quarter" idx="13"/>
          </p:nvPr>
        </p:nvSpPr>
        <p:spPr/>
        <p:txBody>
          <a:bodyPr>
            <a:normAutofit fontScale="32500" lnSpcReduction="20000"/>
          </a:bodyPr>
          <a:lstStyle/>
          <a:p>
            <a:r>
              <a:rPr lang="en-US" sz="5600" b="1" cap="none" dirty="0">
                <a:latin typeface="Calibri" panose="020F0502020204030204" pitchFamily="34" charset="0"/>
              </a:rPr>
              <a:t>Negotiations</a:t>
            </a:r>
          </a:p>
          <a:p>
            <a:pPr marL="0" indent="0">
              <a:buNone/>
            </a:pPr>
            <a:r>
              <a:rPr lang="en-US" sz="1600" b="1" cap="none" dirty="0">
                <a:latin typeface="Calibri" panose="020F0502020204030204" pitchFamily="34" charset="0"/>
              </a:rPr>
              <a:t>	</a:t>
            </a:r>
            <a:r>
              <a:rPr lang="en-US" sz="4400" cap="none" dirty="0">
                <a:latin typeface="Calibri" panose="020F0502020204030204" pitchFamily="34" charset="0"/>
              </a:rPr>
              <a:t>Role of the Business Manager (Bismarck, Hillsboro, Mandan)</a:t>
            </a:r>
          </a:p>
          <a:p>
            <a:pPr marL="0" indent="0">
              <a:buNone/>
            </a:pPr>
            <a:r>
              <a:rPr lang="en-US" sz="4400" b="1" cap="none" dirty="0">
                <a:latin typeface="Calibri" panose="020F0502020204030204" pitchFamily="34" charset="0"/>
              </a:rPr>
              <a:t>	</a:t>
            </a:r>
            <a:r>
              <a:rPr lang="en-US" sz="4400" cap="none" dirty="0">
                <a:latin typeface="Calibri" panose="020F0502020204030204" pitchFamily="34" charset="0"/>
              </a:rPr>
              <a:t>Same Numbers for both sides (Education Association &amp; School Board)</a:t>
            </a:r>
          </a:p>
          <a:p>
            <a:pPr marL="0" indent="0">
              <a:buNone/>
            </a:pPr>
            <a:r>
              <a:rPr lang="en-US" sz="4400" cap="none" dirty="0">
                <a:latin typeface="Calibri" panose="020F0502020204030204" pitchFamily="34" charset="0"/>
              </a:rPr>
              <a:t>	Total Compensation Comparison</a:t>
            </a:r>
          </a:p>
          <a:p>
            <a:pPr marL="0" indent="0">
              <a:buNone/>
            </a:pPr>
            <a:endParaRPr lang="en-US" sz="4400" cap="none" dirty="0">
              <a:latin typeface="Calibri" panose="020F0502020204030204" pitchFamily="34" charset="0"/>
            </a:endParaRPr>
          </a:p>
          <a:p>
            <a:pPr marL="0" indent="0">
              <a:buNone/>
            </a:pPr>
            <a:r>
              <a:rPr lang="en-US" sz="4400" cap="none" dirty="0">
                <a:latin typeface="Calibri" panose="020F0502020204030204" pitchFamily="34" charset="0"/>
              </a:rPr>
              <a:t>	“If you are going to make a mistake, give them too much money”  </a:t>
            </a:r>
          </a:p>
          <a:p>
            <a:pPr marL="0" indent="0">
              <a:buNone/>
            </a:pPr>
            <a:r>
              <a:rPr lang="en-US" sz="4400" cap="none" dirty="0">
                <a:latin typeface="Calibri" panose="020F0502020204030204" pitchFamily="34" charset="0"/>
              </a:rPr>
              <a:t>			Rodney Mathias  - - </a:t>
            </a:r>
            <a:r>
              <a:rPr lang="en-US" sz="4400" b="1" cap="none" dirty="0">
                <a:latin typeface="Calibri" panose="020F0502020204030204" pitchFamily="34" charset="0"/>
              </a:rPr>
              <a:t>Contract Language is Forever</a:t>
            </a:r>
          </a:p>
          <a:p>
            <a:pPr marL="0" indent="0">
              <a:buNone/>
            </a:pPr>
            <a:endParaRPr lang="en-US" sz="1600" cap="none" dirty="0">
              <a:latin typeface="Calibri" panose="020F0502020204030204" pitchFamily="34" charset="0"/>
            </a:endParaRPr>
          </a:p>
          <a:p>
            <a:pPr marL="0" lvl="1" indent="0">
              <a:buNone/>
            </a:pPr>
            <a:endParaRPr lang="en-US" sz="1400" cap="none" dirty="0">
              <a:latin typeface="Calibri" panose="020F0502020204030204" pitchFamily="34" charset="0"/>
            </a:endParaRPr>
          </a:p>
          <a:p>
            <a:pPr marL="0" lvl="1" indent="0">
              <a:buNone/>
            </a:pPr>
            <a:endParaRPr lang="en-US" sz="1400" b="1" cap="none" dirty="0">
              <a:latin typeface="Calibri" panose="020F0502020204030204" pitchFamily="34" charset="0"/>
            </a:endParaRPr>
          </a:p>
          <a:p>
            <a:pPr marL="457200" lvl="1" indent="0">
              <a:buNone/>
            </a:pPr>
            <a:endParaRPr lang="en-US" sz="1400" cap="none" dirty="0">
              <a:latin typeface="Calibri" panose="020F0502020204030204" pitchFamily="34" charset="0"/>
            </a:endParaRPr>
          </a:p>
          <a:p>
            <a:pPr marL="0" indent="0">
              <a:buNone/>
            </a:pPr>
            <a:r>
              <a:rPr lang="en-US" sz="1600" cap="none" dirty="0">
                <a:latin typeface="Calibri" panose="020F0502020204030204" pitchFamily="34"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3940" y="4443332"/>
            <a:ext cx="3370596" cy="1728868"/>
          </a:xfrm>
          <a:prstGeom prst="rect">
            <a:avLst/>
          </a:prstGeom>
        </p:spPr>
      </p:pic>
    </p:spTree>
    <p:extLst>
      <p:ext uri="{BB962C8B-B14F-4D97-AF65-F5344CB8AC3E}">
        <p14:creationId xmlns:p14="http://schemas.microsoft.com/office/powerpoint/2010/main" val="1068980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Budgeting &amp; Accounting</a:t>
            </a:r>
          </a:p>
        </p:txBody>
      </p:sp>
      <p:sp>
        <p:nvSpPr>
          <p:cNvPr id="3" name="Content Placeholder 2"/>
          <p:cNvSpPr>
            <a:spLocks noGrp="1"/>
          </p:cNvSpPr>
          <p:nvPr>
            <p:ph sz="quarter" idx="13"/>
          </p:nvPr>
        </p:nvSpPr>
        <p:spPr/>
        <p:txBody>
          <a:bodyPr>
            <a:normAutofit/>
          </a:bodyPr>
          <a:lstStyle/>
          <a:p>
            <a:r>
              <a:rPr lang="en-US" sz="1600" b="1" cap="none" dirty="0">
                <a:latin typeface="Calibri" panose="020F0502020204030204" pitchFamily="34" charset="0"/>
              </a:rPr>
              <a:t>The Budget Hearing	</a:t>
            </a:r>
          </a:p>
          <a:p>
            <a:pPr marL="0" indent="0">
              <a:buNone/>
            </a:pPr>
            <a:r>
              <a:rPr lang="en-US" sz="1600" cap="none" dirty="0">
                <a:latin typeface="Calibri" panose="020F0502020204030204" pitchFamily="34" charset="0"/>
              </a:rPr>
              <a:t>	</a:t>
            </a:r>
          </a:p>
          <a:p>
            <a:pPr marL="0" indent="0">
              <a:buNone/>
            </a:pPr>
            <a:r>
              <a:rPr lang="en-US" sz="1600" cap="none" dirty="0">
                <a:latin typeface="Calibri" panose="020F0502020204030204" pitchFamily="34" charset="0"/>
                <a:hlinkClick r:id="rId3"/>
              </a:rPr>
              <a:t>https://www.youtube.com/watch?v=E0J09KPCMRc</a:t>
            </a:r>
            <a:endParaRPr lang="en-US" sz="1600" cap="none" dirty="0">
              <a:latin typeface="Calibri" panose="020F0502020204030204" pitchFamily="34" charset="0"/>
            </a:endParaRPr>
          </a:p>
          <a:p>
            <a:pPr marL="0" indent="0">
              <a:buNone/>
            </a:pPr>
            <a:endParaRPr lang="en-US" sz="1600" cap="none" dirty="0">
              <a:latin typeface="Calibri" panose="020F0502020204030204" pitchFamily="34" charset="0"/>
            </a:endParaRPr>
          </a:p>
          <a:p>
            <a:pPr marL="0" indent="0">
              <a:buNone/>
            </a:pPr>
            <a:r>
              <a:rPr lang="en-US" sz="1600" dirty="0">
                <a:latin typeface="Calibri" panose="020F0502020204030204" pitchFamily="34" charset="0"/>
              </a:rPr>
              <a:t>Use the Hearing as an opportunity to educate</a:t>
            </a:r>
          </a:p>
          <a:p>
            <a:pPr marL="0" indent="0">
              <a:buNone/>
            </a:pPr>
            <a:r>
              <a:rPr lang="en-US" sz="1600" dirty="0">
                <a:latin typeface="Calibri" panose="020F0502020204030204" pitchFamily="34" charset="0"/>
                <a:hlinkClick r:id="rId4"/>
              </a:rPr>
              <a:t>https://archive.org/details/MandanPublicSchoolBoard2021-09-20</a:t>
            </a:r>
            <a:endParaRPr lang="en-US" sz="1600" dirty="0">
              <a:latin typeface="Calibri" panose="020F0502020204030204" pitchFamily="34" charset="0"/>
            </a:endParaRPr>
          </a:p>
          <a:p>
            <a:pPr marL="0" indent="0">
              <a:buNone/>
            </a:pPr>
            <a:endParaRPr lang="en-US" sz="1600" dirty="0">
              <a:latin typeface="Calibri" panose="020F0502020204030204" pitchFamily="34" charset="0"/>
            </a:endParaRPr>
          </a:p>
          <a:p>
            <a:pPr marL="0" indent="0">
              <a:buNone/>
            </a:pPr>
            <a:endParaRPr lang="en-US" sz="1600" cap="none" dirty="0">
              <a:latin typeface="Calibri" panose="020F050202020403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3609" y="1292297"/>
            <a:ext cx="2870752" cy="2047803"/>
          </a:xfrm>
          <a:prstGeom prst="rect">
            <a:avLst/>
          </a:prstGeom>
        </p:spPr>
      </p:pic>
    </p:spTree>
    <p:extLst>
      <p:ext uri="{BB962C8B-B14F-4D97-AF65-F5344CB8AC3E}">
        <p14:creationId xmlns:p14="http://schemas.microsoft.com/office/powerpoint/2010/main" val="2349978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950AD4C-6AF3-49F8-94E1-DBCAFB394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6" name="Freeform: Shape 25">
            <a:extLst>
              <a:ext uri="{FF2B5EF4-FFF2-40B4-BE49-F238E27FC236}">
                <a16:creationId xmlns:a16="http://schemas.microsoft.com/office/drawing/2014/main" id="{2F0E00C3-4613-415F-BE3A-78FBAD906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495175" cy="6858000"/>
          </a:xfrm>
          <a:custGeom>
            <a:avLst/>
            <a:gdLst>
              <a:gd name="connsiteX0" fmla="*/ 0 w 10495175"/>
              <a:gd name="connsiteY0" fmla="*/ 0 h 6858000"/>
              <a:gd name="connsiteX1" fmla="*/ 5289224 w 10495175"/>
              <a:gd name="connsiteY1" fmla="*/ 0 h 6858000"/>
              <a:gd name="connsiteX2" fmla="*/ 6736007 w 10495175"/>
              <a:gd name="connsiteY2" fmla="*/ 0 h 6858000"/>
              <a:gd name="connsiteX3" fmla="*/ 6998753 w 10495175"/>
              <a:gd name="connsiteY3" fmla="*/ 0 h 6858000"/>
              <a:gd name="connsiteX4" fmla="*/ 7778919 w 10495175"/>
              <a:gd name="connsiteY4" fmla="*/ 0 h 6858000"/>
              <a:gd name="connsiteX5" fmla="*/ 8872152 w 10495175"/>
              <a:gd name="connsiteY5" fmla="*/ 0 h 6858000"/>
              <a:gd name="connsiteX6" fmla="*/ 8894276 w 10495175"/>
              <a:gd name="connsiteY6" fmla="*/ 14997 h 6858000"/>
              <a:gd name="connsiteX7" fmla="*/ 10495175 w 10495175"/>
              <a:gd name="connsiteY7" fmla="*/ 3621656 h 6858000"/>
              <a:gd name="connsiteX8" fmla="*/ 8620825 w 10495175"/>
              <a:gd name="connsiteY8" fmla="*/ 6374814 h 6858000"/>
              <a:gd name="connsiteX9" fmla="*/ 8104177 w 10495175"/>
              <a:gd name="connsiteY9" fmla="*/ 6780599 h 6858000"/>
              <a:gd name="connsiteX10" fmla="*/ 7992421 w 10495175"/>
              <a:gd name="connsiteY10" fmla="*/ 6858000 h 6858000"/>
              <a:gd name="connsiteX11" fmla="*/ 7778919 w 10495175"/>
              <a:gd name="connsiteY11" fmla="*/ 6858000 h 6858000"/>
              <a:gd name="connsiteX12" fmla="*/ 6998753 w 10495175"/>
              <a:gd name="connsiteY12" fmla="*/ 6858000 h 6858000"/>
              <a:gd name="connsiteX13" fmla="*/ 6736007 w 10495175"/>
              <a:gd name="connsiteY13" fmla="*/ 6858000 h 6858000"/>
              <a:gd name="connsiteX14" fmla="*/ 5289224 w 10495175"/>
              <a:gd name="connsiteY14" fmla="*/ 6858000 h 6858000"/>
              <a:gd name="connsiteX15" fmla="*/ 0 w 10495175"/>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5175" h="6858000">
                <a:moveTo>
                  <a:pt x="0" y="0"/>
                </a:moveTo>
                <a:lnTo>
                  <a:pt x="5289224" y="0"/>
                </a:lnTo>
                <a:lnTo>
                  <a:pt x="6736007" y="0"/>
                </a:lnTo>
                <a:lnTo>
                  <a:pt x="6998753" y="0"/>
                </a:lnTo>
                <a:lnTo>
                  <a:pt x="7778919" y="0"/>
                </a:lnTo>
                <a:lnTo>
                  <a:pt x="8872152" y="0"/>
                </a:lnTo>
                <a:lnTo>
                  <a:pt x="8894276" y="14997"/>
                </a:lnTo>
                <a:cubicBezTo>
                  <a:pt x="9921439" y="754641"/>
                  <a:pt x="10495175" y="2093192"/>
                  <a:pt x="10495175" y="3621656"/>
                </a:cubicBezTo>
                <a:cubicBezTo>
                  <a:pt x="10495175" y="4969131"/>
                  <a:pt x="9566450" y="5602839"/>
                  <a:pt x="8620825" y="6374814"/>
                </a:cubicBezTo>
                <a:cubicBezTo>
                  <a:pt x="8448622" y="6515397"/>
                  <a:pt x="8277995" y="6653108"/>
                  <a:pt x="8104177" y="6780599"/>
                </a:cubicBezTo>
                <a:lnTo>
                  <a:pt x="7992421" y="6858000"/>
                </a:lnTo>
                <a:lnTo>
                  <a:pt x="7778919" y="6858000"/>
                </a:lnTo>
                <a:lnTo>
                  <a:pt x="6998753" y="6858000"/>
                </a:lnTo>
                <a:lnTo>
                  <a:pt x="6736007" y="6858000"/>
                </a:lnTo>
                <a:lnTo>
                  <a:pt x="528922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98020"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5964"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5" name="Table 4">
            <a:extLst>
              <a:ext uri="{FF2B5EF4-FFF2-40B4-BE49-F238E27FC236}">
                <a16:creationId xmlns:a16="http://schemas.microsoft.com/office/drawing/2014/main" id="{D368A36F-E228-3D43-A1C8-1D25D312F5B4}"/>
              </a:ext>
            </a:extLst>
          </p:cNvPr>
          <p:cNvGraphicFramePr>
            <a:graphicFrameLocks noGrp="1"/>
          </p:cNvGraphicFramePr>
          <p:nvPr>
            <p:extLst>
              <p:ext uri="{D42A27DB-BD31-4B8C-83A1-F6EECF244321}">
                <p14:modId xmlns:p14="http://schemas.microsoft.com/office/powerpoint/2010/main" val="2316138422"/>
              </p:ext>
            </p:extLst>
          </p:nvPr>
        </p:nvGraphicFramePr>
        <p:xfrm>
          <a:off x="548640" y="379828"/>
          <a:ext cx="10902462" cy="5560362"/>
        </p:xfrm>
        <a:graphic>
          <a:graphicData uri="http://schemas.openxmlformats.org/drawingml/2006/table">
            <a:tbl>
              <a:tblPr/>
              <a:tblGrid>
                <a:gridCol w="4367166">
                  <a:extLst>
                    <a:ext uri="{9D8B030D-6E8A-4147-A177-3AD203B41FA5}">
                      <a16:colId xmlns:a16="http://schemas.microsoft.com/office/drawing/2014/main" val="406002054"/>
                    </a:ext>
                  </a:extLst>
                </a:gridCol>
                <a:gridCol w="3267648">
                  <a:extLst>
                    <a:ext uri="{9D8B030D-6E8A-4147-A177-3AD203B41FA5}">
                      <a16:colId xmlns:a16="http://schemas.microsoft.com/office/drawing/2014/main" val="273955174"/>
                    </a:ext>
                  </a:extLst>
                </a:gridCol>
                <a:gridCol w="3267648">
                  <a:extLst>
                    <a:ext uri="{9D8B030D-6E8A-4147-A177-3AD203B41FA5}">
                      <a16:colId xmlns:a16="http://schemas.microsoft.com/office/drawing/2014/main" val="538037284"/>
                    </a:ext>
                  </a:extLst>
                </a:gridCol>
              </a:tblGrid>
              <a:tr h="538461">
                <a:tc gridSpan="3">
                  <a:txBody>
                    <a:bodyPr/>
                    <a:lstStyle/>
                    <a:p>
                      <a:pPr algn="l" fontAlgn="b">
                        <a:spcBef>
                          <a:spcPts val="0"/>
                        </a:spcBef>
                        <a:spcAft>
                          <a:spcPts val="0"/>
                        </a:spcAft>
                      </a:pPr>
                      <a:r>
                        <a:rPr lang="en-US" sz="2400" b="1" i="0" u="none" strike="noStrike">
                          <a:solidFill>
                            <a:srgbClr val="000000"/>
                          </a:solidFill>
                          <a:effectLst/>
                          <a:latin typeface="Calibri" panose="020F0502020204030204" pitchFamily="34" charset="0"/>
                        </a:rPr>
                        <a:t>               Current School District Levies</a:t>
                      </a:r>
                      <a:endParaRPr lang="en-US" sz="1800" b="0" i="0" u="none" strike="noStrike">
                        <a:effectLst/>
                        <a:latin typeface="Arial" panose="020B0604020202020204" pitchFamily="34" charset="0"/>
                      </a:endParaRPr>
                    </a:p>
                  </a:txBody>
                  <a:tcPr marL="90088" marR="90088" marT="45044" marB="45044">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06811361"/>
                  </a:ext>
                </a:extLst>
              </a:tr>
              <a:tr h="409247">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extLst>
                  <a:ext uri="{0D108BD9-81ED-4DB2-BD59-A6C34878D82A}">
                    <a16:rowId xmlns:a16="http://schemas.microsoft.com/office/drawing/2014/main" val="1043305278"/>
                  </a:ext>
                </a:extLst>
              </a:tr>
              <a:tr h="316180">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tc>
                  <a:txBody>
                    <a:bodyPr/>
                    <a:lstStyle/>
                    <a:p>
                      <a:pPr algn="ctr" fontAlgn="b">
                        <a:spcBef>
                          <a:spcPts val="0"/>
                        </a:spcBef>
                        <a:spcAft>
                          <a:spcPts val="0"/>
                        </a:spcAft>
                      </a:pPr>
                      <a:r>
                        <a:rPr lang="en-US" sz="1600" b="1" i="0" u="none" strike="noStrike">
                          <a:solidFill>
                            <a:srgbClr val="000000"/>
                          </a:solidFill>
                          <a:effectLst/>
                          <a:latin typeface="Calibri" panose="020F0502020204030204" pitchFamily="34" charset="0"/>
                        </a:rPr>
                        <a:t>Actual Levy</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tc>
                  <a:txBody>
                    <a:bodyPr/>
                    <a:lstStyle/>
                    <a:p>
                      <a:pPr algn="ctr" fontAlgn="b">
                        <a:spcBef>
                          <a:spcPts val="0"/>
                        </a:spcBef>
                        <a:spcAft>
                          <a:spcPts val="0"/>
                        </a:spcAft>
                      </a:pPr>
                      <a:r>
                        <a:rPr lang="en-US" sz="1600" b="1" i="0" u="none" strike="noStrike">
                          <a:solidFill>
                            <a:srgbClr val="000000"/>
                          </a:solidFill>
                          <a:effectLst/>
                          <a:latin typeface="Calibri" panose="020F0502020204030204" pitchFamily="34" charset="0"/>
                        </a:rPr>
                        <a:t>Maximum Levy</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extLst>
                  <a:ext uri="{0D108BD9-81ED-4DB2-BD59-A6C34878D82A}">
                    <a16:rowId xmlns:a16="http://schemas.microsoft.com/office/drawing/2014/main" val="1924441439"/>
                  </a:ext>
                </a:extLst>
              </a:tr>
              <a:tr h="316180">
                <a:tc>
                  <a:txBody>
                    <a:bodyPr/>
                    <a:lstStyle/>
                    <a:p>
                      <a:pPr algn="l" fontAlgn="b">
                        <a:spcBef>
                          <a:spcPts val="0"/>
                        </a:spcBef>
                        <a:spcAft>
                          <a:spcPts val="0"/>
                        </a:spcAft>
                      </a:pPr>
                      <a:r>
                        <a:rPr lang="en-US" sz="1600" b="0" i="0" u="none" strike="noStrike">
                          <a:solidFill>
                            <a:srgbClr val="000000"/>
                          </a:solidFill>
                          <a:effectLst/>
                          <a:latin typeface="Calibri" panose="020F0502020204030204" pitchFamily="34" charset="0"/>
                        </a:rPr>
                        <a:t>General Fund Required</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00B0F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60.00 Mills</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00B0F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60.00 Mills</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00B0F0"/>
                    </a:solidFill>
                  </a:tcPr>
                </a:tc>
                <a:extLst>
                  <a:ext uri="{0D108BD9-81ED-4DB2-BD59-A6C34878D82A}">
                    <a16:rowId xmlns:a16="http://schemas.microsoft.com/office/drawing/2014/main" val="1042040255"/>
                  </a:ext>
                </a:extLst>
              </a:tr>
              <a:tr h="316180">
                <a:tc>
                  <a:txBody>
                    <a:bodyPr/>
                    <a:lstStyle/>
                    <a:p>
                      <a:pPr algn="l" fontAlgn="b">
                        <a:spcBef>
                          <a:spcPts val="0"/>
                        </a:spcBef>
                        <a:spcAft>
                          <a:spcPts val="0"/>
                        </a:spcAft>
                      </a:pPr>
                      <a:r>
                        <a:rPr lang="en-US" sz="1600" b="0" i="0" u="none" strike="noStrike">
                          <a:solidFill>
                            <a:srgbClr val="000000"/>
                          </a:solidFill>
                          <a:effectLst/>
                          <a:latin typeface="Calibri" panose="020F0502020204030204" pitchFamily="34" charset="0"/>
                        </a:rPr>
                        <a:t>Tuition Levy</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00B0F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0</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00B0F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Actual Cost </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00B0F0"/>
                    </a:solidFill>
                  </a:tcPr>
                </a:tc>
                <a:extLst>
                  <a:ext uri="{0D108BD9-81ED-4DB2-BD59-A6C34878D82A}">
                    <a16:rowId xmlns:a16="http://schemas.microsoft.com/office/drawing/2014/main" val="3931514672"/>
                  </a:ext>
                </a:extLst>
              </a:tr>
              <a:tr h="316180">
                <a:tc>
                  <a:txBody>
                    <a:bodyPr/>
                    <a:lstStyle/>
                    <a:p>
                      <a:pPr algn="l" fontAlgn="b">
                        <a:spcBef>
                          <a:spcPts val="0"/>
                        </a:spcBef>
                        <a:spcAft>
                          <a:spcPts val="0"/>
                        </a:spcAft>
                      </a:pPr>
                      <a:r>
                        <a:rPr lang="en-US" sz="1600" b="0" i="0" u="none" strike="noStrike">
                          <a:solidFill>
                            <a:srgbClr val="000000"/>
                          </a:solidFill>
                          <a:effectLst/>
                          <a:latin typeface="Calibri" panose="020F0502020204030204" pitchFamily="34" charset="0"/>
                        </a:rPr>
                        <a:t>Special Assessment Levy</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00B0F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2.26 Mills</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00B0F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Actual Cost + 10%</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00B0F0"/>
                    </a:solidFill>
                  </a:tcPr>
                </a:tc>
                <a:extLst>
                  <a:ext uri="{0D108BD9-81ED-4DB2-BD59-A6C34878D82A}">
                    <a16:rowId xmlns:a16="http://schemas.microsoft.com/office/drawing/2014/main" val="1084942854"/>
                  </a:ext>
                </a:extLst>
              </a:tr>
              <a:tr h="316180">
                <a:tc>
                  <a:txBody>
                    <a:bodyPr/>
                    <a:lstStyle/>
                    <a:p>
                      <a:pPr algn="l" fontAlgn="b">
                        <a:spcBef>
                          <a:spcPts val="0"/>
                        </a:spcBef>
                        <a:spcAft>
                          <a:spcPts val="0"/>
                        </a:spcAft>
                      </a:pPr>
                      <a:r>
                        <a:rPr lang="en-US" sz="1600" b="0" i="0" u="none" strike="noStrike">
                          <a:solidFill>
                            <a:srgbClr val="000000"/>
                          </a:solidFill>
                          <a:effectLst/>
                          <a:latin typeface="Calibri" panose="020F0502020204030204" pitchFamily="34" charset="0"/>
                        </a:rPr>
                        <a:t>General Fund Discretionary</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92D05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0</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92D05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10 Mills</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92D050"/>
                    </a:solidFill>
                  </a:tcPr>
                </a:tc>
                <a:extLst>
                  <a:ext uri="{0D108BD9-81ED-4DB2-BD59-A6C34878D82A}">
                    <a16:rowId xmlns:a16="http://schemas.microsoft.com/office/drawing/2014/main" val="1002420678"/>
                  </a:ext>
                </a:extLst>
              </a:tr>
              <a:tr h="316180">
                <a:tc>
                  <a:txBody>
                    <a:bodyPr/>
                    <a:lstStyle/>
                    <a:p>
                      <a:pPr algn="l" fontAlgn="b">
                        <a:spcBef>
                          <a:spcPts val="0"/>
                        </a:spcBef>
                        <a:spcAft>
                          <a:spcPts val="0"/>
                        </a:spcAft>
                      </a:pPr>
                      <a:r>
                        <a:rPr lang="en-US" sz="1600" b="0" i="0" u="none" strike="noStrike">
                          <a:solidFill>
                            <a:srgbClr val="000000"/>
                          </a:solidFill>
                          <a:effectLst/>
                          <a:latin typeface="Calibri" panose="020F0502020204030204" pitchFamily="34" charset="0"/>
                        </a:rPr>
                        <a:t>Miscellaneous Levy</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92D05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10.23 Mills</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92D05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12 Mills</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92D050"/>
                    </a:solidFill>
                  </a:tcPr>
                </a:tc>
                <a:extLst>
                  <a:ext uri="{0D108BD9-81ED-4DB2-BD59-A6C34878D82A}">
                    <a16:rowId xmlns:a16="http://schemas.microsoft.com/office/drawing/2014/main" val="4114927385"/>
                  </a:ext>
                </a:extLst>
              </a:tr>
              <a:tr h="316180">
                <a:tc>
                  <a:txBody>
                    <a:bodyPr/>
                    <a:lstStyle/>
                    <a:p>
                      <a:pPr algn="l" fontAlgn="b">
                        <a:spcBef>
                          <a:spcPts val="0"/>
                        </a:spcBef>
                        <a:spcAft>
                          <a:spcPts val="0"/>
                        </a:spcAft>
                      </a:pPr>
                      <a:r>
                        <a:rPr lang="en-US" sz="1600" b="0" i="0" u="none" strike="noStrike">
                          <a:solidFill>
                            <a:srgbClr val="000000"/>
                          </a:solidFill>
                          <a:effectLst/>
                          <a:latin typeface="Calibri" panose="020F0502020204030204" pitchFamily="34" charset="0"/>
                        </a:rPr>
                        <a:t>Specail Reserve</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92D05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0</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92D05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3 Mills</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92D050"/>
                    </a:solidFill>
                  </a:tcPr>
                </a:tc>
                <a:extLst>
                  <a:ext uri="{0D108BD9-81ED-4DB2-BD59-A6C34878D82A}">
                    <a16:rowId xmlns:a16="http://schemas.microsoft.com/office/drawing/2014/main" val="3998186031"/>
                  </a:ext>
                </a:extLst>
              </a:tr>
              <a:tr h="316180">
                <a:tc>
                  <a:txBody>
                    <a:bodyPr/>
                    <a:lstStyle/>
                    <a:p>
                      <a:pPr algn="l" fontAlgn="b">
                        <a:spcBef>
                          <a:spcPts val="0"/>
                        </a:spcBef>
                        <a:spcAft>
                          <a:spcPts val="0"/>
                        </a:spcAft>
                      </a:pPr>
                      <a:r>
                        <a:rPr lang="en-US" sz="1600" b="0" i="0" u="none" strike="noStrike">
                          <a:solidFill>
                            <a:srgbClr val="000000"/>
                          </a:solidFill>
                          <a:effectLst/>
                          <a:latin typeface="Calibri" panose="020F0502020204030204" pitchFamily="34" charset="0"/>
                        </a:rPr>
                        <a:t>Building Fund</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FFFF0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18 Mills</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FFFF0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18 Mills </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FFFF00"/>
                    </a:solidFill>
                  </a:tcPr>
                </a:tc>
                <a:extLst>
                  <a:ext uri="{0D108BD9-81ED-4DB2-BD59-A6C34878D82A}">
                    <a16:rowId xmlns:a16="http://schemas.microsoft.com/office/drawing/2014/main" val="1025710576"/>
                  </a:ext>
                </a:extLst>
              </a:tr>
              <a:tr h="316180">
                <a:tc>
                  <a:txBody>
                    <a:bodyPr/>
                    <a:lstStyle/>
                    <a:p>
                      <a:pPr algn="l" fontAlgn="b">
                        <a:spcBef>
                          <a:spcPts val="0"/>
                        </a:spcBef>
                        <a:spcAft>
                          <a:spcPts val="0"/>
                        </a:spcAft>
                      </a:pPr>
                      <a:r>
                        <a:rPr lang="en-US" sz="1600" b="0" i="0" u="none" strike="noStrike">
                          <a:solidFill>
                            <a:srgbClr val="000000"/>
                          </a:solidFill>
                          <a:effectLst/>
                          <a:latin typeface="Calibri" panose="020F0502020204030204" pitchFamily="34" charset="0"/>
                        </a:rPr>
                        <a:t>Sinking &amp; Interest</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FFFF0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39.66 Mills</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FFFF00"/>
                    </a:solidFill>
                  </a:tcPr>
                </a:tc>
                <a:tc>
                  <a:txBody>
                    <a:bodyPr/>
                    <a:lstStyle/>
                    <a:p>
                      <a:pPr algn="r" fontAlgn="b">
                        <a:spcBef>
                          <a:spcPts val="0"/>
                        </a:spcBef>
                        <a:spcAft>
                          <a:spcPts val="0"/>
                        </a:spcAft>
                      </a:pPr>
                      <a:r>
                        <a:rPr lang="en-US" sz="1600" b="0" i="0" u="none" strike="noStrike">
                          <a:solidFill>
                            <a:srgbClr val="000000"/>
                          </a:solidFill>
                          <a:effectLst/>
                          <a:latin typeface="Calibri" panose="020F0502020204030204" pitchFamily="34" charset="0"/>
                        </a:rPr>
                        <a:t>Actual Cost + 10 %</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FFFF00"/>
                    </a:solidFill>
                  </a:tcPr>
                </a:tc>
                <a:extLst>
                  <a:ext uri="{0D108BD9-81ED-4DB2-BD59-A6C34878D82A}">
                    <a16:rowId xmlns:a16="http://schemas.microsoft.com/office/drawing/2014/main" val="1158652339"/>
                  </a:ext>
                </a:extLst>
              </a:tr>
              <a:tr h="409247">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extLst>
                  <a:ext uri="{0D108BD9-81ED-4DB2-BD59-A6C34878D82A}">
                    <a16:rowId xmlns:a16="http://schemas.microsoft.com/office/drawing/2014/main" val="2419242100"/>
                  </a:ext>
                </a:extLst>
              </a:tr>
              <a:tr h="316180">
                <a:tc>
                  <a:txBody>
                    <a:bodyPr/>
                    <a:lstStyle/>
                    <a:p>
                      <a:pPr algn="l" fontAlgn="b">
                        <a:spcBef>
                          <a:spcPts val="0"/>
                        </a:spcBef>
                        <a:spcAft>
                          <a:spcPts val="0"/>
                        </a:spcAft>
                      </a:pPr>
                      <a:r>
                        <a:rPr lang="en-US" sz="1600" b="0" i="0" u="none" strike="noStrike">
                          <a:solidFill>
                            <a:srgbClr val="000000"/>
                          </a:solidFill>
                          <a:effectLst/>
                          <a:latin typeface="Calibri" panose="020F0502020204030204" pitchFamily="34" charset="0"/>
                        </a:rPr>
                        <a:t>Required Levies</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00B0F0"/>
                    </a:solidFill>
                  </a:tcPr>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extLst>
                  <a:ext uri="{0D108BD9-81ED-4DB2-BD59-A6C34878D82A}">
                    <a16:rowId xmlns:a16="http://schemas.microsoft.com/office/drawing/2014/main" val="3499000524"/>
                  </a:ext>
                </a:extLst>
              </a:tr>
              <a:tr h="316180">
                <a:tc>
                  <a:txBody>
                    <a:bodyPr/>
                    <a:lstStyle/>
                    <a:p>
                      <a:pPr algn="l" fontAlgn="b">
                        <a:spcBef>
                          <a:spcPts val="0"/>
                        </a:spcBef>
                        <a:spcAft>
                          <a:spcPts val="0"/>
                        </a:spcAft>
                      </a:pPr>
                      <a:r>
                        <a:rPr lang="en-US" sz="1600" b="0" i="0" u="none" strike="noStrike">
                          <a:solidFill>
                            <a:srgbClr val="000000"/>
                          </a:solidFill>
                          <a:effectLst/>
                          <a:latin typeface="Calibri" panose="020F0502020204030204" pitchFamily="34" charset="0"/>
                        </a:rPr>
                        <a:t>Discretionary Levies</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92D050"/>
                    </a:solidFill>
                  </a:tcPr>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extLst>
                  <a:ext uri="{0D108BD9-81ED-4DB2-BD59-A6C34878D82A}">
                    <a16:rowId xmlns:a16="http://schemas.microsoft.com/office/drawing/2014/main" val="975821105"/>
                  </a:ext>
                </a:extLst>
              </a:tr>
              <a:tr h="316180">
                <a:tc>
                  <a:txBody>
                    <a:bodyPr/>
                    <a:lstStyle/>
                    <a:p>
                      <a:pPr algn="l" fontAlgn="b">
                        <a:spcBef>
                          <a:spcPts val="0"/>
                        </a:spcBef>
                        <a:spcAft>
                          <a:spcPts val="0"/>
                        </a:spcAft>
                      </a:pPr>
                      <a:r>
                        <a:rPr lang="en-US" sz="1600" b="0" i="0" u="none" strike="noStrike">
                          <a:solidFill>
                            <a:srgbClr val="000000"/>
                          </a:solidFill>
                          <a:effectLst/>
                          <a:latin typeface="Calibri" panose="020F0502020204030204" pitchFamily="34" charset="0"/>
                        </a:rPr>
                        <a:t>Voter Approved Levies </a:t>
                      </a: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solidFill>
                      <a:srgbClr val="FFFF00"/>
                    </a:solidFill>
                  </a:tcPr>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extLst>
                  <a:ext uri="{0D108BD9-81ED-4DB2-BD59-A6C34878D82A}">
                    <a16:rowId xmlns:a16="http://schemas.microsoft.com/office/drawing/2014/main" val="1710274340"/>
                  </a:ext>
                </a:extLst>
              </a:tr>
              <a:tr h="409247">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tc>
                  <a:txBody>
                    <a:bodyPr/>
                    <a:lstStyle/>
                    <a:p>
                      <a:pPr algn="l" fontAlgn="b">
                        <a:spcBef>
                          <a:spcPts val="0"/>
                        </a:spcBef>
                        <a:spcAft>
                          <a:spcPts val="0"/>
                        </a:spcAft>
                      </a:pPr>
                      <a:endParaRPr lang="en-US" sz="1800" b="0" i="0" u="none" strike="noStrike">
                        <a:effectLst/>
                        <a:latin typeface="Arial" panose="020B0604020202020204" pitchFamily="34" charset="0"/>
                      </a:endParaRPr>
                    </a:p>
                  </a:txBody>
                  <a:tcPr marL="9384" marR="9384" marT="9384" marB="0" anchor="b">
                    <a:lnL>
                      <a:noFill/>
                    </a:lnL>
                    <a:lnR>
                      <a:noFill/>
                    </a:lnR>
                    <a:lnT>
                      <a:noFill/>
                    </a:lnT>
                    <a:lnB>
                      <a:noFill/>
                    </a:lnB>
                  </a:tcPr>
                </a:tc>
                <a:tc>
                  <a:txBody>
                    <a:bodyPr/>
                    <a:lstStyle/>
                    <a:p>
                      <a:pPr algn="l" fontAlgn="b">
                        <a:spcBef>
                          <a:spcPts val="0"/>
                        </a:spcBef>
                        <a:spcAft>
                          <a:spcPts val="0"/>
                        </a:spcAft>
                      </a:pPr>
                      <a:endParaRPr lang="en-US" sz="1800" b="0" i="0" u="none" strike="noStrike" dirty="0">
                        <a:effectLst/>
                        <a:latin typeface="Arial" panose="020B0604020202020204" pitchFamily="34" charset="0"/>
                      </a:endParaRPr>
                    </a:p>
                  </a:txBody>
                  <a:tcPr marL="9384" marR="9384" marT="9384" marB="0" anchor="b">
                    <a:lnL>
                      <a:noFill/>
                    </a:lnL>
                    <a:lnR>
                      <a:noFill/>
                    </a:lnR>
                    <a:lnT>
                      <a:noFill/>
                    </a:lnT>
                    <a:lnB>
                      <a:noFill/>
                    </a:lnB>
                  </a:tcPr>
                </a:tc>
                <a:extLst>
                  <a:ext uri="{0D108BD9-81ED-4DB2-BD59-A6C34878D82A}">
                    <a16:rowId xmlns:a16="http://schemas.microsoft.com/office/drawing/2014/main" val="92908516"/>
                  </a:ext>
                </a:extLst>
              </a:tr>
            </a:tbl>
          </a:graphicData>
        </a:graphic>
      </p:graphicFrame>
    </p:spTree>
    <p:extLst>
      <p:ext uri="{BB962C8B-B14F-4D97-AF65-F5344CB8AC3E}">
        <p14:creationId xmlns:p14="http://schemas.microsoft.com/office/powerpoint/2010/main" val="3615254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61145"/>
            <a:ext cx="10888578" cy="1151965"/>
          </a:xfrm>
        </p:spPr>
        <p:txBody>
          <a:bodyPr>
            <a:normAutofit/>
          </a:bodyPr>
          <a:lstStyle/>
          <a:p>
            <a:r>
              <a:rPr lang="en-US" dirty="0"/>
              <a:t>Administrative Practices &amp; Procedures</a:t>
            </a:r>
          </a:p>
        </p:txBody>
      </p:sp>
      <p:sp>
        <p:nvSpPr>
          <p:cNvPr id="3" name="Content Placeholder 2"/>
          <p:cNvSpPr>
            <a:spLocks noGrp="1"/>
          </p:cNvSpPr>
          <p:nvPr>
            <p:ph sz="quarter" idx="13"/>
          </p:nvPr>
        </p:nvSpPr>
        <p:spPr>
          <a:xfrm>
            <a:off x="685801" y="1446844"/>
            <a:ext cx="10394707" cy="5265061"/>
          </a:xfrm>
        </p:spPr>
        <p:txBody>
          <a:bodyPr>
            <a:normAutofit/>
          </a:bodyPr>
          <a:lstStyle/>
          <a:p>
            <a:pPr marL="0" indent="0">
              <a:buNone/>
            </a:pPr>
            <a:r>
              <a:rPr lang="en-US" sz="2800" b="1" cap="none" dirty="0">
                <a:latin typeface="Calibri" panose="020F0502020204030204" pitchFamily="34" charset="0"/>
              </a:rPr>
              <a:t>Board Policy</a:t>
            </a:r>
          </a:p>
          <a:p>
            <a:pPr marL="0" indent="0">
              <a:buNone/>
            </a:pPr>
            <a:r>
              <a:rPr lang="en-US" sz="1400" cap="none" dirty="0">
                <a:latin typeface="Calibri" panose="020F0502020204030204" pitchFamily="34" charset="0"/>
              </a:rPr>
              <a:t>	NDSBA Policy Services – Great Resource</a:t>
            </a:r>
          </a:p>
          <a:p>
            <a:pPr marL="0" indent="0">
              <a:buNone/>
            </a:pPr>
            <a:r>
              <a:rPr lang="en-US" sz="1400" cap="none" dirty="0">
                <a:latin typeface="Calibri" panose="020F0502020204030204" pitchFamily="34" charset="0"/>
              </a:rPr>
              <a:t>	</a:t>
            </a:r>
            <a:r>
              <a:rPr lang="en-US" sz="1400" dirty="0">
                <a:latin typeface="Calibri" panose="020F0502020204030204" pitchFamily="34" charset="0"/>
              </a:rPr>
              <a:t> </a:t>
            </a:r>
            <a:r>
              <a:rPr lang="en-US" sz="1400" dirty="0">
                <a:latin typeface="Calibri" panose="020F0502020204030204" pitchFamily="34" charset="0"/>
                <a:hlinkClick r:id="rId3"/>
              </a:rPr>
              <a:t>https://www.bismarckschools.org/Page/3598</a:t>
            </a:r>
            <a:r>
              <a:rPr lang="en-US" sz="1400" dirty="0">
                <a:latin typeface="Calibri" panose="020F0502020204030204" pitchFamily="34" charset="0"/>
              </a:rPr>
              <a:t> </a:t>
            </a:r>
          </a:p>
          <a:p>
            <a:pPr marL="0" indent="0">
              <a:buNone/>
            </a:pPr>
            <a:r>
              <a:rPr lang="en-US" sz="1400" cap="none" dirty="0">
                <a:latin typeface="Calibri" panose="020F0502020204030204" pitchFamily="34" charset="0"/>
              </a:rPr>
              <a:t>	</a:t>
            </a:r>
            <a:r>
              <a:rPr lang="en-US" sz="1400" dirty="0">
                <a:latin typeface="Calibri" panose="020F0502020204030204" pitchFamily="34" charset="0"/>
                <a:hlinkClick r:id="rId4"/>
              </a:rPr>
              <a:t>https://www.mandan.k12.nd.us/en-US/school-board-70834dde/board-policies-click-to-view-e8dc3d2</a:t>
            </a:r>
            <a:endParaRPr lang="en-US" sz="1400" dirty="0">
              <a:latin typeface="Calibri" panose="020F0502020204030204" pitchFamily="34" charset="0"/>
            </a:endParaRPr>
          </a:p>
          <a:p>
            <a:pPr marL="0" indent="0">
              <a:buNone/>
            </a:pPr>
            <a:r>
              <a:rPr lang="en-US" sz="1400" cap="none" dirty="0">
                <a:latin typeface="Calibri" panose="020F0502020204030204" pitchFamily="34" charset="0"/>
              </a:rPr>
              <a:t>	</a:t>
            </a:r>
            <a:r>
              <a:rPr lang="en-US" sz="1400" dirty="0">
                <a:latin typeface="Calibri" panose="020F0502020204030204" pitchFamily="34" charset="0"/>
                <a:hlinkClick r:id="rId5"/>
              </a:rPr>
              <a:t>https://www.gfschools.org/domain/1</a:t>
            </a:r>
            <a:endParaRPr lang="en-US" sz="1400" dirty="0">
              <a:latin typeface="Calibri" panose="020F0502020204030204" pitchFamily="34" charset="0"/>
            </a:endParaRPr>
          </a:p>
          <a:p>
            <a:pPr marL="0" indent="0">
              <a:buNone/>
            </a:pPr>
            <a:r>
              <a:rPr lang="en-US" sz="1400" cap="none" dirty="0">
                <a:latin typeface="Calibri" panose="020F0502020204030204" pitchFamily="34" charset="0"/>
              </a:rPr>
              <a:t>		</a:t>
            </a:r>
          </a:p>
          <a:p>
            <a:pPr marL="0" indent="973138">
              <a:buNone/>
            </a:pPr>
            <a:r>
              <a:rPr lang="en-US" sz="1400" dirty="0">
                <a:latin typeface="Calibri" panose="020F0502020204030204" pitchFamily="34" charset="0"/>
                <a:hlinkClick r:id="rId6"/>
              </a:rPr>
              <a:t>https://www.fargo.k12.nd.us/Page/122</a:t>
            </a:r>
            <a:r>
              <a:rPr lang="en-US" sz="1400" dirty="0">
                <a:latin typeface="Calibri" panose="020F0502020204030204" pitchFamily="34" charset="0"/>
              </a:rPr>
              <a:t>     Administrative Policies </a:t>
            </a:r>
          </a:p>
          <a:p>
            <a:pPr marL="0" indent="0">
              <a:buNone/>
            </a:pPr>
            <a:endParaRPr lang="en-US" sz="1400" dirty="0">
              <a:latin typeface="Calibri" panose="020F0502020204030204" pitchFamily="34" charset="0"/>
            </a:endParaRPr>
          </a:p>
          <a:p>
            <a:pPr marL="0" indent="0">
              <a:buNone/>
            </a:pPr>
            <a:endParaRPr lang="en-US" sz="1400" cap="none" dirty="0">
              <a:latin typeface="Calibri" panose="020F0502020204030204" pitchFamily="34"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43180" y="1313110"/>
            <a:ext cx="3793091" cy="1252088"/>
          </a:xfrm>
          <a:prstGeom prst="rect">
            <a:avLst/>
          </a:prstGeom>
        </p:spPr>
      </p:pic>
      <p:sp>
        <p:nvSpPr>
          <p:cNvPr id="5" name="Rectangle 4">
            <a:extLst>
              <a:ext uri="{FF2B5EF4-FFF2-40B4-BE49-F238E27FC236}">
                <a16:creationId xmlns:a16="http://schemas.microsoft.com/office/drawing/2014/main" id="{DA8A8259-3794-C645-BDE5-FEC2A0F41651}"/>
              </a:ext>
            </a:extLst>
          </p:cNvPr>
          <p:cNvSpPr/>
          <p:nvPr/>
        </p:nvSpPr>
        <p:spPr>
          <a:xfrm>
            <a:off x="1635270" y="3467100"/>
            <a:ext cx="3219086" cy="307777"/>
          </a:xfrm>
          <a:prstGeom prst="rect">
            <a:avLst/>
          </a:prstGeom>
        </p:spPr>
        <p:txBody>
          <a:bodyPr wrap="none">
            <a:spAutoFit/>
          </a:bodyPr>
          <a:lstStyle/>
          <a:p>
            <a:r>
              <a:rPr lang="en-US" sz="1400" dirty="0">
                <a:hlinkClick r:id="rId8"/>
              </a:rPr>
              <a:t>https://www.fargo.k12.nd.us/Page/378</a:t>
            </a:r>
            <a:endParaRPr lang="en-US" sz="1400" dirty="0"/>
          </a:p>
        </p:txBody>
      </p:sp>
      <p:sp>
        <p:nvSpPr>
          <p:cNvPr id="6" name="TextBox 5">
            <a:extLst>
              <a:ext uri="{FF2B5EF4-FFF2-40B4-BE49-F238E27FC236}">
                <a16:creationId xmlns:a16="http://schemas.microsoft.com/office/drawing/2014/main" id="{D3F547F3-9564-9A40-ACE5-7178C008200A}"/>
              </a:ext>
            </a:extLst>
          </p:cNvPr>
          <p:cNvSpPr txBox="1"/>
          <p:nvPr/>
        </p:nvSpPr>
        <p:spPr>
          <a:xfrm>
            <a:off x="4841169" y="3467100"/>
            <a:ext cx="1254831" cy="307777"/>
          </a:xfrm>
          <a:prstGeom prst="rect">
            <a:avLst/>
          </a:prstGeom>
          <a:noFill/>
        </p:spPr>
        <p:txBody>
          <a:bodyPr wrap="none" rtlCol="0">
            <a:spAutoFit/>
          </a:bodyPr>
          <a:lstStyle/>
          <a:p>
            <a:r>
              <a:rPr lang="en-US" sz="1400" dirty="0"/>
              <a:t>Board Policies</a:t>
            </a:r>
          </a:p>
        </p:txBody>
      </p:sp>
    </p:spTree>
    <p:extLst>
      <p:ext uri="{BB962C8B-B14F-4D97-AF65-F5344CB8AC3E}">
        <p14:creationId xmlns:p14="http://schemas.microsoft.com/office/powerpoint/2010/main" val="240027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1" y="791570"/>
            <a:ext cx="4018839" cy="5262390"/>
          </a:xfrm>
        </p:spPr>
        <p:txBody>
          <a:bodyPr anchor="ctr">
            <a:normAutofit/>
          </a:bodyPr>
          <a:lstStyle/>
          <a:p>
            <a:pPr algn="r"/>
            <a:r>
              <a:rPr lang="en-US" sz="5400">
                <a:solidFill>
                  <a:schemeClr val="bg2"/>
                </a:solidFill>
              </a:rPr>
              <a:t>Course Goals</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sz="quarter" idx="13"/>
          </p:nvPr>
        </p:nvSpPr>
        <p:spPr>
          <a:xfrm>
            <a:off x="6176720" y="791570"/>
            <a:ext cx="4892308" cy="5262390"/>
          </a:xfrm>
        </p:spPr>
        <p:txBody>
          <a:bodyPr anchor="ctr">
            <a:normAutofit lnSpcReduction="10000"/>
          </a:bodyPr>
          <a:lstStyle/>
          <a:p>
            <a:pPr marL="457200" indent="-457200">
              <a:buFont typeface="+mj-lt"/>
              <a:buAutoNum type="arabicPeriod"/>
            </a:pPr>
            <a:r>
              <a:rPr lang="en-US" sz="1700" cap="none" dirty="0">
                <a:latin typeface="Calibri Light" panose="020F0302020204030204" pitchFamily="34" charset="0"/>
              </a:rPr>
              <a:t>Make Connections with Business Managers across North Dakota who can be resources for you</a:t>
            </a:r>
          </a:p>
          <a:p>
            <a:pPr marL="0" indent="0">
              <a:buNone/>
            </a:pPr>
            <a:endParaRPr lang="en-US" sz="1700" cap="none" dirty="0">
              <a:latin typeface="Calibri Light" panose="020F0302020204030204" pitchFamily="34" charset="0"/>
            </a:endParaRPr>
          </a:p>
          <a:p>
            <a:pPr marL="457200" indent="-457200">
              <a:buFont typeface="+mj-lt"/>
              <a:buAutoNum type="arabicPeriod"/>
            </a:pPr>
            <a:r>
              <a:rPr lang="en-US" sz="1700" cap="none" dirty="0">
                <a:latin typeface="Calibri Light" panose="020F0302020204030204" pitchFamily="34" charset="0"/>
              </a:rPr>
              <a:t>Realize the wide-range of topics that Business Managers deal with in school districts including: </a:t>
            </a:r>
          </a:p>
          <a:p>
            <a:pPr lvl="1"/>
            <a:r>
              <a:rPr lang="en-US" sz="1700" cap="none" dirty="0">
                <a:effectLst>
                  <a:outerShdw blurRad="38100" dist="38100" dir="2700000" algn="tl">
                    <a:srgbClr val="000000">
                      <a:alpha val="43137"/>
                    </a:srgbClr>
                  </a:outerShdw>
                </a:effectLst>
                <a:latin typeface="Calibri Light" panose="020F0302020204030204" pitchFamily="34" charset="0"/>
              </a:rPr>
              <a:t>Budget &amp; Accounting</a:t>
            </a:r>
          </a:p>
          <a:p>
            <a:pPr lvl="1"/>
            <a:r>
              <a:rPr lang="en-US" sz="1700" cap="none" dirty="0">
                <a:effectLst>
                  <a:outerShdw blurRad="38100" dist="38100" dir="2700000" algn="tl">
                    <a:srgbClr val="000000">
                      <a:alpha val="43137"/>
                    </a:srgbClr>
                  </a:outerShdw>
                </a:effectLst>
                <a:latin typeface="Calibri Light" panose="020F0302020204030204" pitchFamily="34" charset="0"/>
              </a:rPr>
              <a:t>Administrative Practices &amp; Procedures</a:t>
            </a:r>
          </a:p>
          <a:p>
            <a:pPr lvl="1"/>
            <a:r>
              <a:rPr lang="en-US" sz="1700" cap="none" dirty="0">
                <a:effectLst>
                  <a:outerShdw blurRad="38100" dist="38100" dir="2700000" algn="tl">
                    <a:srgbClr val="000000">
                      <a:alpha val="43137"/>
                    </a:srgbClr>
                  </a:outerShdw>
                </a:effectLst>
                <a:latin typeface="Calibri Light" panose="020F0302020204030204" pitchFamily="34" charset="0"/>
              </a:rPr>
              <a:t>Investments &amp; Insurance</a:t>
            </a:r>
          </a:p>
          <a:p>
            <a:pPr lvl="1"/>
            <a:r>
              <a:rPr lang="en-US" sz="1700" cap="none" dirty="0">
                <a:effectLst>
                  <a:outerShdw blurRad="38100" dist="38100" dir="2700000" algn="tl">
                    <a:srgbClr val="000000">
                      <a:alpha val="43137"/>
                    </a:srgbClr>
                  </a:outerShdw>
                </a:effectLst>
                <a:latin typeface="Calibri Light" panose="020F0302020204030204" pitchFamily="34" charset="0"/>
              </a:rPr>
              <a:t>State &amp; Federal Reporting</a:t>
            </a:r>
          </a:p>
          <a:p>
            <a:pPr lvl="1"/>
            <a:r>
              <a:rPr lang="en-US" sz="1700" cap="none" dirty="0">
                <a:effectLst>
                  <a:outerShdw blurRad="38100" dist="38100" dir="2700000" algn="tl">
                    <a:srgbClr val="000000">
                      <a:alpha val="43137"/>
                    </a:srgbClr>
                  </a:outerShdw>
                </a:effectLst>
                <a:latin typeface="Calibri Light" panose="020F0302020204030204" pitchFamily="34" charset="0"/>
              </a:rPr>
              <a:t>Human Resources</a:t>
            </a:r>
          </a:p>
          <a:p>
            <a:pPr lvl="1"/>
            <a:r>
              <a:rPr lang="en-US" sz="1700" cap="none" dirty="0">
                <a:effectLst>
                  <a:outerShdw blurRad="38100" dist="38100" dir="2700000" algn="tl">
                    <a:srgbClr val="000000">
                      <a:alpha val="43137"/>
                    </a:srgbClr>
                  </a:outerShdw>
                </a:effectLst>
                <a:latin typeface="Calibri Light" panose="020F0302020204030204" pitchFamily="34" charset="0"/>
              </a:rPr>
              <a:t>Bidding, Purchasing, and Inventories</a:t>
            </a:r>
          </a:p>
          <a:p>
            <a:pPr lvl="1"/>
            <a:r>
              <a:rPr lang="en-US" sz="1700" cap="none" dirty="0">
                <a:effectLst>
                  <a:outerShdw blurRad="38100" dist="38100" dir="2700000" algn="tl">
                    <a:srgbClr val="000000">
                      <a:alpha val="43137"/>
                    </a:srgbClr>
                  </a:outerShdw>
                </a:effectLst>
                <a:latin typeface="Calibri Light" panose="020F0302020204030204" pitchFamily="34" charset="0"/>
              </a:rPr>
              <a:t>School District Elections and  Selling Bonds</a:t>
            </a:r>
          </a:p>
          <a:p>
            <a:pPr lvl="1"/>
            <a:r>
              <a:rPr lang="en-US" sz="1700" cap="none" dirty="0">
                <a:effectLst>
                  <a:outerShdw blurRad="38100" dist="38100" dir="2700000" algn="tl">
                    <a:srgbClr val="000000">
                      <a:alpha val="43137"/>
                    </a:srgbClr>
                  </a:outerShdw>
                </a:effectLst>
                <a:latin typeface="Calibri Light" panose="020F0302020204030204" pitchFamily="34" charset="0"/>
              </a:rPr>
              <a:t>Support Services (Food Service, Transportation) and Activities </a:t>
            </a:r>
          </a:p>
          <a:p>
            <a:pPr lvl="1"/>
            <a:endParaRPr lang="en-US" sz="1700" cap="none" dirty="0">
              <a:effectLst>
                <a:outerShdw blurRad="38100" dist="38100" dir="2700000" algn="tl">
                  <a:srgbClr val="000000">
                    <a:alpha val="43137"/>
                  </a:srgbClr>
                </a:outerShdw>
              </a:effectLst>
              <a:latin typeface="Calibri Light" panose="020F0302020204030204" pitchFamily="34" charset="0"/>
            </a:endParaRPr>
          </a:p>
          <a:p>
            <a:pPr marL="457200" lvl="1" indent="-457200">
              <a:buNone/>
            </a:pPr>
            <a:r>
              <a:rPr lang="en-US" sz="1700" cap="none" dirty="0">
                <a:latin typeface="Calibri Light" panose="020F0302020204030204" pitchFamily="34" charset="0"/>
              </a:rPr>
              <a:t>3.  Develop an understanding of the circular nature of Business Manager roles &amp; responsibilities</a:t>
            </a:r>
          </a:p>
          <a:p>
            <a:pPr marL="0" lvl="1" indent="0"/>
            <a:endParaRPr lang="en-US" sz="1700" dirty="0"/>
          </a:p>
          <a:p>
            <a:pPr marL="457200" indent="-457200">
              <a:buFont typeface="+mj-lt"/>
              <a:buAutoNum type="arabicPeriod"/>
            </a:pPr>
            <a:endParaRPr lang="en-US" sz="1700" dirty="0"/>
          </a:p>
        </p:txBody>
      </p:sp>
    </p:spTree>
    <p:extLst>
      <p:ext uri="{BB962C8B-B14F-4D97-AF65-F5344CB8AC3E}">
        <p14:creationId xmlns:p14="http://schemas.microsoft.com/office/powerpoint/2010/main" val="509868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61145"/>
            <a:ext cx="10888578" cy="1151965"/>
          </a:xfrm>
        </p:spPr>
        <p:txBody>
          <a:bodyPr>
            <a:normAutofit/>
          </a:bodyPr>
          <a:lstStyle/>
          <a:p>
            <a:r>
              <a:rPr lang="en-US"/>
              <a:t>Administrative Practices &amp; Procedures</a:t>
            </a:r>
          </a:p>
        </p:txBody>
      </p:sp>
      <p:sp>
        <p:nvSpPr>
          <p:cNvPr id="3" name="Content Placeholder 2"/>
          <p:cNvSpPr>
            <a:spLocks noGrp="1"/>
          </p:cNvSpPr>
          <p:nvPr>
            <p:ph sz="quarter" idx="13"/>
          </p:nvPr>
        </p:nvSpPr>
        <p:spPr>
          <a:xfrm>
            <a:off x="685801" y="1313110"/>
            <a:ext cx="10394707" cy="5265061"/>
          </a:xfrm>
        </p:spPr>
        <p:txBody>
          <a:bodyPr>
            <a:normAutofit/>
          </a:bodyPr>
          <a:lstStyle/>
          <a:p>
            <a:r>
              <a:rPr lang="en-US" sz="1800" b="1" cap="none" dirty="0">
                <a:latin typeface="Calibri" panose="020F0502020204030204" pitchFamily="34" charset="0"/>
              </a:rPr>
              <a:t>Board Meetings &amp; Minutes</a:t>
            </a:r>
          </a:p>
          <a:p>
            <a:pPr marL="457200" lvl="1" indent="0">
              <a:buNone/>
            </a:pPr>
            <a:r>
              <a:rPr lang="en-US" sz="1200" cap="none" dirty="0">
                <a:latin typeface="Calibri" panose="020F0502020204030204" pitchFamily="34" charset="0"/>
              </a:rPr>
              <a:t>	</a:t>
            </a:r>
            <a:r>
              <a:rPr lang="en-US" sz="1200" dirty="0">
                <a:latin typeface="Calibri" panose="020F0502020204030204" pitchFamily="34" charset="0"/>
                <a:hlinkClick r:id="rId3"/>
              </a:rPr>
              <a:t>https://www.mandan.k12.nd.us/en-US/school-board-70834dde/agendas-packets-minutes-ba8bdb6c</a:t>
            </a:r>
            <a:endParaRPr lang="en-US" sz="1200" dirty="0">
              <a:latin typeface="Calibri" panose="020F0502020204030204" pitchFamily="34" charset="0"/>
            </a:endParaRPr>
          </a:p>
          <a:p>
            <a:pPr marL="457200" lvl="1" indent="0">
              <a:buNone/>
            </a:pPr>
            <a:r>
              <a:rPr lang="en-US" sz="1200" cap="none" dirty="0">
                <a:latin typeface="Calibri" panose="020F0502020204030204" pitchFamily="34" charset="0"/>
              </a:rPr>
              <a:t>	</a:t>
            </a:r>
            <a:r>
              <a:rPr lang="en-US" sz="1200" b="1" cap="none" dirty="0">
                <a:latin typeface="Calibri" panose="020F0502020204030204" pitchFamily="34" charset="0"/>
              </a:rPr>
              <a:t>Online </a:t>
            </a:r>
            <a:r>
              <a:rPr lang="en-US" sz="1200" cap="none" dirty="0">
                <a:latin typeface="Calibri" panose="020F0502020204030204" pitchFamily="34" charset="0"/>
              </a:rPr>
              <a:t>– All Handouts and financial information is public.</a:t>
            </a:r>
          </a:p>
          <a:p>
            <a:pPr lvl="1" indent="-457200">
              <a:buNone/>
            </a:pPr>
            <a:r>
              <a:rPr lang="en-US" sz="1200" cap="none" dirty="0">
                <a:latin typeface="Calibri" panose="020F0502020204030204" pitchFamily="34" charset="0"/>
              </a:rPr>
              <a:t>	</a:t>
            </a:r>
            <a:r>
              <a:rPr lang="en-US" sz="1200" b="1" cap="none" dirty="0">
                <a:latin typeface="Calibri" panose="020F0502020204030204" pitchFamily="34" charset="0"/>
              </a:rPr>
              <a:t>Cable TV - </a:t>
            </a:r>
            <a:r>
              <a:rPr lang="en-US" sz="1200" b="1" dirty="0">
                <a:latin typeface="Calibri" panose="020F0502020204030204" pitchFamily="34" charset="0"/>
                <a:hlinkClick r:id="rId4"/>
              </a:rPr>
              <a:t>https://dakotamediaaccess.org/mandan-school-board-videos/</a:t>
            </a:r>
            <a:endParaRPr lang="en-US" sz="1200" b="1" dirty="0">
              <a:latin typeface="Calibri" panose="020F0502020204030204" pitchFamily="34" charset="0"/>
            </a:endParaRPr>
          </a:p>
          <a:p>
            <a:pPr lvl="1" indent="-457200">
              <a:buNone/>
            </a:pPr>
            <a:endParaRPr lang="en-US" sz="1200" b="1" cap="none" dirty="0">
              <a:latin typeface="Calibri" panose="020F0502020204030204" pitchFamily="34" charset="0"/>
            </a:endParaRPr>
          </a:p>
          <a:p>
            <a:pPr lvl="1" indent="-457200">
              <a:buNone/>
            </a:pPr>
            <a:r>
              <a:rPr lang="en-US" sz="1200" cap="none" dirty="0">
                <a:latin typeface="Calibri" panose="020F0502020204030204" pitchFamily="34" charset="0"/>
              </a:rPr>
              <a:t>	</a:t>
            </a:r>
            <a:r>
              <a:rPr lang="en-US" sz="1200" b="1" cap="none" dirty="0">
                <a:latin typeface="Calibri" panose="020F0502020204030204" pitchFamily="34" charset="0"/>
              </a:rPr>
              <a:t>Consent Agenda </a:t>
            </a:r>
            <a:r>
              <a:rPr lang="en-US" sz="1200" cap="none" dirty="0">
                <a:latin typeface="Calibri" panose="020F0502020204030204" pitchFamily="34" charset="0"/>
              </a:rPr>
              <a:t>– Approve Minutes, Financial Reports, Monthly Bills with one motion.   - - -  If a board member wishes to have discussion on an item in the consent agenda, they need to request that it be pulled from the consent agenda and added to the regular board agenda.</a:t>
            </a:r>
          </a:p>
          <a:p>
            <a:pPr marL="914400" lvl="1" indent="-457200">
              <a:buNone/>
            </a:pPr>
            <a:r>
              <a:rPr lang="en-US" sz="1200" cap="none" dirty="0">
                <a:latin typeface="Calibri" panose="020F0502020204030204" pitchFamily="34" charset="0"/>
              </a:rPr>
              <a:t>	</a:t>
            </a:r>
            <a:r>
              <a:rPr lang="en-US" sz="1200" b="1" cap="none" dirty="0">
                <a:latin typeface="Calibri" panose="020F0502020204030204" pitchFamily="34" charset="0"/>
              </a:rPr>
              <a:t>Public Participation –</a:t>
            </a:r>
            <a:r>
              <a:rPr lang="en-US" sz="1200" i="1" cap="none" dirty="0">
                <a:latin typeface="Calibri" panose="020F0502020204030204" pitchFamily="34" charset="0"/>
              </a:rPr>
              <a:t>A scheduled time for public participation has been placed on the agenda at MPS Board of Education general meetings. The Board desires to hear the viewpoints of citizens throughout the district. Individuals wishing to address the Board are requested to make arrangements with the Board President or the Superintendent prior to the meeting. Comments should be made to the Board and not to individuals in the audience and be related to school operations and programs. </a:t>
            </a:r>
            <a:r>
              <a:rPr lang="en-US" sz="1200" i="1" u="sng" cap="none" dirty="0">
                <a:latin typeface="Calibri" panose="020F0502020204030204" pitchFamily="34" charset="0"/>
              </a:rPr>
              <a:t>The Board will not hear personal complaints against any person connected with the school district</a:t>
            </a:r>
            <a:r>
              <a:rPr lang="en-US" sz="1200" i="1" cap="none" dirty="0">
                <a:latin typeface="Calibri" panose="020F0502020204030204" pitchFamily="34" charset="0"/>
              </a:rPr>
              <a:t>.  </a:t>
            </a:r>
            <a:r>
              <a:rPr lang="en-US" sz="1200" i="1" u="sng" cap="none" dirty="0">
                <a:latin typeface="Calibri" panose="020F0502020204030204" pitchFamily="34" charset="0"/>
              </a:rPr>
              <a:t>Comments must address topics that are on the agenda. If a citizen would like to add a topic to the school board agenda, arrangements must be made in advance with the Superintendent or School Board President. </a:t>
            </a:r>
            <a:r>
              <a:rPr lang="en-US" sz="1200" i="1" cap="none" dirty="0">
                <a:latin typeface="Calibri" panose="020F0502020204030204" pitchFamily="34" charset="0"/>
              </a:rPr>
              <a:t>The Board reserves the right to eliminate or restrict the time allowed for public participation. The Board requests that comments are limited to five (5) minutes or less. Groups of individuals addressing a common concern are asked to designate a spokesperson.”</a:t>
            </a:r>
            <a:endParaRPr lang="en-US" sz="1200" cap="none" dirty="0">
              <a:latin typeface="Calibri" panose="020F0502020204030204" pitchFamily="34" charset="0"/>
            </a:endParaRPr>
          </a:p>
          <a:p>
            <a:pPr marL="914400" lvl="1" indent="-457200">
              <a:buNone/>
            </a:pPr>
            <a:r>
              <a:rPr lang="en-US" sz="1200" b="1" cap="none" dirty="0">
                <a:latin typeface="Calibri" panose="020F0502020204030204" pitchFamily="34" charset="0"/>
              </a:rPr>
              <a:t> </a:t>
            </a:r>
            <a:r>
              <a:rPr lang="en-US" sz="1200" i="1" dirty="0"/>
              <a:t>“</a:t>
            </a:r>
            <a:endParaRPr lang="en-US" sz="1200" cap="none" dirty="0">
              <a:latin typeface="Calibri" panose="020F0502020204030204" pitchFamily="34" charset="0"/>
            </a:endParaRPr>
          </a:p>
          <a:p>
            <a:pPr marL="0" indent="0">
              <a:buNone/>
            </a:pPr>
            <a:r>
              <a:rPr lang="en-US" sz="1400" cap="none" dirty="0">
                <a:latin typeface="Calibri" panose="020F0502020204030204" pitchFamily="34" charset="0"/>
              </a:rPr>
              <a:t>	</a:t>
            </a:r>
          </a:p>
          <a:p>
            <a:pPr marL="0" indent="0">
              <a:buNone/>
            </a:pPr>
            <a:endParaRPr lang="en-US" sz="1400" cap="none" dirty="0">
              <a:latin typeface="Calibri" panose="020F0502020204030204" pitchFamily="34" charset="0"/>
            </a:endParaRPr>
          </a:p>
        </p:txBody>
      </p:sp>
    </p:spTree>
    <p:extLst>
      <p:ext uri="{BB962C8B-B14F-4D97-AF65-F5344CB8AC3E}">
        <p14:creationId xmlns:p14="http://schemas.microsoft.com/office/powerpoint/2010/main" val="862507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428625"/>
            <a:ext cx="10987087" cy="1151965"/>
          </a:xfrm>
        </p:spPr>
        <p:txBody>
          <a:bodyPr>
            <a:normAutofit/>
          </a:bodyPr>
          <a:lstStyle/>
          <a:p>
            <a:r>
              <a:rPr lang="en-US" dirty="0"/>
              <a:t>Administrative Practices &amp; Procedures</a:t>
            </a:r>
          </a:p>
        </p:txBody>
      </p:sp>
      <p:sp>
        <p:nvSpPr>
          <p:cNvPr id="3" name="Content Placeholder 2"/>
          <p:cNvSpPr>
            <a:spLocks noGrp="1"/>
          </p:cNvSpPr>
          <p:nvPr>
            <p:ph sz="quarter" idx="13"/>
          </p:nvPr>
        </p:nvSpPr>
        <p:spPr>
          <a:xfrm>
            <a:off x="514351" y="1580590"/>
            <a:ext cx="10419434" cy="4356747"/>
          </a:xfrm>
        </p:spPr>
        <p:txBody>
          <a:bodyPr>
            <a:normAutofit/>
          </a:bodyPr>
          <a:lstStyle/>
          <a:p>
            <a:pPr marL="914400" lvl="1" indent="-457200">
              <a:buNone/>
            </a:pPr>
            <a:r>
              <a:rPr lang="en-US" sz="1600" b="1" cap="none" dirty="0">
                <a:latin typeface="Calibri" panose="020F0502020204030204" pitchFamily="34" charset="0"/>
              </a:rPr>
              <a:t>Executive Session </a:t>
            </a:r>
            <a:r>
              <a:rPr lang="en-US" sz="1600" cap="none" dirty="0">
                <a:latin typeface="Calibri" panose="020F0502020204030204" pitchFamily="34" charset="0"/>
              </a:rPr>
              <a:t>– Include on Regular agenda / No Minutes / Need to be recorded / cite legal authority for the executive session </a:t>
            </a:r>
            <a:r>
              <a:rPr lang="en-US" sz="1600" cap="none" dirty="0" err="1">
                <a:latin typeface="Calibri" panose="020F0502020204030204" pitchFamily="34" charset="0"/>
              </a:rPr>
              <a:t>ie</a:t>
            </a:r>
            <a:r>
              <a:rPr lang="en-US" sz="1600" cap="none" dirty="0">
                <a:latin typeface="Calibri" panose="020F0502020204030204" pitchFamily="34" charset="0"/>
              </a:rPr>
              <a:t>….</a:t>
            </a:r>
            <a:r>
              <a:rPr lang="en-US" sz="1600" u="sng" cap="none" dirty="0">
                <a:latin typeface="Calibri" panose="020F0502020204030204" pitchFamily="34" charset="0"/>
              </a:rPr>
              <a:t> “I move we go into Executive Session to discuss negotiation strategy in accordance with NDCC 44-04-19.2” / Limit conversation </a:t>
            </a:r>
          </a:p>
          <a:p>
            <a:pPr marL="914400" lvl="1" indent="-457200">
              <a:buNone/>
            </a:pPr>
            <a:endParaRPr lang="en-US" sz="1600" cap="none" dirty="0">
              <a:latin typeface="Calibri" panose="020F0502020204030204" pitchFamily="34" charset="0"/>
            </a:endParaRPr>
          </a:p>
          <a:p>
            <a:pPr marL="914400" lvl="1" indent="-457200">
              <a:buNone/>
            </a:pPr>
            <a:r>
              <a:rPr lang="en-US" sz="1600" b="1" cap="none" dirty="0">
                <a:latin typeface="Calibri" panose="020F0502020204030204" pitchFamily="34" charset="0"/>
              </a:rPr>
              <a:t>Special Meetings – </a:t>
            </a:r>
            <a:r>
              <a:rPr lang="en-US" sz="1600" cap="none" dirty="0">
                <a:latin typeface="Calibri" panose="020F0502020204030204" pitchFamily="34" charset="0"/>
              </a:rPr>
              <a:t>No Additions to the agenda  - - </a:t>
            </a:r>
            <a:r>
              <a:rPr lang="en-US" sz="1600" b="1" cap="none" dirty="0">
                <a:latin typeface="Calibri" panose="020F0502020204030204" pitchFamily="34" charset="0"/>
              </a:rPr>
              <a:t>PROPER NOTICE</a:t>
            </a:r>
          </a:p>
          <a:p>
            <a:pPr marL="914400" lvl="1" indent="-457200">
              <a:buNone/>
            </a:pPr>
            <a:endParaRPr lang="en-US" sz="1600" cap="none" dirty="0">
              <a:latin typeface="Calibri" panose="020F0502020204030204" pitchFamily="34" charset="0"/>
            </a:endParaRPr>
          </a:p>
          <a:p>
            <a:pPr marL="914400" lvl="1" indent="-457200">
              <a:buNone/>
            </a:pPr>
            <a:r>
              <a:rPr lang="en-US" sz="1600" b="1" cap="none" dirty="0">
                <a:latin typeface="Calibri" panose="020F0502020204030204" pitchFamily="34" charset="0"/>
              </a:rPr>
              <a:t>Board Retreats – </a:t>
            </a:r>
            <a:r>
              <a:rPr lang="en-US" sz="1600" cap="none" dirty="0">
                <a:latin typeface="Calibri" panose="020F0502020204030204" pitchFamily="34" charset="0"/>
              </a:rPr>
              <a:t>Opportunity to dig deeper into issues and discuss them.  No decisions are made at retreats.  Minutes are kept.  The meeting is open to the public and must be noticed.</a:t>
            </a:r>
          </a:p>
          <a:p>
            <a:pPr marL="914400" lvl="1" indent="-457200">
              <a:buNone/>
            </a:pPr>
            <a:endParaRPr lang="en-US" sz="1600" b="1" cap="none" dirty="0">
              <a:latin typeface="Calibri" panose="020F0502020204030204" pitchFamily="34" charset="0"/>
            </a:endParaRPr>
          </a:p>
          <a:p>
            <a:pPr marL="914400" lvl="1" indent="-457200">
              <a:buNone/>
            </a:pPr>
            <a:r>
              <a:rPr lang="en-US" sz="1600" b="1" cap="none" dirty="0">
                <a:latin typeface="Calibri" panose="020F0502020204030204" pitchFamily="34" charset="0"/>
              </a:rPr>
              <a:t>New Board Orientation </a:t>
            </a:r>
            <a:r>
              <a:rPr lang="en-US" sz="1600" cap="none" dirty="0">
                <a:latin typeface="Calibri" panose="020F0502020204030204" pitchFamily="34" charset="0"/>
              </a:rPr>
              <a:t>– Required by law to attend the New School Board Member seminar in October. </a:t>
            </a:r>
            <a:r>
              <a:rPr lang="en-US" sz="1600" b="1" cap="none" dirty="0">
                <a:latin typeface="Calibri" panose="020F0502020204030204" pitchFamily="34" charset="0"/>
              </a:rPr>
              <a:t> </a:t>
            </a:r>
            <a:r>
              <a:rPr lang="en-US" sz="1600" cap="none" dirty="0">
                <a:latin typeface="Calibri" panose="020F0502020204030204" pitchFamily="34" charset="0"/>
              </a:rPr>
              <a:t>A local orientation tailored specifically for your district may also be helpful to help new members understand how your board operates.</a:t>
            </a:r>
          </a:p>
          <a:p>
            <a:pPr marL="914400" lvl="1" indent="-457200">
              <a:buNone/>
            </a:pPr>
            <a:endParaRPr lang="en-US" sz="1600" b="1" dirty="0">
              <a:latin typeface="Calibri" panose="020F0502020204030204" pitchFamily="34" charset="0"/>
            </a:endParaRPr>
          </a:p>
          <a:p>
            <a:pPr lvl="1" indent="-457200">
              <a:buNone/>
            </a:pPr>
            <a:r>
              <a:rPr lang="en-US" sz="1600" b="1" cap="none" dirty="0">
                <a:latin typeface="Calibri" panose="020F0502020204030204" pitchFamily="34" charset="0"/>
              </a:rPr>
              <a:t>Open </a:t>
            </a:r>
            <a:r>
              <a:rPr lang="en-US" sz="1600" b="1" dirty="0">
                <a:latin typeface="Calibri" panose="020F0502020204030204" pitchFamily="34" charset="0"/>
              </a:rPr>
              <a:t>Records Request -   </a:t>
            </a:r>
            <a:r>
              <a:rPr lang="en-US" sz="1600" b="1" dirty="0">
                <a:latin typeface="Calibri" panose="020F0502020204030204" pitchFamily="34" charset="0"/>
                <a:hlinkClick r:id="rId3"/>
              </a:rPr>
              <a:t>https://attorneygeneral.nd.gov/attorney-generals-office/legal-opinions/opinion-search</a:t>
            </a:r>
            <a:endParaRPr lang="en-US" sz="1600" b="1" dirty="0">
              <a:latin typeface="Calibri" panose="020F0502020204030204" pitchFamily="34" charset="0"/>
            </a:endParaRPr>
          </a:p>
          <a:p>
            <a:pPr lvl="1" indent="-457200">
              <a:buNone/>
            </a:pPr>
            <a:r>
              <a:rPr lang="en-US" sz="1600" b="1" dirty="0">
                <a:latin typeface="Calibri" panose="020F0502020204030204" pitchFamily="34" charset="0"/>
              </a:rPr>
              <a:t>	</a:t>
            </a:r>
            <a:r>
              <a:rPr lang="en-US" sz="1600" i="0" dirty="0">
                <a:latin typeface="Calibri" panose="020F0502020204030204" pitchFamily="34" charset="0"/>
              </a:rPr>
              <a:t>Somebody is Always Watching</a:t>
            </a:r>
            <a:r>
              <a:rPr lang="en-US" sz="1600" b="1" dirty="0">
                <a:latin typeface="Calibri" panose="020F0502020204030204" pitchFamily="34" charset="0"/>
              </a:rPr>
              <a:t>:   </a:t>
            </a:r>
            <a:r>
              <a:rPr lang="en-US" sz="1600" b="1" dirty="0">
                <a:latin typeface="Calibri" panose="020F0502020204030204" pitchFamily="34" charset="0"/>
                <a:hlinkClick r:id="rId4"/>
              </a:rPr>
              <a:t>https://www.youtube.com/watch?v=SSSBXPda50w</a:t>
            </a:r>
            <a:endParaRPr lang="en-US" sz="1600" b="1" dirty="0">
              <a:latin typeface="Calibri" panose="020F0502020204030204" pitchFamily="34" charset="0"/>
            </a:endParaRPr>
          </a:p>
          <a:p>
            <a:pPr lvl="1" indent="-457200">
              <a:buNone/>
            </a:pPr>
            <a:endParaRPr lang="en-US" sz="1600" b="1" dirty="0">
              <a:latin typeface="Calibri" panose="020F0502020204030204" pitchFamily="34" charset="0"/>
            </a:endParaRPr>
          </a:p>
          <a:p>
            <a:pPr lvl="1" indent="-457200">
              <a:buNone/>
            </a:pPr>
            <a:endParaRPr lang="en-US" sz="1600" b="1" dirty="0">
              <a:latin typeface="Calibri" panose="020F0502020204030204" pitchFamily="34" charset="0"/>
            </a:endParaRPr>
          </a:p>
          <a:p>
            <a:pPr lvl="1" indent="-457200">
              <a:buNone/>
            </a:pPr>
            <a:endParaRPr lang="en-US" sz="1600" b="1" cap="none" dirty="0">
              <a:latin typeface="Calibri" panose="020F0502020204030204" pitchFamily="34" charset="0"/>
            </a:endParaRPr>
          </a:p>
          <a:p>
            <a:pPr lvl="1" indent="-457200">
              <a:buNone/>
            </a:pPr>
            <a:endParaRPr lang="en-US" sz="1600" b="1" cap="none" dirty="0">
              <a:latin typeface="Calibri" panose="020F0502020204030204" pitchFamily="34" charset="0"/>
            </a:endParaRPr>
          </a:p>
          <a:p>
            <a:endParaRPr lang="en-US" dirty="0"/>
          </a:p>
        </p:txBody>
      </p:sp>
    </p:spTree>
    <p:extLst>
      <p:ext uri="{BB962C8B-B14F-4D97-AF65-F5344CB8AC3E}">
        <p14:creationId xmlns:p14="http://schemas.microsoft.com/office/powerpoint/2010/main" val="323431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Investments &amp; Insurance</a:t>
            </a:r>
          </a:p>
        </p:txBody>
      </p:sp>
      <p:sp>
        <p:nvSpPr>
          <p:cNvPr id="3" name="Content Placeholder 2"/>
          <p:cNvSpPr>
            <a:spLocks noGrp="1"/>
          </p:cNvSpPr>
          <p:nvPr>
            <p:ph sz="quarter" idx="13"/>
          </p:nvPr>
        </p:nvSpPr>
        <p:spPr/>
        <p:txBody>
          <a:bodyPr>
            <a:normAutofit/>
          </a:bodyPr>
          <a:lstStyle/>
          <a:p>
            <a:r>
              <a:rPr lang="en-US" cap="none" dirty="0">
                <a:latin typeface="Calibri" panose="020F0502020204030204" pitchFamily="34" charset="0"/>
              </a:rPr>
              <a:t>Designated Depositories</a:t>
            </a:r>
          </a:p>
          <a:p>
            <a:pPr marL="0" indent="0">
              <a:buNone/>
            </a:pPr>
            <a:endParaRPr lang="en-US" cap="none" dirty="0">
              <a:latin typeface="Calibri" panose="020F0502020204030204" pitchFamily="34" charset="0"/>
            </a:endParaRPr>
          </a:p>
          <a:p>
            <a:r>
              <a:rPr lang="en-US" b="1" u="sng" cap="none" dirty="0">
                <a:latin typeface="Calibri" panose="020F0502020204030204" pitchFamily="34" charset="0"/>
              </a:rPr>
              <a:t>ND Fire &amp; Tornado Fund </a:t>
            </a:r>
            <a:r>
              <a:rPr lang="en-US" cap="none" dirty="0">
                <a:latin typeface="Calibri" panose="020F0502020204030204" pitchFamily="34" charset="0"/>
              </a:rPr>
              <a:t>– Building and Personal Property Ins. </a:t>
            </a:r>
          </a:p>
          <a:p>
            <a:endParaRPr lang="en-US" cap="none" dirty="0">
              <a:latin typeface="Calibri" panose="020F0502020204030204" pitchFamily="34" charset="0"/>
            </a:endParaRPr>
          </a:p>
          <a:p>
            <a:r>
              <a:rPr lang="en-US" b="1" u="sng" cap="none" dirty="0">
                <a:latin typeface="Calibri" panose="020F0502020204030204" pitchFamily="34" charset="0"/>
              </a:rPr>
              <a:t>ND Insurance Reserve Fund </a:t>
            </a:r>
            <a:r>
              <a:rPr lang="en-US" cap="none" dirty="0">
                <a:latin typeface="Calibri" panose="020F0502020204030204" pitchFamily="34" charset="0"/>
              </a:rPr>
              <a:t>– Vehicles, Liability, Errors and Omissions (Data Breach / Cyber Security)</a:t>
            </a:r>
          </a:p>
        </p:txBody>
      </p:sp>
    </p:spTree>
    <p:extLst>
      <p:ext uri="{BB962C8B-B14F-4D97-AF65-F5344CB8AC3E}">
        <p14:creationId xmlns:p14="http://schemas.microsoft.com/office/powerpoint/2010/main" val="3275930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1125"/>
            <a:ext cx="10396882" cy="1151965"/>
          </a:xfrm>
        </p:spPr>
        <p:txBody>
          <a:bodyPr/>
          <a:lstStyle/>
          <a:p>
            <a:r>
              <a:rPr lang="en-US"/>
              <a:t>State &amp; Federal Reporting</a:t>
            </a:r>
          </a:p>
        </p:txBody>
      </p:sp>
      <p:sp>
        <p:nvSpPr>
          <p:cNvPr id="3" name="Content Placeholder 2"/>
          <p:cNvSpPr>
            <a:spLocks noGrp="1"/>
          </p:cNvSpPr>
          <p:nvPr>
            <p:ph sz="quarter" idx="13"/>
          </p:nvPr>
        </p:nvSpPr>
        <p:spPr/>
        <p:txBody>
          <a:bodyPr>
            <a:normAutofit fontScale="77500" lnSpcReduction="20000"/>
          </a:bodyPr>
          <a:lstStyle/>
          <a:p>
            <a:r>
              <a:rPr lang="en-US" cap="none" dirty="0">
                <a:latin typeface="Calibri" panose="020F0502020204030204" pitchFamily="34" charset="0"/>
              </a:rPr>
              <a:t>ND STARS</a:t>
            </a:r>
          </a:p>
          <a:p>
            <a:pPr marL="0" indent="0">
              <a:buNone/>
            </a:pPr>
            <a:r>
              <a:rPr lang="en-US" cap="none" dirty="0">
                <a:latin typeface="Calibri" panose="020F0502020204030204" pitchFamily="34" charset="0"/>
              </a:rPr>
              <a:t>	</a:t>
            </a:r>
            <a:r>
              <a:rPr lang="en-US" dirty="0">
                <a:latin typeface="Calibri" panose="020F0502020204030204" pitchFamily="34" charset="0"/>
                <a:hlinkClick r:id="rId3"/>
              </a:rPr>
              <a:t>https://secure.apps.state.nd.us/DPI/Stars/Login.aspx?lo=s</a:t>
            </a:r>
            <a:endParaRPr lang="en-US" dirty="0">
              <a:latin typeface="Calibri" panose="020F0502020204030204" pitchFamily="34" charset="0"/>
            </a:endParaRPr>
          </a:p>
          <a:p>
            <a:pPr marL="0" indent="0">
              <a:buNone/>
            </a:pPr>
            <a:endParaRPr lang="en-US" cap="none" dirty="0">
              <a:latin typeface="Calibri" panose="020F0502020204030204" pitchFamily="34" charset="0"/>
            </a:endParaRPr>
          </a:p>
          <a:p>
            <a:r>
              <a:rPr lang="en-US" dirty="0" err="1">
                <a:latin typeface="Calibri" panose="020F0502020204030204" pitchFamily="34" charset="0"/>
              </a:rPr>
              <a:t>WebGrants</a:t>
            </a:r>
            <a:endParaRPr lang="en-US" dirty="0">
              <a:latin typeface="Calibri" panose="020F0502020204030204" pitchFamily="34" charset="0"/>
            </a:endParaRPr>
          </a:p>
          <a:p>
            <a:pPr marL="0" indent="0">
              <a:buNone/>
            </a:pPr>
            <a:r>
              <a:rPr lang="en-US" dirty="0">
                <a:latin typeface="Calibri" panose="020F0502020204030204" pitchFamily="34" charset="0"/>
              </a:rPr>
              <a:t>	</a:t>
            </a:r>
            <a:r>
              <a:rPr lang="en-US" dirty="0">
                <a:latin typeface="Calibri" panose="020F0502020204030204" pitchFamily="34" charset="0"/>
                <a:hlinkClick r:id="rId4"/>
              </a:rPr>
              <a:t>https://grants.nd.gov/index.do</a:t>
            </a:r>
            <a:endParaRPr lang="en-US" cap="none" dirty="0">
              <a:latin typeface="Calibri" panose="020F0502020204030204" pitchFamily="34" charset="0"/>
            </a:endParaRPr>
          </a:p>
          <a:p>
            <a:pPr marL="0" indent="0">
              <a:buNone/>
            </a:pPr>
            <a:endParaRPr lang="en-US" cap="none" dirty="0">
              <a:latin typeface="Calibri" panose="020F0502020204030204" pitchFamily="34" charset="0"/>
            </a:endParaRPr>
          </a:p>
          <a:p>
            <a:r>
              <a:rPr lang="en-US" cap="none" dirty="0">
                <a:latin typeface="Calibri" panose="020F0502020204030204" pitchFamily="34" charset="0"/>
              </a:rPr>
              <a:t>Consolidated Application – requires more precise reporting (Federal Monitoring)</a:t>
            </a:r>
          </a:p>
          <a:p>
            <a:pPr marL="0" indent="0">
              <a:buNone/>
            </a:pPr>
            <a:endParaRPr lang="en-US" cap="none" dirty="0">
              <a:latin typeface="Calibri" panose="020F0502020204030204" pitchFamily="34" charset="0"/>
            </a:endParaRPr>
          </a:p>
          <a:p>
            <a:r>
              <a:rPr lang="en-US" cap="none" dirty="0">
                <a:latin typeface="Calibri" panose="020F0502020204030204" pitchFamily="34" charset="0"/>
              </a:rPr>
              <a:t>ND Teach – Teacher License Expiration Dates in Software Unlimited</a:t>
            </a:r>
          </a:p>
          <a:p>
            <a:pPr marL="0" indent="0">
              <a:buNone/>
            </a:pPr>
            <a:r>
              <a:rPr lang="en-US" cap="none" dirty="0">
                <a:latin typeface="Calibri" panose="020F0502020204030204" pitchFamily="34" charset="0"/>
              </a:rPr>
              <a:t>	</a:t>
            </a:r>
            <a:r>
              <a:rPr lang="en-US" cap="none" dirty="0">
                <a:latin typeface="Calibri" panose="020F0502020204030204" pitchFamily="34" charset="0"/>
                <a:hlinkClick r:id="rId5"/>
              </a:rPr>
              <a:t>http://www.nd.gov/espb/</a:t>
            </a:r>
            <a:endParaRPr lang="en-US" cap="none" dirty="0">
              <a:latin typeface="Calibri" panose="020F0502020204030204" pitchFamily="34" charset="0"/>
            </a:endParaRPr>
          </a:p>
          <a:p>
            <a:pPr marL="0" indent="0">
              <a:buNone/>
            </a:pPr>
            <a:endParaRPr lang="en-US" cap="none" dirty="0">
              <a:latin typeface="Calibri" panose="020F0502020204030204" pitchFamily="34" charset="0"/>
            </a:endParaRPr>
          </a:p>
          <a:p>
            <a:pPr marL="0" indent="0">
              <a:buNone/>
            </a:pPr>
            <a:endParaRPr lang="en-US" cap="none" dirty="0">
              <a:latin typeface="Calibri" panose="020F0502020204030204" pitchFamily="34" charset="0"/>
            </a:endParaRPr>
          </a:p>
        </p:txBody>
      </p:sp>
    </p:spTree>
    <p:extLst>
      <p:ext uri="{BB962C8B-B14F-4D97-AF65-F5344CB8AC3E}">
        <p14:creationId xmlns:p14="http://schemas.microsoft.com/office/powerpoint/2010/main" val="1229897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a:t>
            </a:r>
          </a:p>
        </p:txBody>
      </p:sp>
      <p:sp>
        <p:nvSpPr>
          <p:cNvPr id="3" name="Content Placeholder 2"/>
          <p:cNvSpPr>
            <a:spLocks noGrp="1"/>
          </p:cNvSpPr>
          <p:nvPr>
            <p:ph sz="quarter" idx="13"/>
          </p:nvPr>
        </p:nvSpPr>
        <p:spPr/>
        <p:txBody>
          <a:bodyPr>
            <a:normAutofit/>
          </a:bodyPr>
          <a:lstStyle/>
          <a:p>
            <a:pPr marL="0" indent="0">
              <a:buNone/>
            </a:pPr>
            <a:r>
              <a:rPr lang="en-US" cap="none" dirty="0">
                <a:latin typeface="Calibri" panose="020F0502020204030204" pitchFamily="34" charset="0"/>
              </a:rPr>
              <a:t>HR Department – In many Districts the Business Manager is HR </a:t>
            </a:r>
          </a:p>
          <a:p>
            <a:pPr marL="0" indent="0">
              <a:buNone/>
            </a:pPr>
            <a:r>
              <a:rPr lang="en-US" cap="none" dirty="0">
                <a:latin typeface="Calibri" panose="020F0502020204030204" pitchFamily="34" charset="0"/>
              </a:rPr>
              <a:t>		</a:t>
            </a:r>
            <a:r>
              <a:rPr lang="en-US" dirty="0">
                <a:hlinkClick r:id="rId3"/>
              </a:rPr>
              <a:t>https://www.ndirf.com/reference-section/guides-and-handbooks/</a:t>
            </a:r>
            <a:endParaRPr lang="en-US" cap="none" dirty="0">
              <a:latin typeface="Calibri" panose="020F0502020204030204" pitchFamily="34" charset="0"/>
            </a:endParaRPr>
          </a:p>
          <a:p>
            <a:pPr marL="0" indent="0">
              <a:buNone/>
            </a:pPr>
            <a:r>
              <a:rPr lang="en-US" cap="none" dirty="0">
                <a:latin typeface="Calibri" panose="020F0502020204030204" pitchFamily="34" charset="0"/>
              </a:rPr>
              <a:t>NDIRF	</a:t>
            </a:r>
            <a:r>
              <a:rPr lang="en-US" sz="1400" cap="none" dirty="0">
                <a:latin typeface="Calibri" panose="020F0502020204030204" pitchFamily="34" charset="0"/>
              </a:rPr>
              <a:t>	 </a:t>
            </a:r>
          </a:p>
          <a:p>
            <a:pPr eaLnBrk="0" fontAlgn="base" hangingPunct="0">
              <a:lnSpc>
                <a:spcPct val="100000"/>
              </a:lnSpc>
              <a:spcBef>
                <a:spcPct val="0"/>
              </a:spcBef>
              <a:spcAft>
                <a:spcPct val="0"/>
              </a:spcAft>
              <a:buClrTx/>
              <a:buSzTx/>
            </a:pPr>
            <a:r>
              <a:rPr lang="en-US" altLang="en-US" sz="1500" cap="none" dirty="0">
                <a:latin typeface="Arial" panose="020B0604020202020204" pitchFamily="34" charset="0"/>
                <a:hlinkClick r:id="rId4"/>
              </a:rPr>
              <a:t>Human Resource Reference Guide for Local Governments in ND</a:t>
            </a:r>
            <a:r>
              <a:rPr lang="en-US" altLang="en-US" sz="1500" cap="none" dirty="0">
                <a:latin typeface="Arial" panose="020B0604020202020204" pitchFamily="34" charset="0"/>
              </a:rPr>
              <a:t> (Revised </a:t>
            </a:r>
            <a:r>
              <a:rPr lang="en-US" altLang="en-US" sz="1500" dirty="0">
                <a:latin typeface="Arial" panose="020B0604020202020204" pitchFamily="34" charset="0"/>
              </a:rPr>
              <a:t>06/2020</a:t>
            </a:r>
            <a:r>
              <a:rPr lang="en-US" altLang="en-US" sz="1500" cap="none" dirty="0">
                <a:latin typeface="Arial" panose="020B0604020202020204" pitchFamily="34" charset="0"/>
              </a:rPr>
              <a:t>) </a:t>
            </a:r>
          </a:p>
          <a:p>
            <a:pPr marL="0" indent="0" eaLnBrk="0" fontAlgn="base" hangingPunct="0">
              <a:lnSpc>
                <a:spcPct val="100000"/>
              </a:lnSpc>
              <a:spcBef>
                <a:spcPct val="0"/>
              </a:spcBef>
              <a:spcAft>
                <a:spcPct val="0"/>
              </a:spcAft>
              <a:buClrTx/>
              <a:buSzTx/>
              <a:buNone/>
            </a:pPr>
            <a:endParaRPr lang="en-US" altLang="en-US" sz="1500" dirty="0">
              <a:latin typeface="Arial" panose="020B0604020202020204" pitchFamily="34" charset="0"/>
            </a:endParaRPr>
          </a:p>
          <a:p>
            <a:pPr marL="0" indent="0" eaLnBrk="0" fontAlgn="base" hangingPunct="0">
              <a:lnSpc>
                <a:spcPct val="100000"/>
              </a:lnSpc>
              <a:spcBef>
                <a:spcPct val="0"/>
              </a:spcBef>
              <a:spcAft>
                <a:spcPct val="0"/>
              </a:spcAft>
              <a:buClrTx/>
              <a:buSzTx/>
              <a:buNone/>
            </a:pPr>
            <a:r>
              <a:rPr lang="en-US" altLang="en-US" sz="1500" cap="none" dirty="0">
                <a:latin typeface="Arial" panose="020B0604020202020204" pitchFamily="34" charset="0"/>
              </a:rPr>
              <a:t>NDSBA</a:t>
            </a:r>
          </a:p>
          <a:p>
            <a:pPr eaLnBrk="0" fontAlgn="base" hangingPunct="0">
              <a:lnSpc>
                <a:spcPct val="100000"/>
              </a:lnSpc>
              <a:spcBef>
                <a:spcPct val="0"/>
              </a:spcBef>
              <a:spcAft>
                <a:spcPct val="0"/>
              </a:spcAft>
              <a:buClrTx/>
              <a:buSzTx/>
            </a:pPr>
            <a:r>
              <a:rPr lang="en-US" altLang="en-US" sz="1500" cap="none" dirty="0">
                <a:latin typeface="Arial" panose="020B0604020202020204" pitchFamily="34" charset="0"/>
                <a:hlinkClick r:id="rId5"/>
              </a:rPr>
              <a:t>ND Public School Employers Handbook</a:t>
            </a:r>
            <a:r>
              <a:rPr lang="en-US" altLang="en-US" sz="1500" cap="none" dirty="0">
                <a:latin typeface="Arial" panose="020B0604020202020204" pitchFamily="34" charset="0"/>
              </a:rPr>
              <a:t> (2014)  - Lot of guidance and samples</a:t>
            </a:r>
            <a:endParaRPr lang="en-US" cap="none" dirty="0">
              <a:latin typeface="Calibri" panose="020F0502020204030204" pitchFamily="34" charset="0"/>
            </a:endParaRPr>
          </a:p>
          <a:p>
            <a:endParaRPr lang="en-US" cap="none" dirty="0">
              <a:latin typeface="Calibri" panose="020F0502020204030204" pitchFamily="34" charset="0"/>
            </a:endParaRPr>
          </a:p>
          <a:p>
            <a:pPr marL="914400" lvl="2" indent="0">
              <a:buNone/>
            </a:pPr>
            <a:endParaRPr lang="en-US" dirty="0"/>
          </a:p>
        </p:txBody>
      </p:sp>
      <p:sp>
        <p:nvSpPr>
          <p:cNvPr id="5" name="Rectangle 1"/>
          <p:cNvSpPr>
            <a:spLocks noChangeArrowheads="1"/>
          </p:cNvSpPr>
          <p:nvPr/>
        </p:nvSpPr>
        <p:spPr bwMode="auto">
          <a:xfrm>
            <a:off x="0" y="-184666"/>
            <a:ext cx="26481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5975" y="3641069"/>
            <a:ext cx="2296030" cy="1860516"/>
          </a:xfrm>
          <a:prstGeom prst="rect">
            <a:avLst/>
          </a:prstGeom>
        </p:spPr>
      </p:pic>
    </p:spTree>
    <p:extLst>
      <p:ext uri="{BB962C8B-B14F-4D97-AF65-F5344CB8AC3E}">
        <p14:creationId xmlns:p14="http://schemas.microsoft.com/office/powerpoint/2010/main" val="1528537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5" y="266075"/>
            <a:ext cx="10396882" cy="1151965"/>
          </a:xfrm>
        </p:spPr>
        <p:txBody>
          <a:bodyPr>
            <a:normAutofit/>
          </a:bodyPr>
          <a:lstStyle/>
          <a:p>
            <a:r>
              <a:rPr lang="en-US" dirty="0"/>
              <a:t>Bidding, Purchasing, &amp; Inventories</a:t>
            </a:r>
          </a:p>
        </p:txBody>
      </p:sp>
      <p:sp>
        <p:nvSpPr>
          <p:cNvPr id="3" name="Content Placeholder 2"/>
          <p:cNvSpPr>
            <a:spLocks noGrp="1"/>
          </p:cNvSpPr>
          <p:nvPr>
            <p:ph sz="quarter" idx="13"/>
          </p:nvPr>
        </p:nvSpPr>
        <p:spPr>
          <a:xfrm>
            <a:off x="683625" y="1065559"/>
            <a:ext cx="10655300" cy="5347012"/>
          </a:xfrm>
        </p:spPr>
        <p:txBody>
          <a:bodyPr>
            <a:normAutofit fontScale="40000" lnSpcReduction="20000"/>
          </a:bodyPr>
          <a:lstStyle/>
          <a:p>
            <a:r>
              <a:rPr lang="en-US" cap="none" dirty="0">
                <a:latin typeface="Calibri" panose="020F0502020204030204" pitchFamily="34" charset="0"/>
                <a:hlinkClick r:id="rId3"/>
              </a:rPr>
              <a:t>NDCC 15.1-09-34  - May not enter into a contract involving the expenditure of an aggregate amount greater than $</a:t>
            </a:r>
            <a:r>
              <a:rPr lang="en-US" dirty="0">
                <a:latin typeface="Calibri" panose="020F0502020204030204" pitchFamily="34" charset="0"/>
                <a:hlinkClick r:id="rId3"/>
              </a:rPr>
              <a:t>50,000</a:t>
            </a:r>
            <a:r>
              <a:rPr lang="en-US" cap="none" dirty="0">
                <a:latin typeface="Calibri" panose="020F0502020204030204" pitchFamily="34" charset="0"/>
                <a:hlinkClick r:id="rId3"/>
              </a:rPr>
              <a:t> </a:t>
            </a:r>
          </a:p>
          <a:p>
            <a:pPr marL="0" indent="0">
              <a:buNone/>
            </a:pPr>
            <a:endParaRPr lang="en-US" cap="none" dirty="0">
              <a:latin typeface="Calibri" panose="020F0502020204030204" pitchFamily="34" charset="0"/>
              <a:hlinkClick r:id="rId3"/>
            </a:endParaRPr>
          </a:p>
          <a:p>
            <a:pPr marL="0" indent="0">
              <a:buNone/>
            </a:pPr>
            <a:r>
              <a:rPr lang="en-US" dirty="0">
                <a:solidFill>
                  <a:srgbClr val="000000"/>
                </a:solidFill>
                <a:latin typeface="Times-Roman" pitchFamily="2" charset="0"/>
              </a:rPr>
              <a:t>15.1-09-34. Contracts by school boards - Bids - Penalty. </a:t>
            </a:r>
          </a:p>
          <a:p>
            <a:pPr marL="457200" indent="-457200">
              <a:buAutoNum type="arabicPeriod"/>
            </a:pPr>
            <a:r>
              <a:rPr lang="en-US" dirty="0">
                <a:solidFill>
                  <a:srgbClr val="000000"/>
                </a:solidFill>
                <a:latin typeface="Times-Roman" pitchFamily="2" charset="0"/>
              </a:rPr>
              <a:t>Except as provided in this section, the board of a school district may not enter a contract involving the expenditure of an aggregate amount greater than fifty thousand dollars unless the school board has given ten days' notice by publication in the official Page No. 9 newspaper of the district, received sealed bids, and accepted the bid of the lowest responsible bidder. This section does not apply to contracts for: </a:t>
            </a:r>
          </a:p>
          <a:p>
            <a:pPr marL="0" indent="0">
              <a:buNone/>
            </a:pPr>
            <a:r>
              <a:rPr lang="en-US" dirty="0">
                <a:solidFill>
                  <a:srgbClr val="000000"/>
                </a:solidFill>
                <a:latin typeface="Times-Roman" pitchFamily="2" charset="0"/>
              </a:rPr>
              <a:t>	a. The personal services of district employees. </a:t>
            </a:r>
          </a:p>
          <a:p>
            <a:pPr marL="0" indent="0">
              <a:buNone/>
            </a:pPr>
            <a:r>
              <a:rPr lang="en-US" dirty="0">
                <a:solidFill>
                  <a:srgbClr val="000000"/>
                </a:solidFill>
                <a:latin typeface="Times-Roman" pitchFamily="2" charset="0"/>
              </a:rPr>
              <a:t>	b. Textbooks and reference books. </a:t>
            </a:r>
          </a:p>
          <a:p>
            <a:pPr marL="0" indent="0">
              <a:buNone/>
            </a:pPr>
            <a:r>
              <a:rPr lang="en-US" dirty="0">
                <a:solidFill>
                  <a:srgbClr val="000000"/>
                </a:solidFill>
                <a:latin typeface="Times-Roman" pitchFamily="2" charset="0"/>
              </a:rPr>
              <a:t>	c. Articles not sold on the open market. </a:t>
            </a:r>
          </a:p>
          <a:p>
            <a:pPr marL="0" indent="0">
              <a:buNone/>
            </a:pPr>
            <a:r>
              <a:rPr lang="en-US" dirty="0">
                <a:solidFill>
                  <a:srgbClr val="000000"/>
                </a:solidFill>
                <a:latin typeface="Times-Roman" pitchFamily="2" charset="0"/>
              </a:rPr>
              <a:t>	d. Patented, copyrighted, or exclusively sold devices or features required to match articles already in use. </a:t>
            </a:r>
          </a:p>
          <a:p>
            <a:pPr marL="0" indent="0">
              <a:buNone/>
            </a:pPr>
            <a:r>
              <a:rPr lang="en-US" dirty="0">
                <a:solidFill>
                  <a:srgbClr val="000000"/>
                </a:solidFill>
                <a:latin typeface="Times-Roman" pitchFamily="2" charset="0"/>
              </a:rPr>
              <a:t>	e. Patented, copyrighted, or exclusively sold articles so distinctive that only one brand can be purchased. </a:t>
            </a:r>
          </a:p>
          <a:p>
            <a:pPr marL="0" indent="0">
              <a:buNone/>
            </a:pPr>
            <a:r>
              <a:rPr lang="en-US" dirty="0">
                <a:solidFill>
                  <a:srgbClr val="000000"/>
                </a:solidFill>
                <a:latin typeface="Times-Roman" pitchFamily="2" charset="0"/>
              </a:rPr>
              <a:t>	f. Building construction projects under chapter 48-01.2. </a:t>
            </a:r>
          </a:p>
          <a:p>
            <a:pPr marL="0" indent="0">
              <a:buNone/>
            </a:pPr>
            <a:r>
              <a:rPr lang="en-US" dirty="0">
                <a:solidFill>
                  <a:srgbClr val="000000"/>
                </a:solidFill>
                <a:latin typeface="Times-Roman" pitchFamily="2" charset="0"/>
              </a:rPr>
              <a:t>	g. School transportation services purchased under section 15.1-30-11.</a:t>
            </a:r>
          </a:p>
          <a:p>
            <a:pPr marL="0" indent="0">
              <a:buNone/>
            </a:pPr>
            <a:r>
              <a:rPr lang="en-US" dirty="0">
                <a:solidFill>
                  <a:srgbClr val="000000"/>
                </a:solidFill>
                <a:latin typeface="Times-Roman" pitchFamily="2" charset="0"/>
              </a:rPr>
              <a:t>	h. Vehicle fuel purchased under section 15.1-09-34.1.</a:t>
            </a:r>
          </a:p>
          <a:p>
            <a:pPr marL="0" indent="0">
              <a:buNone/>
            </a:pPr>
            <a:r>
              <a:rPr lang="en-US" dirty="0">
                <a:solidFill>
                  <a:srgbClr val="000000"/>
                </a:solidFill>
                <a:latin typeface="Times-Roman" pitchFamily="2" charset="0"/>
              </a:rPr>
              <a:t>	 </a:t>
            </a:r>
            <a:r>
              <a:rPr lang="en-US" dirty="0" err="1">
                <a:solidFill>
                  <a:srgbClr val="000000"/>
                </a:solidFill>
                <a:latin typeface="Times-Roman" pitchFamily="2" charset="0"/>
              </a:rPr>
              <a:t>i</a:t>
            </a:r>
            <a:r>
              <a:rPr lang="en-US" dirty="0">
                <a:solidFill>
                  <a:srgbClr val="000000"/>
                </a:solidFill>
                <a:latin typeface="Times-Roman" pitchFamily="2" charset="0"/>
              </a:rPr>
              <a:t>. Heating fuel purchased under section 15.1-09-34.1. </a:t>
            </a:r>
          </a:p>
          <a:p>
            <a:pPr marL="0" indent="0">
              <a:buNone/>
            </a:pPr>
            <a:r>
              <a:rPr lang="en-US" dirty="0">
                <a:solidFill>
                  <a:srgbClr val="000000"/>
                </a:solidFill>
                <a:latin typeface="Times-Roman" pitchFamily="2" charset="0"/>
              </a:rPr>
              <a:t>	j. The purchase of a used motor vehicle, including a school bus, motorbus, or van, intended primarily for the transportation of students. </a:t>
            </a:r>
          </a:p>
          <a:p>
            <a:pPr marL="0" indent="0">
              <a:buNone/>
            </a:pPr>
            <a:r>
              <a:rPr lang="en-US" dirty="0">
                <a:solidFill>
                  <a:srgbClr val="000000"/>
                </a:solidFill>
                <a:latin typeface="Times-Roman" pitchFamily="2" charset="0"/>
              </a:rPr>
              <a:t>	k. Cooperative purchases with the office of management and budget under chapter 54-44.4.</a:t>
            </a:r>
          </a:p>
          <a:p>
            <a:pPr marL="0" indent="0">
              <a:buNone/>
            </a:pPr>
            <a:r>
              <a:rPr lang="en-US" dirty="0">
                <a:solidFill>
                  <a:srgbClr val="000000"/>
                </a:solidFill>
                <a:latin typeface="Times-Roman" pitchFamily="2" charset="0"/>
              </a:rPr>
              <a:t> 	l. The purchase of products from prison industries under chapter 12-48. </a:t>
            </a:r>
          </a:p>
          <a:p>
            <a:pPr marL="0" indent="0">
              <a:buNone/>
            </a:pPr>
            <a:r>
              <a:rPr lang="en-US" dirty="0">
                <a:solidFill>
                  <a:srgbClr val="000000"/>
                </a:solidFill>
                <a:latin typeface="Times-Roman" pitchFamily="2" charset="0"/>
              </a:rPr>
              <a:t>	m. The purchase of products from work activity centers under chapter 25-16.2. </a:t>
            </a:r>
          </a:p>
          <a:p>
            <a:pPr marL="0" indent="0">
              <a:buNone/>
            </a:pPr>
            <a:r>
              <a:rPr lang="en-US" dirty="0">
                <a:solidFill>
                  <a:srgbClr val="000000"/>
                </a:solidFill>
                <a:latin typeface="Times-Roman" pitchFamily="2" charset="0"/>
              </a:rPr>
              <a:t>	n. Cooperative purchases made pursuant to a joint-powers agreement under chapter 54-40.3. </a:t>
            </a:r>
          </a:p>
          <a:p>
            <a:pPr marL="0" indent="0">
              <a:buNone/>
            </a:pPr>
            <a:r>
              <a:rPr lang="en-US" dirty="0">
                <a:solidFill>
                  <a:srgbClr val="000000"/>
                </a:solidFill>
                <a:latin typeface="Times-Roman" pitchFamily="2" charset="0"/>
              </a:rPr>
              <a:t>	o. Building materials required for district students enrolled in a course ….for projects sold on the open market</a:t>
            </a:r>
          </a:p>
          <a:p>
            <a:pPr marL="0" indent="0">
              <a:buNone/>
            </a:pPr>
            <a:r>
              <a:rPr lang="en-US" dirty="0">
                <a:solidFill>
                  <a:srgbClr val="000000"/>
                </a:solidFill>
                <a:latin typeface="Times-Roman" pitchFamily="2" charset="0"/>
              </a:rPr>
              <a:t>2. For purposes of this section, a "used motor vehicle" means a motor vehicle that has been previously owned or leased and which has an odometer reading in excess of 18,000 miles</a:t>
            </a:r>
          </a:p>
          <a:p>
            <a:pPr marL="0" indent="0">
              <a:buNone/>
            </a:pPr>
            <a:r>
              <a:rPr lang="en-US" dirty="0">
                <a:solidFill>
                  <a:srgbClr val="000000"/>
                </a:solidFill>
                <a:latin typeface="Times-Roman" pitchFamily="2" charset="0"/>
              </a:rPr>
              <a:t>3. A board member who participates in a violation of this section is guilty of a class B misdemeanor</a:t>
            </a:r>
            <a:endParaRPr lang="en-US" cap="none" dirty="0">
              <a:latin typeface="Calibri" panose="020F0502020204030204" pitchFamily="34" charset="0"/>
            </a:endParaRPr>
          </a:p>
        </p:txBody>
      </p:sp>
    </p:spTree>
    <p:extLst>
      <p:ext uri="{BB962C8B-B14F-4D97-AF65-F5344CB8AC3E}">
        <p14:creationId xmlns:p14="http://schemas.microsoft.com/office/powerpoint/2010/main" val="1127620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Bidding, Purchasing, &amp; Inventories</a:t>
            </a:r>
          </a:p>
        </p:txBody>
      </p:sp>
      <p:sp>
        <p:nvSpPr>
          <p:cNvPr id="3" name="Content Placeholder 2"/>
          <p:cNvSpPr>
            <a:spLocks noGrp="1"/>
          </p:cNvSpPr>
          <p:nvPr>
            <p:ph sz="quarter" idx="13"/>
          </p:nvPr>
        </p:nvSpPr>
        <p:spPr>
          <a:xfrm>
            <a:off x="1636598" y="2036572"/>
            <a:ext cx="10394707" cy="3311189"/>
          </a:xfrm>
        </p:spPr>
        <p:txBody>
          <a:bodyPr>
            <a:normAutofit/>
          </a:bodyPr>
          <a:lstStyle/>
          <a:p>
            <a:r>
              <a:rPr lang="en-US" u="sng" cap="none" dirty="0">
                <a:latin typeface="Calibri" panose="020F0502020204030204" pitchFamily="34" charset="0"/>
                <a:hlinkClick r:id="rId3"/>
              </a:rPr>
              <a:t>P-Cards or Purchase Orders</a:t>
            </a:r>
          </a:p>
          <a:p>
            <a:pPr marL="0" indent="0">
              <a:buNone/>
            </a:pPr>
            <a:endParaRPr lang="en-US" u="sng" cap="none" dirty="0">
              <a:latin typeface="Calibri" panose="020F0502020204030204" pitchFamily="34" charset="0"/>
              <a:hlinkClick r:id="rId3"/>
            </a:endParaRPr>
          </a:p>
          <a:p>
            <a:r>
              <a:rPr lang="en-US" cap="none" dirty="0">
                <a:latin typeface="Calibri" panose="020F0502020204030204" pitchFamily="34" charset="0"/>
              </a:rPr>
              <a:t>ND Educators Service Cooperative</a:t>
            </a:r>
          </a:p>
          <a:p>
            <a:endParaRPr lang="en-US" cap="none" dirty="0">
              <a:latin typeface="Calibri" panose="020F0502020204030204" pitchFamily="34" charset="0"/>
            </a:endParaRPr>
          </a:p>
          <a:p>
            <a:r>
              <a:rPr lang="en-US" cap="none" dirty="0">
                <a:latin typeface="Calibri" panose="020F0502020204030204" pitchFamily="34" charset="0"/>
              </a:rPr>
              <a:t>Avera Pace </a:t>
            </a:r>
            <a:r>
              <a:rPr lang="mr-IN" cap="none" dirty="0">
                <a:latin typeface="Calibri" panose="020F0502020204030204" pitchFamily="34" charset="0"/>
              </a:rPr>
              <a:t>–</a:t>
            </a:r>
            <a:r>
              <a:rPr lang="en-US" cap="none" dirty="0">
                <a:latin typeface="Calibri" panose="020F0502020204030204" pitchFamily="34" charset="0"/>
              </a:rPr>
              <a:t> Group Purchasing</a:t>
            </a:r>
          </a:p>
          <a:p>
            <a:endParaRPr lang="en-US" cap="none" dirty="0">
              <a:latin typeface="Calibri" panose="020F0502020204030204" pitchFamily="34" charset="0"/>
            </a:endParaRPr>
          </a:p>
          <a:p>
            <a:r>
              <a:rPr lang="en-US" cap="none" dirty="0">
                <a:latin typeface="Calibri" panose="020F0502020204030204" pitchFamily="34" charset="0"/>
              </a:rPr>
              <a:t>Inventory Appraisal </a:t>
            </a:r>
            <a:r>
              <a:rPr lang="mr-IN" cap="none" dirty="0">
                <a:latin typeface="Calibri" panose="020F0502020204030204" pitchFamily="34" charset="0"/>
              </a:rPr>
              <a:t>–</a:t>
            </a:r>
            <a:r>
              <a:rPr lang="en-US" cap="none" dirty="0">
                <a:latin typeface="Calibri" panose="020F0502020204030204" pitchFamily="34" charset="0"/>
              </a:rPr>
              <a:t> Valuations Northwest (Boise, ID)</a:t>
            </a:r>
          </a:p>
          <a:p>
            <a:endParaRPr lang="en-US" cap="none" dirty="0">
              <a:latin typeface="Calibri" panose="020F050202020403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0442" y="2462306"/>
            <a:ext cx="1704960" cy="1704960"/>
          </a:xfrm>
          <a:prstGeom prst="rect">
            <a:avLst/>
          </a:prstGeom>
        </p:spPr>
      </p:pic>
    </p:spTree>
    <p:extLst>
      <p:ext uri="{BB962C8B-B14F-4D97-AF65-F5344CB8AC3E}">
        <p14:creationId xmlns:p14="http://schemas.microsoft.com/office/powerpoint/2010/main" val="3696988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7480"/>
            <a:ext cx="10396882" cy="1151965"/>
          </a:xfrm>
        </p:spPr>
        <p:txBody>
          <a:bodyPr/>
          <a:lstStyle/>
          <a:p>
            <a:r>
              <a:rPr lang="en-US" dirty="0"/>
              <a:t>Support Services &amp; Activities</a:t>
            </a:r>
          </a:p>
        </p:txBody>
      </p:sp>
      <p:sp>
        <p:nvSpPr>
          <p:cNvPr id="3" name="Content Placeholder 2"/>
          <p:cNvSpPr>
            <a:spLocks noGrp="1"/>
          </p:cNvSpPr>
          <p:nvPr>
            <p:ph sz="quarter" idx="13"/>
          </p:nvPr>
        </p:nvSpPr>
        <p:spPr>
          <a:xfrm>
            <a:off x="687975" y="1088036"/>
            <a:ext cx="10394707" cy="4093564"/>
          </a:xfrm>
        </p:spPr>
        <p:txBody>
          <a:bodyPr/>
          <a:lstStyle/>
          <a:p>
            <a:r>
              <a:rPr lang="en-US" cap="none" dirty="0">
                <a:latin typeface="Calibri" panose="020F0502020204030204" pitchFamily="34" charset="0"/>
              </a:rPr>
              <a:t>Child Nutrition</a:t>
            </a:r>
          </a:p>
          <a:p>
            <a:pPr marL="457200" lvl="1" indent="0">
              <a:buNone/>
            </a:pPr>
            <a:r>
              <a:rPr lang="en-US" cap="none" dirty="0">
                <a:latin typeface="Calibri" panose="020F0502020204030204" pitchFamily="34" charset="0"/>
              </a:rPr>
              <a:t>Direct Certification / Credit Card Payments / Free &amp; Reduced Applications</a:t>
            </a:r>
          </a:p>
          <a:p>
            <a:r>
              <a:rPr lang="en-US" cap="none" dirty="0">
                <a:latin typeface="Calibri" panose="020F0502020204030204" pitchFamily="34" charset="0"/>
              </a:rPr>
              <a:t>Transportation</a:t>
            </a:r>
          </a:p>
          <a:p>
            <a:pPr marL="457200" lvl="1" indent="0">
              <a:buNone/>
            </a:pPr>
            <a:r>
              <a:rPr lang="en-US" cap="none" dirty="0">
                <a:latin typeface="Calibri" panose="020F0502020204030204" pitchFamily="34" charset="0"/>
              </a:rPr>
              <a:t>State Reports / Contracted Service</a:t>
            </a:r>
          </a:p>
          <a:p>
            <a:r>
              <a:rPr lang="en-US" cap="none" dirty="0">
                <a:latin typeface="Calibri" panose="020F0502020204030204" pitchFamily="34" charset="0"/>
              </a:rPr>
              <a:t>School Organizations</a:t>
            </a:r>
          </a:p>
          <a:p>
            <a:pPr marL="0" indent="0" defTabSz="466725">
              <a:buNone/>
            </a:pPr>
            <a:r>
              <a:rPr lang="en-US" cap="none" dirty="0">
                <a:latin typeface="Calibri" panose="020F0502020204030204" pitchFamily="34" charset="0"/>
              </a:rPr>
              <a:t>	Activity Accounts / Non-revenue producing activities / Gate Receipts / Concessions</a:t>
            </a:r>
          </a:p>
          <a:p>
            <a:r>
              <a:rPr lang="en-US" cap="none" dirty="0">
                <a:latin typeface="Calibri" panose="020F0502020204030204" pitchFamily="34" charset="0"/>
              </a:rPr>
              <a:t>Sports COOPs</a:t>
            </a:r>
          </a:p>
          <a:p>
            <a:pPr marL="0" indent="0" defTabSz="466725">
              <a:buNone/>
            </a:pPr>
            <a:r>
              <a:rPr lang="en-US" cap="none" dirty="0">
                <a:latin typeface="Calibri" panose="020F0502020204030204" pitchFamily="34" charset="0"/>
              </a:rPr>
              <a:t>	How are expenses tracked and divided?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026" y="733462"/>
            <a:ext cx="2059973" cy="2155120"/>
          </a:xfrm>
          <a:prstGeom prst="rect">
            <a:avLst/>
          </a:prstGeom>
        </p:spPr>
      </p:pic>
    </p:spTree>
    <p:extLst>
      <p:ext uri="{BB962C8B-B14F-4D97-AF65-F5344CB8AC3E}">
        <p14:creationId xmlns:p14="http://schemas.microsoft.com/office/powerpoint/2010/main" val="509462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722" y="296056"/>
            <a:ext cx="10396882" cy="1151965"/>
          </a:xfrm>
        </p:spPr>
        <p:txBody>
          <a:bodyPr>
            <a:normAutofit/>
          </a:bodyPr>
          <a:lstStyle/>
          <a:p>
            <a:r>
              <a:rPr lang="en-US" dirty="0"/>
              <a:t>School District Elections &amp; Bonding</a:t>
            </a:r>
          </a:p>
        </p:txBody>
      </p:sp>
      <p:sp>
        <p:nvSpPr>
          <p:cNvPr id="3" name="Content Placeholder 2"/>
          <p:cNvSpPr>
            <a:spLocks noGrp="1"/>
          </p:cNvSpPr>
          <p:nvPr>
            <p:ph sz="quarter" idx="13"/>
          </p:nvPr>
        </p:nvSpPr>
        <p:spPr>
          <a:xfrm>
            <a:off x="805722" y="1448021"/>
            <a:ext cx="10394707" cy="4079019"/>
          </a:xfrm>
        </p:spPr>
        <p:txBody>
          <a:bodyPr>
            <a:normAutofit/>
          </a:bodyPr>
          <a:lstStyle/>
          <a:p>
            <a:pPr marL="0" indent="0">
              <a:buNone/>
            </a:pPr>
            <a:r>
              <a:rPr lang="en-US" cap="none" dirty="0">
                <a:latin typeface="Calibri" panose="020F0502020204030204" pitchFamily="34" charset="0"/>
              </a:rPr>
              <a:t>NDCC 15.1-09-07 through NDCC 15.1-09-26</a:t>
            </a:r>
          </a:p>
          <a:p>
            <a:r>
              <a:rPr lang="en-US" cap="none" dirty="0">
                <a:latin typeface="Calibri" panose="020F0502020204030204" pitchFamily="34" charset="0"/>
              </a:rPr>
              <a:t>Appointment to fill a vacancy – process</a:t>
            </a:r>
          </a:p>
          <a:p>
            <a:r>
              <a:rPr lang="en-US" cap="none" dirty="0">
                <a:latin typeface="Calibri" panose="020F0502020204030204" pitchFamily="34" charset="0"/>
              </a:rPr>
              <a:t>May partner with County or City to Share Expenses</a:t>
            </a:r>
          </a:p>
          <a:p>
            <a:r>
              <a:rPr lang="en-US" cap="none" dirty="0">
                <a:latin typeface="Calibri" panose="020F0502020204030204" pitchFamily="34" charset="0"/>
              </a:rPr>
              <a:t>Be sure to follow timelines published in the NDSBA Bulletin – Mandan Missed Deadline in 2008</a:t>
            </a:r>
          </a:p>
          <a:p>
            <a:r>
              <a:rPr lang="en-US" cap="none" dirty="0">
                <a:latin typeface="Calibri" panose="020F0502020204030204" pitchFamily="34" charset="0"/>
              </a:rPr>
              <a:t>Question of Publishing the Minutes – Every two years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0947" y="4279762"/>
            <a:ext cx="1820570" cy="1597457"/>
          </a:xfrm>
          <a:prstGeom prst="rect">
            <a:avLst/>
          </a:prstGeom>
        </p:spPr>
      </p:pic>
    </p:spTree>
    <p:extLst>
      <p:ext uri="{BB962C8B-B14F-4D97-AF65-F5344CB8AC3E}">
        <p14:creationId xmlns:p14="http://schemas.microsoft.com/office/powerpoint/2010/main" val="1168891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722" y="296056"/>
            <a:ext cx="10396882" cy="1151965"/>
          </a:xfrm>
        </p:spPr>
        <p:txBody>
          <a:bodyPr>
            <a:normAutofit/>
          </a:bodyPr>
          <a:lstStyle/>
          <a:p>
            <a:r>
              <a:rPr lang="en-US" dirty="0"/>
              <a:t>School District Elections &amp; Bonding</a:t>
            </a:r>
          </a:p>
        </p:txBody>
      </p:sp>
      <p:sp>
        <p:nvSpPr>
          <p:cNvPr id="3" name="Content Placeholder 2"/>
          <p:cNvSpPr>
            <a:spLocks noGrp="1"/>
          </p:cNvSpPr>
          <p:nvPr>
            <p:ph sz="quarter" idx="13"/>
          </p:nvPr>
        </p:nvSpPr>
        <p:spPr>
          <a:xfrm>
            <a:off x="805722" y="1214438"/>
            <a:ext cx="10394707" cy="4757737"/>
          </a:xfrm>
        </p:spPr>
        <p:txBody>
          <a:bodyPr>
            <a:normAutofit/>
          </a:bodyPr>
          <a:lstStyle/>
          <a:p>
            <a:pPr marL="0" indent="0">
              <a:buNone/>
            </a:pPr>
            <a:r>
              <a:rPr lang="en-US" cap="none" dirty="0">
                <a:latin typeface="Calibri" panose="020F0502020204030204" pitchFamily="34" charset="0"/>
              </a:rPr>
              <a:t>New Law – Canvassing of votes “on </a:t>
            </a:r>
            <a:r>
              <a:rPr lang="en-US" cap="none">
                <a:latin typeface="Calibri" panose="020F0502020204030204" pitchFamily="34" charset="0"/>
              </a:rPr>
              <a:t>the 13</a:t>
            </a:r>
            <a:r>
              <a:rPr lang="en-US" cap="none" baseline="30000">
                <a:latin typeface="Calibri" panose="020F0502020204030204" pitchFamily="34" charset="0"/>
              </a:rPr>
              <a:t>th</a:t>
            </a:r>
            <a:r>
              <a:rPr lang="en-US" cap="none">
                <a:latin typeface="Calibri" panose="020F0502020204030204" pitchFamily="34" charset="0"/>
              </a:rPr>
              <a:t> </a:t>
            </a:r>
            <a:r>
              <a:rPr lang="en-US" cap="none" dirty="0">
                <a:latin typeface="Calibri" panose="020F0502020204030204" pitchFamily="34" charset="0"/>
              </a:rPr>
              <a:t>day”</a:t>
            </a:r>
          </a:p>
          <a:p>
            <a:pPr marL="0" indent="0">
              <a:buNone/>
            </a:pPr>
            <a:endParaRPr lang="en-US" sz="1400" cap="none" dirty="0">
              <a:latin typeface="Calibri" panose="020F0502020204030204" pitchFamily="34" charset="0"/>
            </a:endParaRPr>
          </a:p>
          <a:p>
            <a:pPr marL="0" indent="0">
              <a:buNone/>
            </a:pPr>
            <a:r>
              <a:rPr lang="en-US" b="1" u="sng" cap="none" dirty="0">
                <a:latin typeface="Calibri" panose="020F0502020204030204" pitchFamily="34" charset="0"/>
              </a:rPr>
              <a:t>15.1.09-15 School District Election – Declaration of Winner</a:t>
            </a:r>
          </a:p>
          <a:p>
            <a:pPr marL="0" indent="0">
              <a:buNone/>
            </a:pPr>
            <a:r>
              <a:rPr lang="en-US" sz="1600" cap="none" dirty="0">
                <a:solidFill>
                  <a:srgbClr val="FF0000"/>
                </a:solidFill>
                <a:latin typeface="Calibri" panose="020F0502020204030204" pitchFamily="34" charset="0"/>
              </a:rPr>
              <a:t>On the </a:t>
            </a:r>
            <a:r>
              <a:rPr lang="en-US" sz="1600" b="1" u="sng" dirty="0">
                <a:solidFill>
                  <a:srgbClr val="FF0000"/>
                </a:solidFill>
                <a:latin typeface="Calibri" panose="020F0502020204030204" pitchFamily="34" charset="0"/>
              </a:rPr>
              <a:t>thirteenth</a:t>
            </a:r>
            <a:r>
              <a:rPr lang="en-US" sz="1600" cap="none" dirty="0">
                <a:solidFill>
                  <a:srgbClr val="FF0000"/>
                </a:solidFill>
                <a:latin typeface="Calibri" panose="020F0502020204030204" pitchFamily="34" charset="0"/>
              </a:rPr>
              <a:t> day after the election the school board shall meet </a:t>
            </a:r>
            <a:r>
              <a:rPr lang="en-US" sz="1600" cap="none" dirty="0">
                <a:latin typeface="Calibri" panose="020F0502020204030204" pitchFamily="34" charset="0"/>
              </a:rPr>
              <a:t>to canvass the election returns a d shall declare the winner of the election and, in the case of a tie, within three days from the determination of a winner.  However, if the election is held under an agreement with a city or county pursuant to sections 15.1-09-22 and 15.1-09-24, the returns must be canvassed and the winner declared as set out in the agreement.  The individual receiving the highest number of votes shall be declared elected.  The board shall record the results of the election.</a:t>
            </a:r>
          </a:p>
          <a:p>
            <a:endParaRPr lang="en-US" dirty="0"/>
          </a:p>
        </p:txBody>
      </p:sp>
    </p:spTree>
    <p:extLst>
      <p:ext uri="{BB962C8B-B14F-4D97-AF65-F5344CB8AC3E}">
        <p14:creationId xmlns:p14="http://schemas.microsoft.com/office/powerpoint/2010/main" val="3472123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89914" y="685800"/>
            <a:ext cx="5127172" cy="1485900"/>
          </a:xfrm>
        </p:spPr>
        <p:txBody>
          <a:bodyPr>
            <a:normAutofit/>
          </a:bodyPr>
          <a:lstStyle/>
          <a:p>
            <a:r>
              <a:rPr lang="en-US"/>
              <a:t>Assignment</a:t>
            </a:r>
          </a:p>
        </p:txBody>
      </p:sp>
      <p:sp>
        <p:nvSpPr>
          <p:cNvPr id="9" name="Rectangle 8">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62" y="1079834"/>
            <a:ext cx="5071256" cy="4378290"/>
          </a:xfrm>
          <a:prstGeom prst="rect">
            <a:avLst/>
          </a:prstGeom>
        </p:spPr>
      </p:pic>
      <p:sp>
        <p:nvSpPr>
          <p:cNvPr id="3" name="Content Placeholder 2"/>
          <p:cNvSpPr>
            <a:spLocks noGrp="1"/>
          </p:cNvSpPr>
          <p:nvPr>
            <p:ph sz="quarter" idx="13"/>
          </p:nvPr>
        </p:nvSpPr>
        <p:spPr>
          <a:xfrm>
            <a:off x="6389914" y="2286000"/>
            <a:ext cx="5127172" cy="3581400"/>
          </a:xfrm>
        </p:spPr>
        <p:txBody>
          <a:bodyPr>
            <a:normAutofit/>
          </a:bodyPr>
          <a:lstStyle/>
          <a:p>
            <a:endParaRPr lang="en-US" cap="none" dirty="0">
              <a:latin typeface="Calibri Light" panose="020F0302020204030204" pitchFamily="34" charset="0"/>
            </a:endParaRPr>
          </a:p>
          <a:p>
            <a:pPr marL="0" indent="0">
              <a:buNone/>
            </a:pPr>
            <a:r>
              <a:rPr lang="en-US" cap="none" dirty="0">
                <a:latin typeface="Calibri Light" panose="020F0302020204030204" pitchFamily="34" charset="0"/>
              </a:rPr>
              <a:t>No Test     </a:t>
            </a:r>
          </a:p>
          <a:p>
            <a:pPr marL="0" indent="0">
              <a:buNone/>
            </a:pPr>
            <a:endParaRPr lang="en-US" cap="none" dirty="0">
              <a:latin typeface="Calibri Light" panose="020F0302020204030204" pitchFamily="34" charset="0"/>
            </a:endParaRPr>
          </a:p>
          <a:p>
            <a:r>
              <a:rPr lang="en-US" cap="none" dirty="0">
                <a:latin typeface="Calibri Light" panose="020F0302020204030204" pitchFamily="34" charset="0"/>
              </a:rPr>
              <a:t>50 Points - Develop a yearly calendar of duties that are expected of the business manager in your district each month.  </a:t>
            </a:r>
          </a:p>
          <a:p>
            <a:endParaRPr lang="en-US" cap="none" dirty="0">
              <a:latin typeface="Calibri Light" panose="020F0302020204030204" pitchFamily="34" charset="0"/>
            </a:endParaRPr>
          </a:p>
          <a:p>
            <a:endParaRPr lang="en-US" dirty="0">
              <a:latin typeface="Calibri Light" panose="020F0302020204030204" pitchFamily="34" charset="0"/>
            </a:endParaRPr>
          </a:p>
          <a:p>
            <a:endParaRPr lang="en-US" dirty="0"/>
          </a:p>
          <a:p>
            <a:endParaRPr lang="en-US" dirty="0"/>
          </a:p>
        </p:txBody>
      </p:sp>
    </p:spTree>
    <p:extLst>
      <p:ext uri="{BB962C8B-B14F-4D97-AF65-F5344CB8AC3E}">
        <p14:creationId xmlns:p14="http://schemas.microsoft.com/office/powerpoint/2010/main" val="3827597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722" y="296056"/>
            <a:ext cx="10396882" cy="1151965"/>
          </a:xfrm>
        </p:spPr>
        <p:txBody>
          <a:bodyPr>
            <a:normAutofit/>
          </a:bodyPr>
          <a:lstStyle/>
          <a:p>
            <a:r>
              <a:rPr lang="en-US" dirty="0"/>
              <a:t>School District Elections &amp; Bonding</a:t>
            </a:r>
          </a:p>
        </p:txBody>
      </p:sp>
      <p:sp>
        <p:nvSpPr>
          <p:cNvPr id="3" name="Content Placeholder 2"/>
          <p:cNvSpPr>
            <a:spLocks noGrp="1"/>
          </p:cNvSpPr>
          <p:nvPr>
            <p:ph sz="quarter" idx="13"/>
          </p:nvPr>
        </p:nvSpPr>
        <p:spPr>
          <a:xfrm>
            <a:off x="1072422" y="1562321"/>
            <a:ext cx="10394707" cy="3652299"/>
          </a:xfrm>
        </p:spPr>
        <p:txBody>
          <a:bodyPr>
            <a:normAutofit fontScale="85000" lnSpcReduction="20000"/>
          </a:bodyPr>
          <a:lstStyle/>
          <a:p>
            <a:pPr marL="0" indent="0">
              <a:buNone/>
            </a:pPr>
            <a:endParaRPr lang="en-US" cap="none" dirty="0">
              <a:latin typeface="Calibri" panose="020F0502020204030204" pitchFamily="34" charset="0"/>
            </a:endParaRPr>
          </a:p>
          <a:p>
            <a:pPr marL="0" indent="0">
              <a:buNone/>
            </a:pPr>
            <a:endParaRPr lang="en-US" cap="none" dirty="0">
              <a:latin typeface="Calibri" panose="020F0502020204030204" pitchFamily="34" charset="0"/>
            </a:endParaRPr>
          </a:p>
          <a:p>
            <a:pPr marL="0" indent="0">
              <a:buNone/>
            </a:pPr>
            <a:r>
              <a:rPr lang="en-US" sz="2100" b="1" cap="none" dirty="0">
                <a:latin typeface="Calibri" panose="020F0502020204030204" pitchFamily="34" charset="0"/>
              </a:rPr>
              <a:t>Special Elections</a:t>
            </a:r>
          </a:p>
          <a:p>
            <a:r>
              <a:rPr lang="en-US" sz="1500" cap="none" dirty="0">
                <a:latin typeface="Calibri" panose="020F0502020204030204" pitchFamily="34" charset="0"/>
              </a:rPr>
              <a:t>Cannot use District Funds or Public Dollars to advocate for one side or the other – Board Members and School Officials can Share their Opinions </a:t>
            </a:r>
          </a:p>
          <a:p>
            <a:r>
              <a:rPr lang="en-US" sz="1500" cap="none" dirty="0">
                <a:latin typeface="Calibri" panose="020F0502020204030204" pitchFamily="34" charset="0"/>
              </a:rPr>
              <a:t>All information shared needs to be factual</a:t>
            </a:r>
          </a:p>
          <a:p>
            <a:r>
              <a:rPr lang="en-US" sz="1500" cap="none" dirty="0">
                <a:latin typeface="Calibri" panose="020F0502020204030204" pitchFamily="34" charset="0"/>
              </a:rPr>
              <a:t>Do not have Non-District Residents leading the effort</a:t>
            </a:r>
          </a:p>
          <a:p>
            <a:r>
              <a:rPr lang="en-US" sz="1500" dirty="0">
                <a:latin typeface="Calibri" panose="020F0502020204030204" pitchFamily="34" charset="0"/>
              </a:rPr>
              <a:t>Use of Social Media???</a:t>
            </a:r>
            <a:endParaRPr lang="en-US" sz="1500" cap="none" dirty="0">
              <a:latin typeface="Calibri" panose="020F0502020204030204" pitchFamily="34" charset="0"/>
            </a:endParaRPr>
          </a:p>
          <a:p>
            <a:r>
              <a:rPr lang="en-US" sz="1500" cap="none" dirty="0">
                <a:latin typeface="Calibri" panose="020F0502020204030204" pitchFamily="34" charset="0"/>
              </a:rPr>
              <a:t>Focus of Information should be on 4 Questions?</a:t>
            </a:r>
          </a:p>
          <a:p>
            <a:pPr marL="800100" lvl="1" indent="-342900">
              <a:buFont typeface="+mj-lt"/>
              <a:buAutoNum type="arabicPeriod"/>
            </a:pPr>
            <a:r>
              <a:rPr lang="en-US" sz="1500" cap="none" dirty="0">
                <a:latin typeface="Calibri" panose="020F0502020204030204" pitchFamily="34" charset="0"/>
              </a:rPr>
              <a:t>What is the Need?</a:t>
            </a:r>
          </a:p>
          <a:p>
            <a:pPr marL="800100" lvl="1" indent="-342900">
              <a:buFont typeface="+mj-lt"/>
              <a:buAutoNum type="arabicPeriod"/>
            </a:pPr>
            <a:r>
              <a:rPr lang="en-US" sz="1500" cap="none" dirty="0">
                <a:latin typeface="Calibri" panose="020F0502020204030204" pitchFamily="34" charset="0"/>
              </a:rPr>
              <a:t>What is the Proposal?</a:t>
            </a:r>
          </a:p>
          <a:p>
            <a:pPr marL="800100" lvl="1" indent="-342900">
              <a:buFont typeface="+mj-lt"/>
              <a:buAutoNum type="arabicPeriod"/>
            </a:pPr>
            <a:r>
              <a:rPr lang="en-US" sz="1500" cap="none" dirty="0">
                <a:latin typeface="Calibri" panose="020F0502020204030204" pitchFamily="34" charset="0"/>
              </a:rPr>
              <a:t>What is the Cost?</a:t>
            </a:r>
          </a:p>
          <a:p>
            <a:pPr marL="800100" lvl="1" indent="-342900">
              <a:buFont typeface="+mj-lt"/>
              <a:buAutoNum type="arabicPeriod"/>
            </a:pPr>
            <a:r>
              <a:rPr lang="en-US" sz="1500" dirty="0">
                <a:latin typeface="Calibri" panose="020F0502020204030204" pitchFamily="34" charset="0"/>
              </a:rPr>
              <a:t>Why Now?</a:t>
            </a:r>
          </a:p>
          <a:p>
            <a:pPr marL="800100" lvl="1" indent="-342900">
              <a:buFont typeface="+mj-lt"/>
              <a:buAutoNum type="arabicPeriod"/>
            </a:pPr>
            <a:endParaRPr lang="en-US" sz="1500" cap="none" dirty="0">
              <a:latin typeface="Calibri" panose="020F0502020204030204" pitchFamily="34" charset="0"/>
            </a:endParaRPr>
          </a:p>
          <a:p>
            <a:pPr marL="800100" lvl="1" indent="-342900">
              <a:buFont typeface="+mj-lt"/>
              <a:buAutoNum type="arabicPeriod"/>
            </a:pPr>
            <a:endParaRPr lang="en-US" sz="1500" cap="none" dirty="0">
              <a:latin typeface="Calibri" panose="020F0502020204030204" pitchFamily="34" charset="0"/>
            </a:endParaRPr>
          </a:p>
          <a:p>
            <a:pPr marL="800100" lvl="1" indent="-342900">
              <a:buFont typeface="+mj-lt"/>
              <a:buAutoNum type="arabicPeriod"/>
            </a:pPr>
            <a:endParaRPr lang="en-US" sz="1500" cap="none" dirty="0">
              <a:latin typeface="Calibri" panose="020F0502020204030204" pitchFamily="34" charset="0"/>
            </a:endParaRPr>
          </a:p>
          <a:p>
            <a:pPr marL="800100" lvl="1" indent="-342900">
              <a:buFont typeface="+mj-lt"/>
              <a:buAutoNum type="arabicPeriod"/>
            </a:pPr>
            <a:endParaRPr lang="en-US" sz="1200" b="1" cap="none" dirty="0">
              <a:latin typeface="Calibri" panose="020F0502020204030204" pitchFamily="34" charset="0"/>
            </a:endParaRPr>
          </a:p>
          <a:p>
            <a:pPr marL="0" lvl="1" indent="0">
              <a:buFont typeface="+mj-lt"/>
              <a:buAutoNum type="arabicPeriod"/>
            </a:pPr>
            <a:endParaRPr lang="en-US" sz="1200" b="1" cap="none" dirty="0">
              <a:latin typeface="Calibri" panose="020F050202020403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581" y="3274170"/>
            <a:ext cx="1807769" cy="1514246"/>
          </a:xfrm>
          <a:prstGeom prst="rect">
            <a:avLst/>
          </a:prstGeom>
        </p:spPr>
      </p:pic>
    </p:spTree>
    <p:extLst>
      <p:ext uri="{BB962C8B-B14F-4D97-AF65-F5344CB8AC3E}">
        <p14:creationId xmlns:p14="http://schemas.microsoft.com/office/powerpoint/2010/main" val="4177945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1" y="791570"/>
            <a:ext cx="4018839" cy="5262390"/>
          </a:xfrm>
        </p:spPr>
        <p:txBody>
          <a:bodyPr anchor="ctr">
            <a:normAutofit/>
          </a:bodyPr>
          <a:lstStyle/>
          <a:p>
            <a:pPr algn="r"/>
            <a:r>
              <a:rPr lang="en-US" sz="5400">
                <a:solidFill>
                  <a:schemeClr val="bg2"/>
                </a:solidFill>
              </a:rPr>
              <a:t>School District Elections &amp; Bonding</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sz="quarter" idx="13"/>
          </p:nvPr>
        </p:nvSpPr>
        <p:spPr>
          <a:xfrm>
            <a:off x="6176720" y="791570"/>
            <a:ext cx="4892308" cy="5262390"/>
          </a:xfrm>
        </p:spPr>
        <p:txBody>
          <a:bodyPr anchor="ctr">
            <a:normAutofit/>
          </a:bodyPr>
          <a:lstStyle/>
          <a:p>
            <a:pPr marL="457200" lvl="1" indent="0">
              <a:buNone/>
            </a:pPr>
            <a:r>
              <a:rPr lang="en-US" sz="1800" b="1" cap="none" dirty="0">
                <a:latin typeface="Calibri" panose="020F0502020204030204" pitchFamily="34" charset="0"/>
              </a:rPr>
              <a:t>Bonding</a:t>
            </a:r>
          </a:p>
          <a:p>
            <a:pPr marL="457200" lvl="1" indent="0">
              <a:buNone/>
            </a:pPr>
            <a:endParaRPr lang="en-US" sz="1800" cap="none" dirty="0">
              <a:latin typeface="Calibri" panose="020F0502020204030204" pitchFamily="34" charset="0"/>
            </a:endParaRPr>
          </a:p>
          <a:p>
            <a:pPr lvl="1"/>
            <a:r>
              <a:rPr lang="en-US" sz="1800" cap="none" dirty="0">
                <a:latin typeface="Calibri" panose="020F0502020204030204" pitchFamily="34" charset="0"/>
              </a:rPr>
              <a:t>Bonds can be sold as a result of an election or can be financed through the District’s Building Fund</a:t>
            </a:r>
          </a:p>
          <a:p>
            <a:pPr lvl="1"/>
            <a:r>
              <a:rPr lang="en-US" sz="1800" cap="none" dirty="0">
                <a:latin typeface="Calibri" panose="020F0502020204030204" pitchFamily="34" charset="0"/>
              </a:rPr>
              <a:t>When levying to pay bonds, Districts should levy enough mill to pay  110% of principle, and interest due.  (This is because not all people pay their taxes on time and many other pay early and get a 5% discount)</a:t>
            </a:r>
          </a:p>
          <a:p>
            <a:pPr lvl="1"/>
            <a:r>
              <a:rPr lang="en-US" sz="1800" cap="none" dirty="0">
                <a:latin typeface="Calibri" panose="020F0502020204030204" pitchFamily="34" charset="0"/>
              </a:rPr>
              <a:t>If you have existing bonded debt, take a look at your interest rates and when the Bonds are callable.  It may be wise to refinance the debt</a:t>
            </a:r>
            <a:r>
              <a:rPr lang="en-US" sz="1800" b="1" cap="none" dirty="0">
                <a:latin typeface="Calibri" panose="020F0502020204030204" pitchFamily="34" charset="0"/>
              </a:rPr>
              <a:t>.  </a:t>
            </a:r>
          </a:p>
          <a:p>
            <a:pPr marL="0" lvl="1" indent="0">
              <a:buFont typeface="+mj-lt"/>
              <a:buAutoNum type="arabicPeriod"/>
            </a:pPr>
            <a:endParaRPr lang="en-US" sz="1800" b="1" cap="none" dirty="0">
              <a:latin typeface="Calibri" panose="020F0502020204030204" pitchFamily="34" charset="0"/>
            </a:endParaRPr>
          </a:p>
        </p:txBody>
      </p:sp>
    </p:spTree>
    <p:extLst>
      <p:ext uri="{BB962C8B-B14F-4D97-AF65-F5344CB8AC3E}">
        <p14:creationId xmlns:p14="http://schemas.microsoft.com/office/powerpoint/2010/main" val="6257022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743" y="685800"/>
            <a:ext cx="5958837" cy="1485900"/>
          </a:xfrm>
        </p:spPr>
        <p:txBody>
          <a:bodyPr>
            <a:normAutofit/>
          </a:bodyPr>
          <a:lstStyle/>
          <a:p>
            <a:r>
              <a:rPr lang="en-US"/>
              <a:t>Questions / Comments</a:t>
            </a:r>
          </a:p>
        </p:txBody>
      </p:sp>
      <p:sp>
        <p:nvSpPr>
          <p:cNvPr id="3" name="Content Placeholder 2"/>
          <p:cNvSpPr>
            <a:spLocks noGrp="1"/>
          </p:cNvSpPr>
          <p:nvPr>
            <p:ph sz="quarter" idx="13"/>
          </p:nvPr>
        </p:nvSpPr>
        <p:spPr>
          <a:xfrm>
            <a:off x="784743" y="2286000"/>
            <a:ext cx="5958837" cy="3581400"/>
          </a:xfrm>
        </p:spPr>
        <p:txBody>
          <a:bodyPr>
            <a:normAutofit/>
          </a:bodyPr>
          <a:lstStyle/>
          <a:p>
            <a:pPr marL="0" indent="0">
              <a:buNone/>
            </a:pPr>
            <a:r>
              <a:rPr lang="en-US" cap="none" dirty="0">
                <a:latin typeface="Calibri" panose="020F0502020204030204" pitchFamily="34" charset="0"/>
              </a:rPr>
              <a:t>Due Date on Assignments – Should be emailed by Sunday, </a:t>
            </a:r>
            <a:r>
              <a:rPr lang="en-US" dirty="0">
                <a:latin typeface="Calibri" panose="020F0502020204030204" pitchFamily="34" charset="0"/>
              </a:rPr>
              <a:t>October 29</a:t>
            </a:r>
            <a:r>
              <a:rPr lang="en-US" baseline="30000" dirty="0">
                <a:latin typeface="Calibri" panose="020F0502020204030204" pitchFamily="34" charset="0"/>
              </a:rPr>
              <a:t>th</a:t>
            </a:r>
            <a:r>
              <a:rPr lang="en-US" cap="none" dirty="0">
                <a:latin typeface="Calibri" panose="020F0502020204030204" pitchFamily="34" charset="0"/>
              </a:rPr>
              <a:t>to </a:t>
            </a:r>
            <a:r>
              <a:rPr lang="en-US" cap="none" dirty="0">
                <a:latin typeface="Calibri" panose="020F0502020204030204" pitchFamily="34" charset="0"/>
                <a:hlinkClick r:id="rId3"/>
              </a:rPr>
              <a:t>Mike.Bitz@msd1.org</a:t>
            </a:r>
            <a:endParaRPr lang="en-US" cap="none" dirty="0">
              <a:latin typeface="Calibri" panose="020F0502020204030204" pitchFamily="34" charset="0"/>
            </a:endParaRPr>
          </a:p>
          <a:p>
            <a:pPr marL="0" indent="0">
              <a:buNone/>
            </a:pPr>
            <a:endParaRPr lang="en-US" cap="none" dirty="0">
              <a:latin typeface="Calibri" panose="020F0502020204030204" pitchFamily="34" charset="0"/>
            </a:endParaRPr>
          </a:p>
          <a:p>
            <a:pPr marL="342900" indent="-342900">
              <a:buFont typeface="+mj-lt"/>
              <a:buAutoNum type="arabicPeriod"/>
            </a:pPr>
            <a:r>
              <a:rPr lang="en-US" cap="none" dirty="0">
                <a:latin typeface="Calibri" panose="020F0502020204030204" pitchFamily="34" charset="0"/>
              </a:rPr>
              <a:t>Yearly Calendar</a:t>
            </a:r>
          </a:p>
        </p:txBody>
      </p:sp>
      <p:sp>
        <p:nvSpPr>
          <p:cNvPr id="11" name="Rectangle 10">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2340" y="1228905"/>
            <a:ext cx="3299579" cy="4399437"/>
          </a:xfrm>
          <a:prstGeom prst="rect">
            <a:avLst/>
          </a:prstGeom>
        </p:spPr>
      </p:pic>
    </p:spTree>
    <p:extLst>
      <p:ext uri="{BB962C8B-B14F-4D97-AF65-F5344CB8AC3E}">
        <p14:creationId xmlns:p14="http://schemas.microsoft.com/office/powerpoint/2010/main" val="242983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1" y="791570"/>
            <a:ext cx="4018839" cy="5262390"/>
          </a:xfrm>
        </p:spPr>
        <p:txBody>
          <a:bodyPr anchor="ctr">
            <a:normAutofit/>
          </a:bodyPr>
          <a:lstStyle/>
          <a:p>
            <a:pPr algn="r"/>
            <a:r>
              <a:rPr lang="en-US" sz="5400" dirty="0">
                <a:solidFill>
                  <a:schemeClr val="bg2"/>
                </a:solidFill>
              </a:rPr>
              <a:t>NDCC </a:t>
            </a:r>
            <a:br>
              <a:rPr lang="en-US" sz="5400" dirty="0">
                <a:solidFill>
                  <a:schemeClr val="bg2"/>
                </a:solidFill>
              </a:rPr>
            </a:br>
            <a:r>
              <a:rPr lang="en-US" sz="5400" dirty="0">
                <a:solidFill>
                  <a:schemeClr val="bg2"/>
                </a:solidFill>
              </a:rPr>
              <a:t>15.1-07-20.1</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sz="quarter" idx="13"/>
          </p:nvPr>
        </p:nvSpPr>
        <p:spPr>
          <a:xfrm>
            <a:off x="6176720" y="791570"/>
            <a:ext cx="4892308" cy="5262390"/>
          </a:xfrm>
        </p:spPr>
        <p:txBody>
          <a:bodyPr anchor="ctr">
            <a:normAutofit/>
          </a:bodyPr>
          <a:lstStyle/>
          <a:p>
            <a:pPr marL="0" indent="0">
              <a:buNone/>
            </a:pPr>
            <a:r>
              <a:rPr lang="en-US" sz="1500" cap="none">
                <a:latin typeface="Cambria"/>
                <a:cs typeface="Cambria"/>
              </a:rPr>
              <a:t>School district business manager - Employment - Oversight - Reports to board.</a:t>
            </a:r>
          </a:p>
          <a:p>
            <a:pPr marL="0" indent="0">
              <a:buNone/>
            </a:pPr>
            <a:r>
              <a:rPr lang="en-US" sz="1500" cap="none">
                <a:latin typeface="Cambria"/>
                <a:cs typeface="Cambria"/>
              </a:rPr>
              <a:t>1. All decisions regarding the selection and employment of a school district business manager</a:t>
            </a:r>
            <a:r>
              <a:rPr lang="en-US" sz="1500" u="sng" cap="none">
                <a:latin typeface="Cambria"/>
                <a:cs typeface="Cambria"/>
              </a:rPr>
              <a:t> and all decisions regarding the suspension and dismissal of a school district business manager belong to the board of a school district</a:t>
            </a:r>
            <a:r>
              <a:rPr lang="en-US" sz="1500" cap="none">
                <a:latin typeface="Cambria"/>
                <a:cs typeface="Cambria"/>
              </a:rPr>
              <a:t>, as set forth in section 15.1-09-33.</a:t>
            </a:r>
          </a:p>
          <a:p>
            <a:pPr marL="0" indent="0">
              <a:buNone/>
            </a:pPr>
            <a:r>
              <a:rPr lang="en-US" sz="1500" cap="none">
                <a:latin typeface="Cambria"/>
                <a:cs typeface="Cambria"/>
              </a:rPr>
              <a:t>2. The board shall exercise administrative oversight with respect to the school district business manager </a:t>
            </a:r>
            <a:r>
              <a:rPr lang="en-US" sz="1500" u="sng" cap="none">
                <a:latin typeface="Cambria"/>
                <a:cs typeface="Cambria"/>
              </a:rPr>
              <a:t>unless the board has established an alternate supervisory structure that is clearly defined in the board's policy and is represented in the school district’s organizational chart, and through board action delegates to the superintendent supervisory responsibility of the business manager's daily operations</a:t>
            </a:r>
            <a:r>
              <a:rPr lang="en-US" sz="1500" cap="none">
                <a:latin typeface="Cambria"/>
                <a:cs typeface="Cambria"/>
              </a:rPr>
              <a:t>.</a:t>
            </a:r>
          </a:p>
          <a:p>
            <a:pPr marL="0" indent="0">
              <a:buNone/>
            </a:pPr>
            <a:r>
              <a:rPr lang="en-US" sz="1500" cap="none">
                <a:latin typeface="Cambria"/>
                <a:cs typeface="Cambria"/>
              </a:rPr>
              <a:t>3. All financial reports, whether statutorily mandated or requested by the board, and whether written or oral, </a:t>
            </a:r>
            <a:r>
              <a:rPr lang="en-US" sz="1500" u="sng" cap="none">
                <a:latin typeface="Cambria"/>
                <a:cs typeface="Cambria"/>
              </a:rPr>
              <a:t>must be personally presented to the board by the school district business manager.</a:t>
            </a:r>
          </a:p>
        </p:txBody>
      </p:sp>
    </p:spTree>
    <p:extLst>
      <p:ext uri="{BB962C8B-B14F-4D97-AF65-F5344CB8AC3E}">
        <p14:creationId xmlns:p14="http://schemas.microsoft.com/office/powerpoint/2010/main" val="554253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normAutofit/>
          </a:bodyPr>
          <a:lstStyle/>
          <a:p>
            <a:r>
              <a:rPr lang="en-US"/>
              <a:t>NDCC 15.1-09-33</a:t>
            </a:r>
          </a:p>
        </p:txBody>
      </p:sp>
      <p:graphicFrame>
        <p:nvGraphicFramePr>
          <p:cNvPr id="5" name="Content Placeholder 2">
            <a:extLst>
              <a:ext uri="{FF2B5EF4-FFF2-40B4-BE49-F238E27FC236}">
                <a16:creationId xmlns:a16="http://schemas.microsoft.com/office/drawing/2014/main" id="{A488136B-BEE2-4D81-BD31-810973FB6ECA}"/>
              </a:ext>
            </a:extLst>
          </p:cNvPr>
          <p:cNvGraphicFramePr>
            <a:graphicFrameLocks noGrp="1"/>
          </p:cNvGraphicFramePr>
          <p:nvPr>
            <p:ph sz="quarter" idx="13"/>
            <p:extLst>
              <p:ext uri="{D42A27DB-BD31-4B8C-83A1-F6EECF244321}">
                <p14:modId xmlns:p14="http://schemas.microsoft.com/office/powerpoint/2010/main" val="2908478147"/>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1792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63864" y="685800"/>
            <a:ext cx="7705164" cy="1485900"/>
          </a:xfrm>
        </p:spPr>
        <p:txBody>
          <a:bodyPr>
            <a:normAutofit/>
          </a:bodyPr>
          <a:lstStyle/>
          <a:p>
            <a:r>
              <a:rPr lang="en-US"/>
              <a:t>Chain of Command</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sz="quarter" idx="13"/>
          </p:nvPr>
        </p:nvSpPr>
        <p:spPr>
          <a:xfrm>
            <a:off x="3363864" y="2286000"/>
            <a:ext cx="7705164" cy="3581400"/>
          </a:xfrm>
        </p:spPr>
        <p:txBody>
          <a:bodyPr>
            <a:normAutofit/>
          </a:bodyPr>
          <a:lstStyle/>
          <a:p>
            <a:pPr marL="0" indent="0">
              <a:buNone/>
            </a:pPr>
            <a:r>
              <a:rPr lang="en-US" b="1">
                <a:latin typeface="Calibri Light" panose="020F0302020204030204" pitchFamily="34" charset="0"/>
              </a:rPr>
              <a:t>W</a:t>
            </a:r>
            <a:r>
              <a:rPr lang="en-US" b="1" cap="none">
                <a:latin typeface="Calibri Light" panose="020F0302020204030204" pitchFamily="34" charset="0"/>
              </a:rPr>
              <a:t>ho evaluates the business manager in your school district?</a:t>
            </a:r>
          </a:p>
          <a:p>
            <a:pPr marL="0" indent="0">
              <a:buNone/>
            </a:pPr>
            <a:endParaRPr lang="en-US" b="1" cap="none">
              <a:latin typeface="Calibri Light" panose="020F0302020204030204" pitchFamily="34" charset="0"/>
            </a:endParaRPr>
          </a:p>
          <a:p>
            <a:r>
              <a:rPr lang="en-US" b="1" cap="none">
                <a:latin typeface="Calibri Light" panose="020F0302020204030204" pitchFamily="34" charset="0"/>
              </a:rPr>
              <a:t>School Board?</a:t>
            </a:r>
          </a:p>
          <a:p>
            <a:r>
              <a:rPr lang="en-US" b="1" cap="none">
                <a:latin typeface="Calibri Light" panose="020F0302020204030204" pitchFamily="34" charset="0"/>
              </a:rPr>
              <a:t>Superintendent?</a:t>
            </a:r>
          </a:p>
          <a:p>
            <a:r>
              <a:rPr lang="en-US" b="1" cap="none">
                <a:latin typeface="Calibri Light" panose="020F0302020204030204" pitchFamily="34" charset="0"/>
              </a:rPr>
              <a:t>No One?</a:t>
            </a:r>
          </a:p>
          <a:p>
            <a:pPr lvl="1"/>
            <a:endParaRPr lang="en-US"/>
          </a:p>
        </p:txBody>
      </p:sp>
    </p:spTree>
    <p:extLst>
      <p:ext uri="{BB962C8B-B14F-4D97-AF65-F5344CB8AC3E}">
        <p14:creationId xmlns:p14="http://schemas.microsoft.com/office/powerpoint/2010/main" val="195061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2900363" y="1471613"/>
            <a:ext cx="357187" cy="58578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A19A58-CF2E-AD4C-AFD6-744B39438EA4}"/>
              </a:ext>
            </a:extLst>
          </p:cNvPr>
          <p:cNvPicPr>
            <a:picLocks noChangeAspect="1"/>
          </p:cNvPicPr>
          <p:nvPr/>
        </p:nvPicPr>
        <p:blipFill>
          <a:blip r:embed="rId3"/>
          <a:stretch>
            <a:fillRect/>
          </a:stretch>
        </p:blipFill>
        <p:spPr>
          <a:xfrm>
            <a:off x="1658470" y="0"/>
            <a:ext cx="8875059" cy="6858000"/>
          </a:xfrm>
          <a:prstGeom prst="rect">
            <a:avLst/>
          </a:prstGeom>
        </p:spPr>
      </p:pic>
      <p:sp>
        <p:nvSpPr>
          <p:cNvPr id="6" name="Down Arrow 5">
            <a:extLst>
              <a:ext uri="{FF2B5EF4-FFF2-40B4-BE49-F238E27FC236}">
                <a16:creationId xmlns:a16="http://schemas.microsoft.com/office/drawing/2014/main" id="{6BD22D0D-D8B5-444D-B3ED-F12FF0E9C449}"/>
              </a:ext>
            </a:extLst>
          </p:cNvPr>
          <p:cNvSpPr/>
          <p:nvPr/>
        </p:nvSpPr>
        <p:spPr>
          <a:xfrm>
            <a:off x="3967843" y="2400300"/>
            <a:ext cx="326571" cy="5715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9606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93425552"/>
              </p:ext>
            </p:extLst>
          </p:nvPr>
        </p:nvGraphicFramePr>
        <p:xfrm>
          <a:off x="1504592" y="-1"/>
          <a:ext cx="8172450" cy="6315075"/>
        </p:xfrm>
        <a:graphic>
          <a:graphicData uri="http://schemas.openxmlformats.org/presentationml/2006/ole">
            <mc:AlternateContent xmlns:mc="http://schemas.openxmlformats.org/markup-compatibility/2006">
              <mc:Choice xmlns:v="urn:schemas-microsoft-com:vml" Requires="v">
                <p:oleObj name="Acrobat Document" r:id="rId3" imgW="7543529" imgH="5828923" progId="AcroExch.Document.11">
                  <p:embed/>
                </p:oleObj>
              </mc:Choice>
              <mc:Fallback>
                <p:oleObj name="Acrobat Document" r:id="rId3" imgW="7543529" imgH="5828923" progId="AcroExch.Document.11">
                  <p:embed/>
                  <p:pic>
                    <p:nvPicPr>
                      <p:cNvPr id="0" name=""/>
                      <p:cNvPicPr/>
                      <p:nvPr/>
                    </p:nvPicPr>
                    <p:blipFill>
                      <a:blip r:embed="rId4"/>
                      <a:stretch>
                        <a:fillRect/>
                      </a:stretch>
                    </p:blipFill>
                    <p:spPr>
                      <a:xfrm>
                        <a:off x="1504592" y="-1"/>
                        <a:ext cx="8172450" cy="6315075"/>
                      </a:xfrm>
                      <a:prstGeom prst="rect">
                        <a:avLst/>
                      </a:prstGeom>
                    </p:spPr>
                  </p:pic>
                </p:oleObj>
              </mc:Fallback>
            </mc:AlternateContent>
          </a:graphicData>
        </a:graphic>
      </p:graphicFrame>
      <p:sp>
        <p:nvSpPr>
          <p:cNvPr id="3" name="Down Arrow 2"/>
          <p:cNvSpPr/>
          <p:nvPr/>
        </p:nvSpPr>
        <p:spPr>
          <a:xfrm>
            <a:off x="4186238" y="2557463"/>
            <a:ext cx="357187" cy="414337"/>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301006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12340</TotalTime>
  <Words>7276</Words>
  <Application>Microsoft Macintosh PowerPoint</Application>
  <PresentationFormat>Widescreen</PresentationFormat>
  <Paragraphs>689</Paragraphs>
  <Slides>42</Slides>
  <Notes>42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53" baseType="lpstr">
      <vt:lpstr>Meiryo</vt:lpstr>
      <vt:lpstr>Arial</vt:lpstr>
      <vt:lpstr>Baghdad</vt:lpstr>
      <vt:lpstr>Calibri</vt:lpstr>
      <vt:lpstr>Calibri Light</vt:lpstr>
      <vt:lpstr>Cambria</vt:lpstr>
      <vt:lpstr>Franklin Gothic Book</vt:lpstr>
      <vt:lpstr>Times-Roman</vt:lpstr>
      <vt:lpstr>Default Design</vt:lpstr>
      <vt:lpstr>Crop</vt:lpstr>
      <vt:lpstr>Acrobat Document</vt:lpstr>
      <vt:lpstr>School district operations</vt:lpstr>
      <vt:lpstr>My Experience</vt:lpstr>
      <vt:lpstr>Course Goals</vt:lpstr>
      <vt:lpstr>Assignment</vt:lpstr>
      <vt:lpstr>NDCC  15.1-07-20.1</vt:lpstr>
      <vt:lpstr>NDCC 15.1-09-33</vt:lpstr>
      <vt:lpstr>Chain of Command</vt:lpstr>
      <vt:lpstr>PowerPoint Presentation</vt:lpstr>
      <vt:lpstr>PowerPoint Presentation</vt:lpstr>
      <vt:lpstr>PowerPoint Presentation</vt:lpstr>
      <vt:lpstr>PowerPoint Presentation</vt:lpstr>
      <vt:lpstr>North Dakota  School Fund Formula  Example: Mandan School District </vt:lpstr>
      <vt:lpstr>2021 -2022 School Year Most Recent Year Available  </vt:lpstr>
      <vt:lpstr>Challenges to the  ND School Funding Formula</vt:lpstr>
      <vt:lpstr>Challenges to the  ND School Funding Formula</vt:lpstr>
      <vt:lpstr>North Dakota Property Taxes are  Based on Taxable Value</vt:lpstr>
      <vt:lpstr>Example of How to Figure Taxable Value</vt:lpstr>
      <vt:lpstr>Examples of How to Figure Taxable Value (Cont.)</vt:lpstr>
      <vt:lpstr>PowerPoint Presentation</vt:lpstr>
      <vt:lpstr>Types of School District Levies</vt:lpstr>
      <vt:lpstr>Types of School Levies (Cont.)</vt:lpstr>
      <vt:lpstr>What is a Mill?</vt:lpstr>
      <vt:lpstr>School District Mill Levy Calculation</vt:lpstr>
      <vt:lpstr>Budgeting &amp; Accounting</vt:lpstr>
      <vt:lpstr>Budgeting &amp; Accounting</vt:lpstr>
      <vt:lpstr>Budgeting &amp; Accounting</vt:lpstr>
      <vt:lpstr>Budgeting &amp; Accounting</vt:lpstr>
      <vt:lpstr>PowerPoint Presentation</vt:lpstr>
      <vt:lpstr>Administrative Practices &amp; Procedures</vt:lpstr>
      <vt:lpstr>Administrative Practices &amp; Procedures</vt:lpstr>
      <vt:lpstr>Administrative Practices &amp; Procedures</vt:lpstr>
      <vt:lpstr>Investments &amp; Insurance</vt:lpstr>
      <vt:lpstr>State &amp; Federal Reporting</vt:lpstr>
      <vt:lpstr>Human Resources</vt:lpstr>
      <vt:lpstr>Bidding, Purchasing, &amp; Inventories</vt:lpstr>
      <vt:lpstr>Bidding, Purchasing, &amp; Inventories</vt:lpstr>
      <vt:lpstr>Support Services &amp; Activities</vt:lpstr>
      <vt:lpstr>School District Elections &amp; Bonding</vt:lpstr>
      <vt:lpstr>School District Elections &amp; Bonding</vt:lpstr>
      <vt:lpstr>School District Elections &amp; Bonding</vt:lpstr>
      <vt:lpstr>School District Elections &amp; Bonding</vt:lpstr>
      <vt:lpstr>Questions /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district operations</dc:title>
  <dc:creator>Mike Bitz</dc:creator>
  <cp:lastModifiedBy>MIKE BITZ</cp:lastModifiedBy>
  <cp:revision>57</cp:revision>
  <cp:lastPrinted>2023-09-08T14:46:05Z</cp:lastPrinted>
  <dcterms:created xsi:type="dcterms:W3CDTF">2020-07-13T13:04:06Z</dcterms:created>
  <dcterms:modified xsi:type="dcterms:W3CDTF">2023-09-18T16:31:29Z</dcterms:modified>
</cp:coreProperties>
</file>