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9" r:id="rId3"/>
    <p:sldId id="274" r:id="rId4"/>
    <p:sldId id="260" r:id="rId5"/>
    <p:sldId id="261" r:id="rId6"/>
    <p:sldId id="262" r:id="rId7"/>
    <p:sldId id="263" r:id="rId8"/>
    <p:sldId id="264" r:id="rId9"/>
    <p:sldId id="265" r:id="rId10"/>
    <p:sldId id="300" r:id="rId11"/>
    <p:sldId id="266" r:id="rId12"/>
    <p:sldId id="267" r:id="rId13"/>
    <p:sldId id="268" r:id="rId14"/>
    <p:sldId id="269" r:id="rId15"/>
    <p:sldId id="270" r:id="rId16"/>
    <p:sldId id="301" r:id="rId17"/>
    <p:sldId id="271" r:id="rId18"/>
    <p:sldId id="298" r:id="rId19"/>
    <p:sldId id="272" r:id="rId20"/>
    <p:sldId id="273" r:id="rId21"/>
    <p:sldId id="275" r:id="rId22"/>
    <p:sldId id="276" r:id="rId23"/>
    <p:sldId id="277" r:id="rId24"/>
    <p:sldId id="279" r:id="rId25"/>
    <p:sldId id="280" r:id="rId26"/>
    <p:sldId id="299" r:id="rId27"/>
    <p:sldId id="281" r:id="rId28"/>
    <p:sldId id="282" r:id="rId29"/>
    <p:sldId id="283" r:id="rId30"/>
    <p:sldId id="303" r:id="rId31"/>
    <p:sldId id="284" r:id="rId32"/>
    <p:sldId id="304" r:id="rId33"/>
    <p:sldId id="285" r:id="rId34"/>
    <p:sldId id="286" r:id="rId35"/>
    <p:sldId id="287" r:id="rId36"/>
    <p:sldId id="305" r:id="rId37"/>
    <p:sldId id="288" r:id="rId38"/>
    <p:sldId id="289" r:id="rId39"/>
    <p:sldId id="290" r:id="rId40"/>
    <p:sldId id="291" r:id="rId41"/>
    <p:sldId id="292" r:id="rId42"/>
    <p:sldId id="302" r:id="rId43"/>
    <p:sldId id="306" r:id="rId44"/>
    <p:sldId id="293" r:id="rId45"/>
    <p:sldId id="294" r:id="rId46"/>
    <p:sldId id="295" r:id="rId47"/>
    <p:sldId id="296" r:id="rId48"/>
    <p:sldId id="297"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0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11207050-F058-4A71-BF0A-1461EB095F3C}" type="datetimeFigureOut">
              <a:rPr lang="en-US" smtClean="0"/>
              <a:t>3/6/2023</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49C6450E-70CF-472D-A34E-3B3C091F2DA6}" type="slidenum">
              <a:rPr lang="en-US" smtClean="0"/>
              <a:t>‹#›</a:t>
            </a:fld>
            <a:endParaRPr lang="en-US"/>
          </a:p>
        </p:txBody>
      </p:sp>
    </p:spTree>
    <p:extLst>
      <p:ext uri="{BB962C8B-B14F-4D97-AF65-F5344CB8AC3E}">
        <p14:creationId xmlns:p14="http://schemas.microsoft.com/office/powerpoint/2010/main" val="3310131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07050-F058-4A71-BF0A-1461EB095F3C}"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6450E-70CF-472D-A34E-3B3C091F2DA6}" type="slidenum">
              <a:rPr lang="en-US" smtClean="0"/>
              <a:t>‹#›</a:t>
            </a:fld>
            <a:endParaRPr lang="en-US"/>
          </a:p>
        </p:txBody>
      </p:sp>
    </p:spTree>
    <p:extLst>
      <p:ext uri="{BB962C8B-B14F-4D97-AF65-F5344CB8AC3E}">
        <p14:creationId xmlns:p14="http://schemas.microsoft.com/office/powerpoint/2010/main" val="1836070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11207050-F058-4A71-BF0A-1461EB095F3C}" type="datetimeFigureOut">
              <a:rPr lang="en-US" smtClean="0"/>
              <a:t>3/6/2023</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49C6450E-70CF-472D-A34E-3B3C091F2DA6}" type="slidenum">
              <a:rPr lang="en-US" smtClean="0"/>
              <a:t>‹#›</a:t>
            </a:fld>
            <a:endParaRPr lang="en-US"/>
          </a:p>
        </p:txBody>
      </p:sp>
    </p:spTree>
    <p:extLst>
      <p:ext uri="{BB962C8B-B14F-4D97-AF65-F5344CB8AC3E}">
        <p14:creationId xmlns:p14="http://schemas.microsoft.com/office/powerpoint/2010/main" val="1043654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07050-F058-4A71-BF0A-1461EB095F3C}"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49C6450E-70CF-472D-A34E-3B3C091F2DA6}" type="slidenum">
              <a:rPr lang="en-US" smtClean="0"/>
              <a:t>‹#›</a:t>
            </a:fld>
            <a:endParaRPr lang="en-US"/>
          </a:p>
        </p:txBody>
      </p:sp>
    </p:spTree>
    <p:extLst>
      <p:ext uri="{BB962C8B-B14F-4D97-AF65-F5344CB8AC3E}">
        <p14:creationId xmlns:p14="http://schemas.microsoft.com/office/powerpoint/2010/main" val="2889245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1207050-F058-4A71-BF0A-1461EB095F3C}" type="datetimeFigureOut">
              <a:rPr lang="en-US" smtClean="0"/>
              <a:t>3/6/2023</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9C6450E-70CF-472D-A34E-3B3C091F2DA6}" type="slidenum">
              <a:rPr lang="en-US" smtClean="0"/>
              <a:t>‹#›</a:t>
            </a:fld>
            <a:endParaRPr lang="en-US"/>
          </a:p>
        </p:txBody>
      </p:sp>
    </p:spTree>
    <p:extLst>
      <p:ext uri="{BB962C8B-B14F-4D97-AF65-F5344CB8AC3E}">
        <p14:creationId xmlns:p14="http://schemas.microsoft.com/office/powerpoint/2010/main" val="53924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207050-F058-4A71-BF0A-1461EB095F3C}"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6450E-70CF-472D-A34E-3B3C091F2DA6}" type="slidenum">
              <a:rPr lang="en-US" smtClean="0"/>
              <a:t>‹#›</a:t>
            </a:fld>
            <a:endParaRPr lang="en-US"/>
          </a:p>
        </p:txBody>
      </p:sp>
    </p:spTree>
    <p:extLst>
      <p:ext uri="{BB962C8B-B14F-4D97-AF65-F5344CB8AC3E}">
        <p14:creationId xmlns:p14="http://schemas.microsoft.com/office/powerpoint/2010/main" val="3685204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207050-F058-4A71-BF0A-1461EB095F3C}" type="datetimeFigureOut">
              <a:rPr lang="en-US" smtClean="0"/>
              <a:t>3/6/2023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6450E-70CF-472D-A34E-3B3C091F2DA6}" type="slidenum">
              <a:rPr lang="en-US" smtClean="0"/>
              <a:t>‹#›</a:t>
            </a:fld>
            <a:endParaRPr lang="en-US"/>
          </a:p>
        </p:txBody>
      </p:sp>
    </p:spTree>
    <p:extLst>
      <p:ext uri="{BB962C8B-B14F-4D97-AF65-F5344CB8AC3E}">
        <p14:creationId xmlns:p14="http://schemas.microsoft.com/office/powerpoint/2010/main" val="2687581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207050-F058-4A71-BF0A-1461EB095F3C}" type="datetimeFigureOut">
              <a:rPr lang="en-US" smtClean="0"/>
              <a:t>3/6/2023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6450E-70CF-472D-A34E-3B3C091F2DA6}" type="slidenum">
              <a:rPr lang="en-US" smtClean="0"/>
              <a:t>‹#›</a:t>
            </a:fld>
            <a:endParaRPr lang="en-US"/>
          </a:p>
        </p:txBody>
      </p:sp>
    </p:spTree>
    <p:extLst>
      <p:ext uri="{BB962C8B-B14F-4D97-AF65-F5344CB8AC3E}">
        <p14:creationId xmlns:p14="http://schemas.microsoft.com/office/powerpoint/2010/main" val="150541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07050-F058-4A71-BF0A-1461EB095F3C}" type="datetimeFigureOut">
              <a:rPr lang="en-US" smtClean="0"/>
              <a:t>3/6/2023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C6450E-70CF-472D-A34E-3B3C091F2DA6}" type="slidenum">
              <a:rPr lang="en-US" smtClean="0"/>
              <a:t>‹#›</a:t>
            </a:fld>
            <a:endParaRPr lang="en-US"/>
          </a:p>
        </p:txBody>
      </p:sp>
    </p:spTree>
    <p:extLst>
      <p:ext uri="{BB962C8B-B14F-4D97-AF65-F5344CB8AC3E}">
        <p14:creationId xmlns:p14="http://schemas.microsoft.com/office/powerpoint/2010/main" val="3957925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1207050-F058-4A71-BF0A-1461EB095F3C}" type="datetimeFigureOut">
              <a:rPr lang="en-US" smtClean="0"/>
              <a:t>3/6/2023</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49C6450E-70CF-472D-A34E-3B3C091F2DA6}" type="slidenum">
              <a:rPr lang="en-US" smtClean="0"/>
              <a:t>‹#›</a:t>
            </a:fld>
            <a:endParaRPr lang="en-US"/>
          </a:p>
        </p:txBody>
      </p:sp>
    </p:spTree>
    <p:extLst>
      <p:ext uri="{BB962C8B-B14F-4D97-AF65-F5344CB8AC3E}">
        <p14:creationId xmlns:p14="http://schemas.microsoft.com/office/powerpoint/2010/main" val="2100214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207050-F058-4A71-BF0A-1461EB095F3C}"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6450E-70CF-472D-A34E-3B3C091F2DA6}" type="slidenum">
              <a:rPr lang="en-US" smtClean="0"/>
              <a:t>‹#›</a:t>
            </a:fld>
            <a:endParaRPr lang="en-US"/>
          </a:p>
        </p:txBody>
      </p:sp>
    </p:spTree>
    <p:extLst>
      <p:ext uri="{BB962C8B-B14F-4D97-AF65-F5344CB8AC3E}">
        <p14:creationId xmlns:p14="http://schemas.microsoft.com/office/powerpoint/2010/main" val="101631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1207050-F058-4A71-BF0A-1461EB095F3C}" type="datetimeFigureOut">
              <a:rPr lang="en-US" smtClean="0"/>
              <a:t>3/6/2023</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49C6450E-70CF-472D-A34E-3B3C091F2DA6}"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6731044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nd.gov/labor/wage-and-hour-topic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https://attorneygeneral.nd.gov/sites/ag/files/documents/OpenRecordsManual.pdf" TargetMode="External"/><Relationship Id="rId2" Type="http://schemas.openxmlformats.org/officeDocument/2006/relationships/hyperlink" Target="http://www.legis.nd.gov/cencode/t44c04.pdf" TargetMode="External"/><Relationship Id="rId1" Type="http://schemas.openxmlformats.org/officeDocument/2006/relationships/slideLayout" Target="../slideLayouts/slideLayout2.xml"/><Relationship Id="rId4" Type="http://schemas.openxmlformats.org/officeDocument/2006/relationships/hyperlink" Target="https://attorneygeneral.nd.gov/sites/ag/files/documents/OpenMeetingsManual.pdf"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legis.nd.gov/"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dol.gov/whd/fls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t>
            </a:r>
            <a:r>
              <a:rPr lang="en-US" sz="4000" dirty="0"/>
              <a:t>introduction to school law</a:t>
            </a:r>
            <a:br>
              <a:rPr lang="en-US" sz="4000" dirty="0"/>
            </a:br>
            <a:endParaRPr lang="en-US" sz="4000" dirty="0"/>
          </a:p>
        </p:txBody>
      </p:sp>
      <p:sp>
        <p:nvSpPr>
          <p:cNvPr id="3" name="Subtitle 2"/>
          <p:cNvSpPr>
            <a:spLocks noGrp="1"/>
          </p:cNvSpPr>
          <p:nvPr>
            <p:ph type="subTitle" idx="1"/>
          </p:nvPr>
        </p:nvSpPr>
        <p:spPr/>
        <p:txBody>
          <a:bodyPr>
            <a:normAutofit/>
          </a:bodyPr>
          <a:lstStyle/>
          <a:p>
            <a:r>
              <a:rPr lang="en-US" sz="2200" dirty="0"/>
              <a:t>Amy L. De Kok, legal counsel, NDSBA</a:t>
            </a:r>
          </a:p>
        </p:txBody>
      </p:sp>
      <p:pic>
        <p:nvPicPr>
          <p:cNvPr id="4" name="Picture 3" descr="Z:\Files\Business Manager Certificate Program\Logos_graphics\tuxpi.com.1430752176 (2).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120" y="906162"/>
            <a:ext cx="1326292" cy="1321563"/>
          </a:xfrm>
          <a:prstGeom prst="rect">
            <a:avLst/>
          </a:prstGeom>
          <a:noFill/>
          <a:ln>
            <a:noFill/>
          </a:ln>
        </p:spPr>
      </p:pic>
    </p:spTree>
    <p:extLst>
      <p:ext uri="{BB962C8B-B14F-4D97-AF65-F5344CB8AC3E}">
        <p14:creationId xmlns:p14="http://schemas.microsoft.com/office/powerpoint/2010/main" val="901245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612004"/>
            <a:ext cx="11029616" cy="1013800"/>
          </a:xfrm>
        </p:spPr>
        <p:txBody>
          <a:bodyPr>
            <a:normAutofit/>
          </a:bodyPr>
          <a:lstStyle/>
          <a:p>
            <a:r>
              <a:rPr lang="en-US" sz="3200" dirty="0"/>
              <a:t>Wage and hour</a:t>
            </a:r>
          </a:p>
        </p:txBody>
      </p:sp>
      <p:sp>
        <p:nvSpPr>
          <p:cNvPr id="3" name="Content Placeholder 2"/>
          <p:cNvSpPr>
            <a:spLocks noGrp="1"/>
          </p:cNvSpPr>
          <p:nvPr>
            <p:ph idx="1"/>
          </p:nvPr>
        </p:nvSpPr>
        <p:spPr>
          <a:xfrm>
            <a:off x="475174" y="2008218"/>
            <a:ext cx="11241650" cy="4326321"/>
          </a:xfrm>
        </p:spPr>
        <p:txBody>
          <a:bodyPr anchor="t">
            <a:noAutofit/>
          </a:bodyPr>
          <a:lstStyle/>
          <a:p>
            <a:pPr marL="0" indent="0">
              <a:spcBef>
                <a:spcPts val="1800"/>
              </a:spcBef>
              <a:spcAft>
                <a:spcPts val="1800"/>
              </a:spcAft>
              <a:buNone/>
            </a:pPr>
            <a:r>
              <a:rPr lang="en-US" sz="2800" dirty="0"/>
              <a:t>NDCC Title 34 and NDAC sec. 46-02-07</a:t>
            </a:r>
          </a:p>
          <a:p>
            <a:pPr lvl="1">
              <a:spcBef>
                <a:spcPts val="1800"/>
              </a:spcBef>
              <a:spcAft>
                <a:spcPts val="1800"/>
              </a:spcAft>
            </a:pPr>
            <a:r>
              <a:rPr lang="en-US" sz="2200" dirty="0"/>
              <a:t>Addresses state minimum wage, overtime, and work break regulations</a:t>
            </a:r>
          </a:p>
          <a:p>
            <a:pPr lvl="1">
              <a:spcBef>
                <a:spcPts val="1800"/>
              </a:spcBef>
              <a:spcAft>
                <a:spcPts val="1800"/>
              </a:spcAft>
            </a:pPr>
            <a:r>
              <a:rPr lang="en-US" sz="2200" dirty="0"/>
              <a:t>North Dakota Department of Labor – Wage and Hour Division: </a:t>
            </a:r>
            <a:r>
              <a:rPr lang="en-US" sz="2200" dirty="0">
                <a:hlinkClick r:id="rId2"/>
              </a:rPr>
              <a:t>https://www.nd.gov/labor/wage-and-hour-topics</a:t>
            </a:r>
            <a:endParaRPr lang="en-US" sz="2200" dirty="0"/>
          </a:p>
          <a:p>
            <a:pPr lvl="1"/>
            <a:endParaRPr lang="en-US" sz="2200" dirty="0"/>
          </a:p>
        </p:txBody>
      </p:sp>
    </p:spTree>
    <p:extLst>
      <p:ext uri="{BB962C8B-B14F-4D97-AF65-F5344CB8AC3E}">
        <p14:creationId xmlns:p14="http://schemas.microsoft.com/office/powerpoint/2010/main" val="914750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Wage and hour (Cont.)</a:t>
            </a:r>
          </a:p>
        </p:txBody>
      </p:sp>
      <p:sp>
        <p:nvSpPr>
          <p:cNvPr id="3" name="Content Placeholder 2"/>
          <p:cNvSpPr>
            <a:spLocks noGrp="1"/>
          </p:cNvSpPr>
          <p:nvPr>
            <p:ph idx="1"/>
          </p:nvPr>
        </p:nvSpPr>
        <p:spPr>
          <a:xfrm>
            <a:off x="581193" y="2324637"/>
            <a:ext cx="11029615" cy="4533363"/>
          </a:xfrm>
        </p:spPr>
        <p:txBody>
          <a:bodyPr anchor="t">
            <a:normAutofit/>
          </a:bodyPr>
          <a:lstStyle/>
          <a:p>
            <a:pPr marL="0" indent="0">
              <a:spcBef>
                <a:spcPts val="1800"/>
              </a:spcBef>
              <a:spcAft>
                <a:spcPts val="1800"/>
              </a:spcAft>
              <a:buNone/>
            </a:pPr>
            <a:r>
              <a:rPr lang="en-US" sz="2400" dirty="0"/>
              <a:t>Public and private employers are required to pay non-exempt employees at least the minimum wage and overtime pay for more than 40 hours in a workweek</a:t>
            </a:r>
          </a:p>
          <a:p>
            <a:pPr lvl="1">
              <a:spcBef>
                <a:spcPts val="1800"/>
              </a:spcBef>
              <a:spcAft>
                <a:spcPts val="1800"/>
              </a:spcAft>
            </a:pPr>
            <a:r>
              <a:rPr lang="en-US" sz="2400" dirty="0"/>
              <a:t>$7.25 federal and state minimum wage</a:t>
            </a:r>
          </a:p>
          <a:p>
            <a:pPr lvl="1">
              <a:spcBef>
                <a:spcPts val="1800"/>
              </a:spcBef>
              <a:spcAft>
                <a:spcPts val="1800"/>
              </a:spcAft>
            </a:pPr>
            <a:r>
              <a:rPr lang="en-US" sz="2400" dirty="0"/>
              <a:t>Overtime: 1 ½ times regular rate of pay (even if no permission to work overtime)</a:t>
            </a:r>
          </a:p>
          <a:p>
            <a:pPr lvl="1">
              <a:spcBef>
                <a:spcPts val="1800"/>
              </a:spcBef>
              <a:spcAft>
                <a:spcPts val="1800"/>
              </a:spcAft>
            </a:pPr>
            <a:r>
              <a:rPr lang="en-US" sz="2400" dirty="0"/>
              <a:t>Actual hours worked – all time when an employee is required to be on employer’s premises, on duty,  or at a prescribed work place</a:t>
            </a:r>
          </a:p>
          <a:p>
            <a:pPr marL="324000" lvl="1" indent="0">
              <a:buNone/>
            </a:pPr>
            <a:endParaRPr lang="en-US" sz="2400" dirty="0"/>
          </a:p>
        </p:txBody>
      </p:sp>
    </p:spTree>
    <p:extLst>
      <p:ext uri="{BB962C8B-B14F-4D97-AF65-F5344CB8AC3E}">
        <p14:creationId xmlns:p14="http://schemas.microsoft.com/office/powerpoint/2010/main" val="2393691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WAGE AND HOUR (CONT.)</a:t>
            </a:r>
          </a:p>
        </p:txBody>
      </p:sp>
      <p:sp>
        <p:nvSpPr>
          <p:cNvPr id="3" name="Content Placeholder 2"/>
          <p:cNvSpPr>
            <a:spLocks noGrp="1"/>
          </p:cNvSpPr>
          <p:nvPr>
            <p:ph idx="1"/>
          </p:nvPr>
        </p:nvSpPr>
        <p:spPr>
          <a:xfrm>
            <a:off x="581192" y="2021983"/>
            <a:ext cx="11029615" cy="4520485"/>
          </a:xfrm>
        </p:spPr>
        <p:txBody>
          <a:bodyPr anchor="t">
            <a:normAutofit lnSpcReduction="10000"/>
          </a:bodyPr>
          <a:lstStyle/>
          <a:p>
            <a:r>
              <a:rPr lang="en-US" sz="2400" dirty="0"/>
              <a:t>Exemptions to wage and hour requirements:</a:t>
            </a:r>
          </a:p>
          <a:p>
            <a:pPr marL="781200" lvl="1" indent="-457200">
              <a:buFont typeface="+mj-lt"/>
              <a:buAutoNum type="arabicParenR"/>
            </a:pPr>
            <a:r>
              <a:rPr lang="en-US" sz="2200" dirty="0"/>
              <a:t>Executive</a:t>
            </a:r>
          </a:p>
          <a:p>
            <a:pPr marL="781200" lvl="1" indent="-457200">
              <a:buFont typeface="+mj-lt"/>
              <a:buAutoNum type="arabicParenR"/>
            </a:pPr>
            <a:r>
              <a:rPr lang="en-US" sz="2200" dirty="0"/>
              <a:t>Administrative</a:t>
            </a:r>
          </a:p>
          <a:p>
            <a:pPr marL="781200" lvl="1" indent="-457200">
              <a:buFont typeface="+mj-lt"/>
              <a:buAutoNum type="arabicParenR"/>
            </a:pPr>
            <a:r>
              <a:rPr lang="en-US" sz="2200" dirty="0"/>
              <a:t>Professional</a:t>
            </a:r>
          </a:p>
          <a:p>
            <a:r>
              <a:rPr lang="en-US" sz="2400" dirty="0"/>
              <a:t>Must meet specific requirements for each, but generally </a:t>
            </a:r>
            <a:r>
              <a:rPr lang="en-US" sz="2400" b="1" dirty="0"/>
              <a:t>salary basis/level </a:t>
            </a:r>
            <a:r>
              <a:rPr lang="en-US" sz="2400" dirty="0"/>
              <a:t>and </a:t>
            </a:r>
            <a:r>
              <a:rPr lang="en-US" sz="2400" b="1" dirty="0"/>
              <a:t>job duties </a:t>
            </a:r>
            <a:r>
              <a:rPr lang="en-US" sz="2400" dirty="0"/>
              <a:t>tests </a:t>
            </a:r>
          </a:p>
          <a:p>
            <a:r>
              <a:rPr lang="en-US" sz="2400" dirty="0"/>
              <a:t>Teachers (exempt)</a:t>
            </a:r>
          </a:p>
          <a:p>
            <a:r>
              <a:rPr lang="en-US" sz="2400" dirty="0"/>
              <a:t>Business Managers (non-exempt) – do not “exercise discretion and independent judgment in matters of significance”</a:t>
            </a:r>
          </a:p>
          <a:p>
            <a:r>
              <a:rPr lang="en-US" sz="2400" b="1" dirty="0"/>
              <a:t>Labels don’t matter </a:t>
            </a:r>
            <a:r>
              <a:rPr lang="en-US" sz="2400" dirty="0"/>
              <a:t>(e.g. “administrative” or “salaried” or “supervisor”)</a:t>
            </a:r>
          </a:p>
          <a:p>
            <a:pPr marL="324000" lvl="1" indent="0">
              <a:buNone/>
            </a:pPr>
            <a:endParaRPr lang="en-US" sz="2200" dirty="0"/>
          </a:p>
        </p:txBody>
      </p:sp>
    </p:spTree>
    <p:extLst>
      <p:ext uri="{BB962C8B-B14F-4D97-AF65-F5344CB8AC3E}">
        <p14:creationId xmlns:p14="http://schemas.microsoft.com/office/powerpoint/2010/main" val="1967187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WAGE AND HOUR (CONT.)</a:t>
            </a:r>
          </a:p>
        </p:txBody>
      </p:sp>
      <p:sp>
        <p:nvSpPr>
          <p:cNvPr id="3" name="Content Placeholder 2"/>
          <p:cNvSpPr>
            <a:spLocks noGrp="1"/>
          </p:cNvSpPr>
          <p:nvPr>
            <p:ph idx="1"/>
          </p:nvPr>
        </p:nvSpPr>
        <p:spPr>
          <a:xfrm>
            <a:off x="581192" y="2009104"/>
            <a:ext cx="11029615" cy="4494727"/>
          </a:xfrm>
        </p:spPr>
        <p:txBody>
          <a:bodyPr anchor="t">
            <a:normAutofit lnSpcReduction="10000"/>
          </a:bodyPr>
          <a:lstStyle/>
          <a:p>
            <a:r>
              <a:rPr lang="en-US" sz="2400" dirty="0"/>
              <a:t>Payment of final wages</a:t>
            </a:r>
          </a:p>
          <a:p>
            <a:pPr lvl="1">
              <a:buFont typeface="Wingdings" panose="05000000000000000000" pitchFamily="2" charset="2"/>
              <a:buChar char="Ø"/>
            </a:pPr>
            <a:r>
              <a:rPr lang="en-US" sz="2400" dirty="0"/>
              <a:t>Due on next regular payday</a:t>
            </a:r>
          </a:p>
          <a:p>
            <a:pPr lvl="1">
              <a:buFont typeface="Wingdings" panose="05000000000000000000" pitchFamily="2" charset="2"/>
              <a:buChar char="Ø"/>
            </a:pPr>
            <a:r>
              <a:rPr lang="en-US" sz="2400" dirty="0"/>
              <a:t>Certified mail at employee’s address or as otherwise agreed (direct deposit)</a:t>
            </a:r>
          </a:p>
          <a:p>
            <a:r>
              <a:rPr lang="en-US" sz="2400" dirty="0"/>
              <a:t>Payment of any “paid time off”</a:t>
            </a:r>
          </a:p>
          <a:p>
            <a:pPr lvl="1">
              <a:buFont typeface="Wingdings" panose="05000000000000000000" pitchFamily="2" charset="2"/>
              <a:buChar char="Ø"/>
            </a:pPr>
            <a:r>
              <a:rPr lang="en-US" sz="2400" dirty="0"/>
              <a:t>If available to use at time of termination, then pay at </a:t>
            </a:r>
            <a:r>
              <a:rPr lang="en-US" sz="2400" b="1" dirty="0"/>
              <a:t>regular rate of pay</a:t>
            </a:r>
          </a:p>
          <a:p>
            <a:pPr>
              <a:buFont typeface="Wingdings" panose="05000000000000000000" pitchFamily="2" charset="2"/>
              <a:buChar char="§"/>
            </a:pPr>
            <a:r>
              <a:rPr lang="en-US" sz="2600" dirty="0"/>
              <a:t>Breaks</a:t>
            </a:r>
          </a:p>
          <a:p>
            <a:pPr lvl="1">
              <a:buFont typeface="Wingdings" panose="05000000000000000000" pitchFamily="2" charset="2"/>
              <a:buChar char="Ø"/>
            </a:pPr>
            <a:r>
              <a:rPr lang="en-US" sz="2400" dirty="0"/>
              <a:t>Shift of 5 hours, entitled to 30 minute meal break</a:t>
            </a:r>
          </a:p>
          <a:p>
            <a:pPr lvl="1">
              <a:buFont typeface="Wingdings" panose="05000000000000000000" pitchFamily="2" charset="2"/>
              <a:buChar char="Ø"/>
            </a:pPr>
            <a:r>
              <a:rPr lang="en-US" sz="2400" dirty="0"/>
              <a:t>May waive break</a:t>
            </a:r>
          </a:p>
          <a:p>
            <a:pPr lvl="1">
              <a:buFont typeface="Wingdings" panose="05000000000000000000" pitchFamily="2" charset="2"/>
              <a:buChar char="Ø"/>
            </a:pPr>
            <a:r>
              <a:rPr lang="en-US" sz="2400" dirty="0"/>
              <a:t>If required to work on break, then must be paid</a:t>
            </a:r>
          </a:p>
          <a:p>
            <a:pPr marL="324000" lvl="1" indent="0">
              <a:buNone/>
            </a:pPr>
            <a:endParaRPr lang="en-US" sz="2400" dirty="0"/>
          </a:p>
          <a:p>
            <a:pPr lvl="1">
              <a:buFont typeface="Wingdings" panose="05000000000000000000" pitchFamily="2" charset="2"/>
              <a:buChar char="Ø"/>
            </a:pPr>
            <a:endParaRPr lang="en-US" sz="2400" dirty="0"/>
          </a:p>
        </p:txBody>
      </p:sp>
    </p:spTree>
    <p:extLst>
      <p:ext uri="{BB962C8B-B14F-4D97-AF65-F5344CB8AC3E}">
        <p14:creationId xmlns:p14="http://schemas.microsoft.com/office/powerpoint/2010/main" val="3717750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WAGE AND HOUR (CONT.)</a:t>
            </a:r>
          </a:p>
        </p:txBody>
      </p:sp>
      <p:sp>
        <p:nvSpPr>
          <p:cNvPr id="3" name="Content Placeholder 2"/>
          <p:cNvSpPr>
            <a:spLocks noGrp="1"/>
          </p:cNvSpPr>
          <p:nvPr>
            <p:ph idx="1"/>
          </p:nvPr>
        </p:nvSpPr>
        <p:spPr/>
        <p:txBody>
          <a:bodyPr anchor="t">
            <a:normAutofit/>
          </a:bodyPr>
          <a:lstStyle/>
          <a:p>
            <a:pPr>
              <a:spcBef>
                <a:spcPts val="1200"/>
              </a:spcBef>
              <a:spcAft>
                <a:spcPts val="1200"/>
              </a:spcAft>
            </a:pPr>
            <a:r>
              <a:rPr lang="en-US" sz="2400" dirty="0"/>
              <a:t>Not required to provide vacation or sick leave (paid or unpaid) – exception for teachers (NDCC 15.1-16-19)</a:t>
            </a:r>
          </a:p>
          <a:p>
            <a:pPr>
              <a:spcBef>
                <a:spcPts val="1200"/>
              </a:spcBef>
              <a:spcAft>
                <a:spcPts val="1200"/>
              </a:spcAft>
            </a:pPr>
            <a:r>
              <a:rPr lang="en-US" sz="2400" dirty="0"/>
              <a:t>Most school districts provide some sort of PTO for employees</a:t>
            </a:r>
          </a:p>
          <a:p>
            <a:pPr>
              <a:spcBef>
                <a:spcPts val="1200"/>
              </a:spcBef>
              <a:spcAft>
                <a:spcPts val="1200"/>
              </a:spcAft>
            </a:pPr>
            <a:r>
              <a:rPr lang="en-US" sz="2400" dirty="0"/>
              <a:t>For teachers, most often covered by Negotiated Agreement</a:t>
            </a:r>
          </a:p>
          <a:p>
            <a:pPr>
              <a:spcBef>
                <a:spcPts val="1200"/>
              </a:spcBef>
              <a:spcAft>
                <a:spcPts val="1200"/>
              </a:spcAft>
            </a:pPr>
            <a:r>
              <a:rPr lang="en-US" sz="2400" dirty="0"/>
              <a:t>School Board policy</a:t>
            </a:r>
          </a:p>
          <a:p>
            <a:pPr>
              <a:spcBef>
                <a:spcPts val="1200"/>
              </a:spcBef>
              <a:spcAft>
                <a:spcPts val="1200"/>
              </a:spcAft>
            </a:pPr>
            <a:endParaRPr lang="en-US" sz="2400" dirty="0"/>
          </a:p>
        </p:txBody>
      </p:sp>
    </p:spTree>
    <p:extLst>
      <p:ext uri="{BB962C8B-B14F-4D97-AF65-F5344CB8AC3E}">
        <p14:creationId xmlns:p14="http://schemas.microsoft.com/office/powerpoint/2010/main" val="1228410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200" dirty="0"/>
              <a:t>Family and medical leave act (FMLA)</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453406" y="2227263"/>
            <a:ext cx="2798905" cy="363378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3" name="Content Placeholder 2"/>
          <p:cNvSpPr>
            <a:spLocks noGrp="1"/>
          </p:cNvSpPr>
          <p:nvPr>
            <p:ph sz="half" idx="2"/>
          </p:nvPr>
        </p:nvSpPr>
        <p:spPr>
          <a:xfrm>
            <a:off x="5539154" y="2228003"/>
            <a:ext cx="5240215" cy="3633047"/>
          </a:xfrm>
        </p:spPr>
        <p:txBody>
          <a:bodyPr>
            <a:normAutofit/>
          </a:bodyPr>
          <a:lstStyle/>
          <a:p>
            <a:pPr marL="0" indent="0">
              <a:buNone/>
            </a:pPr>
            <a:r>
              <a:rPr lang="en-US" sz="2200" dirty="0"/>
              <a:t>The Family and Medical Leave Act (FMLA) is a federal law that provides eligible employees of covered employers with </a:t>
            </a:r>
            <a:r>
              <a:rPr lang="en-US" sz="2200" b="1" dirty="0"/>
              <a:t>unpaid, job-protected leave</a:t>
            </a:r>
            <a:r>
              <a:rPr lang="en-US" sz="2200" dirty="0"/>
              <a:t> for specified family and medical reasons</a:t>
            </a:r>
          </a:p>
        </p:txBody>
      </p:sp>
    </p:spTree>
    <p:extLst>
      <p:ext uri="{BB962C8B-B14F-4D97-AF65-F5344CB8AC3E}">
        <p14:creationId xmlns:p14="http://schemas.microsoft.com/office/powerpoint/2010/main" val="121941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81191" y="624882"/>
            <a:ext cx="11029616" cy="1013800"/>
          </a:xfrm>
        </p:spPr>
        <p:txBody>
          <a:bodyPr>
            <a:normAutofit/>
          </a:bodyPr>
          <a:lstStyle/>
          <a:p>
            <a:r>
              <a:rPr lang="en-US" sz="3200" dirty="0"/>
              <a:t>Family and medical leave act (FMLA)</a:t>
            </a:r>
          </a:p>
        </p:txBody>
      </p:sp>
      <p:sp>
        <p:nvSpPr>
          <p:cNvPr id="7" name="Content Placeholder 6"/>
          <p:cNvSpPr>
            <a:spLocks noGrp="1"/>
          </p:cNvSpPr>
          <p:nvPr>
            <p:ph idx="1"/>
          </p:nvPr>
        </p:nvSpPr>
        <p:spPr>
          <a:xfrm>
            <a:off x="581192" y="2180496"/>
            <a:ext cx="10352971" cy="3678303"/>
          </a:xfrm>
        </p:spPr>
        <p:txBody>
          <a:bodyPr anchor="t"/>
          <a:lstStyle/>
          <a:p>
            <a:pPr marL="0" indent="0">
              <a:buNone/>
            </a:pPr>
            <a:r>
              <a:rPr lang="en-US" sz="2400" dirty="0"/>
              <a:t>Requires covered employers to provide eligible employees up to </a:t>
            </a:r>
            <a:r>
              <a:rPr lang="en-US" sz="2400" b="1" dirty="0"/>
              <a:t>12 work weeks </a:t>
            </a:r>
            <a:r>
              <a:rPr lang="en-US" sz="2400" dirty="0"/>
              <a:t>of </a:t>
            </a:r>
            <a:r>
              <a:rPr lang="en-US" sz="2400" b="1" dirty="0"/>
              <a:t>unpaid</a:t>
            </a:r>
            <a:r>
              <a:rPr lang="en-US" sz="2400" dirty="0"/>
              <a:t> leave during a </a:t>
            </a:r>
            <a:r>
              <a:rPr lang="en-US" sz="2400" b="1" dirty="0"/>
              <a:t>12 month period</a:t>
            </a:r>
            <a:r>
              <a:rPr lang="en-US" sz="2400" dirty="0"/>
              <a:t> to be used for the following reasons:</a:t>
            </a:r>
          </a:p>
          <a:p>
            <a:pPr lvl="1"/>
            <a:r>
              <a:rPr lang="en-US" sz="2400" dirty="0"/>
              <a:t>Birth or placement of child</a:t>
            </a:r>
          </a:p>
          <a:p>
            <a:pPr lvl="1"/>
            <a:r>
              <a:rPr lang="en-US" sz="2400" dirty="0"/>
              <a:t>Serious health condition of employee that makes employee unable to perform his/her job</a:t>
            </a:r>
          </a:p>
          <a:p>
            <a:pPr lvl="1"/>
            <a:r>
              <a:rPr lang="en-US" sz="2400" dirty="0"/>
              <a:t>Care for employee’s parent, spouse or child with a serious health condition</a:t>
            </a:r>
          </a:p>
          <a:p>
            <a:pPr lvl="1"/>
            <a:r>
              <a:rPr lang="en-US" sz="2400" dirty="0"/>
              <a:t>Any qualifying exigency arising out of spouse, child or parent on covered active duty</a:t>
            </a:r>
          </a:p>
        </p:txBody>
      </p:sp>
    </p:spTree>
    <p:extLst>
      <p:ext uri="{BB962C8B-B14F-4D97-AF65-F5344CB8AC3E}">
        <p14:creationId xmlns:p14="http://schemas.microsoft.com/office/powerpoint/2010/main" val="2256207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Family and medical leave act (FMLA)</a:t>
            </a:r>
          </a:p>
        </p:txBody>
      </p:sp>
      <p:sp>
        <p:nvSpPr>
          <p:cNvPr id="3" name="Content Placeholder 2"/>
          <p:cNvSpPr>
            <a:spLocks noGrp="1"/>
          </p:cNvSpPr>
          <p:nvPr>
            <p:ph idx="1"/>
          </p:nvPr>
        </p:nvSpPr>
        <p:spPr>
          <a:xfrm>
            <a:off x="581192" y="2180496"/>
            <a:ext cx="11029615" cy="4155910"/>
          </a:xfrm>
        </p:spPr>
        <p:txBody>
          <a:bodyPr anchor="t">
            <a:normAutofit/>
          </a:bodyPr>
          <a:lstStyle/>
          <a:p>
            <a:r>
              <a:rPr lang="en-US" sz="2400" dirty="0"/>
              <a:t>Covered employer:  </a:t>
            </a:r>
            <a:r>
              <a:rPr lang="en-US" sz="2400" b="1" u="sng" dirty="0"/>
              <a:t>all</a:t>
            </a:r>
            <a:r>
              <a:rPr lang="en-US" sz="2400" dirty="0"/>
              <a:t> public and private elementary and secondary schools</a:t>
            </a:r>
            <a:endParaRPr lang="en-US" sz="2400" b="1" dirty="0"/>
          </a:p>
          <a:p>
            <a:r>
              <a:rPr lang="en-US" sz="2400" dirty="0"/>
              <a:t>Eligible employee:  </a:t>
            </a:r>
          </a:p>
          <a:p>
            <a:pPr marL="666900" lvl="1" indent="-342900">
              <a:buFont typeface="+mj-lt"/>
              <a:buAutoNum type="arabicParenR"/>
            </a:pPr>
            <a:r>
              <a:rPr lang="en-US" sz="2400" dirty="0"/>
              <a:t>Works for covered employer</a:t>
            </a:r>
          </a:p>
          <a:p>
            <a:pPr marL="666900" lvl="1" indent="-342900">
              <a:buFont typeface="+mj-lt"/>
              <a:buAutoNum type="arabicParenR"/>
            </a:pPr>
            <a:r>
              <a:rPr lang="en-US" sz="2400" dirty="0"/>
              <a:t>Has worked for employer for at least 12 months (consecutive or not) as of the date the FMLA is to start;</a:t>
            </a:r>
          </a:p>
          <a:p>
            <a:pPr marL="666900" lvl="1" indent="-342900">
              <a:buFont typeface="+mj-lt"/>
              <a:buAutoNum type="arabicParenR"/>
            </a:pPr>
            <a:r>
              <a:rPr lang="en-US" sz="2400" dirty="0"/>
              <a:t>Has at least </a:t>
            </a:r>
            <a:r>
              <a:rPr lang="en-US" sz="2400" b="1" dirty="0"/>
              <a:t>1,250</a:t>
            </a:r>
            <a:r>
              <a:rPr lang="en-US" sz="2400" dirty="0"/>
              <a:t> hours of service during the </a:t>
            </a:r>
            <a:r>
              <a:rPr lang="en-US" sz="2400" b="1" dirty="0"/>
              <a:t>12</a:t>
            </a:r>
            <a:r>
              <a:rPr lang="en-US" sz="2400" dirty="0"/>
              <a:t> months prior to leave; and,</a:t>
            </a:r>
          </a:p>
          <a:p>
            <a:pPr marL="666900" lvl="1" indent="-342900">
              <a:buFont typeface="+mj-lt"/>
              <a:buAutoNum type="arabicParenR"/>
            </a:pPr>
            <a:r>
              <a:rPr lang="en-US" sz="2400" dirty="0"/>
              <a:t>Works at location where employer employs at least </a:t>
            </a:r>
            <a:r>
              <a:rPr lang="en-US" sz="2400" b="1" dirty="0"/>
              <a:t>50 employees within 75 miles</a:t>
            </a:r>
            <a:r>
              <a:rPr lang="en-US" sz="2400" dirty="0"/>
              <a:t> of that worksite as of date when employee gives notice of need for leave</a:t>
            </a:r>
          </a:p>
        </p:txBody>
      </p:sp>
    </p:spTree>
    <p:extLst>
      <p:ext uri="{BB962C8B-B14F-4D97-AF65-F5344CB8AC3E}">
        <p14:creationId xmlns:p14="http://schemas.microsoft.com/office/powerpoint/2010/main" val="3510227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Family and medical leave act (FMLA)</a:t>
            </a:r>
          </a:p>
        </p:txBody>
      </p:sp>
      <p:sp>
        <p:nvSpPr>
          <p:cNvPr id="3" name="Content Placeholder 2"/>
          <p:cNvSpPr>
            <a:spLocks noGrp="1"/>
          </p:cNvSpPr>
          <p:nvPr>
            <p:ph idx="1"/>
          </p:nvPr>
        </p:nvSpPr>
        <p:spPr>
          <a:xfrm>
            <a:off x="581192" y="2180496"/>
            <a:ext cx="11029615" cy="4155910"/>
          </a:xfrm>
        </p:spPr>
        <p:txBody>
          <a:bodyPr anchor="t">
            <a:normAutofit/>
          </a:bodyPr>
          <a:lstStyle/>
          <a:p>
            <a:r>
              <a:rPr lang="en-US" sz="2600" dirty="0"/>
              <a:t>Covered employers must designate how the 12 month FMLA leave period is counted</a:t>
            </a:r>
          </a:p>
          <a:p>
            <a:r>
              <a:rPr lang="en-US" sz="2600" dirty="0"/>
              <a:t>Choices include:  </a:t>
            </a:r>
          </a:p>
          <a:p>
            <a:pPr lvl="1">
              <a:buFont typeface="Wingdings" panose="05000000000000000000" pitchFamily="2" charset="2"/>
              <a:buChar char="Ø"/>
            </a:pPr>
            <a:r>
              <a:rPr lang="en-US" sz="2400" dirty="0"/>
              <a:t>calendar year;</a:t>
            </a:r>
          </a:p>
          <a:p>
            <a:pPr lvl="1">
              <a:buFont typeface="Wingdings" panose="05000000000000000000" pitchFamily="2" charset="2"/>
              <a:buChar char="Ø"/>
            </a:pPr>
            <a:r>
              <a:rPr lang="en-US" sz="2400" dirty="0"/>
              <a:t>fixed 12-month period (e.g., fiscal year)</a:t>
            </a:r>
          </a:p>
          <a:p>
            <a:pPr lvl="1">
              <a:buFont typeface="Wingdings" panose="05000000000000000000" pitchFamily="2" charset="2"/>
              <a:buChar char="Ø"/>
            </a:pPr>
            <a:r>
              <a:rPr lang="en-US" sz="2400" dirty="0"/>
              <a:t>12-month period starting on first day of FMLA leave (measured forward); or </a:t>
            </a:r>
          </a:p>
          <a:p>
            <a:pPr lvl="1">
              <a:buFont typeface="Wingdings" panose="05000000000000000000" pitchFamily="2" charset="2"/>
              <a:buChar char="Ø"/>
            </a:pPr>
            <a:r>
              <a:rPr lang="en-US" sz="2400" dirty="0"/>
              <a:t>rolling 12-month period (measured backward from date employee uses any leave)</a:t>
            </a:r>
          </a:p>
          <a:p>
            <a:pPr>
              <a:buFont typeface="Wingdings" panose="05000000000000000000" pitchFamily="2" charset="2"/>
              <a:buChar char="§"/>
            </a:pPr>
            <a:r>
              <a:rPr lang="en-US" sz="2600" dirty="0"/>
              <a:t>Usually set by board policy</a:t>
            </a:r>
          </a:p>
        </p:txBody>
      </p:sp>
    </p:spTree>
    <p:extLst>
      <p:ext uri="{BB962C8B-B14F-4D97-AF65-F5344CB8AC3E}">
        <p14:creationId xmlns:p14="http://schemas.microsoft.com/office/powerpoint/2010/main" val="3930545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Family and medical leave act (FMLA)</a:t>
            </a:r>
          </a:p>
        </p:txBody>
      </p:sp>
      <p:sp>
        <p:nvSpPr>
          <p:cNvPr id="3" name="Content Placeholder 2"/>
          <p:cNvSpPr>
            <a:spLocks noGrp="1"/>
          </p:cNvSpPr>
          <p:nvPr>
            <p:ph idx="1"/>
          </p:nvPr>
        </p:nvSpPr>
        <p:spPr>
          <a:xfrm>
            <a:off x="581192" y="2180496"/>
            <a:ext cx="11029615" cy="4297577"/>
          </a:xfrm>
        </p:spPr>
        <p:txBody>
          <a:bodyPr anchor="t">
            <a:normAutofit/>
          </a:bodyPr>
          <a:lstStyle/>
          <a:p>
            <a:r>
              <a:rPr lang="en-US" sz="2400" dirty="0"/>
              <a:t>Serious medical condition leave under FMLA can be taken consecutively, intermittently or on a part-time basis as necessary</a:t>
            </a:r>
          </a:p>
          <a:p>
            <a:r>
              <a:rPr lang="en-US" sz="2400" dirty="0"/>
              <a:t>Unpaid leave, BUT must continue employee’s group health benefits during FMLA leave (also, may require exhaustion of other leave before FMLA)</a:t>
            </a:r>
          </a:p>
          <a:p>
            <a:r>
              <a:rPr lang="en-US" sz="2400" dirty="0"/>
              <a:t>At conclusion of leave, must reinstate to same or equivalent duties, pay, benefits, and terms and conditions</a:t>
            </a:r>
          </a:p>
          <a:p>
            <a:r>
              <a:rPr lang="en-US" sz="2400" dirty="0"/>
              <a:t>KEEP ACCURATE RECORDS</a:t>
            </a:r>
          </a:p>
          <a:p>
            <a:r>
              <a:rPr lang="en-US" sz="2400" dirty="0"/>
              <a:t>USE REQUIRED/SUGGESTED FORMS</a:t>
            </a:r>
          </a:p>
          <a:p>
            <a:r>
              <a:rPr lang="en-US" sz="2400" dirty="0"/>
              <a:t>Interaction with other protected leave laws (e.g., ADA)</a:t>
            </a:r>
          </a:p>
          <a:p>
            <a:endParaRPr lang="en-US" sz="2400" dirty="0"/>
          </a:p>
        </p:txBody>
      </p:sp>
    </p:spTree>
    <p:extLst>
      <p:ext uri="{BB962C8B-B14F-4D97-AF65-F5344CB8AC3E}">
        <p14:creationId xmlns:p14="http://schemas.microsoft.com/office/powerpoint/2010/main" val="1829780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573367"/>
            <a:ext cx="11029616" cy="1013800"/>
          </a:xfrm>
        </p:spPr>
        <p:txBody>
          <a:bodyPr anchor="b"/>
          <a:lstStyle/>
          <a:p>
            <a:r>
              <a:rPr lang="en-US" dirty="0"/>
              <a:t>SOURCES OF LAW, REGULATIONS, &amp; PROCEDURES</a:t>
            </a:r>
          </a:p>
        </p:txBody>
      </p:sp>
      <p:sp>
        <p:nvSpPr>
          <p:cNvPr id="3" name="Content Placeholder 2"/>
          <p:cNvSpPr>
            <a:spLocks noGrp="1"/>
          </p:cNvSpPr>
          <p:nvPr>
            <p:ph idx="1"/>
          </p:nvPr>
        </p:nvSpPr>
        <p:spPr>
          <a:xfrm>
            <a:off x="452403" y="1880317"/>
            <a:ext cx="11029615" cy="4803818"/>
          </a:xfrm>
        </p:spPr>
        <p:txBody>
          <a:bodyPr anchor="t">
            <a:normAutofit fontScale="92500" lnSpcReduction="10000"/>
          </a:bodyPr>
          <a:lstStyle/>
          <a:p>
            <a:pPr marL="0" indent="0">
              <a:buNone/>
            </a:pPr>
            <a:r>
              <a:rPr lang="en-US" sz="2600" dirty="0"/>
              <a:t>Federal Law:</a:t>
            </a:r>
          </a:p>
          <a:p>
            <a:pPr lvl="1"/>
            <a:r>
              <a:rPr lang="en-US" sz="2000" dirty="0"/>
              <a:t>U.S. Constitution</a:t>
            </a:r>
          </a:p>
          <a:p>
            <a:pPr lvl="1"/>
            <a:r>
              <a:rPr lang="en-US" sz="2000" dirty="0"/>
              <a:t>Federal Statutes and Code of Regulations (U.S.C. and C.F.R.)</a:t>
            </a:r>
          </a:p>
          <a:p>
            <a:pPr lvl="1"/>
            <a:r>
              <a:rPr lang="en-US" sz="2000" dirty="0"/>
              <a:t>Federal Agencies (ED and DOL)</a:t>
            </a:r>
          </a:p>
          <a:p>
            <a:pPr marL="0" indent="0">
              <a:buNone/>
            </a:pPr>
            <a:r>
              <a:rPr lang="en-US" sz="2600" dirty="0"/>
              <a:t>State Law:</a:t>
            </a:r>
          </a:p>
          <a:p>
            <a:pPr lvl="1"/>
            <a:r>
              <a:rPr lang="en-US" sz="2000" dirty="0"/>
              <a:t>North Dakota Constitution</a:t>
            </a:r>
          </a:p>
          <a:p>
            <a:pPr lvl="1"/>
            <a:r>
              <a:rPr lang="en-US" sz="2000" dirty="0"/>
              <a:t>North Dakota Statutes and Administrative Regulations (NDCC and NDAC)</a:t>
            </a:r>
          </a:p>
          <a:p>
            <a:pPr lvl="1"/>
            <a:r>
              <a:rPr lang="en-US" sz="2000" dirty="0"/>
              <a:t>State Agencies (NDDPI and DOL)</a:t>
            </a:r>
          </a:p>
          <a:p>
            <a:pPr lvl="1"/>
            <a:r>
              <a:rPr lang="en-US" sz="2000" dirty="0"/>
              <a:t>ND Attorney General Opinions</a:t>
            </a:r>
          </a:p>
          <a:p>
            <a:pPr marL="0" indent="0">
              <a:buNone/>
            </a:pPr>
            <a:r>
              <a:rPr lang="en-US" sz="2600" dirty="0"/>
              <a:t>Local School Board:</a:t>
            </a:r>
          </a:p>
          <a:p>
            <a:pPr lvl="1"/>
            <a:r>
              <a:rPr lang="en-US" sz="2000" dirty="0"/>
              <a:t>Policies and Procedures</a:t>
            </a:r>
          </a:p>
        </p:txBody>
      </p:sp>
    </p:spTree>
    <p:extLst>
      <p:ext uri="{BB962C8B-B14F-4D97-AF65-F5344CB8AC3E}">
        <p14:creationId xmlns:p14="http://schemas.microsoft.com/office/powerpoint/2010/main" val="1292346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547609"/>
            <a:ext cx="11029616" cy="1013800"/>
          </a:xfrm>
        </p:spPr>
        <p:txBody>
          <a:bodyPr>
            <a:normAutofit/>
          </a:bodyPr>
          <a:lstStyle/>
          <a:p>
            <a:r>
              <a:rPr lang="en-US" sz="3200" dirty="0"/>
              <a:t>ANTI-DISCRIMINATION LAWS</a:t>
            </a:r>
          </a:p>
        </p:txBody>
      </p:sp>
      <p:sp>
        <p:nvSpPr>
          <p:cNvPr id="3" name="Content Placeholder 2"/>
          <p:cNvSpPr>
            <a:spLocks noGrp="1"/>
          </p:cNvSpPr>
          <p:nvPr>
            <p:ph idx="1"/>
          </p:nvPr>
        </p:nvSpPr>
        <p:spPr/>
        <p:txBody>
          <a:bodyPr anchor="t">
            <a:normAutofit/>
          </a:bodyPr>
          <a:lstStyle/>
          <a:p>
            <a:pPr marL="0" indent="0">
              <a:buNone/>
            </a:pPr>
            <a:r>
              <a:rPr lang="en-US" sz="2400" dirty="0"/>
              <a:t>Title VII of Civil Rights Act of 1964 (Title VII) </a:t>
            </a:r>
          </a:p>
          <a:p>
            <a:pPr lvl="1"/>
            <a:r>
              <a:rPr lang="en-US" sz="2200" dirty="0"/>
              <a:t>Prohibits discrimination in employment on the basis of race, color, religion, sex and national origin</a:t>
            </a:r>
          </a:p>
          <a:p>
            <a:pPr lvl="1"/>
            <a:r>
              <a:rPr lang="en-US" sz="2200" dirty="0"/>
              <a:t>Applies to employers with 15 or more employees</a:t>
            </a:r>
          </a:p>
          <a:p>
            <a:pPr lvl="1"/>
            <a:r>
              <a:rPr lang="en-US" sz="2200" dirty="0"/>
              <a:t>Sex discrimination includes discrimination based on pregnancy, childbirth and related medical conditions</a:t>
            </a:r>
          </a:p>
          <a:p>
            <a:pPr lvl="1"/>
            <a:r>
              <a:rPr lang="en-US" sz="2200" dirty="0"/>
              <a:t>Equal Employment Opportunity Commission (EEOC) enforces Title VII</a:t>
            </a:r>
          </a:p>
          <a:p>
            <a:pPr lvl="1"/>
            <a:r>
              <a:rPr lang="en-US" sz="2200" dirty="0"/>
              <a:t>Gender identity and sexual orientation</a:t>
            </a:r>
          </a:p>
        </p:txBody>
      </p:sp>
    </p:spTree>
    <p:extLst>
      <p:ext uri="{BB962C8B-B14F-4D97-AF65-F5344CB8AC3E}">
        <p14:creationId xmlns:p14="http://schemas.microsoft.com/office/powerpoint/2010/main" val="2328153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ANTI-DISCRIMINATION LAWS (cont.)</a:t>
            </a:r>
          </a:p>
        </p:txBody>
      </p:sp>
      <p:sp>
        <p:nvSpPr>
          <p:cNvPr id="3" name="Content Placeholder 2"/>
          <p:cNvSpPr>
            <a:spLocks noGrp="1"/>
          </p:cNvSpPr>
          <p:nvPr>
            <p:ph idx="1"/>
          </p:nvPr>
        </p:nvSpPr>
        <p:spPr>
          <a:xfrm>
            <a:off x="581192" y="2180496"/>
            <a:ext cx="11029615" cy="4284698"/>
          </a:xfrm>
        </p:spPr>
        <p:txBody>
          <a:bodyPr anchor="t">
            <a:normAutofit/>
          </a:bodyPr>
          <a:lstStyle/>
          <a:p>
            <a:pPr marL="0" indent="0">
              <a:buNone/>
            </a:pPr>
            <a:r>
              <a:rPr lang="en-US" sz="2400" dirty="0"/>
              <a:t>Americans with Disabilities Act (ADA)</a:t>
            </a:r>
          </a:p>
          <a:p>
            <a:pPr lvl="1"/>
            <a:r>
              <a:rPr lang="en-US" sz="2200" dirty="0"/>
              <a:t>Prohibits discrimination against individuals with disabilities</a:t>
            </a:r>
          </a:p>
          <a:p>
            <a:pPr lvl="1"/>
            <a:r>
              <a:rPr lang="en-US" sz="2200" dirty="0"/>
              <a:t>Applies to employers with 15 or more employees</a:t>
            </a:r>
          </a:p>
          <a:p>
            <a:pPr lvl="1"/>
            <a:r>
              <a:rPr lang="en-US" sz="2200" dirty="0"/>
              <a:t>Requires employers to make </a:t>
            </a:r>
            <a:r>
              <a:rPr lang="en-US" sz="2200" b="1" dirty="0"/>
              <a:t>reasonable accommodation</a:t>
            </a:r>
            <a:r>
              <a:rPr lang="en-US" sz="2200" dirty="0"/>
              <a:t> for persons with disabilities so long as the accommodation does not constitute an </a:t>
            </a:r>
            <a:r>
              <a:rPr lang="en-US" sz="2200" b="1" dirty="0"/>
              <a:t>undue hardship</a:t>
            </a:r>
            <a:endParaRPr lang="en-US" sz="2200" dirty="0"/>
          </a:p>
          <a:p>
            <a:pPr lvl="1"/>
            <a:r>
              <a:rPr lang="en-US" sz="2200" dirty="0"/>
              <a:t>“Disability” under ADA is very broad, but must be known by employer</a:t>
            </a:r>
          </a:p>
          <a:p>
            <a:pPr lvl="1"/>
            <a:r>
              <a:rPr lang="en-US" sz="2200" dirty="0"/>
              <a:t>EEOC enforces protections under ADA</a:t>
            </a:r>
          </a:p>
          <a:p>
            <a:pPr lvl="1"/>
            <a:r>
              <a:rPr lang="en-US" sz="2200" b="1" dirty="0"/>
              <a:t>Interactive process </a:t>
            </a:r>
            <a:r>
              <a:rPr lang="en-US" sz="2200" dirty="0"/>
              <a:t>– duty to affirmatively act; designed to identify nature of impairment, resulting limitations and potential options for reasonable accommodation</a:t>
            </a:r>
          </a:p>
          <a:p>
            <a:pPr lvl="1"/>
            <a:endParaRPr lang="en-US" sz="2200" dirty="0"/>
          </a:p>
        </p:txBody>
      </p:sp>
    </p:spTree>
    <p:extLst>
      <p:ext uri="{BB962C8B-B14F-4D97-AF65-F5344CB8AC3E}">
        <p14:creationId xmlns:p14="http://schemas.microsoft.com/office/powerpoint/2010/main" val="403247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99125"/>
            <a:ext cx="11029616" cy="1013800"/>
          </a:xfrm>
        </p:spPr>
        <p:txBody>
          <a:bodyPr>
            <a:normAutofit/>
          </a:bodyPr>
          <a:lstStyle/>
          <a:p>
            <a:r>
              <a:rPr lang="en-US" sz="3200" dirty="0"/>
              <a:t>Anti-discrimination laws (cont.)</a:t>
            </a:r>
          </a:p>
        </p:txBody>
      </p:sp>
      <p:sp>
        <p:nvSpPr>
          <p:cNvPr id="3" name="Content Placeholder 2"/>
          <p:cNvSpPr>
            <a:spLocks noGrp="1"/>
          </p:cNvSpPr>
          <p:nvPr>
            <p:ph idx="1"/>
          </p:nvPr>
        </p:nvSpPr>
        <p:spPr/>
        <p:txBody>
          <a:bodyPr anchor="t"/>
          <a:lstStyle/>
          <a:p>
            <a:pPr marL="0" indent="0">
              <a:buNone/>
            </a:pPr>
            <a:r>
              <a:rPr lang="en-US" sz="2400" dirty="0"/>
              <a:t>Equal Pay Act of 1963 (EPA) &amp; NDCC chapter 34-06.1</a:t>
            </a:r>
          </a:p>
          <a:p>
            <a:pPr lvl="1"/>
            <a:r>
              <a:rPr lang="en-US" sz="2200" dirty="0"/>
              <a:t>Prohibits employers from paying different wages to men and women if they perform equal work in same workplace.</a:t>
            </a:r>
          </a:p>
          <a:p>
            <a:pPr marL="0" indent="0">
              <a:buNone/>
            </a:pPr>
            <a:r>
              <a:rPr lang="en-US" sz="2400" dirty="0"/>
              <a:t>Age Discrimination in Employment Act (ADEA)</a:t>
            </a:r>
          </a:p>
          <a:p>
            <a:pPr lvl="1"/>
            <a:r>
              <a:rPr lang="en-US" sz="2200" dirty="0"/>
              <a:t>Prohibits employers from discriminating against employees/applicants 40+ years old because of age.</a:t>
            </a:r>
          </a:p>
          <a:p>
            <a:pPr lvl="1"/>
            <a:r>
              <a:rPr lang="en-US" sz="2200" dirty="0"/>
              <a:t>Generally applies to employers with 20 or more employees.</a:t>
            </a:r>
          </a:p>
        </p:txBody>
      </p:sp>
    </p:spTree>
    <p:extLst>
      <p:ext uri="{BB962C8B-B14F-4D97-AF65-F5344CB8AC3E}">
        <p14:creationId xmlns:p14="http://schemas.microsoft.com/office/powerpoint/2010/main" val="900418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637762"/>
            <a:ext cx="11029616" cy="1013800"/>
          </a:xfrm>
        </p:spPr>
        <p:txBody>
          <a:bodyPr>
            <a:normAutofit/>
          </a:bodyPr>
          <a:lstStyle/>
          <a:p>
            <a:r>
              <a:rPr lang="en-US" sz="3200" dirty="0"/>
              <a:t>Anti-discrimination laws (cont.)</a:t>
            </a:r>
          </a:p>
        </p:txBody>
      </p:sp>
      <p:sp>
        <p:nvSpPr>
          <p:cNvPr id="3" name="Content Placeholder 2"/>
          <p:cNvSpPr>
            <a:spLocks noGrp="1"/>
          </p:cNvSpPr>
          <p:nvPr>
            <p:ph idx="1"/>
          </p:nvPr>
        </p:nvSpPr>
        <p:spPr>
          <a:xfrm>
            <a:off x="581192" y="2180496"/>
            <a:ext cx="11029615" cy="4387729"/>
          </a:xfrm>
        </p:spPr>
        <p:txBody>
          <a:bodyPr anchor="t">
            <a:normAutofit/>
          </a:bodyPr>
          <a:lstStyle/>
          <a:p>
            <a:pPr marL="0" indent="0">
              <a:buNone/>
            </a:pPr>
            <a:r>
              <a:rPr lang="en-US" sz="2400" dirty="0"/>
              <a:t>North Dakota Human Rights Act (NDCC chapter 14-02.4)</a:t>
            </a:r>
          </a:p>
          <a:p>
            <a:pPr lvl="1"/>
            <a:r>
              <a:rPr lang="en-US" sz="2200" dirty="0"/>
              <a:t>Prohibits discrimination on the basis of “race, color, religion, sex, national origin, age, the presence of physical or mental disability, status with regard to marriage or public assistance, or participation in a lawful activity off the employer’s premises during nonworking hours which is not in direct conflict with the essential business-related interests of the employer”</a:t>
            </a:r>
          </a:p>
          <a:p>
            <a:pPr lvl="1"/>
            <a:r>
              <a:rPr lang="en-US" sz="2200" dirty="0"/>
              <a:t>Applies to all aspects of employment relationship, including hiring</a:t>
            </a:r>
          </a:p>
          <a:p>
            <a:pPr lvl="1"/>
            <a:r>
              <a:rPr lang="en-US" sz="2200" dirty="0"/>
              <a:t>Failure to make reasonable accommodations for a pregnant individual also qualifies as a discriminatory practice under the Act</a:t>
            </a:r>
          </a:p>
          <a:p>
            <a:pPr lvl="1"/>
            <a:r>
              <a:rPr lang="en-US" sz="2200" dirty="0"/>
              <a:t>Applies to all employers with one or more employees (however, size of employer may be a factor in what constitutes a reasonable accommodation)</a:t>
            </a:r>
          </a:p>
        </p:txBody>
      </p:sp>
    </p:spTree>
    <p:extLst>
      <p:ext uri="{BB962C8B-B14F-4D97-AF65-F5344CB8AC3E}">
        <p14:creationId xmlns:p14="http://schemas.microsoft.com/office/powerpoint/2010/main" val="901655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chor="ctr"/>
          <a:lstStyle/>
          <a:p>
            <a:r>
              <a:rPr lang="en-US" dirty="0"/>
              <a:t>Open Meetings &amp; open records</a:t>
            </a:r>
          </a:p>
        </p:txBody>
      </p:sp>
    </p:spTree>
    <p:extLst>
      <p:ext uri="{BB962C8B-B14F-4D97-AF65-F5344CB8AC3E}">
        <p14:creationId xmlns:p14="http://schemas.microsoft.com/office/powerpoint/2010/main" val="3603875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records &amp; open meetings</a:t>
            </a:r>
          </a:p>
        </p:txBody>
      </p:sp>
      <p:sp>
        <p:nvSpPr>
          <p:cNvPr id="3" name="Content Placeholder 2"/>
          <p:cNvSpPr>
            <a:spLocks noGrp="1"/>
          </p:cNvSpPr>
          <p:nvPr>
            <p:ph idx="1"/>
          </p:nvPr>
        </p:nvSpPr>
        <p:spPr>
          <a:xfrm>
            <a:off x="581192" y="2073499"/>
            <a:ext cx="11029615" cy="4520484"/>
          </a:xfrm>
        </p:spPr>
        <p:txBody>
          <a:bodyPr anchor="ctr">
            <a:normAutofit/>
          </a:bodyPr>
          <a:lstStyle/>
          <a:p>
            <a:pPr marL="0" indent="0">
              <a:spcBef>
                <a:spcPts val="1800"/>
              </a:spcBef>
              <a:spcAft>
                <a:spcPts val="1800"/>
              </a:spcAft>
              <a:buNone/>
            </a:pPr>
            <a:r>
              <a:rPr lang="en-US" sz="2200" dirty="0"/>
              <a:t>North Dakota has “sunshine laws,” which make all government records and meetings open to the public unless a specific law authorizes a record to be withheld or a meeting to be closed</a:t>
            </a:r>
          </a:p>
          <a:p>
            <a:pPr marL="0" indent="0">
              <a:spcBef>
                <a:spcPts val="1800"/>
              </a:spcBef>
              <a:spcAft>
                <a:spcPts val="1800"/>
              </a:spcAft>
              <a:buNone/>
            </a:pPr>
            <a:r>
              <a:rPr lang="en-US" sz="2200" dirty="0"/>
              <a:t>These laws apply to all state and local government agencies, rural fire and ambulance districts, </a:t>
            </a:r>
            <a:r>
              <a:rPr lang="en-US" sz="2200" b="1" dirty="0"/>
              <a:t>public schools</a:t>
            </a:r>
            <a:r>
              <a:rPr lang="en-US" sz="2200" dirty="0"/>
              <a:t>, private businesses or non-profit organizations that are supported by or expending public funds, and contractors, if the contractor is providing services </a:t>
            </a:r>
            <a:r>
              <a:rPr lang="en-US" sz="2200" i="1" dirty="0"/>
              <a:t>in place of</a:t>
            </a:r>
            <a:r>
              <a:rPr lang="en-US" sz="2200" dirty="0"/>
              <a:t> a public entity rather than </a:t>
            </a:r>
            <a:r>
              <a:rPr lang="en-US" sz="2200" i="1" dirty="0"/>
              <a:t>to</a:t>
            </a:r>
            <a:r>
              <a:rPr lang="en-US" sz="2200" dirty="0"/>
              <a:t> that entity</a:t>
            </a:r>
          </a:p>
          <a:p>
            <a:pPr marL="0" indent="0">
              <a:buNone/>
            </a:pPr>
            <a:endParaRPr lang="en-US" dirty="0"/>
          </a:p>
        </p:txBody>
      </p:sp>
    </p:spTree>
    <p:extLst>
      <p:ext uri="{BB962C8B-B14F-4D97-AF65-F5344CB8AC3E}">
        <p14:creationId xmlns:p14="http://schemas.microsoft.com/office/powerpoint/2010/main" val="18998925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records &amp; open meetings</a:t>
            </a:r>
          </a:p>
        </p:txBody>
      </p:sp>
      <p:sp>
        <p:nvSpPr>
          <p:cNvPr id="3" name="Content Placeholder 2"/>
          <p:cNvSpPr>
            <a:spLocks noGrp="1"/>
          </p:cNvSpPr>
          <p:nvPr>
            <p:ph sz="half" idx="1"/>
          </p:nvPr>
        </p:nvSpPr>
        <p:spPr/>
        <p:txBody>
          <a:bodyPr anchor="ctr">
            <a:normAutofit/>
          </a:bodyPr>
          <a:lstStyle/>
          <a:p>
            <a:pPr marL="0" indent="0">
              <a:spcBef>
                <a:spcPts val="2400"/>
              </a:spcBef>
              <a:spcAft>
                <a:spcPts val="2400"/>
              </a:spcAft>
              <a:buNone/>
            </a:pPr>
            <a:r>
              <a:rPr lang="en-US" sz="2200" dirty="0"/>
              <a:t>Anyone has the right to attend meetings of a public entity or to access and obtain copies of the entity’s records, regardless of where they live</a:t>
            </a:r>
          </a:p>
          <a:p>
            <a:pPr marL="0" indent="0">
              <a:spcBef>
                <a:spcPts val="2400"/>
              </a:spcBef>
              <a:spcAft>
                <a:spcPts val="2400"/>
              </a:spcAft>
              <a:buNone/>
            </a:pPr>
            <a:r>
              <a:rPr lang="en-US" sz="2200" dirty="0"/>
              <a:t>PURPOSE:  The public has the right to know how government functions are performed and how public funds are spent</a:t>
            </a:r>
          </a:p>
          <a:p>
            <a:pPr marL="0" indent="0">
              <a:buNone/>
            </a:pPr>
            <a:endParaRPr lang="en-US" dirty="0"/>
          </a:p>
        </p:txBody>
      </p:sp>
      <p:pic>
        <p:nvPicPr>
          <p:cNvPr id="5" name="Content Placeholder 4"/>
          <p:cNvPicPr>
            <a:picLocks noGrp="1" noChangeAspect="1"/>
          </p:cNvPicPr>
          <p:nvPr>
            <p:ph sz="half" idx="2"/>
          </p:nvPr>
        </p:nvPicPr>
        <p:blipFill>
          <a:blip r:embed="rId2"/>
          <a:stretch>
            <a:fillRect/>
          </a:stretch>
        </p:blipFill>
        <p:spPr>
          <a:xfrm>
            <a:off x="6593823" y="2227263"/>
            <a:ext cx="4611404" cy="3633787"/>
          </a:xfrm>
          <a:prstGeom prst="rect">
            <a:avLst/>
          </a:prstGeom>
        </p:spPr>
      </p:pic>
    </p:spTree>
    <p:extLst>
      <p:ext uri="{BB962C8B-B14F-4D97-AF65-F5344CB8AC3E}">
        <p14:creationId xmlns:p14="http://schemas.microsoft.com/office/powerpoint/2010/main" val="3397506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records &amp; open meetings</a:t>
            </a:r>
          </a:p>
        </p:txBody>
      </p:sp>
      <p:sp>
        <p:nvSpPr>
          <p:cNvPr id="3" name="Content Placeholder 2"/>
          <p:cNvSpPr>
            <a:spLocks noGrp="1"/>
          </p:cNvSpPr>
          <p:nvPr>
            <p:ph idx="1"/>
          </p:nvPr>
        </p:nvSpPr>
        <p:spPr>
          <a:xfrm>
            <a:off x="581192" y="2180496"/>
            <a:ext cx="11029615" cy="4336214"/>
          </a:xfrm>
        </p:spPr>
        <p:txBody>
          <a:bodyPr anchor="t">
            <a:normAutofit/>
          </a:bodyPr>
          <a:lstStyle/>
          <a:p>
            <a:pPr marL="0" indent="0">
              <a:buNone/>
            </a:pPr>
            <a:r>
              <a:rPr lang="fr-FR" sz="2400" dirty="0"/>
              <a:t>NDCC </a:t>
            </a:r>
            <a:r>
              <a:rPr lang="fr-FR" sz="2400" dirty="0" err="1"/>
              <a:t>chapter</a:t>
            </a:r>
            <a:r>
              <a:rPr lang="fr-FR" sz="2400" dirty="0"/>
              <a:t> 44-04, </a:t>
            </a:r>
            <a:r>
              <a:rPr lang="fr-FR" sz="2400" dirty="0">
                <a:hlinkClick r:id="rId2"/>
              </a:rPr>
              <a:t>http://www.legis.nd.gov/cencode/t44c04.pdf</a:t>
            </a:r>
            <a:endParaRPr lang="fr-FR" sz="2400" dirty="0"/>
          </a:p>
          <a:p>
            <a:pPr marL="0" indent="0">
              <a:buNone/>
            </a:pPr>
            <a:endParaRPr lang="fr-FR" sz="2400" dirty="0"/>
          </a:p>
          <a:p>
            <a:pPr marL="0" indent="0">
              <a:buNone/>
            </a:pPr>
            <a:r>
              <a:rPr lang="en-US" sz="2400" dirty="0"/>
              <a:t>North Dakota Open Records Manual</a:t>
            </a:r>
          </a:p>
          <a:p>
            <a:pPr marL="0" indent="0">
              <a:buNone/>
            </a:pPr>
            <a:r>
              <a:rPr lang="en-US" sz="2400" dirty="0">
                <a:hlinkClick r:id="rId3"/>
              </a:rPr>
              <a:t>https://attorneygeneral.nd.gov/sites/ag/files/documents/OpenRecordsManual.pdf</a:t>
            </a:r>
            <a:endParaRPr lang="en-US" sz="2400" dirty="0"/>
          </a:p>
          <a:p>
            <a:pPr marL="0" indent="0">
              <a:buNone/>
            </a:pPr>
            <a:endParaRPr lang="en-US" sz="2400" dirty="0"/>
          </a:p>
          <a:p>
            <a:pPr marL="0" indent="0">
              <a:buNone/>
            </a:pPr>
            <a:r>
              <a:rPr lang="en-US" sz="2400" dirty="0"/>
              <a:t>North Dakota Open Meetings Manual</a:t>
            </a:r>
          </a:p>
          <a:p>
            <a:pPr marL="0" indent="0">
              <a:buNone/>
            </a:pPr>
            <a:r>
              <a:rPr lang="en-US" sz="2400" dirty="0">
                <a:hlinkClick r:id="rId4"/>
              </a:rPr>
              <a:t>https://attorneygeneral.nd.gov/sites/ag/files/documents/OpenMeetingsManual.pdf</a:t>
            </a:r>
            <a:endParaRPr lang="en-US" sz="2400" dirty="0"/>
          </a:p>
          <a:p>
            <a:pPr marL="0" indent="0">
              <a:buNone/>
            </a:pPr>
            <a:endParaRPr lang="en-US" sz="2400" dirty="0"/>
          </a:p>
        </p:txBody>
      </p:sp>
    </p:spTree>
    <p:extLst>
      <p:ext uri="{BB962C8B-B14F-4D97-AF65-F5344CB8AC3E}">
        <p14:creationId xmlns:p14="http://schemas.microsoft.com/office/powerpoint/2010/main" val="23638086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records</a:t>
            </a:r>
          </a:p>
        </p:txBody>
      </p:sp>
      <p:sp>
        <p:nvSpPr>
          <p:cNvPr id="3" name="Content Placeholder 2"/>
          <p:cNvSpPr>
            <a:spLocks noGrp="1"/>
          </p:cNvSpPr>
          <p:nvPr>
            <p:ph idx="1"/>
          </p:nvPr>
        </p:nvSpPr>
        <p:spPr>
          <a:xfrm>
            <a:off x="581192" y="2009104"/>
            <a:ext cx="11029615" cy="4146997"/>
          </a:xfrm>
        </p:spPr>
        <p:txBody>
          <a:bodyPr anchor="t">
            <a:normAutofit fontScale="92500" lnSpcReduction="10000"/>
          </a:bodyPr>
          <a:lstStyle/>
          <a:p>
            <a:r>
              <a:rPr lang="en-US" sz="2400" b="1" dirty="0"/>
              <a:t>“Record” </a:t>
            </a:r>
            <a:r>
              <a:rPr lang="en-US" sz="2400" dirty="0"/>
              <a:t>includes all recorded information regardless of physical form (e.g. paper, e-mail, computer file, photograph, audiotape or recording, video, text message, etc.) that has a connection with how public funds are spent or with the public entity’s performance of its governmental functions or its public business, regardless of format or location</a:t>
            </a:r>
          </a:p>
          <a:p>
            <a:pPr lvl="2">
              <a:buFont typeface="Wingdings" panose="05000000000000000000" pitchFamily="2" charset="2"/>
              <a:buChar char="Ø"/>
            </a:pPr>
            <a:r>
              <a:rPr lang="en-US" sz="2200" dirty="0"/>
              <a:t>Does not include unrecorded thought processes or mental impressions</a:t>
            </a:r>
          </a:p>
          <a:p>
            <a:pPr lvl="2">
              <a:buFont typeface="Wingdings" panose="05000000000000000000" pitchFamily="2" charset="2"/>
              <a:buChar char="Ø"/>
            </a:pPr>
            <a:r>
              <a:rPr lang="en-US" sz="2200" dirty="0"/>
              <a:t>But does include preliminary drafts and working papers</a:t>
            </a:r>
          </a:p>
          <a:p>
            <a:pPr lvl="2">
              <a:buFont typeface="Wingdings" panose="05000000000000000000" pitchFamily="2" charset="2"/>
              <a:buChar char="Ø"/>
            </a:pPr>
            <a:r>
              <a:rPr lang="en-US" sz="2200" dirty="0"/>
              <a:t>Includes electronic records</a:t>
            </a:r>
          </a:p>
          <a:p>
            <a:pPr marL="0" indent="0">
              <a:buNone/>
            </a:pPr>
            <a:endParaRPr lang="en-US" sz="2400" dirty="0"/>
          </a:p>
          <a:p>
            <a:r>
              <a:rPr lang="en-US" sz="2400" dirty="0"/>
              <a:t>Minutes, memos, reports, outlines, notes, employee salary and job performance records, contracts, telephone records, and travel vouchers are all </a:t>
            </a:r>
            <a:r>
              <a:rPr lang="en-US" sz="2400" b="1" dirty="0"/>
              <a:t>OPEN</a:t>
            </a:r>
            <a:r>
              <a:rPr lang="en-US" sz="2400" dirty="0"/>
              <a:t> records and must be provided upon request</a:t>
            </a:r>
          </a:p>
        </p:txBody>
      </p:sp>
    </p:spTree>
    <p:extLst>
      <p:ext uri="{BB962C8B-B14F-4D97-AF65-F5344CB8AC3E}">
        <p14:creationId xmlns:p14="http://schemas.microsoft.com/office/powerpoint/2010/main" val="15826286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records</a:t>
            </a:r>
          </a:p>
        </p:txBody>
      </p:sp>
      <p:sp>
        <p:nvSpPr>
          <p:cNvPr id="3" name="Content Placeholder 2"/>
          <p:cNvSpPr>
            <a:spLocks noGrp="1"/>
          </p:cNvSpPr>
          <p:nvPr>
            <p:ph idx="1"/>
          </p:nvPr>
        </p:nvSpPr>
        <p:spPr>
          <a:xfrm>
            <a:off x="1327638" y="2047742"/>
            <a:ext cx="10283169" cy="4172754"/>
          </a:xfrm>
        </p:spPr>
        <p:txBody>
          <a:bodyPr anchor="t">
            <a:noAutofit/>
          </a:bodyPr>
          <a:lstStyle/>
          <a:p>
            <a:r>
              <a:rPr lang="en-US" sz="2400" dirty="0"/>
              <a:t>A request for public records can be made in any available medium (in writing or in person)</a:t>
            </a:r>
          </a:p>
          <a:p>
            <a:r>
              <a:rPr lang="en-US" sz="2400" dirty="0"/>
              <a:t>Generally, a public entity cannot ask why the records are requested, ask for identification, or require a request be made in writing</a:t>
            </a:r>
          </a:p>
          <a:p>
            <a:r>
              <a:rPr lang="en-US" sz="2400" dirty="0"/>
              <a:t>However, a request must reasonably identify existing records</a:t>
            </a:r>
          </a:p>
        </p:txBody>
      </p:sp>
    </p:spTree>
    <p:extLst>
      <p:ext uri="{BB962C8B-B14F-4D97-AF65-F5344CB8AC3E}">
        <p14:creationId xmlns:p14="http://schemas.microsoft.com/office/powerpoint/2010/main" val="154171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NORTH DAKOTA CENTURY CODE</a:t>
            </a:r>
            <a:br>
              <a:rPr lang="en-US" dirty="0"/>
            </a:br>
            <a:r>
              <a:rPr lang="en-US" dirty="0"/>
              <a:t>NORTH DAKOTA ADMINISTRATIVE CODE</a:t>
            </a:r>
          </a:p>
        </p:txBody>
      </p:sp>
    </p:spTree>
    <p:extLst>
      <p:ext uri="{BB962C8B-B14F-4D97-AF65-F5344CB8AC3E}">
        <p14:creationId xmlns:p14="http://schemas.microsoft.com/office/powerpoint/2010/main" val="27323359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records</a:t>
            </a:r>
          </a:p>
        </p:txBody>
      </p:sp>
      <p:sp>
        <p:nvSpPr>
          <p:cNvPr id="3" name="Content Placeholder 2"/>
          <p:cNvSpPr>
            <a:spLocks noGrp="1"/>
          </p:cNvSpPr>
          <p:nvPr>
            <p:ph idx="1"/>
          </p:nvPr>
        </p:nvSpPr>
        <p:spPr>
          <a:xfrm>
            <a:off x="1230923" y="2047742"/>
            <a:ext cx="10379884" cy="4172754"/>
          </a:xfrm>
        </p:spPr>
        <p:txBody>
          <a:bodyPr anchor="t">
            <a:noAutofit/>
          </a:bodyPr>
          <a:lstStyle/>
          <a:p>
            <a:r>
              <a:rPr lang="en-US" sz="2400" dirty="0"/>
              <a:t>Don’t have to create a record if it does not exist at time of request</a:t>
            </a:r>
          </a:p>
          <a:p>
            <a:r>
              <a:rPr lang="en-US" sz="2400" dirty="0"/>
              <a:t>If a request is unclear, the entity may require written clarification but cannot ask the requester’s motive or identity.  The entity can delay taking action until receiving written clarification</a:t>
            </a:r>
          </a:p>
          <a:p>
            <a:r>
              <a:rPr lang="en-US" sz="2400" dirty="0"/>
              <a:t>Business manager usually involved in responding to requests</a:t>
            </a:r>
          </a:p>
        </p:txBody>
      </p:sp>
    </p:spTree>
    <p:extLst>
      <p:ext uri="{BB962C8B-B14F-4D97-AF65-F5344CB8AC3E}">
        <p14:creationId xmlns:p14="http://schemas.microsoft.com/office/powerpoint/2010/main" val="4017575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records</a:t>
            </a:r>
          </a:p>
        </p:txBody>
      </p:sp>
      <p:sp>
        <p:nvSpPr>
          <p:cNvPr id="3" name="Content Placeholder 2"/>
          <p:cNvSpPr>
            <a:spLocks noGrp="1"/>
          </p:cNvSpPr>
          <p:nvPr>
            <p:ph idx="1"/>
          </p:nvPr>
        </p:nvSpPr>
        <p:spPr>
          <a:xfrm>
            <a:off x="581192" y="2021984"/>
            <a:ext cx="11029615" cy="3836816"/>
          </a:xfrm>
        </p:spPr>
        <p:txBody>
          <a:bodyPr anchor="t">
            <a:noAutofit/>
          </a:bodyPr>
          <a:lstStyle/>
          <a:p>
            <a:pPr>
              <a:spcBef>
                <a:spcPts val="1800"/>
              </a:spcBef>
              <a:spcAft>
                <a:spcPts val="1800"/>
              </a:spcAft>
            </a:pPr>
            <a:r>
              <a:rPr lang="en-US" sz="2200" dirty="0"/>
              <a:t>The public entity must respond to a record request within a </a:t>
            </a:r>
            <a:r>
              <a:rPr lang="en-US" sz="2200" b="1" dirty="0"/>
              <a:t>reasonable</a:t>
            </a:r>
            <a:r>
              <a:rPr lang="en-US" sz="2200" dirty="0"/>
              <a:t> time, by either providing the record or explaining the legal authority for denying all or part of the request.   </a:t>
            </a:r>
          </a:p>
          <a:p>
            <a:pPr lvl="2">
              <a:spcBef>
                <a:spcPts val="1800"/>
              </a:spcBef>
              <a:spcAft>
                <a:spcPts val="1800"/>
              </a:spcAft>
              <a:buFont typeface="Wingdings" panose="05000000000000000000" pitchFamily="2" charset="2"/>
              <a:buChar char="Ø"/>
            </a:pPr>
            <a:r>
              <a:rPr lang="en-US" sz="2200" dirty="0"/>
              <a:t>What is “reasonable” depends on a number of factors, including the scope and type of records requested. </a:t>
            </a:r>
          </a:p>
          <a:p>
            <a:pPr>
              <a:spcBef>
                <a:spcPts val="1800"/>
              </a:spcBef>
              <a:spcAft>
                <a:spcPts val="1800"/>
              </a:spcAft>
            </a:pPr>
            <a:r>
              <a:rPr lang="en-US" sz="2200" dirty="0"/>
              <a:t>A public entity may only deny access to or a copy of a record for which there is a specific statute closing all or part of the information.  If deny access, must provide a reason.</a:t>
            </a:r>
          </a:p>
        </p:txBody>
      </p:sp>
    </p:spTree>
    <p:extLst>
      <p:ext uri="{BB962C8B-B14F-4D97-AF65-F5344CB8AC3E}">
        <p14:creationId xmlns:p14="http://schemas.microsoft.com/office/powerpoint/2010/main" val="42900432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records</a:t>
            </a:r>
          </a:p>
        </p:txBody>
      </p:sp>
      <p:sp>
        <p:nvSpPr>
          <p:cNvPr id="3" name="Content Placeholder 2"/>
          <p:cNvSpPr>
            <a:spLocks noGrp="1"/>
          </p:cNvSpPr>
          <p:nvPr>
            <p:ph idx="1"/>
          </p:nvPr>
        </p:nvSpPr>
        <p:spPr>
          <a:xfrm>
            <a:off x="581192" y="2021984"/>
            <a:ext cx="11029615" cy="3836816"/>
          </a:xfrm>
        </p:spPr>
        <p:txBody>
          <a:bodyPr anchor="t">
            <a:noAutofit/>
          </a:bodyPr>
          <a:lstStyle/>
          <a:p>
            <a:pPr>
              <a:spcBef>
                <a:spcPts val="1800"/>
              </a:spcBef>
              <a:spcAft>
                <a:spcPts val="1800"/>
              </a:spcAft>
            </a:pPr>
            <a:r>
              <a:rPr lang="en-US" sz="2200" dirty="0"/>
              <a:t>A statute may declare certain records to be </a:t>
            </a:r>
            <a:r>
              <a:rPr lang="en-US" sz="2200" b="1" dirty="0"/>
              <a:t>exempt or confidential</a:t>
            </a:r>
            <a:r>
              <a:rPr lang="en-US" sz="2200" dirty="0"/>
              <a:t>.  </a:t>
            </a:r>
          </a:p>
          <a:p>
            <a:pPr lvl="2">
              <a:spcBef>
                <a:spcPts val="1800"/>
              </a:spcBef>
              <a:spcAft>
                <a:spcPts val="1800"/>
              </a:spcAft>
              <a:buFont typeface="Wingdings" panose="05000000000000000000" pitchFamily="2" charset="2"/>
              <a:buChar char="Ø"/>
            </a:pPr>
            <a:r>
              <a:rPr lang="en-US" sz="2200" dirty="0"/>
              <a:t>If a record is </a:t>
            </a:r>
            <a:r>
              <a:rPr lang="en-US" sz="2200" b="1" dirty="0"/>
              <a:t>exempt</a:t>
            </a:r>
            <a:r>
              <a:rPr lang="en-US" sz="2200" dirty="0"/>
              <a:t>, a public entity has discretion to release or withhold it (e.g., public employee personal information) </a:t>
            </a:r>
          </a:p>
          <a:p>
            <a:pPr lvl="2">
              <a:spcBef>
                <a:spcPts val="1800"/>
              </a:spcBef>
              <a:spcAft>
                <a:spcPts val="1800"/>
              </a:spcAft>
              <a:buFont typeface="Wingdings" panose="05000000000000000000" pitchFamily="2" charset="2"/>
              <a:buChar char="Ø"/>
            </a:pPr>
            <a:r>
              <a:rPr lang="en-US" sz="2200" dirty="0"/>
              <a:t>If a record is </a:t>
            </a:r>
            <a:r>
              <a:rPr lang="en-US" sz="2200" b="1" dirty="0"/>
              <a:t>confidential</a:t>
            </a:r>
            <a:r>
              <a:rPr lang="en-US" sz="2200" dirty="0"/>
              <a:t>, it either cannot be released or the confidential information within the record first must be redacted (e.g., public employee medical treatment or use of employee assistance program)</a:t>
            </a:r>
          </a:p>
        </p:txBody>
      </p:sp>
    </p:spTree>
    <p:extLst>
      <p:ext uri="{BB962C8B-B14F-4D97-AF65-F5344CB8AC3E}">
        <p14:creationId xmlns:p14="http://schemas.microsoft.com/office/powerpoint/2010/main" val="23278293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records</a:t>
            </a:r>
          </a:p>
        </p:txBody>
      </p:sp>
      <p:sp>
        <p:nvSpPr>
          <p:cNvPr id="3" name="Content Placeholder 2"/>
          <p:cNvSpPr>
            <a:spLocks noGrp="1"/>
          </p:cNvSpPr>
          <p:nvPr>
            <p:ph idx="1"/>
          </p:nvPr>
        </p:nvSpPr>
        <p:spPr>
          <a:xfrm>
            <a:off x="581192" y="2021983"/>
            <a:ext cx="11029615" cy="4507605"/>
          </a:xfrm>
        </p:spPr>
        <p:txBody>
          <a:bodyPr anchor="t">
            <a:normAutofit fontScale="92500" lnSpcReduction="10000"/>
          </a:bodyPr>
          <a:lstStyle/>
          <a:p>
            <a:pPr marL="0" indent="0">
              <a:buNone/>
            </a:pPr>
            <a:r>
              <a:rPr lang="en-US" sz="2600" dirty="0"/>
              <a:t>Can the district charge?</a:t>
            </a:r>
          </a:p>
          <a:p>
            <a:pPr lvl="1"/>
            <a:r>
              <a:rPr lang="en-US" sz="2200" dirty="0"/>
              <a:t>$25 per hour per request, excluding the first hour, for locating records, including electronic records, if locating requires more than one hour.</a:t>
            </a:r>
          </a:p>
          <a:p>
            <a:pPr lvl="1"/>
            <a:r>
              <a:rPr lang="en-US" sz="2200" dirty="0"/>
              <a:t>$25 per hour per request, excluding the first hour, for excising confidential or closed material.</a:t>
            </a:r>
          </a:p>
          <a:p>
            <a:pPr lvl="1"/>
            <a:r>
              <a:rPr lang="en-US" sz="2200" dirty="0"/>
              <a:t>25 cents per impression of a paper copy.</a:t>
            </a:r>
          </a:p>
          <a:p>
            <a:pPr lvl="1"/>
            <a:r>
              <a:rPr lang="en-US" sz="2200" dirty="0"/>
              <a:t>Postage</a:t>
            </a:r>
          </a:p>
          <a:p>
            <a:pPr marL="0" indent="0">
              <a:buNone/>
            </a:pPr>
            <a:r>
              <a:rPr lang="en-US" sz="2600" dirty="0"/>
              <a:t>The entity can require full payment of any estimated costs before starting to make copies or releasing records </a:t>
            </a:r>
          </a:p>
          <a:p>
            <a:pPr marL="0" indent="0">
              <a:buNone/>
            </a:pPr>
            <a:r>
              <a:rPr lang="en-US" sz="2600" dirty="0"/>
              <a:t>An entity does not have to convert its records to another format, create or compile records that do not exist, or obtain records originating from another public entity that it does not have in its possession</a:t>
            </a:r>
            <a:endParaRPr lang="en-US" sz="2400" dirty="0"/>
          </a:p>
        </p:txBody>
      </p:sp>
    </p:spTree>
    <p:extLst>
      <p:ext uri="{BB962C8B-B14F-4D97-AF65-F5344CB8AC3E}">
        <p14:creationId xmlns:p14="http://schemas.microsoft.com/office/powerpoint/2010/main" val="24949681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records – confidential or exempt</a:t>
            </a:r>
          </a:p>
        </p:txBody>
      </p:sp>
      <p:sp>
        <p:nvSpPr>
          <p:cNvPr id="3" name="Content Placeholder 2"/>
          <p:cNvSpPr>
            <a:spLocks noGrp="1"/>
          </p:cNvSpPr>
          <p:nvPr>
            <p:ph idx="1"/>
          </p:nvPr>
        </p:nvSpPr>
        <p:spPr>
          <a:xfrm>
            <a:off x="581192" y="1970468"/>
            <a:ext cx="11029615" cy="4572000"/>
          </a:xfrm>
        </p:spPr>
        <p:txBody>
          <a:bodyPr anchor="t">
            <a:normAutofit/>
          </a:bodyPr>
          <a:lstStyle/>
          <a:p>
            <a:r>
              <a:rPr lang="en-US" sz="2000" b="1" dirty="0"/>
              <a:t>Student information</a:t>
            </a:r>
            <a:r>
              <a:rPr lang="en-US" sz="2000" dirty="0"/>
              <a:t>, Family Educational Rights and Privacy Act (FERPA), 20 USC 1232g; 34 CFR Part 99, NDCC 44-04-18.13</a:t>
            </a:r>
          </a:p>
          <a:p>
            <a:r>
              <a:rPr lang="en-US" sz="2000" b="1" dirty="0"/>
              <a:t>Financial account numbers</a:t>
            </a:r>
            <a:r>
              <a:rPr lang="en-US" sz="2000" dirty="0"/>
              <a:t>, NDCC 44-04-18.9</a:t>
            </a:r>
          </a:p>
          <a:p>
            <a:r>
              <a:rPr lang="en-US" sz="2000" b="1" dirty="0"/>
              <a:t>Private email and telephone numbers</a:t>
            </a:r>
            <a:r>
              <a:rPr lang="en-US" sz="2000" dirty="0"/>
              <a:t>, NDCC 44-04-18.21</a:t>
            </a:r>
          </a:p>
          <a:p>
            <a:r>
              <a:rPr lang="en-US" sz="2000" b="1" dirty="0"/>
              <a:t>Employee personal, medical, and employee assistance records,</a:t>
            </a:r>
            <a:r>
              <a:rPr lang="en-US" sz="2000" dirty="0"/>
              <a:t> NDCC 44-04-18.1</a:t>
            </a:r>
          </a:p>
          <a:p>
            <a:r>
              <a:rPr lang="en-US" sz="2000" b="1" dirty="0"/>
              <a:t>Criminal history records</a:t>
            </a:r>
            <a:r>
              <a:rPr lang="en-US" sz="2000" dirty="0"/>
              <a:t>, NDCC 12-60-16.5, 12-60-16.</a:t>
            </a:r>
          </a:p>
          <a:p>
            <a:r>
              <a:rPr lang="en-US" sz="2000" b="1" dirty="0"/>
              <a:t>Financial account numbers</a:t>
            </a:r>
            <a:r>
              <a:rPr lang="en-US" sz="2000" dirty="0"/>
              <a:t>, NDCC 44-04-18.9</a:t>
            </a:r>
          </a:p>
          <a:p>
            <a:r>
              <a:rPr lang="en-US" sz="2000" b="1" dirty="0"/>
              <a:t>Social security numbers</a:t>
            </a:r>
            <a:r>
              <a:rPr lang="en-US" sz="2000" dirty="0"/>
              <a:t>, NDCC 44-04-28</a:t>
            </a:r>
          </a:p>
          <a:p>
            <a:r>
              <a:rPr lang="en-US" sz="2000" b="1" dirty="0"/>
              <a:t>Attorney work product and active investigatory work product</a:t>
            </a:r>
            <a:r>
              <a:rPr lang="en-US" sz="2000" dirty="0"/>
              <a:t>, NDCC 44-04-19.1</a:t>
            </a:r>
          </a:p>
          <a:p>
            <a:r>
              <a:rPr lang="en-US" sz="2000" b="1" dirty="0"/>
              <a:t>Applications for employment with a public entity</a:t>
            </a:r>
            <a:r>
              <a:rPr lang="en-US" sz="2000" dirty="0"/>
              <a:t>, NDCC 44-04-18.27</a:t>
            </a:r>
          </a:p>
          <a:p>
            <a:endParaRPr lang="en-US" sz="2000" b="1" dirty="0"/>
          </a:p>
        </p:txBody>
      </p:sp>
    </p:spTree>
    <p:extLst>
      <p:ext uri="{BB962C8B-B14F-4D97-AF65-F5344CB8AC3E}">
        <p14:creationId xmlns:p14="http://schemas.microsoft.com/office/powerpoint/2010/main" val="1826686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meetings</a:t>
            </a:r>
          </a:p>
        </p:txBody>
      </p:sp>
      <p:sp>
        <p:nvSpPr>
          <p:cNvPr id="3" name="Content Placeholder 2"/>
          <p:cNvSpPr>
            <a:spLocks noGrp="1"/>
          </p:cNvSpPr>
          <p:nvPr>
            <p:ph idx="1"/>
          </p:nvPr>
        </p:nvSpPr>
        <p:spPr>
          <a:xfrm>
            <a:off x="581192" y="2047741"/>
            <a:ext cx="11029615" cy="4159875"/>
          </a:xfrm>
        </p:spPr>
        <p:txBody>
          <a:bodyPr anchor="t">
            <a:normAutofit/>
          </a:bodyPr>
          <a:lstStyle/>
          <a:p>
            <a:pPr marL="0" indent="0">
              <a:buNone/>
            </a:pPr>
            <a:r>
              <a:rPr lang="en-US" sz="2400" b="1" dirty="0"/>
              <a:t>“Meeting”</a:t>
            </a:r>
            <a:r>
              <a:rPr lang="en-US" sz="2400" dirty="0"/>
              <a:t> means any gathering of a quorum of the members of a governing body of a public entity regarding public business.   This includes:</a:t>
            </a:r>
          </a:p>
          <a:p>
            <a:pPr lvl="1"/>
            <a:r>
              <a:rPr lang="en-US" sz="2200" dirty="0"/>
              <a:t>Board committees and subcommittees,</a:t>
            </a:r>
          </a:p>
          <a:p>
            <a:pPr lvl="1"/>
            <a:r>
              <a:rPr lang="en-US" sz="2200" dirty="0"/>
              <a:t>Informal gatherings or work sessions, and </a:t>
            </a:r>
          </a:p>
          <a:p>
            <a:pPr lvl="1"/>
            <a:r>
              <a:rPr lang="en-US" sz="2200" dirty="0"/>
              <a:t>Discussions where a quorum of members are participating by phone or any other electronic communication (either at the same time or in a series of individual contacts).</a:t>
            </a:r>
          </a:p>
          <a:p>
            <a:pPr marL="0" indent="0">
              <a:buNone/>
            </a:pPr>
            <a:r>
              <a:rPr lang="en-US" sz="2400" dirty="0"/>
              <a:t>Training seminars and purely social gatherings attended by a quorum of a public entity are not meetings, however, as soon as the members discuss any public business, it becomes a “meeting.”</a:t>
            </a:r>
          </a:p>
        </p:txBody>
      </p:sp>
    </p:spTree>
    <p:extLst>
      <p:ext uri="{BB962C8B-B14F-4D97-AF65-F5344CB8AC3E}">
        <p14:creationId xmlns:p14="http://schemas.microsoft.com/office/powerpoint/2010/main" val="35144464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meetings – What is a “Governing Body”?</a:t>
            </a:r>
          </a:p>
        </p:txBody>
      </p:sp>
      <p:sp>
        <p:nvSpPr>
          <p:cNvPr id="3" name="Content Placeholder 2"/>
          <p:cNvSpPr>
            <a:spLocks noGrp="1"/>
          </p:cNvSpPr>
          <p:nvPr>
            <p:ph idx="1"/>
          </p:nvPr>
        </p:nvSpPr>
        <p:spPr>
          <a:xfrm>
            <a:off x="581192" y="2047741"/>
            <a:ext cx="11029615" cy="4159875"/>
          </a:xfrm>
        </p:spPr>
        <p:txBody>
          <a:bodyPr anchor="t">
            <a:normAutofit/>
          </a:bodyPr>
          <a:lstStyle/>
          <a:p>
            <a:r>
              <a:rPr lang="en-US" sz="2200" dirty="0"/>
              <a:t>The term “meeting” is limited to gatherings of a “governing body” of a public entity</a:t>
            </a:r>
          </a:p>
          <a:p>
            <a:r>
              <a:rPr lang="en-US" sz="2200" b="1" dirty="0"/>
              <a:t>“Governing body”</a:t>
            </a:r>
            <a:r>
              <a:rPr lang="en-US" sz="2200" dirty="0"/>
              <a:t> includes "the multimember body responsible for making a collective decision on behalf of a public entity” </a:t>
            </a:r>
          </a:p>
          <a:p>
            <a:pPr lvl="2"/>
            <a:r>
              <a:rPr lang="en-US" sz="2000" dirty="0"/>
              <a:t>Also includes any group of persons, regardless of membership, acting collectively pursuant to authority delegated to that group by the governing body</a:t>
            </a:r>
          </a:p>
          <a:p>
            <a:pPr lvl="2"/>
            <a:r>
              <a:rPr lang="en-US" sz="2000" dirty="0"/>
              <a:t>Whenever a governing body delegates any public business to two or more people, a </a:t>
            </a:r>
            <a:r>
              <a:rPr lang="en-US" sz="2000" b="1" dirty="0"/>
              <a:t>“committee” </a:t>
            </a:r>
            <a:r>
              <a:rPr lang="en-US" sz="2000" dirty="0"/>
              <a:t>is formed that is subject to the same open meeting requirements as the original governing body</a:t>
            </a:r>
          </a:p>
          <a:p>
            <a:pPr lvl="2"/>
            <a:r>
              <a:rPr lang="en-US" sz="2000" dirty="0"/>
              <a:t>Delegation can be to any group of people, including non-members</a:t>
            </a:r>
          </a:p>
          <a:p>
            <a:pPr lvl="2"/>
            <a:r>
              <a:rPr lang="en-US" sz="2000" dirty="0"/>
              <a:t>No formal motion necessary as along as it is apparent that it is a collective decision </a:t>
            </a:r>
          </a:p>
        </p:txBody>
      </p:sp>
    </p:spTree>
    <p:extLst>
      <p:ext uri="{BB962C8B-B14F-4D97-AF65-F5344CB8AC3E}">
        <p14:creationId xmlns:p14="http://schemas.microsoft.com/office/powerpoint/2010/main" val="23160431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meetings – Regular meeting schedule</a:t>
            </a:r>
          </a:p>
        </p:txBody>
      </p:sp>
      <p:sp>
        <p:nvSpPr>
          <p:cNvPr id="3" name="Content Placeholder 2"/>
          <p:cNvSpPr>
            <a:spLocks noGrp="1"/>
          </p:cNvSpPr>
          <p:nvPr>
            <p:ph idx="1"/>
          </p:nvPr>
        </p:nvSpPr>
        <p:spPr>
          <a:xfrm>
            <a:off x="581192" y="2180496"/>
            <a:ext cx="11029615" cy="3898332"/>
          </a:xfrm>
        </p:spPr>
        <p:txBody>
          <a:bodyPr anchor="t">
            <a:normAutofit/>
          </a:bodyPr>
          <a:lstStyle/>
          <a:p>
            <a:r>
              <a:rPr lang="en-US" sz="2400" dirty="0"/>
              <a:t>If the governing body holds regularly scheduled meetings, the schedule of these meetings must be posted annually on the entity’s official website OR filed with the County Auditor </a:t>
            </a:r>
          </a:p>
          <a:p>
            <a:r>
              <a:rPr lang="en-US" sz="2400" dirty="0"/>
              <a:t>The annual meeting schedule also must be furnished to anyone who requests the information</a:t>
            </a:r>
          </a:p>
          <a:p>
            <a:r>
              <a:rPr lang="en-US" sz="2400" dirty="0"/>
              <a:t>School Boards generally create schedule at annual meeting</a:t>
            </a:r>
          </a:p>
        </p:txBody>
      </p:sp>
    </p:spTree>
    <p:extLst>
      <p:ext uri="{BB962C8B-B14F-4D97-AF65-F5344CB8AC3E}">
        <p14:creationId xmlns:p14="http://schemas.microsoft.com/office/powerpoint/2010/main" val="32980493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meetings – notice</a:t>
            </a:r>
          </a:p>
        </p:txBody>
      </p:sp>
      <p:sp>
        <p:nvSpPr>
          <p:cNvPr id="3" name="Content Placeholder 2"/>
          <p:cNvSpPr>
            <a:spLocks noGrp="1"/>
          </p:cNvSpPr>
          <p:nvPr>
            <p:ph idx="1"/>
          </p:nvPr>
        </p:nvSpPr>
        <p:spPr>
          <a:xfrm>
            <a:off x="581192" y="2060620"/>
            <a:ext cx="11029615" cy="4584879"/>
          </a:xfrm>
        </p:spPr>
        <p:txBody>
          <a:bodyPr anchor="t">
            <a:noAutofit/>
          </a:bodyPr>
          <a:lstStyle/>
          <a:p>
            <a:r>
              <a:rPr lang="en-US" sz="2000" dirty="0"/>
              <a:t>Prior written notice is required for all meetings of a public entity, including committees and subcommittees.  Generally, there is </a:t>
            </a:r>
            <a:r>
              <a:rPr lang="en-US" sz="2000" b="1" dirty="0"/>
              <a:t>no minimum advance notice period </a:t>
            </a:r>
            <a:r>
              <a:rPr lang="en-US" sz="2000" dirty="0"/>
              <a:t>for public meetings </a:t>
            </a:r>
          </a:p>
          <a:p>
            <a:pPr lvl="1"/>
            <a:r>
              <a:rPr lang="en-US" sz="1800" dirty="0"/>
              <a:t>However, an entity must provide public notice of the date, time and location of a meeting when the governing body is notified</a:t>
            </a:r>
          </a:p>
          <a:p>
            <a:r>
              <a:rPr lang="en-US" sz="2000" dirty="0"/>
              <a:t>As soon as an agenda is prepared and given to the governing body, it must be posted and provided to the public in the same manner as the meeting notice  </a:t>
            </a:r>
          </a:p>
          <a:p>
            <a:r>
              <a:rPr lang="en-US" sz="2000" dirty="0"/>
              <a:t>If an </a:t>
            </a:r>
            <a:r>
              <a:rPr lang="en-US" sz="2000" b="1" dirty="0"/>
              <a:t>executive session</a:t>
            </a:r>
            <a:r>
              <a:rPr lang="en-US" sz="2000" dirty="0"/>
              <a:t> is anticipated, the meeting notice also must include the executive session as an agenda item, along with the </a:t>
            </a:r>
            <a:r>
              <a:rPr lang="en-US" sz="2000" b="1" dirty="0"/>
              <a:t>subject matter </a:t>
            </a:r>
            <a:r>
              <a:rPr lang="en-US" sz="2000" dirty="0"/>
              <a:t>and the </a:t>
            </a:r>
            <a:r>
              <a:rPr lang="en-US" sz="2000" b="1" dirty="0"/>
              <a:t>legal authority </a:t>
            </a:r>
            <a:r>
              <a:rPr lang="en-US" sz="2000" dirty="0"/>
              <a:t>for the executive session</a:t>
            </a:r>
          </a:p>
          <a:p>
            <a:r>
              <a:rPr lang="en-US" sz="2000" b="1" dirty="0"/>
              <a:t>Regular meeting </a:t>
            </a:r>
            <a:r>
              <a:rPr lang="en-US" sz="2000" dirty="0"/>
              <a:t>agendas may be added to or altered at the time of the meeting.  For </a:t>
            </a:r>
            <a:r>
              <a:rPr lang="en-US" sz="2000" b="1" dirty="0"/>
              <a:t>special or emergency meetings</a:t>
            </a:r>
            <a:r>
              <a:rPr lang="en-US" sz="2000" dirty="0"/>
              <a:t>, however, only the specific topics included in the notice may be discussed</a:t>
            </a:r>
          </a:p>
        </p:txBody>
      </p:sp>
    </p:spTree>
    <p:extLst>
      <p:ext uri="{BB962C8B-B14F-4D97-AF65-F5344CB8AC3E}">
        <p14:creationId xmlns:p14="http://schemas.microsoft.com/office/powerpoint/2010/main" val="33203329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624883"/>
            <a:ext cx="11029616" cy="1013800"/>
          </a:xfrm>
        </p:spPr>
        <p:txBody>
          <a:bodyPr>
            <a:normAutofit/>
          </a:bodyPr>
          <a:lstStyle/>
          <a:p>
            <a:r>
              <a:rPr lang="en-US" sz="3200" dirty="0"/>
              <a:t>Open meetings - notice</a:t>
            </a:r>
          </a:p>
        </p:txBody>
      </p:sp>
      <p:sp>
        <p:nvSpPr>
          <p:cNvPr id="3" name="Content Placeholder 2"/>
          <p:cNvSpPr>
            <a:spLocks noGrp="1"/>
          </p:cNvSpPr>
          <p:nvPr>
            <p:ph idx="1"/>
          </p:nvPr>
        </p:nvSpPr>
        <p:spPr>
          <a:xfrm>
            <a:off x="581192" y="2180496"/>
            <a:ext cx="11029615" cy="4040000"/>
          </a:xfrm>
        </p:spPr>
        <p:txBody>
          <a:bodyPr anchor="t">
            <a:normAutofit/>
          </a:bodyPr>
          <a:lstStyle/>
          <a:p>
            <a:pPr marL="0" indent="0">
              <a:buNone/>
            </a:pPr>
            <a:r>
              <a:rPr lang="en-US" sz="2200" dirty="0"/>
              <a:t>At the same time the governing body is notified of the meeting, the meeting notice must be: </a:t>
            </a:r>
          </a:p>
          <a:p>
            <a:pPr marL="666900" lvl="1" indent="-342900">
              <a:buFont typeface="+mj-lt"/>
              <a:buAutoNum type="arabicParenR"/>
            </a:pPr>
            <a:r>
              <a:rPr lang="en-US" sz="2200" dirty="0"/>
              <a:t>Posted at the main office of the public entity, if the entity has a main office. </a:t>
            </a:r>
          </a:p>
          <a:p>
            <a:pPr marL="666900" lvl="1" indent="-342900">
              <a:buFont typeface="+mj-lt"/>
              <a:buAutoNum type="arabicParenR"/>
            </a:pPr>
            <a:r>
              <a:rPr lang="en-US" sz="2200" dirty="0"/>
              <a:t>Posted at the location of the meeting, if held somewhere other than the entity’s main office. </a:t>
            </a:r>
          </a:p>
          <a:p>
            <a:pPr marL="666900" lvl="1" indent="-342900">
              <a:buFont typeface="+mj-lt"/>
              <a:buAutoNum type="arabicParenR"/>
            </a:pPr>
            <a:r>
              <a:rPr lang="en-US" sz="2200" dirty="0"/>
              <a:t>Posted on the public entity’s website OR filed with the county auditor.</a:t>
            </a:r>
          </a:p>
          <a:p>
            <a:pPr marL="666900" lvl="1" indent="-342900">
              <a:buFont typeface="+mj-lt"/>
              <a:buAutoNum type="arabicParenR"/>
            </a:pPr>
            <a:r>
              <a:rPr lang="en-US" sz="2200" dirty="0"/>
              <a:t>Provided to any individual who has requested notice of the meeting. </a:t>
            </a:r>
          </a:p>
          <a:p>
            <a:pPr marL="0" indent="0">
              <a:buNone/>
            </a:pPr>
            <a:r>
              <a:rPr lang="en-US" sz="2200" dirty="0"/>
              <a:t>Notice of special or emergency meetings also must be given to the entity’s official newspaper</a:t>
            </a:r>
          </a:p>
          <a:p>
            <a:pPr marL="0" indent="0">
              <a:buNone/>
            </a:pPr>
            <a:r>
              <a:rPr lang="en-US" sz="2200" dirty="0"/>
              <a:t>Generally, there is no requirement that the meeting notice be published</a:t>
            </a:r>
          </a:p>
        </p:txBody>
      </p:sp>
    </p:spTree>
    <p:extLst>
      <p:ext uri="{BB962C8B-B14F-4D97-AF65-F5344CB8AC3E}">
        <p14:creationId xmlns:p14="http://schemas.microsoft.com/office/powerpoint/2010/main" val="655209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573367"/>
            <a:ext cx="11029616" cy="1013800"/>
          </a:xfrm>
        </p:spPr>
        <p:txBody>
          <a:bodyPr/>
          <a:lstStyle/>
          <a:p>
            <a:r>
              <a:rPr lang="en-US" dirty="0"/>
              <a:t>North Dakota century and administrative codes</a:t>
            </a:r>
          </a:p>
        </p:txBody>
      </p:sp>
      <p:sp>
        <p:nvSpPr>
          <p:cNvPr id="3" name="Content Placeholder 2"/>
          <p:cNvSpPr>
            <a:spLocks noGrp="1"/>
          </p:cNvSpPr>
          <p:nvPr>
            <p:ph idx="1"/>
          </p:nvPr>
        </p:nvSpPr>
        <p:spPr>
          <a:xfrm>
            <a:off x="581191" y="2054181"/>
            <a:ext cx="11029615" cy="4610636"/>
          </a:xfrm>
        </p:spPr>
        <p:txBody>
          <a:bodyPr anchor="t">
            <a:normAutofit lnSpcReduction="10000"/>
          </a:bodyPr>
          <a:lstStyle/>
          <a:p>
            <a:pPr>
              <a:spcBef>
                <a:spcPts val="1800"/>
              </a:spcBef>
              <a:spcAft>
                <a:spcPts val="1800"/>
              </a:spcAft>
            </a:pPr>
            <a:r>
              <a:rPr lang="en-US" altLang="ja-JP" sz="2400" dirty="0"/>
              <a:t>North Dakota Legislative Council website:  </a:t>
            </a:r>
            <a:r>
              <a:rPr lang="en-US" altLang="ja-JP" sz="2400" u="sng" dirty="0">
                <a:solidFill>
                  <a:srgbClr val="0070C0"/>
                </a:solidFill>
                <a:uFill>
                  <a:solidFill>
                    <a:srgbClr val="0070C0"/>
                  </a:solidFill>
                </a:uFill>
                <a:hlinkClick r:id="rId2"/>
              </a:rPr>
              <a:t>www.legis.nd.gov</a:t>
            </a:r>
            <a:endParaRPr lang="en-US" sz="2400" u="sng" dirty="0">
              <a:solidFill>
                <a:srgbClr val="0070C0"/>
              </a:solidFill>
              <a:uFill>
                <a:solidFill>
                  <a:srgbClr val="0070C0"/>
                </a:solidFill>
              </a:uFill>
            </a:endParaRPr>
          </a:p>
          <a:p>
            <a:pPr>
              <a:spcBef>
                <a:spcPts val="1800"/>
              </a:spcBef>
              <a:spcAft>
                <a:spcPts val="1800"/>
              </a:spcAft>
            </a:pPr>
            <a:r>
              <a:rPr lang="en-US" sz="2400" dirty="0"/>
              <a:t>Title 15.1 (Elementary and Secondary Education)</a:t>
            </a:r>
          </a:p>
          <a:p>
            <a:pPr>
              <a:spcBef>
                <a:spcPts val="1800"/>
              </a:spcBef>
              <a:spcAft>
                <a:spcPts val="1800"/>
              </a:spcAft>
            </a:pPr>
            <a:r>
              <a:rPr lang="en-US" sz="2400" dirty="0"/>
              <a:t>School Districts (Chapter 15.1-07)</a:t>
            </a:r>
          </a:p>
          <a:p>
            <a:pPr lvl="1">
              <a:spcBef>
                <a:spcPts val="1800"/>
              </a:spcBef>
              <a:spcAft>
                <a:spcPts val="1800"/>
              </a:spcAft>
              <a:buFont typeface="Wingdings" panose="05000000000000000000" pitchFamily="2" charset="2"/>
              <a:buChar char="Ø"/>
            </a:pPr>
            <a:r>
              <a:rPr lang="en-US" sz="2200" dirty="0"/>
              <a:t>NDCC secs. 15.1-07-20.1 through 15.1-07-24 (Business Managers)</a:t>
            </a:r>
          </a:p>
          <a:p>
            <a:pPr lvl="1">
              <a:spcBef>
                <a:spcPts val="1800"/>
              </a:spcBef>
              <a:spcAft>
                <a:spcPts val="1800"/>
              </a:spcAft>
              <a:buFont typeface="Wingdings" panose="05000000000000000000" pitchFamily="2" charset="2"/>
              <a:buChar char="Ø"/>
            </a:pPr>
            <a:r>
              <a:rPr lang="en-US" sz="2200" dirty="0"/>
              <a:t>Business Manager duties (Section 15.1-07-21)</a:t>
            </a:r>
          </a:p>
          <a:p>
            <a:pPr lvl="1">
              <a:spcBef>
                <a:spcPts val="1800"/>
              </a:spcBef>
              <a:spcAft>
                <a:spcPts val="1800"/>
              </a:spcAft>
              <a:buFont typeface="Wingdings" panose="05000000000000000000" pitchFamily="2" charset="2"/>
              <a:buChar char="Ø"/>
            </a:pPr>
            <a:r>
              <a:rPr lang="en-US" sz="2200" dirty="0"/>
              <a:t>Business Manager and school district funds (Section 15.1-07-24)</a:t>
            </a:r>
          </a:p>
          <a:p>
            <a:pPr marL="0" indent="0">
              <a:spcBef>
                <a:spcPts val="1800"/>
              </a:spcBef>
              <a:spcAft>
                <a:spcPts val="1800"/>
              </a:spcAft>
              <a:buNone/>
            </a:pPr>
            <a:endParaRPr lang="en-US" sz="2400" dirty="0"/>
          </a:p>
        </p:txBody>
      </p:sp>
    </p:spTree>
    <p:extLst>
      <p:ext uri="{BB962C8B-B14F-4D97-AF65-F5344CB8AC3E}">
        <p14:creationId xmlns:p14="http://schemas.microsoft.com/office/powerpoint/2010/main" val="29744968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624882"/>
            <a:ext cx="11029616" cy="1013800"/>
          </a:xfrm>
        </p:spPr>
        <p:txBody>
          <a:bodyPr>
            <a:normAutofit/>
          </a:bodyPr>
          <a:lstStyle/>
          <a:p>
            <a:r>
              <a:rPr lang="en-US" sz="3200" dirty="0"/>
              <a:t>Open meetings – executive sessions</a:t>
            </a:r>
          </a:p>
        </p:txBody>
      </p:sp>
      <p:sp>
        <p:nvSpPr>
          <p:cNvPr id="3" name="Content Placeholder 2"/>
          <p:cNvSpPr>
            <a:spLocks noGrp="1"/>
          </p:cNvSpPr>
          <p:nvPr>
            <p:ph idx="1"/>
          </p:nvPr>
        </p:nvSpPr>
        <p:spPr>
          <a:xfrm>
            <a:off x="581192" y="2034862"/>
            <a:ext cx="11029615" cy="4069724"/>
          </a:xfrm>
        </p:spPr>
        <p:txBody>
          <a:bodyPr anchor="t"/>
          <a:lstStyle/>
          <a:p>
            <a:r>
              <a:rPr lang="en-US" sz="2400" dirty="0"/>
              <a:t>Only the portions of a public meeting that are specifically confidential or exempt from the open meetings law may be closed to the public and held in executive session </a:t>
            </a:r>
          </a:p>
          <a:p>
            <a:r>
              <a:rPr lang="en-US" sz="2400" dirty="0"/>
              <a:t>The remainder of the meeting </a:t>
            </a:r>
            <a:r>
              <a:rPr lang="en-US" sz="2400" b="1" dirty="0"/>
              <a:t>must</a:t>
            </a:r>
            <a:r>
              <a:rPr lang="en-US" sz="2400" dirty="0"/>
              <a:t> be open to the public </a:t>
            </a:r>
          </a:p>
          <a:p>
            <a:r>
              <a:rPr lang="en-US" sz="2400" dirty="0"/>
              <a:t>Generally, a public entity may not close a meeting to discuss salary issues or employee job performance/personnel issues </a:t>
            </a:r>
          </a:p>
          <a:p>
            <a:r>
              <a:rPr lang="en-US" sz="2400" dirty="0"/>
              <a:t>Exceptions:  nonrenewal and discharge hearings, discussion of closed/confidential records, attorney consultation, and negotiations strategy</a:t>
            </a:r>
          </a:p>
          <a:p>
            <a:r>
              <a:rPr lang="en-US" sz="2400" dirty="0"/>
              <a:t>Board action must typically occur in open session</a:t>
            </a:r>
          </a:p>
          <a:p>
            <a:pPr marL="0" indent="0">
              <a:buNone/>
            </a:pPr>
            <a:endParaRPr lang="en-US" dirty="0"/>
          </a:p>
        </p:txBody>
      </p:sp>
    </p:spTree>
    <p:extLst>
      <p:ext uri="{BB962C8B-B14F-4D97-AF65-F5344CB8AC3E}">
        <p14:creationId xmlns:p14="http://schemas.microsoft.com/office/powerpoint/2010/main" val="41721552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618185"/>
            <a:ext cx="11029616" cy="1020497"/>
          </a:xfrm>
        </p:spPr>
        <p:txBody>
          <a:bodyPr>
            <a:normAutofit/>
          </a:bodyPr>
          <a:lstStyle/>
          <a:p>
            <a:r>
              <a:rPr lang="en-US" sz="3200" dirty="0"/>
              <a:t>Open meetings - minutes</a:t>
            </a:r>
          </a:p>
        </p:txBody>
      </p:sp>
      <p:sp>
        <p:nvSpPr>
          <p:cNvPr id="3" name="Content Placeholder 2"/>
          <p:cNvSpPr>
            <a:spLocks noGrp="1"/>
          </p:cNvSpPr>
          <p:nvPr>
            <p:ph idx="1"/>
          </p:nvPr>
        </p:nvSpPr>
        <p:spPr>
          <a:xfrm>
            <a:off x="1081455" y="2189285"/>
            <a:ext cx="10278208" cy="4108484"/>
          </a:xfrm>
        </p:spPr>
        <p:txBody>
          <a:bodyPr anchor="t">
            <a:noAutofit/>
          </a:bodyPr>
          <a:lstStyle/>
          <a:p>
            <a:pPr>
              <a:spcBef>
                <a:spcPts val="1200"/>
              </a:spcBef>
              <a:spcAft>
                <a:spcPts val="1200"/>
              </a:spcAft>
            </a:pPr>
            <a:r>
              <a:rPr lang="en-US" sz="2000" dirty="0"/>
              <a:t>The minutes of meetings are public records and must be provided to anyone upon request</a:t>
            </a:r>
          </a:p>
          <a:p>
            <a:pPr>
              <a:spcBef>
                <a:spcPts val="1200"/>
              </a:spcBef>
              <a:spcAft>
                <a:spcPts val="1200"/>
              </a:spcAft>
            </a:pPr>
            <a:r>
              <a:rPr lang="en-US" sz="2000" dirty="0"/>
              <a:t>Draft minutes should be made available to the public even if the minutes have not been approved</a:t>
            </a:r>
          </a:p>
          <a:p>
            <a:pPr>
              <a:spcBef>
                <a:spcPts val="1200"/>
              </a:spcBef>
              <a:spcAft>
                <a:spcPts val="1200"/>
              </a:spcAft>
            </a:pPr>
            <a:r>
              <a:rPr lang="en-US" sz="2000" dirty="0"/>
              <a:t>This requirement applies to </a:t>
            </a:r>
            <a:r>
              <a:rPr lang="en-US" sz="2000" b="1" dirty="0"/>
              <a:t>all</a:t>
            </a:r>
            <a:r>
              <a:rPr lang="en-US" sz="2000" dirty="0"/>
              <a:t> governing bodies, </a:t>
            </a:r>
            <a:r>
              <a:rPr lang="en-US" sz="2000" b="1" dirty="0"/>
              <a:t>including committees and subcommittees</a:t>
            </a:r>
          </a:p>
          <a:p>
            <a:pPr>
              <a:spcBef>
                <a:spcPts val="1200"/>
              </a:spcBef>
              <a:spcAft>
                <a:spcPts val="1200"/>
              </a:spcAft>
            </a:pPr>
            <a:r>
              <a:rPr lang="en-US" sz="2000" dirty="0"/>
              <a:t>Some public entities are required by law to publish minutes in the official newspaper (NDCC 15.1-09-31) </a:t>
            </a:r>
          </a:p>
          <a:p>
            <a:pPr>
              <a:spcBef>
                <a:spcPts val="1200"/>
              </a:spcBef>
              <a:spcAft>
                <a:spcPts val="1200"/>
              </a:spcAft>
            </a:pPr>
            <a:r>
              <a:rPr lang="en-US" sz="2000" dirty="0"/>
              <a:t>Is business manager only person who can take minutes??</a:t>
            </a:r>
          </a:p>
          <a:p>
            <a:pPr marL="0" indent="0">
              <a:buNone/>
            </a:pPr>
            <a:endParaRPr lang="en-US" sz="2000" dirty="0"/>
          </a:p>
        </p:txBody>
      </p:sp>
    </p:spTree>
    <p:extLst>
      <p:ext uri="{BB962C8B-B14F-4D97-AF65-F5344CB8AC3E}">
        <p14:creationId xmlns:p14="http://schemas.microsoft.com/office/powerpoint/2010/main" val="18566238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Open meetings - minutes</a:t>
            </a:r>
          </a:p>
        </p:txBody>
      </p:sp>
      <p:sp>
        <p:nvSpPr>
          <p:cNvPr id="3" name="Content Placeholder 2"/>
          <p:cNvSpPr>
            <a:spLocks noGrp="1"/>
          </p:cNvSpPr>
          <p:nvPr>
            <p:ph sz="half" idx="1"/>
          </p:nvPr>
        </p:nvSpPr>
        <p:spPr>
          <a:xfrm>
            <a:off x="581193" y="2228003"/>
            <a:ext cx="6074584" cy="3633047"/>
          </a:xfrm>
        </p:spPr>
        <p:txBody>
          <a:bodyPr anchor="t">
            <a:noAutofit/>
          </a:bodyPr>
          <a:lstStyle/>
          <a:p>
            <a:pPr marL="0" indent="0">
              <a:buNone/>
            </a:pPr>
            <a:r>
              <a:rPr lang="en-US" sz="2000" dirty="0"/>
              <a:t>Minutes must include, at a minimum: </a:t>
            </a:r>
          </a:p>
          <a:p>
            <a:pPr lvl="1">
              <a:buFont typeface="Wingdings 2" panose="05020102010507070707" pitchFamily="18" charset="2"/>
              <a:buChar char=""/>
            </a:pPr>
            <a:r>
              <a:rPr lang="en-US" sz="1800" dirty="0"/>
              <a:t>The names of the members attending the meeting; </a:t>
            </a:r>
          </a:p>
          <a:p>
            <a:pPr lvl="1">
              <a:buFont typeface="Wingdings 2" panose="05020102010507070707" pitchFamily="18" charset="2"/>
              <a:buChar char=""/>
            </a:pPr>
            <a:r>
              <a:rPr lang="en-US" sz="1800" dirty="0"/>
              <a:t>The date and time the meeting was called to order and adjourned; </a:t>
            </a:r>
          </a:p>
          <a:p>
            <a:pPr lvl="1">
              <a:buFont typeface="Wingdings 2" panose="05020102010507070707" pitchFamily="18" charset="2"/>
              <a:buChar char=""/>
            </a:pPr>
            <a:r>
              <a:rPr lang="en-US" sz="1800" dirty="0"/>
              <a:t>A list of topics discussed regarding public business; </a:t>
            </a:r>
          </a:p>
          <a:p>
            <a:pPr lvl="1">
              <a:buFont typeface="Wingdings 2" panose="05020102010507070707" pitchFamily="18" charset="2"/>
              <a:buChar char=""/>
            </a:pPr>
            <a:r>
              <a:rPr lang="en-US" sz="1800" dirty="0"/>
              <a:t>A description of each motion made at the meeting and whether the motion was seconded; </a:t>
            </a:r>
          </a:p>
          <a:p>
            <a:pPr lvl="1">
              <a:buFont typeface="Wingdings 2" panose="05020102010507070707" pitchFamily="18" charset="2"/>
              <a:buChar char=""/>
            </a:pPr>
            <a:r>
              <a:rPr lang="en-US" sz="1800" dirty="0"/>
              <a:t>The results of every vote taken at the meeting; and </a:t>
            </a:r>
          </a:p>
          <a:p>
            <a:pPr lvl="1">
              <a:buFont typeface="Wingdings 2" panose="05020102010507070707" pitchFamily="18" charset="2"/>
              <a:buChar char=""/>
            </a:pPr>
            <a:r>
              <a:rPr lang="en-US" sz="1800" dirty="0"/>
              <a:t>The vote of each member on every recorded roll call vote</a:t>
            </a:r>
          </a:p>
        </p:txBody>
      </p:sp>
      <p:pic>
        <p:nvPicPr>
          <p:cNvPr id="5" name="Content Placeholder 4"/>
          <p:cNvPicPr>
            <a:picLocks noGrp="1" noChangeAspect="1"/>
          </p:cNvPicPr>
          <p:nvPr>
            <p:ph sz="half" idx="2"/>
          </p:nvPr>
        </p:nvPicPr>
        <p:blipFill>
          <a:blip r:embed="rId2"/>
          <a:stretch>
            <a:fillRect/>
          </a:stretch>
        </p:blipFill>
        <p:spPr>
          <a:xfrm>
            <a:off x="7552593" y="2228003"/>
            <a:ext cx="3024554" cy="3332285"/>
          </a:xfrm>
          <a:prstGeom prst="rect">
            <a:avLst/>
          </a:prstGeom>
        </p:spPr>
      </p:pic>
    </p:spTree>
    <p:extLst>
      <p:ext uri="{BB962C8B-B14F-4D97-AF65-F5344CB8AC3E}">
        <p14:creationId xmlns:p14="http://schemas.microsoft.com/office/powerpoint/2010/main" val="28085272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66AEB-57F3-4014-B45D-FFA402BB50F7}"/>
              </a:ext>
            </a:extLst>
          </p:cNvPr>
          <p:cNvSpPr>
            <a:spLocks noGrp="1"/>
          </p:cNvSpPr>
          <p:nvPr>
            <p:ph type="title"/>
          </p:nvPr>
        </p:nvSpPr>
        <p:spPr/>
        <p:txBody>
          <a:bodyPr>
            <a:normAutofit/>
          </a:bodyPr>
          <a:lstStyle/>
          <a:p>
            <a:r>
              <a:rPr lang="en-US" sz="3200" dirty="0"/>
              <a:t>Recent Changes – Electronic meetings</a:t>
            </a:r>
          </a:p>
        </p:txBody>
      </p:sp>
      <p:sp>
        <p:nvSpPr>
          <p:cNvPr id="3" name="Content Placeholder 2">
            <a:extLst>
              <a:ext uri="{FF2B5EF4-FFF2-40B4-BE49-F238E27FC236}">
                <a16:creationId xmlns:a16="http://schemas.microsoft.com/office/drawing/2014/main" id="{0A160D58-EA7B-4DAF-8647-E481D05525E3}"/>
              </a:ext>
            </a:extLst>
          </p:cNvPr>
          <p:cNvSpPr>
            <a:spLocks noGrp="1"/>
          </p:cNvSpPr>
          <p:nvPr>
            <p:ph idx="1"/>
          </p:nvPr>
        </p:nvSpPr>
        <p:spPr/>
        <p:txBody>
          <a:bodyPr>
            <a:normAutofit/>
          </a:bodyPr>
          <a:lstStyle/>
          <a:p>
            <a:r>
              <a:rPr lang="en-US" sz="2400" dirty="0"/>
              <a:t>HB 1349 </a:t>
            </a:r>
          </a:p>
          <a:p>
            <a:r>
              <a:rPr lang="en-US" sz="2400" dirty="0"/>
              <a:t>Codified into law ability of a public entity to hold meetings by electronic means and to provide public access by electronic means</a:t>
            </a:r>
          </a:p>
          <a:p>
            <a:r>
              <a:rPr lang="en-US" sz="2400" dirty="0"/>
              <a:t>May conduct meetings solely electronically or partially electronically</a:t>
            </a:r>
          </a:p>
          <a:p>
            <a:r>
              <a:rPr lang="en-US" sz="2400" dirty="0"/>
              <a:t>If electronic and in-person (e.g., board member is attending electronically), still need to provide means of those in attendance to access electronic portion</a:t>
            </a:r>
          </a:p>
          <a:p>
            <a:r>
              <a:rPr lang="en-US" sz="2400" dirty="0"/>
              <a:t>If solely electronic, all information necessary to join meeting must be included in the notice</a:t>
            </a:r>
          </a:p>
        </p:txBody>
      </p:sp>
    </p:spTree>
    <p:extLst>
      <p:ext uri="{BB962C8B-B14F-4D97-AF65-F5344CB8AC3E}">
        <p14:creationId xmlns:p14="http://schemas.microsoft.com/office/powerpoint/2010/main" val="15260209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chor="ctr"/>
          <a:lstStyle/>
          <a:p>
            <a:r>
              <a:rPr lang="en-US" dirty="0"/>
              <a:t>Contract law basics</a:t>
            </a:r>
          </a:p>
        </p:txBody>
      </p:sp>
    </p:spTree>
    <p:extLst>
      <p:ext uri="{BB962C8B-B14F-4D97-AF65-F5344CB8AC3E}">
        <p14:creationId xmlns:p14="http://schemas.microsoft.com/office/powerpoint/2010/main" val="16902438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 law basics</a:t>
            </a:r>
          </a:p>
        </p:txBody>
      </p:sp>
      <p:sp>
        <p:nvSpPr>
          <p:cNvPr id="3" name="Content Placeholder 2"/>
          <p:cNvSpPr>
            <a:spLocks noGrp="1"/>
          </p:cNvSpPr>
          <p:nvPr>
            <p:ph idx="1"/>
          </p:nvPr>
        </p:nvSpPr>
        <p:spPr>
          <a:xfrm>
            <a:off x="581192" y="2034861"/>
            <a:ext cx="11029615" cy="4378817"/>
          </a:xfrm>
        </p:spPr>
        <p:txBody>
          <a:bodyPr anchor="t">
            <a:noAutofit/>
          </a:bodyPr>
          <a:lstStyle/>
          <a:p>
            <a:pPr marL="0" indent="0">
              <a:buNone/>
            </a:pPr>
            <a:r>
              <a:rPr lang="en-US" sz="2200" b="1" dirty="0"/>
              <a:t>Contract</a:t>
            </a:r>
            <a:r>
              <a:rPr lang="en-US" sz="2200" dirty="0"/>
              <a:t> – an agreement with specific terms between two or more persons or entities in which there is a promise to do something in return for a valuable benefit known as consideration</a:t>
            </a:r>
          </a:p>
          <a:p>
            <a:pPr marL="0" indent="0">
              <a:buNone/>
            </a:pPr>
            <a:r>
              <a:rPr lang="en-US" sz="2200" dirty="0"/>
              <a:t>Numerous contracts in school district:</a:t>
            </a:r>
          </a:p>
          <a:p>
            <a:pPr lvl="1"/>
            <a:r>
              <a:rPr lang="en-US" sz="2200" dirty="0"/>
              <a:t>Employment contracts</a:t>
            </a:r>
          </a:p>
          <a:p>
            <a:pPr lvl="1"/>
            <a:r>
              <a:rPr lang="en-US" sz="2200" dirty="0"/>
              <a:t>Teachers, principals, superintendents</a:t>
            </a:r>
          </a:p>
          <a:p>
            <a:pPr lvl="1"/>
            <a:r>
              <a:rPr lang="en-US" sz="2200" dirty="0"/>
              <a:t>Negotiated Agreement / Master Contract</a:t>
            </a:r>
          </a:p>
          <a:p>
            <a:pPr lvl="1"/>
            <a:r>
              <a:rPr lang="en-US" sz="2200" dirty="0"/>
              <a:t>Contracts requiring expenditure of public funds (bidding requirement if cost in excess of </a:t>
            </a:r>
            <a:r>
              <a:rPr lang="en-US" sz="2200" b="1" dirty="0"/>
              <a:t>$50,000</a:t>
            </a:r>
            <a:r>
              <a:rPr lang="en-US" sz="2200" dirty="0"/>
              <a:t>, with some exceptions, NDCC 15.1-09-34)</a:t>
            </a:r>
          </a:p>
        </p:txBody>
      </p:sp>
    </p:spTree>
    <p:extLst>
      <p:ext uri="{BB962C8B-B14F-4D97-AF65-F5344CB8AC3E}">
        <p14:creationId xmlns:p14="http://schemas.microsoft.com/office/powerpoint/2010/main" val="3968626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a:t>At-will employees v. contract employees</a:t>
            </a:r>
          </a:p>
        </p:txBody>
      </p:sp>
      <p:sp>
        <p:nvSpPr>
          <p:cNvPr id="5" name="Content Placeholder 4"/>
          <p:cNvSpPr>
            <a:spLocks noGrp="1"/>
          </p:cNvSpPr>
          <p:nvPr>
            <p:ph sz="half" idx="1"/>
          </p:nvPr>
        </p:nvSpPr>
        <p:spPr>
          <a:xfrm>
            <a:off x="581193" y="2228004"/>
            <a:ext cx="5422390" cy="3864866"/>
          </a:xfrm>
        </p:spPr>
        <p:txBody>
          <a:bodyPr anchor="t">
            <a:normAutofit fontScale="92500" lnSpcReduction="20000"/>
          </a:bodyPr>
          <a:lstStyle/>
          <a:p>
            <a:pPr marL="0" indent="0" algn="ctr">
              <a:buNone/>
            </a:pPr>
            <a:r>
              <a:rPr lang="en-US" sz="2000" dirty="0"/>
              <a:t>AT-WILL</a:t>
            </a:r>
          </a:p>
          <a:p>
            <a:r>
              <a:rPr lang="en-US" dirty="0"/>
              <a:t>Either party (employer or employee) can terminate the employment relationship at any time, with or without cause.</a:t>
            </a:r>
          </a:p>
          <a:p>
            <a:r>
              <a:rPr lang="en-US" dirty="0"/>
              <a:t>An employer may not, however, terminate an employment relationship on the basis of the employee’s protected status (race, religion, sex, age, disability, etc.)</a:t>
            </a:r>
          </a:p>
          <a:p>
            <a:r>
              <a:rPr lang="en-US" dirty="0"/>
              <a:t>Majority of staff presumed to be at-will (classified, non-certified), unless the board decided to enter into contract with them.</a:t>
            </a:r>
          </a:p>
          <a:p>
            <a:r>
              <a:rPr lang="en-US" dirty="0"/>
              <a:t>Can change the at-will status of employment by making a “promise of duration of employment” and no termination but for cause.</a:t>
            </a:r>
          </a:p>
          <a:p>
            <a:r>
              <a:rPr lang="en-US" dirty="0"/>
              <a:t>Business managers are at-will employees.</a:t>
            </a:r>
          </a:p>
        </p:txBody>
      </p:sp>
      <p:sp>
        <p:nvSpPr>
          <p:cNvPr id="6" name="Content Placeholder 5"/>
          <p:cNvSpPr>
            <a:spLocks noGrp="1"/>
          </p:cNvSpPr>
          <p:nvPr>
            <p:ph sz="half" idx="2"/>
          </p:nvPr>
        </p:nvSpPr>
        <p:spPr/>
        <p:txBody>
          <a:bodyPr anchor="t">
            <a:normAutofit fontScale="92500" lnSpcReduction="20000"/>
          </a:bodyPr>
          <a:lstStyle/>
          <a:p>
            <a:pPr marL="0" indent="0" algn="ctr">
              <a:buNone/>
            </a:pPr>
            <a:r>
              <a:rPr lang="en-US" dirty="0"/>
              <a:t>CONTRACT</a:t>
            </a:r>
          </a:p>
          <a:p>
            <a:r>
              <a:rPr lang="en-US" dirty="0"/>
              <a:t>Employment until the end of the contract term.</a:t>
            </a:r>
          </a:p>
          <a:p>
            <a:r>
              <a:rPr lang="en-US" dirty="0"/>
              <a:t>Employee can resign from the contract if employer accepts.</a:t>
            </a:r>
          </a:p>
          <a:p>
            <a:r>
              <a:rPr lang="en-US" dirty="0"/>
              <a:t>Employer can discharge the employee for cause in some circumstances (for teachers NDCC 15.1-15-07, 08).</a:t>
            </a:r>
          </a:p>
          <a:p>
            <a:r>
              <a:rPr lang="en-US" dirty="0"/>
              <a:t>Teachers, principals, superintendents have continuing contract rights in most circumstances, but board may nonrenew for performance or RIF (for teachers 15.1-15-05, 06).</a:t>
            </a:r>
          </a:p>
          <a:p>
            <a:r>
              <a:rPr lang="en-US" dirty="0"/>
              <a:t>Generally, if contract employment, cannot terminate but for cause.</a:t>
            </a:r>
          </a:p>
        </p:txBody>
      </p:sp>
    </p:spTree>
    <p:extLst>
      <p:ext uri="{BB962C8B-B14F-4D97-AF65-F5344CB8AC3E}">
        <p14:creationId xmlns:p14="http://schemas.microsoft.com/office/powerpoint/2010/main" val="37270732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7" name="Title 6"/>
          <p:cNvSpPr>
            <a:spLocks noGrp="1"/>
          </p:cNvSpPr>
          <p:nvPr>
            <p:ph type="ctrTitle"/>
          </p:nvPr>
        </p:nvSpPr>
        <p:spPr/>
        <p:txBody>
          <a:bodyPr anchor="ctr"/>
          <a:lstStyle/>
          <a:p>
            <a:r>
              <a:rPr lang="en-US" dirty="0"/>
              <a:t>Questions?</a:t>
            </a:r>
          </a:p>
        </p:txBody>
      </p:sp>
    </p:spTree>
    <p:extLst>
      <p:ext uri="{BB962C8B-B14F-4D97-AF65-F5344CB8AC3E}">
        <p14:creationId xmlns:p14="http://schemas.microsoft.com/office/powerpoint/2010/main" val="23446946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Final assignment and exam</a:t>
            </a:r>
          </a:p>
        </p:txBody>
      </p:sp>
      <p:sp>
        <p:nvSpPr>
          <p:cNvPr id="3" name="Content Placeholder 2"/>
          <p:cNvSpPr>
            <a:spLocks noGrp="1"/>
          </p:cNvSpPr>
          <p:nvPr>
            <p:ph idx="1"/>
          </p:nvPr>
        </p:nvSpPr>
        <p:spPr/>
        <p:txBody>
          <a:bodyPr anchor="t"/>
          <a:lstStyle/>
          <a:p>
            <a:pPr marL="0" lvl="0" indent="0">
              <a:buNone/>
            </a:pPr>
            <a:r>
              <a:rPr lang="en-US" sz="2400" dirty="0"/>
              <a:t>The following r</a:t>
            </a:r>
            <a:r>
              <a:rPr lang="en-US" altLang="ja-JP" sz="2400" dirty="0"/>
              <a:t>eading assignments must be completed before taking the final exam: </a:t>
            </a:r>
            <a:endParaRPr lang="en-US" sz="2400" dirty="0"/>
          </a:p>
          <a:p>
            <a:pPr lvl="1"/>
            <a:r>
              <a:rPr lang="en-US" altLang="ja-JP" sz="2200" dirty="0"/>
              <a:t>North Dakota Open Meetings Manual</a:t>
            </a:r>
            <a:endParaRPr lang="en-US" sz="2200" dirty="0"/>
          </a:p>
          <a:p>
            <a:pPr lvl="1"/>
            <a:r>
              <a:rPr lang="en-US" altLang="ja-JP" sz="2200" dirty="0"/>
              <a:t>North Dakota Open Records Manual</a:t>
            </a:r>
          </a:p>
          <a:p>
            <a:pPr lvl="1"/>
            <a:r>
              <a:rPr lang="en-US" sz="2200" dirty="0"/>
              <a:t>North Dakota Century Code Chapters 15.1-06, 15.1-07, 15.1-09, 15.1-15, and 16.1-10</a:t>
            </a:r>
          </a:p>
          <a:p>
            <a:pPr marL="0" lvl="0" indent="0">
              <a:buNone/>
            </a:pPr>
            <a:r>
              <a:rPr lang="en-US" altLang="ja-JP" sz="2400" dirty="0"/>
              <a:t>Complete the required assignment and online exam by </a:t>
            </a:r>
            <a:r>
              <a:rPr lang="en-US" sz="2400" b="1" dirty="0"/>
              <a:t>May 15</a:t>
            </a:r>
            <a:r>
              <a:rPr lang="en-US" sz="2400" b="1"/>
              <a:t>, 2023</a:t>
            </a:r>
            <a:endParaRPr lang="en-US" altLang="ja-JP" sz="2400" dirty="0"/>
          </a:p>
          <a:p>
            <a:pPr marL="0" lvl="0" indent="0">
              <a:buNone/>
            </a:pPr>
            <a:endParaRPr lang="en-US" sz="2400" dirty="0"/>
          </a:p>
          <a:p>
            <a:endParaRPr lang="en-US" dirty="0"/>
          </a:p>
        </p:txBody>
      </p:sp>
    </p:spTree>
    <p:extLst>
      <p:ext uri="{BB962C8B-B14F-4D97-AF65-F5344CB8AC3E}">
        <p14:creationId xmlns:p14="http://schemas.microsoft.com/office/powerpoint/2010/main" val="1266407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599125"/>
            <a:ext cx="11029616" cy="1013800"/>
          </a:xfrm>
        </p:spPr>
        <p:txBody>
          <a:bodyPr/>
          <a:lstStyle/>
          <a:p>
            <a:r>
              <a:rPr lang="en-US" dirty="0"/>
              <a:t>North Dakota century and administrative codes (cont.)</a:t>
            </a:r>
          </a:p>
        </p:txBody>
      </p:sp>
      <p:sp>
        <p:nvSpPr>
          <p:cNvPr id="3" name="Content Placeholder 2"/>
          <p:cNvSpPr>
            <a:spLocks noGrp="1"/>
          </p:cNvSpPr>
          <p:nvPr>
            <p:ph idx="1"/>
          </p:nvPr>
        </p:nvSpPr>
        <p:spPr>
          <a:xfrm>
            <a:off x="581192" y="1996225"/>
            <a:ext cx="11029615" cy="4533363"/>
          </a:xfrm>
        </p:spPr>
        <p:txBody>
          <a:bodyPr anchor="t">
            <a:normAutofit/>
          </a:bodyPr>
          <a:lstStyle/>
          <a:p>
            <a:pPr>
              <a:spcBef>
                <a:spcPts val="1200"/>
              </a:spcBef>
              <a:spcAft>
                <a:spcPts val="1200"/>
              </a:spcAft>
            </a:pPr>
            <a:r>
              <a:rPr lang="en-US" sz="2800" dirty="0"/>
              <a:t>School Boards (Chapter 15.1-09)</a:t>
            </a:r>
          </a:p>
          <a:p>
            <a:pPr lvl="1">
              <a:spcBef>
                <a:spcPts val="1200"/>
              </a:spcBef>
              <a:spcAft>
                <a:spcPts val="1200"/>
              </a:spcAft>
              <a:buFont typeface="Wingdings" panose="05000000000000000000" pitchFamily="2" charset="2"/>
              <a:buChar char="Ø"/>
            </a:pPr>
            <a:r>
              <a:rPr lang="en-US" sz="2200" dirty="0"/>
              <a:t>Section 15.1-09-33 (Power of School Boards)</a:t>
            </a:r>
          </a:p>
          <a:p>
            <a:pPr lvl="1">
              <a:spcBef>
                <a:spcPts val="1200"/>
              </a:spcBef>
              <a:spcAft>
                <a:spcPts val="1200"/>
              </a:spcAft>
              <a:buFont typeface="Wingdings" panose="05000000000000000000" pitchFamily="2" charset="2"/>
              <a:buChar char="Ø"/>
            </a:pPr>
            <a:r>
              <a:rPr lang="en-US" sz="2200" dirty="0"/>
              <a:t>Section 15.1-09-33(27)-(29):  employment and dismissal of business manager</a:t>
            </a:r>
          </a:p>
          <a:p>
            <a:pPr>
              <a:spcBef>
                <a:spcPts val="1800"/>
              </a:spcBef>
              <a:spcAft>
                <a:spcPts val="1800"/>
              </a:spcAft>
            </a:pPr>
            <a:r>
              <a:rPr lang="en-US" sz="2800" dirty="0"/>
              <a:t>Teacher and Administrator Contracts (Chapter 15.1-15)</a:t>
            </a:r>
          </a:p>
          <a:p>
            <a:pPr>
              <a:spcBef>
                <a:spcPts val="1800"/>
              </a:spcBef>
              <a:spcAft>
                <a:spcPts val="1800"/>
              </a:spcAft>
            </a:pPr>
            <a:r>
              <a:rPr lang="en-US" sz="2800" dirty="0"/>
              <a:t>Title 57 (Taxation)</a:t>
            </a:r>
          </a:p>
          <a:p>
            <a:pPr lvl="1">
              <a:spcBef>
                <a:spcPts val="1800"/>
              </a:spcBef>
              <a:spcAft>
                <a:spcPts val="1800"/>
              </a:spcAft>
              <a:buFont typeface="Wingdings" panose="05000000000000000000" pitchFamily="2" charset="2"/>
              <a:buChar char="Ø"/>
            </a:pPr>
            <a:r>
              <a:rPr lang="en-US" sz="2200" dirty="0"/>
              <a:t>Chapter 57-15 (Tax Levies and Limitations)</a:t>
            </a:r>
          </a:p>
          <a:p>
            <a:pPr lvl="1">
              <a:spcBef>
                <a:spcPts val="1800"/>
              </a:spcBef>
              <a:spcAft>
                <a:spcPts val="1800"/>
              </a:spcAft>
              <a:buFont typeface="Wingdings" panose="05000000000000000000" pitchFamily="2" charset="2"/>
              <a:buChar char="Ø"/>
            </a:pPr>
            <a:endParaRPr lang="en-US" sz="2200" dirty="0"/>
          </a:p>
          <a:p>
            <a:pPr lvl="1">
              <a:spcBef>
                <a:spcPts val="1800"/>
              </a:spcBef>
              <a:spcAft>
                <a:spcPts val="1800"/>
              </a:spcAft>
              <a:buFont typeface="Wingdings" panose="05000000000000000000" pitchFamily="2" charset="2"/>
              <a:buChar char="Ø"/>
            </a:pPr>
            <a:endParaRPr lang="en-US" sz="2200" dirty="0"/>
          </a:p>
        </p:txBody>
      </p:sp>
    </p:spTree>
    <p:extLst>
      <p:ext uri="{BB962C8B-B14F-4D97-AF65-F5344CB8AC3E}">
        <p14:creationId xmlns:p14="http://schemas.microsoft.com/office/powerpoint/2010/main" val="1061641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North Dakota century and administrative codes (Cont.)</a:t>
            </a:r>
          </a:p>
        </p:txBody>
      </p:sp>
      <p:sp>
        <p:nvSpPr>
          <p:cNvPr id="3" name="Content Placeholder 2"/>
          <p:cNvSpPr>
            <a:spLocks noGrp="1"/>
          </p:cNvSpPr>
          <p:nvPr>
            <p:ph idx="1"/>
          </p:nvPr>
        </p:nvSpPr>
        <p:spPr>
          <a:xfrm>
            <a:off x="581192" y="2180496"/>
            <a:ext cx="11029615" cy="3936969"/>
          </a:xfrm>
        </p:spPr>
        <p:txBody>
          <a:bodyPr anchor="t"/>
          <a:lstStyle/>
          <a:p>
            <a:pPr>
              <a:spcBef>
                <a:spcPts val="1200"/>
              </a:spcBef>
              <a:spcAft>
                <a:spcPts val="1200"/>
              </a:spcAft>
            </a:pPr>
            <a:r>
              <a:rPr lang="en-US" sz="2400" dirty="0"/>
              <a:t>Chapter 44-04 (Open Meetings &amp; Records)</a:t>
            </a:r>
          </a:p>
          <a:p>
            <a:pPr>
              <a:spcBef>
                <a:spcPts val="1200"/>
              </a:spcBef>
              <a:spcAft>
                <a:spcPts val="1200"/>
              </a:spcAft>
            </a:pPr>
            <a:r>
              <a:rPr lang="en-US" sz="2400" dirty="0"/>
              <a:t>Administrative Code:</a:t>
            </a:r>
          </a:p>
          <a:p>
            <a:pPr lvl="1">
              <a:spcBef>
                <a:spcPts val="1200"/>
              </a:spcBef>
              <a:spcAft>
                <a:spcPts val="1200"/>
              </a:spcAft>
              <a:buFont typeface="Wingdings" panose="05000000000000000000" pitchFamily="2" charset="2"/>
              <a:buChar char="Ø"/>
            </a:pPr>
            <a:r>
              <a:rPr lang="en-US" sz="2200" dirty="0"/>
              <a:t>Title 67 (Superintendent of Public Instruction)</a:t>
            </a:r>
          </a:p>
          <a:p>
            <a:pPr lvl="1">
              <a:spcBef>
                <a:spcPts val="1200"/>
              </a:spcBef>
              <a:spcAft>
                <a:spcPts val="1200"/>
              </a:spcAft>
              <a:buFont typeface="Wingdings" panose="05000000000000000000" pitchFamily="2" charset="2"/>
              <a:buChar char="Ø"/>
            </a:pPr>
            <a:r>
              <a:rPr lang="en-US" sz="2200" dirty="0"/>
              <a:t>Title 67.1 (Education Standards and Practices Board)</a:t>
            </a:r>
          </a:p>
          <a:p>
            <a:pPr lvl="1">
              <a:spcBef>
                <a:spcPts val="1200"/>
              </a:spcBef>
              <a:spcAft>
                <a:spcPts val="1200"/>
              </a:spcAft>
              <a:buFont typeface="Wingdings" panose="05000000000000000000" pitchFamily="2" charset="2"/>
              <a:buChar char="Ø"/>
            </a:pPr>
            <a:r>
              <a:rPr lang="en-US" sz="2200" dirty="0"/>
              <a:t>Title 68 (State Board of Public School Education)</a:t>
            </a:r>
          </a:p>
          <a:p>
            <a:pPr lvl="1">
              <a:spcBef>
                <a:spcPts val="1200"/>
              </a:spcBef>
              <a:spcAft>
                <a:spcPts val="1200"/>
              </a:spcAft>
              <a:buFont typeface="Wingdings" panose="05000000000000000000" pitchFamily="2" charset="2"/>
              <a:buChar char="Ø"/>
            </a:pPr>
            <a:r>
              <a:rPr lang="en-US" sz="2200" dirty="0"/>
              <a:t>Title 46 (Labor Commissioner)</a:t>
            </a:r>
          </a:p>
          <a:p>
            <a:endParaRPr lang="en-US" dirty="0"/>
          </a:p>
        </p:txBody>
      </p:sp>
    </p:spTree>
    <p:extLst>
      <p:ext uri="{BB962C8B-B14F-4D97-AF65-F5344CB8AC3E}">
        <p14:creationId xmlns:p14="http://schemas.microsoft.com/office/powerpoint/2010/main" val="3490360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p:txBody>
          <a:bodyPr anchor="ctr">
            <a:normAutofit/>
          </a:bodyPr>
          <a:lstStyle/>
          <a:p>
            <a:r>
              <a:rPr lang="en-US" sz="4000" dirty="0"/>
              <a:t>Employment law</a:t>
            </a:r>
          </a:p>
        </p:txBody>
      </p:sp>
      <p:sp>
        <p:nvSpPr>
          <p:cNvPr id="7" name="Content Placeholder 6"/>
          <p:cNvSpPr>
            <a:spLocks noGrp="1"/>
          </p:cNvSpPr>
          <p:nvPr>
            <p:ph type="subTitle" idx="1"/>
          </p:nvPr>
        </p:nvSpPr>
        <p:spPr/>
        <p:txBody>
          <a:bodyPr anchor="t"/>
          <a:lstStyle/>
          <a:p>
            <a:endParaRPr lang="en-US" dirty="0"/>
          </a:p>
          <a:p>
            <a:pPr marL="0" indent="0">
              <a:buNone/>
            </a:pPr>
            <a:endParaRPr lang="en-US" dirty="0"/>
          </a:p>
        </p:txBody>
      </p:sp>
    </p:spTree>
    <p:extLst>
      <p:ext uri="{BB962C8B-B14F-4D97-AF65-F5344CB8AC3E}">
        <p14:creationId xmlns:p14="http://schemas.microsoft.com/office/powerpoint/2010/main" val="451448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Federal and state employment laws</a:t>
            </a:r>
          </a:p>
        </p:txBody>
      </p:sp>
      <p:sp>
        <p:nvSpPr>
          <p:cNvPr id="3" name="Content Placeholder 2"/>
          <p:cNvSpPr>
            <a:spLocks noGrp="1"/>
          </p:cNvSpPr>
          <p:nvPr>
            <p:ph idx="1"/>
          </p:nvPr>
        </p:nvSpPr>
        <p:spPr>
          <a:xfrm>
            <a:off x="927279" y="2180496"/>
            <a:ext cx="10683528" cy="3678303"/>
          </a:xfrm>
        </p:spPr>
        <p:txBody>
          <a:bodyPr anchor="t"/>
          <a:lstStyle/>
          <a:p>
            <a:pPr>
              <a:spcBef>
                <a:spcPts val="1800"/>
              </a:spcBef>
              <a:spcAft>
                <a:spcPts val="1800"/>
              </a:spcAft>
            </a:pPr>
            <a:r>
              <a:rPr lang="en-US" sz="2800" dirty="0"/>
              <a:t>Wage and Hour Laws</a:t>
            </a:r>
          </a:p>
          <a:p>
            <a:pPr>
              <a:spcBef>
                <a:spcPts val="1800"/>
              </a:spcBef>
              <a:spcAft>
                <a:spcPts val="1800"/>
              </a:spcAft>
            </a:pPr>
            <a:r>
              <a:rPr lang="en-US" sz="2800" dirty="0"/>
              <a:t>Family and Medical Leave Act </a:t>
            </a:r>
          </a:p>
          <a:p>
            <a:pPr>
              <a:spcBef>
                <a:spcPts val="1800"/>
              </a:spcBef>
              <a:spcAft>
                <a:spcPts val="1800"/>
              </a:spcAft>
            </a:pPr>
            <a:r>
              <a:rPr lang="en-US" sz="2800" dirty="0"/>
              <a:t>Anti-Discrimination Laws</a:t>
            </a:r>
          </a:p>
          <a:p>
            <a:pPr marL="324000" lvl="1" indent="0">
              <a:buNone/>
            </a:pPr>
            <a:endParaRPr lang="en-US" sz="2600" dirty="0"/>
          </a:p>
          <a:p>
            <a:pPr lvl="1">
              <a:buFont typeface="Wingdings" panose="05000000000000000000" pitchFamily="2" charset="2"/>
              <a:buChar char="Ø"/>
            </a:pPr>
            <a:endParaRPr lang="en-US" sz="2600" dirty="0"/>
          </a:p>
          <a:p>
            <a:endParaRPr lang="en-US" sz="2800" dirty="0"/>
          </a:p>
          <a:p>
            <a:endParaRPr lang="en-US" dirty="0"/>
          </a:p>
        </p:txBody>
      </p:sp>
    </p:spTree>
    <p:extLst>
      <p:ext uri="{BB962C8B-B14F-4D97-AF65-F5344CB8AC3E}">
        <p14:creationId xmlns:p14="http://schemas.microsoft.com/office/powerpoint/2010/main" val="3672201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612004"/>
            <a:ext cx="11029616" cy="1013800"/>
          </a:xfrm>
        </p:spPr>
        <p:txBody>
          <a:bodyPr>
            <a:normAutofit/>
          </a:bodyPr>
          <a:lstStyle/>
          <a:p>
            <a:r>
              <a:rPr lang="en-US" sz="3200" dirty="0"/>
              <a:t>Wage and hour</a:t>
            </a:r>
          </a:p>
        </p:txBody>
      </p:sp>
      <p:sp>
        <p:nvSpPr>
          <p:cNvPr id="3" name="Content Placeholder 2"/>
          <p:cNvSpPr>
            <a:spLocks noGrp="1"/>
          </p:cNvSpPr>
          <p:nvPr>
            <p:ph idx="1"/>
          </p:nvPr>
        </p:nvSpPr>
        <p:spPr>
          <a:xfrm>
            <a:off x="475174" y="2008218"/>
            <a:ext cx="11241650" cy="4326321"/>
          </a:xfrm>
        </p:spPr>
        <p:txBody>
          <a:bodyPr anchor="t">
            <a:noAutofit/>
          </a:bodyPr>
          <a:lstStyle/>
          <a:p>
            <a:pPr marL="0" indent="0">
              <a:spcBef>
                <a:spcPts val="1800"/>
              </a:spcBef>
              <a:spcAft>
                <a:spcPts val="1800"/>
              </a:spcAft>
              <a:buNone/>
            </a:pPr>
            <a:r>
              <a:rPr lang="en-US" sz="2800" dirty="0"/>
              <a:t>Fair Labor &amp; Standards Act (FLSA)</a:t>
            </a:r>
          </a:p>
          <a:p>
            <a:pPr lvl="1">
              <a:spcBef>
                <a:spcPts val="1800"/>
              </a:spcBef>
              <a:spcAft>
                <a:spcPts val="1800"/>
              </a:spcAft>
            </a:pPr>
            <a:r>
              <a:rPr lang="en-US" sz="2400" dirty="0"/>
              <a:t>Establishes minimum wage, overtime pay, and recordkeeping standards affecting employees in the private sector and in Federal, State, and local governments</a:t>
            </a:r>
          </a:p>
          <a:p>
            <a:pPr lvl="1">
              <a:spcBef>
                <a:spcPts val="1800"/>
              </a:spcBef>
              <a:spcAft>
                <a:spcPts val="1800"/>
              </a:spcAft>
            </a:pPr>
            <a:r>
              <a:rPr lang="en-US" sz="2400" dirty="0"/>
              <a:t>Applies to elementary and secondary schools</a:t>
            </a:r>
          </a:p>
          <a:p>
            <a:pPr lvl="1">
              <a:spcBef>
                <a:spcPts val="1800"/>
              </a:spcBef>
              <a:spcAft>
                <a:spcPts val="1800"/>
              </a:spcAft>
            </a:pPr>
            <a:r>
              <a:rPr lang="en-US" sz="2400" dirty="0"/>
              <a:t>U.S. Department of Labor – Wage and Hour Division:  </a:t>
            </a:r>
            <a:r>
              <a:rPr lang="en-US" sz="2400" dirty="0">
                <a:hlinkClick r:id="rId2"/>
              </a:rPr>
              <a:t>https://www.dol.gov/whd/flsa/</a:t>
            </a:r>
            <a:endParaRPr lang="en-US" sz="2400" dirty="0"/>
          </a:p>
          <a:p>
            <a:pPr marL="324000" lvl="1" indent="0">
              <a:buNone/>
            </a:pPr>
            <a:endParaRPr lang="en-US" sz="2200" dirty="0"/>
          </a:p>
        </p:txBody>
      </p:sp>
    </p:spTree>
    <p:extLst>
      <p:ext uri="{BB962C8B-B14F-4D97-AF65-F5344CB8AC3E}">
        <p14:creationId xmlns:p14="http://schemas.microsoft.com/office/powerpoint/2010/main" val="172358307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docProps/app.xml><?xml version="1.0" encoding="utf-8"?>
<Properties xmlns="http://schemas.openxmlformats.org/officeDocument/2006/extended-properties" xmlns:vt="http://schemas.openxmlformats.org/officeDocument/2006/docPropsVTypes">
  <Template>TM03457464[[fn=Dividend]]</Template>
  <TotalTime>5162</TotalTime>
  <Words>3504</Words>
  <Application>Microsoft Office PowerPoint</Application>
  <PresentationFormat>Widescreen</PresentationFormat>
  <Paragraphs>279</Paragraphs>
  <Slides>48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Gill Sans MT</vt:lpstr>
      <vt:lpstr>Wingdings</vt:lpstr>
      <vt:lpstr>Wingdings 2</vt:lpstr>
      <vt:lpstr>Dividend</vt:lpstr>
      <vt:lpstr>     introduction to school law </vt:lpstr>
      <vt:lpstr>SOURCES OF LAW, REGULATIONS, &amp; PROCEDURES</vt:lpstr>
      <vt:lpstr>NORTH DAKOTA CENTURY CODE NORTH DAKOTA ADMINISTRATIVE CODE</vt:lpstr>
      <vt:lpstr>North Dakota century and administrative codes</vt:lpstr>
      <vt:lpstr>North Dakota century and administrative codes (cont.)</vt:lpstr>
      <vt:lpstr>North Dakota century and administrative codes (Cont.)</vt:lpstr>
      <vt:lpstr>Employment law</vt:lpstr>
      <vt:lpstr>Federal and state employment laws</vt:lpstr>
      <vt:lpstr>Wage and hour</vt:lpstr>
      <vt:lpstr>Wage and hour</vt:lpstr>
      <vt:lpstr>Wage and hour (Cont.)</vt:lpstr>
      <vt:lpstr>WAGE AND HOUR (CONT.)</vt:lpstr>
      <vt:lpstr>WAGE AND HOUR (CONT.)</vt:lpstr>
      <vt:lpstr>WAGE AND HOUR (CONT.)</vt:lpstr>
      <vt:lpstr>Family and medical leave act (FMLA)</vt:lpstr>
      <vt:lpstr>Family and medical leave act (FMLA)</vt:lpstr>
      <vt:lpstr>Family and medical leave act (FMLA)</vt:lpstr>
      <vt:lpstr>Family and medical leave act (FMLA)</vt:lpstr>
      <vt:lpstr>Family and medical leave act (FMLA)</vt:lpstr>
      <vt:lpstr>ANTI-DISCRIMINATION LAWS</vt:lpstr>
      <vt:lpstr>ANTI-DISCRIMINATION LAWS (cont.)</vt:lpstr>
      <vt:lpstr>Anti-discrimination laws (cont.)</vt:lpstr>
      <vt:lpstr>Anti-discrimination laws (cont.)</vt:lpstr>
      <vt:lpstr>Open Meetings &amp; open records</vt:lpstr>
      <vt:lpstr>Open records &amp; open meetings</vt:lpstr>
      <vt:lpstr>Open records &amp; open meetings</vt:lpstr>
      <vt:lpstr>Open records &amp; open meetings</vt:lpstr>
      <vt:lpstr>Open records</vt:lpstr>
      <vt:lpstr>Open records</vt:lpstr>
      <vt:lpstr>Open records</vt:lpstr>
      <vt:lpstr>Open records</vt:lpstr>
      <vt:lpstr>Open records</vt:lpstr>
      <vt:lpstr>Open records</vt:lpstr>
      <vt:lpstr>Open records – confidential or exempt</vt:lpstr>
      <vt:lpstr>Open meetings</vt:lpstr>
      <vt:lpstr>Open meetings – What is a “Governing Body”?</vt:lpstr>
      <vt:lpstr>Open meetings – Regular meeting schedule</vt:lpstr>
      <vt:lpstr>Open meetings – notice</vt:lpstr>
      <vt:lpstr>Open meetings - notice</vt:lpstr>
      <vt:lpstr>Open meetings – executive sessions</vt:lpstr>
      <vt:lpstr>Open meetings - minutes</vt:lpstr>
      <vt:lpstr>Open meetings - minutes</vt:lpstr>
      <vt:lpstr>Recent Changes – Electronic meetings</vt:lpstr>
      <vt:lpstr>Contract law basics</vt:lpstr>
      <vt:lpstr>Contract law basics</vt:lpstr>
      <vt:lpstr>At-will employees v. contract employees</vt:lpstr>
      <vt:lpstr>Questions?</vt:lpstr>
      <vt:lpstr>Final assignment and exam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school law</dc:title>
  <dc:creator>Amy DeKok</dc:creator>
  <cp:lastModifiedBy>Amy</cp:lastModifiedBy>
  <cp:revision>71</cp:revision>
  <dcterms:created xsi:type="dcterms:W3CDTF">2018-02-06T20:02:56Z</dcterms:created>
  <dcterms:modified xsi:type="dcterms:W3CDTF">2023-03-06T20:43:41Z</dcterms:modified>
</cp:coreProperties>
</file>