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4"/>
  </p:sldMasterIdLst>
  <p:notesMasterIdLst>
    <p:notesMasterId r:id="rId52"/>
  </p:notesMasterIdLst>
  <p:handoutMasterIdLst>
    <p:handoutMasterId r:id="rId53"/>
  </p:handoutMasterIdLst>
  <p:sldIdLst>
    <p:sldId id="278" r:id="rId5"/>
    <p:sldId id="349" r:id="rId6"/>
    <p:sldId id="351" r:id="rId7"/>
    <p:sldId id="356" r:id="rId8"/>
    <p:sldId id="352" r:id="rId9"/>
    <p:sldId id="355" r:id="rId10"/>
    <p:sldId id="357" r:id="rId11"/>
    <p:sldId id="358" r:id="rId12"/>
    <p:sldId id="353" r:id="rId13"/>
    <p:sldId id="400" r:id="rId14"/>
    <p:sldId id="360" r:id="rId15"/>
    <p:sldId id="362" r:id="rId16"/>
    <p:sldId id="363" r:id="rId17"/>
    <p:sldId id="361" r:id="rId18"/>
    <p:sldId id="367" r:id="rId19"/>
    <p:sldId id="368" r:id="rId20"/>
    <p:sldId id="364" r:id="rId21"/>
    <p:sldId id="372" r:id="rId22"/>
    <p:sldId id="373" r:id="rId23"/>
    <p:sldId id="374" r:id="rId24"/>
    <p:sldId id="369" r:id="rId25"/>
    <p:sldId id="387" r:id="rId26"/>
    <p:sldId id="397" r:id="rId27"/>
    <p:sldId id="392" r:id="rId28"/>
    <p:sldId id="396" r:id="rId29"/>
    <p:sldId id="393" r:id="rId30"/>
    <p:sldId id="394" r:id="rId31"/>
    <p:sldId id="388" r:id="rId32"/>
    <p:sldId id="389" r:id="rId33"/>
    <p:sldId id="390" r:id="rId34"/>
    <p:sldId id="370" r:id="rId35"/>
    <p:sldId id="371" r:id="rId36"/>
    <p:sldId id="365" r:id="rId37"/>
    <p:sldId id="377" r:id="rId38"/>
    <p:sldId id="366" r:id="rId39"/>
    <p:sldId id="375" r:id="rId40"/>
    <p:sldId id="376" r:id="rId41"/>
    <p:sldId id="381" r:id="rId42"/>
    <p:sldId id="378" r:id="rId43"/>
    <p:sldId id="379" r:id="rId44"/>
    <p:sldId id="380" r:id="rId45"/>
    <p:sldId id="385" r:id="rId46"/>
    <p:sldId id="354" r:id="rId47"/>
    <p:sldId id="383" r:id="rId48"/>
    <p:sldId id="398" r:id="rId49"/>
    <p:sldId id="399" r:id="rId50"/>
    <p:sldId id="384" r:id="rId51"/>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100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E7FFFF"/>
    <a:srgbClr val="0000FF"/>
    <a:srgbClr val="D60093"/>
    <a:srgbClr val="FF00FF"/>
    <a:srgbClr val="FDD7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2" autoAdjust="0"/>
    <p:restoredTop sz="94280" autoAdjust="0"/>
  </p:normalViewPr>
  <p:slideViewPr>
    <p:cSldViewPr>
      <p:cViewPr varScale="1">
        <p:scale>
          <a:sx n="66" d="100"/>
          <a:sy n="66" d="100"/>
        </p:scale>
        <p:origin x="342" y="72"/>
      </p:cViewPr>
      <p:guideLst>
        <p:guide pos="3839"/>
        <p:guide orient="horz" pos="1008"/>
      </p:guideLst>
    </p:cSldViewPr>
  </p:slideViewPr>
  <p:notesTextViewPr>
    <p:cViewPr>
      <p:scale>
        <a:sx n="3" d="2"/>
        <a:sy n="3" d="2"/>
      </p:scale>
      <p:origin x="0" y="0"/>
    </p:cViewPr>
  </p:notesTextViewPr>
  <p:sorterViewPr>
    <p:cViewPr>
      <p:scale>
        <a:sx n="66" d="100"/>
        <a:sy n="66" d="100"/>
      </p:scale>
      <p:origin x="0" y="6162"/>
    </p:cViewPr>
  </p:sorterViewPr>
  <p:notesViewPr>
    <p:cSldViewPr>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5A207F-0F91-42F2-96D0-049C6003623B}" type="datetimeFigureOut">
              <a:rPr lang="en-US"/>
              <a:pPr/>
              <a:t>12/9/2022</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567D4A-04CB-4EDF-8FB1-342A02FC8EC5}" type="slidenum">
              <a:rPr/>
              <a:pPr/>
              <a:t>‹#›</a:t>
            </a:fld>
            <a:endParaRPr dirty="0"/>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CC13F5-F2B1-464B-BE8F-27ABFBD2FBDE}" type="datetimeFigureOut">
              <a:rPr lang="en-US"/>
              <a:pPr/>
              <a:t>12/9/2022</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61351F-DBB1-4664-ADA9-83BC7CB8848D}" type="slidenum">
              <a:rPr/>
              <a:pPr/>
              <a:t>‹#›</a:t>
            </a:fld>
            <a:endParaRPr dirty="0"/>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88825"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6675" y="2404534"/>
            <a:ext cx="7764913" cy="1646302"/>
          </a:xfrm>
        </p:spPr>
        <p:txBody>
          <a:bodyPr anchor="b">
            <a:noAutofit/>
          </a:bodyPr>
          <a:lstStyle>
            <a:lvl1pPr algn="r">
              <a:defRPr sz="5398">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6675" y="4050834"/>
            <a:ext cx="7764913" cy="1096899"/>
          </a:xfrm>
        </p:spPr>
        <p:txBody>
          <a:bodyPr anchor="t"/>
          <a:lstStyle>
            <a:lvl1pPr marL="0" indent="0" algn="r">
              <a:buNone/>
              <a:defRPr>
                <a:solidFill>
                  <a:schemeClr val="tx1">
                    <a:lumMod val="50000"/>
                    <a:lumOff val="50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E730C2-F08D-4AB7-AD7B-2DA5D0F4620B}" type="datetime1">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348360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9" y="609600"/>
            <a:ext cx="8594429" cy="3403600"/>
          </a:xfrm>
        </p:spPr>
        <p:txBody>
          <a:bodyPr anchor="ctr">
            <a:normAutofit/>
          </a:bodyPr>
          <a:lstStyle>
            <a:lvl1pPr algn="l">
              <a:defRPr sz="4399" b="0" cap="none"/>
            </a:lvl1pPr>
          </a:lstStyle>
          <a:p>
            <a:r>
              <a:rPr lang="en-US"/>
              <a:t>Click to edit Master title style</a:t>
            </a:r>
            <a:endParaRPr lang="en-US" dirty="0"/>
          </a:p>
        </p:txBody>
      </p:sp>
      <p:sp>
        <p:nvSpPr>
          <p:cNvPr id="3" name="Text Placeholder 2"/>
          <p:cNvSpPr>
            <a:spLocks noGrp="1"/>
          </p:cNvSpPr>
          <p:nvPr>
            <p:ph type="body" idx="1"/>
          </p:nvPr>
        </p:nvSpPr>
        <p:spPr>
          <a:xfrm>
            <a:off x="677159" y="4470400"/>
            <a:ext cx="8594429" cy="1570962"/>
          </a:xfrm>
        </p:spPr>
        <p:txBody>
          <a:bodyPr anchor="ctr">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07BF51-29CA-4026-8867-ACEFA91575E8}" type="datetime1">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31577703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092" y="609600"/>
            <a:ext cx="8092026" cy="3022600"/>
          </a:xfrm>
        </p:spPr>
        <p:txBody>
          <a:bodyPr anchor="ctr">
            <a:normAutofit/>
          </a:bodyPr>
          <a:lstStyle>
            <a:lvl1pPr algn="l">
              <a:defRPr sz="4399"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5783" y="3632200"/>
            <a:ext cx="7222643" cy="381000"/>
          </a:xfrm>
        </p:spPr>
        <p:txBody>
          <a:bodyPr anchor="ctr">
            <a:noAutofit/>
          </a:bodyPr>
          <a:lstStyle>
            <a:lvl1pPr marL="0" indent="0">
              <a:buFontTx/>
              <a:buNone/>
              <a:defRPr sz="1600">
                <a:solidFill>
                  <a:schemeClr val="tx1">
                    <a:lumMod val="50000"/>
                    <a:lumOff val="50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Click to edit Master text styles</a:t>
            </a:r>
          </a:p>
        </p:txBody>
      </p:sp>
      <p:sp>
        <p:nvSpPr>
          <p:cNvPr id="3" name="Text Placeholder 2"/>
          <p:cNvSpPr>
            <a:spLocks noGrp="1"/>
          </p:cNvSpPr>
          <p:nvPr>
            <p:ph type="body" idx="1"/>
          </p:nvPr>
        </p:nvSpPr>
        <p:spPr>
          <a:xfrm>
            <a:off x="677159" y="4470400"/>
            <a:ext cx="8594429" cy="1570962"/>
          </a:xfrm>
        </p:spPr>
        <p:txBody>
          <a:bodyPr anchor="ctr">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07BF51-29CA-4026-8867-ACEFA91575E8}" type="datetime1">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dirty="0"/>
          </a:p>
        </p:txBody>
      </p:sp>
      <p:sp>
        <p:nvSpPr>
          <p:cNvPr id="20" name="TextBox 19"/>
          <p:cNvSpPr txBox="1"/>
          <p:nvPr/>
        </p:nvSpPr>
        <p:spPr>
          <a:xfrm>
            <a:off x="541729" y="790378"/>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0695" y="288655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latin typeface="Arial"/>
              </a:rPr>
              <a:t>”</a:t>
            </a:r>
            <a:endParaRPr lang="en-US" sz="1799" dirty="0">
              <a:solidFill>
                <a:schemeClr val="accent1">
                  <a:lumMod val="60000"/>
                  <a:lumOff val="40000"/>
                </a:schemeClr>
              </a:solidFill>
              <a:latin typeface="Arial"/>
            </a:endParaRPr>
          </a:p>
        </p:txBody>
      </p:sp>
    </p:spTree>
    <p:extLst>
      <p:ext uri="{BB962C8B-B14F-4D97-AF65-F5344CB8AC3E}">
        <p14:creationId xmlns:p14="http://schemas.microsoft.com/office/powerpoint/2010/main" val="186944419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159" y="1931988"/>
            <a:ext cx="8594429" cy="2595460"/>
          </a:xfrm>
        </p:spPr>
        <p:txBody>
          <a:bodyPr anchor="b">
            <a:normAutofit/>
          </a:bodyPr>
          <a:lstStyle>
            <a:lvl1pPr algn="l">
              <a:defRPr sz="4399" b="0" cap="none"/>
            </a:lvl1pPr>
          </a:lstStyle>
          <a:p>
            <a:r>
              <a:rPr lang="en-US"/>
              <a:t>Click to edit Master title style</a:t>
            </a:r>
            <a:endParaRPr lang="en-US" dirty="0"/>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07BF51-29CA-4026-8867-ACEFA91575E8}" type="datetime1">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3330684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092" y="609600"/>
            <a:ext cx="8092026" cy="3022600"/>
          </a:xfrm>
        </p:spPr>
        <p:txBody>
          <a:bodyPr anchor="ctr">
            <a:normAutofit/>
          </a:bodyPr>
          <a:lstStyle>
            <a:lvl1pPr algn="l">
              <a:defRPr sz="4399"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156" y="4013200"/>
            <a:ext cx="8594430" cy="514248"/>
          </a:xfrm>
        </p:spPr>
        <p:txBody>
          <a:bodyPr anchor="b">
            <a:noAutofit/>
          </a:bodyPr>
          <a:lstStyle>
            <a:lvl1pPr marL="0" indent="0">
              <a:buFontTx/>
              <a:buNone/>
              <a:defRPr sz="2399">
                <a:solidFill>
                  <a:schemeClr val="tx1">
                    <a:lumMod val="75000"/>
                    <a:lumOff val="25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Click to edit Master text styles</a:t>
            </a:r>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07BF51-29CA-4026-8867-ACEFA91575E8}" type="datetime1">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dirty="0"/>
          </a:p>
        </p:txBody>
      </p:sp>
      <p:sp>
        <p:nvSpPr>
          <p:cNvPr id="24" name="TextBox 23"/>
          <p:cNvSpPr txBox="1"/>
          <p:nvPr/>
        </p:nvSpPr>
        <p:spPr>
          <a:xfrm>
            <a:off x="541729" y="790378"/>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0695" y="288655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0365768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621" y="609600"/>
            <a:ext cx="8585966" cy="3022600"/>
          </a:xfrm>
        </p:spPr>
        <p:txBody>
          <a:bodyPr anchor="ctr">
            <a:normAutofit/>
          </a:bodyPr>
          <a:lstStyle>
            <a:lvl1pPr algn="l">
              <a:defRPr sz="4399"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156" y="4013200"/>
            <a:ext cx="8594430" cy="514248"/>
          </a:xfrm>
        </p:spPr>
        <p:txBody>
          <a:bodyPr anchor="b">
            <a:noAutofit/>
          </a:bodyPr>
          <a:lstStyle>
            <a:lvl1pPr marL="0" indent="0">
              <a:buFontTx/>
              <a:buNone/>
              <a:defRPr sz="2399">
                <a:solidFill>
                  <a:schemeClr val="accent1"/>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Click to edit Master text styles</a:t>
            </a:r>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07BF51-29CA-4026-8867-ACEFA91575E8}" type="datetime1">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95481547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64E4A1-27EF-4E71-B5E4-71E479124393}" type="datetime1">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60219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5599" y="609600"/>
            <a:ext cx="130440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159" y="609600"/>
            <a:ext cx="7058311"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10E3A6-792E-4566-BD22-B488DE4A673D}" type="datetime1">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90423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99"/>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8B5FEB-8B3F-4830-BCA9-753155FE94F1}" type="datetime1">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92398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59" y="2700868"/>
            <a:ext cx="8594429" cy="1826581"/>
          </a:xfrm>
        </p:spPr>
        <p:txBody>
          <a:bodyPr anchor="b"/>
          <a:lstStyle>
            <a:lvl1pPr algn="l">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677159" y="4527448"/>
            <a:ext cx="8594429" cy="860400"/>
          </a:xfrm>
        </p:spPr>
        <p:txBody>
          <a:bodyPr anchor="t"/>
          <a:lstStyle>
            <a:lvl1pPr marL="0" indent="0" algn="l">
              <a:buNone/>
              <a:defRPr sz="19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30EDE-D91A-462A-A4E2-AC5A2369D08A}" type="datetime1">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412378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158" y="2160589"/>
            <a:ext cx="418294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8645" y="2160590"/>
            <a:ext cx="418294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BBE8D8A-F110-4952-AF76-543A945ACF8C}" type="datetime1">
              <a:rPr lang="en-US" smtClean="0"/>
              <a:pPr/>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408220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570" y="2160983"/>
            <a:ext cx="4184533"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75570" y="2737246"/>
            <a:ext cx="418453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7058" y="2160983"/>
            <a:ext cx="4184528"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059" y="2737246"/>
            <a:ext cx="418452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E5A5B0-B6F3-4A05-A036-E3726986EB12}" type="datetime1">
              <a:rPr lang="en-US" smtClean="0"/>
              <a:pPr/>
              <a:t>12/9/2022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77632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158" y="609600"/>
            <a:ext cx="859442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E9FFD6-5A94-460B-9371-AEC6AE4129E2}" type="datetime1">
              <a:rPr lang="en-US" smtClean="0"/>
              <a:pPr/>
              <a:t>12/9/2022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312938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05AF-844C-49C5-BE83-1032B3E315CB}" type="datetime1">
              <a:rPr lang="en-US" smtClean="0"/>
              <a:pPr/>
              <a:t>12/9/2022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01189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8" y="1498604"/>
            <a:ext cx="3853524" cy="1278466"/>
          </a:xfrm>
        </p:spPr>
        <p:txBody>
          <a:bodyPr anchor="b">
            <a:normAutofit/>
          </a:bodyPr>
          <a:lstStyle>
            <a:lvl1pPr>
              <a:defRPr sz="1999"/>
            </a:lvl1pPr>
          </a:lstStyle>
          <a:p>
            <a:r>
              <a:rPr lang="en-US"/>
              <a:t>Click to edit Master title style</a:t>
            </a:r>
            <a:endParaRPr lang="en-US" dirty="0"/>
          </a:p>
        </p:txBody>
      </p:sp>
      <p:sp>
        <p:nvSpPr>
          <p:cNvPr id="3" name="Content Placeholder 2"/>
          <p:cNvSpPr>
            <a:spLocks noGrp="1"/>
          </p:cNvSpPr>
          <p:nvPr>
            <p:ph idx="1"/>
          </p:nvPr>
        </p:nvSpPr>
        <p:spPr>
          <a:xfrm>
            <a:off x="4759222" y="514925"/>
            <a:ext cx="451236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158" y="2777069"/>
            <a:ext cx="3853524" cy="2584449"/>
          </a:xfrm>
        </p:spPr>
        <p:txBody>
          <a:bodyPr>
            <a:normAutofit/>
          </a:bodyPr>
          <a:lstStyle>
            <a:lvl1pPr marL="0" indent="0">
              <a:buNone/>
              <a:defRPr sz="1400"/>
            </a:lvl1pPr>
            <a:lvl2pPr marL="456926" indent="0">
              <a:buNone/>
              <a:defRPr sz="1400"/>
            </a:lvl2pPr>
            <a:lvl3pPr marL="913852" indent="0">
              <a:buNone/>
              <a:defRPr sz="1200"/>
            </a:lvl3pPr>
            <a:lvl4pPr marL="1370778" indent="0">
              <a:buNone/>
              <a:defRPr sz="1000"/>
            </a:lvl4pPr>
            <a:lvl5pPr marL="1827703" indent="0">
              <a:buNone/>
              <a:defRPr sz="1000"/>
            </a:lvl5pPr>
            <a:lvl6pPr marL="2284628" indent="0">
              <a:buNone/>
              <a:defRPr sz="1000"/>
            </a:lvl6pPr>
            <a:lvl7pPr marL="2741554" indent="0">
              <a:buNone/>
              <a:defRPr sz="1000"/>
            </a:lvl7pPr>
            <a:lvl8pPr marL="3198480" indent="0">
              <a:buNone/>
              <a:defRPr sz="1000"/>
            </a:lvl8pPr>
            <a:lvl9pPr marL="365540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52463C-3962-41B7-A880-4A817B529D37}" type="datetime1">
              <a:rPr lang="en-US" smtClean="0"/>
              <a:pPr/>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420251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8" y="4800600"/>
            <a:ext cx="8594428" cy="566738"/>
          </a:xfrm>
        </p:spPr>
        <p:txBody>
          <a:bodyPr anchor="b">
            <a:normAutofit/>
          </a:bodyPr>
          <a:lstStyle>
            <a:lvl1pPr algn="l">
              <a:defRPr sz="23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158" y="609600"/>
            <a:ext cx="8594429" cy="3845718"/>
          </a:xfrm>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dirty="0"/>
              <a:t>Click icon to add picture</a:t>
            </a:r>
          </a:p>
        </p:txBody>
      </p:sp>
      <p:sp>
        <p:nvSpPr>
          <p:cNvPr id="4" name="Text Placeholder 3"/>
          <p:cNvSpPr>
            <a:spLocks noGrp="1"/>
          </p:cNvSpPr>
          <p:nvPr>
            <p:ph type="body" sz="half" idx="2"/>
          </p:nvPr>
        </p:nvSpPr>
        <p:spPr>
          <a:xfrm>
            <a:off x="677158" y="5367338"/>
            <a:ext cx="8594428" cy="674024"/>
          </a:xfrm>
        </p:spPr>
        <p:txBody>
          <a:bodyPr>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2413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88825"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158" y="609600"/>
            <a:ext cx="8594429"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158" y="2160590"/>
            <a:ext cx="8594429"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3257" y="6041363"/>
            <a:ext cx="91170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07BF51-29CA-4026-8867-ACEFA91575E8}" type="datetime1">
              <a:rPr lang="en-US" smtClean="0"/>
              <a:pPr/>
              <a:t>12/9/2022</a:t>
            </a:fld>
            <a:endParaRPr lang="en-US" dirty="0"/>
          </a:p>
        </p:txBody>
      </p:sp>
      <p:sp>
        <p:nvSpPr>
          <p:cNvPr id="5" name="Footer Placeholder 4"/>
          <p:cNvSpPr>
            <a:spLocks noGrp="1"/>
          </p:cNvSpPr>
          <p:nvPr>
            <p:ph type="ftr" sz="quarter" idx="3"/>
          </p:nvPr>
        </p:nvSpPr>
        <p:spPr>
          <a:xfrm>
            <a:off x="677158" y="6041363"/>
            <a:ext cx="629597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88426" y="6041363"/>
            <a:ext cx="683161" cy="365125"/>
          </a:xfrm>
          <a:prstGeom prst="rect">
            <a:avLst/>
          </a:prstGeom>
        </p:spPr>
        <p:txBody>
          <a:bodyPr vert="horz" lIns="91440" tIns="45720" rIns="91440" bIns="45720" rtlCol="0" anchor="ctr"/>
          <a:lstStyle>
            <a:lvl1pPr algn="r">
              <a:defRPr sz="900">
                <a:solidFill>
                  <a:schemeClr val="accent1"/>
                </a:solidFill>
              </a:defRPr>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363922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42797" algn="l" defTabSz="457063" rtl="0" eaLnBrk="1" latinLnBrk="0" hangingPunct="1">
        <a:spcBef>
          <a:spcPts val="1000"/>
        </a:spcBef>
        <a:spcAft>
          <a:spcPts val="0"/>
        </a:spcAft>
        <a:buClr>
          <a:schemeClr val="accent1"/>
        </a:buClr>
        <a:buSzPct val="80000"/>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jp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hyperlink" Target="https://www.eftps.gov/eftps/"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4.jpe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hyperlink" Target="https://www.ssa.gov/employer/verifySSN.htm"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32.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33.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hyperlink" Target="https://www.irs.gov/affordable-care-act/form-w-2-reporting-of-employer-sponsored-health-coverage"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38.jp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image" Target="../media/image39.gi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hyperlink" Target="https://www.irs.gov/site-index-search?search=1095-c&amp;field_pup_historical_1=1&amp;field_pup_historical=1"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43.jpe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48.png"/><Relationship Id="rId4" Type="http://schemas.openxmlformats.org/officeDocument/2006/relationships/image" Target="../media/image47.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6.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51.jpe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53.jp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54.jpe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56.jpe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57.png"/><Relationship Id="rId4" Type="http://schemas.openxmlformats.org/officeDocument/2006/relationships/hyperlink" Target="http://www.nd.gov/rio/TFFR/Forms/memberactionform.pdf"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6.pn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59.jpeg"/><Relationship Id="rId4" Type="http://schemas.openxmlformats.org/officeDocument/2006/relationships/hyperlink" Target="http://www.workforcesafety.com/"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6.png"/><Relationship Id="rId4" Type="http://schemas.openxmlformats.org/officeDocument/2006/relationships/image" Target="../media/image61.w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63.png"/><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4.png"/><Relationship Id="rId5" Type="http://schemas.openxmlformats.org/officeDocument/2006/relationships/image" Target="../media/image65.pn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WAV"/><Relationship Id="rId1" Type="http://schemas.microsoft.com/office/2007/relationships/media" Target="../media/media42.WAV"/><Relationship Id="rId5" Type="http://schemas.openxmlformats.org/officeDocument/2006/relationships/image" Target="../media/image66.pn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WAV"/><Relationship Id="rId1" Type="http://schemas.microsoft.com/office/2007/relationships/media" Target="../media/media43.WAV"/><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image" Target="../media/image69.png"/><Relationship Id="rId5" Type="http://schemas.openxmlformats.org/officeDocument/2006/relationships/image" Target="../media/image4.png"/><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napforu.com/resources/record-retention-guide/" TargetMode="External"/><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image" Target="../media/image72.jpg"/><Relationship Id="rId5" Type="http://schemas.openxmlformats.org/officeDocument/2006/relationships/image" Target="../media/image71.png"/><Relationship Id="rId4" Type="http://schemas.openxmlformats.org/officeDocument/2006/relationships/image" Target="../media/image70.emf"/></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WAV"/><Relationship Id="rId1" Type="http://schemas.microsoft.com/office/2007/relationships/media" Target="../media/media46.WAV"/><Relationship Id="rId5" Type="http://schemas.openxmlformats.org/officeDocument/2006/relationships/image" Target="../media/image73.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6.png"/><Relationship Id="rId5" Type="http://schemas.openxmlformats.org/officeDocument/2006/relationships/image" Target="../media/image74.jpg"/><Relationship Id="rId4" Type="http://schemas.openxmlformats.org/officeDocument/2006/relationships/hyperlink" Target="mailto:patty.verdouw@ndsba.org"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8612" y="1066800"/>
            <a:ext cx="8458200" cy="3962400"/>
          </a:xfrm>
        </p:spPr>
        <p:txBody>
          <a:bodyPr>
            <a:normAutofit/>
          </a:bodyPr>
          <a:lstStyle/>
          <a:p>
            <a:pPr algn="ctr">
              <a:lnSpc>
                <a:spcPct val="150000"/>
              </a:lnSpc>
            </a:pPr>
            <a:r>
              <a:rPr lang="en-US" b="1" dirty="0">
                <a:solidFill>
                  <a:schemeClr val="accent2">
                    <a:lumMod val="50000"/>
                  </a:schemeClr>
                </a:solidFill>
              </a:rPr>
              <a:t>PAYROLL</a:t>
            </a:r>
            <a:br>
              <a:rPr lang="en-US" b="1" dirty="0">
                <a:solidFill>
                  <a:schemeClr val="accent2">
                    <a:lumMod val="50000"/>
                  </a:schemeClr>
                </a:solidFill>
              </a:rPr>
            </a:br>
            <a:r>
              <a:rPr lang="en-US" b="1" dirty="0">
                <a:solidFill>
                  <a:schemeClr val="accent2">
                    <a:lumMod val="50000"/>
                  </a:schemeClr>
                </a:solidFill>
              </a:rPr>
              <a:t>LEAVE BENEFITS</a:t>
            </a:r>
          </a:p>
        </p:txBody>
      </p:sp>
      <p:pic>
        <p:nvPicPr>
          <p:cNvPr id="3" name="~PP114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1837700009"/>
      </p:ext>
    </p:extLst>
  </p:cSld>
  <p:clrMapOvr>
    <a:masterClrMapping/>
  </p:clrMapOvr>
  <p:transition spd="med" advTm="94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10</a:t>
            </a:fld>
            <a:endParaRPr lang="en-US" dirty="0"/>
          </a:p>
        </p:txBody>
      </p:sp>
      <p:sp>
        <p:nvSpPr>
          <p:cNvPr id="2" name="TextBox 1"/>
          <p:cNvSpPr txBox="1"/>
          <p:nvPr/>
        </p:nvSpPr>
        <p:spPr>
          <a:xfrm>
            <a:off x="646113" y="381000"/>
            <a:ext cx="9410699" cy="5181418"/>
          </a:xfrm>
          <a:prstGeom prst="rect">
            <a:avLst/>
          </a:prstGeom>
          <a:noFill/>
        </p:spPr>
        <p:txBody>
          <a:bodyPr wrap="square" rtlCol="0">
            <a:spAutoFit/>
          </a:bodyPr>
          <a:lstStyle/>
          <a:p>
            <a:pPr>
              <a:lnSpc>
                <a:spcPct val="90000"/>
              </a:lnSpc>
            </a:pPr>
            <a:r>
              <a:rPr lang="en-US" sz="2800" b="1" dirty="0"/>
              <a:t>Tax Deposits</a:t>
            </a:r>
          </a:p>
          <a:p>
            <a:pPr>
              <a:lnSpc>
                <a:spcPct val="90000"/>
              </a:lnSpc>
            </a:pPr>
            <a:endParaRPr lang="en-US" sz="1050" dirty="0"/>
          </a:p>
          <a:p>
            <a:pPr>
              <a:lnSpc>
                <a:spcPct val="90000"/>
              </a:lnSpc>
            </a:pPr>
            <a:r>
              <a:rPr lang="en-US" sz="2400" b="1" dirty="0">
                <a:solidFill>
                  <a:srgbClr val="0000FF"/>
                </a:solidFill>
              </a:rPr>
              <a:t>EFTPS (Electronic Federal Tax Payment System) </a:t>
            </a:r>
            <a:r>
              <a:rPr lang="en-US" dirty="0">
                <a:ln>
                  <a:solidFill>
                    <a:srgbClr val="0000FF"/>
                  </a:solidFill>
                </a:ln>
                <a:solidFill>
                  <a:srgbClr val="000099"/>
                </a:solidFill>
                <a:hlinkClick r:id="rId4"/>
              </a:rPr>
              <a:t>https://www.eftps.gov/eftps/</a:t>
            </a:r>
            <a:endParaRPr lang="en-US" dirty="0">
              <a:ln>
                <a:solidFill>
                  <a:srgbClr val="0000FF"/>
                </a:solidFill>
              </a:ln>
              <a:solidFill>
                <a:srgbClr val="000099"/>
              </a:solidFill>
            </a:endParaRPr>
          </a:p>
          <a:p>
            <a:pPr>
              <a:lnSpc>
                <a:spcPct val="90000"/>
              </a:lnSpc>
            </a:pPr>
            <a:endParaRPr lang="en-US" sz="1050" dirty="0">
              <a:ln>
                <a:solidFill>
                  <a:srgbClr val="0000FF"/>
                </a:solidFill>
              </a:ln>
              <a:solidFill>
                <a:srgbClr val="000099"/>
              </a:solidFill>
            </a:endParaRPr>
          </a:p>
          <a:p>
            <a:pPr marL="231775" indent="-231775">
              <a:spcBef>
                <a:spcPts val="600"/>
              </a:spcBef>
              <a:buFont typeface="Arial" pitchFamily="34" charset="0"/>
              <a:buChar char="•"/>
            </a:pPr>
            <a:r>
              <a:rPr lang="en-US" sz="1600" dirty="0"/>
              <a:t>EFTPS® Offers You The Convenience And Flexibility Of Making Your Tax Payments Via The Internet Or Phone(1-800-555-3453). You Can Initiate Your Tax Payment From Your Home Or Office, 24/7.</a:t>
            </a:r>
          </a:p>
          <a:p>
            <a:pPr>
              <a:spcBef>
                <a:spcPts val="600"/>
              </a:spcBef>
            </a:pPr>
            <a:endParaRPr lang="en-US" sz="1050" dirty="0"/>
          </a:p>
          <a:p>
            <a:pPr marL="231775" indent="-231775">
              <a:buFont typeface="Arial" pitchFamily="34" charset="0"/>
              <a:buChar char="•"/>
            </a:pPr>
            <a:r>
              <a:rPr lang="en-US" sz="1600" dirty="0"/>
              <a:t>Businesses And Individuals Can Schedule Payments Up To 365 Days In Advance. Scheduled Payments Can Be Changed Or Cancelled Up To Two Business Days In Advance Of The Scheduled Payment Date.</a:t>
            </a:r>
            <a:br>
              <a:rPr lang="en-US" sz="1600" dirty="0"/>
            </a:br>
            <a:endParaRPr lang="en-US" sz="1600" dirty="0"/>
          </a:p>
          <a:p>
            <a:pPr marL="231775" indent="-231775">
              <a:buFont typeface="Arial" pitchFamily="34" charset="0"/>
              <a:buChar char="•"/>
            </a:pPr>
            <a:r>
              <a:rPr lang="en-US" sz="1600" dirty="0"/>
              <a:t>You Can Use EFTPS® To Make All Your Federal Tax Payments, Including Income, Employment, Estimated And Excise Taxes.</a:t>
            </a:r>
            <a:br>
              <a:rPr lang="en-US" sz="1600" dirty="0"/>
            </a:br>
            <a:endParaRPr lang="en-US" sz="1600" dirty="0"/>
          </a:p>
          <a:p>
            <a:pPr marL="231775" indent="-231775">
              <a:buFont typeface="Arial" pitchFamily="34" charset="0"/>
              <a:buChar char="•"/>
            </a:pPr>
            <a:r>
              <a:rPr lang="en-US" sz="1600" dirty="0"/>
              <a:t>You Can Check Up To 16 Months Of Your EFTPS® Payment History Online Or By Calling EFTPS Customer Service.</a:t>
            </a:r>
            <a:endParaRPr lang="en-US" sz="1600" dirty="0">
              <a:ln>
                <a:solidFill>
                  <a:srgbClr val="0000FF"/>
                </a:solidFill>
              </a:ln>
              <a:solidFill>
                <a:srgbClr val="000099"/>
              </a:solidFill>
            </a:endParaRPr>
          </a:p>
          <a:p>
            <a:pPr>
              <a:lnSpc>
                <a:spcPct val="90000"/>
              </a:lnSpc>
            </a:pPr>
            <a:endParaRPr lang="en-US" sz="1600" dirty="0">
              <a:ln>
                <a:solidFill>
                  <a:srgbClr val="0000FF"/>
                </a:solidFill>
              </a:ln>
              <a:solidFill>
                <a:srgbClr val="000099"/>
              </a:solidFill>
            </a:endParaRPr>
          </a:p>
          <a:p>
            <a:pPr>
              <a:lnSpc>
                <a:spcPct val="90000"/>
              </a:lnSpc>
            </a:pPr>
            <a:r>
              <a:rPr lang="en-US" sz="1600" dirty="0">
                <a:ln>
                  <a:solidFill>
                    <a:srgbClr val="0000FF"/>
                  </a:solidFill>
                </a:ln>
                <a:solidFill>
                  <a:srgbClr val="000099"/>
                </a:solidFill>
              </a:rPr>
              <a:t>EFTPS Payments Are Made With Each Payroll.  If you Have Multiple Payrolls for One Pay Period, the EFTPS Payments can be </a:t>
            </a:r>
            <a:r>
              <a:rPr lang="en-US" sz="1600" u="sng" dirty="0">
                <a:ln>
                  <a:solidFill>
                    <a:srgbClr val="0000FF"/>
                  </a:solidFill>
                </a:ln>
                <a:solidFill>
                  <a:srgbClr val="000099"/>
                </a:solidFill>
              </a:rPr>
              <a:t>Combined Into One Payment</a:t>
            </a:r>
            <a:r>
              <a:rPr lang="en-US" sz="2000" dirty="0">
                <a:ln>
                  <a:solidFill>
                    <a:srgbClr val="0000FF"/>
                  </a:solidFill>
                </a:ln>
                <a:solidFill>
                  <a:srgbClr val="000099"/>
                </a:solidFill>
              </a:rPr>
              <a:t>.</a:t>
            </a:r>
            <a:endParaRPr lang="en-US" sz="2000" dirty="0"/>
          </a:p>
        </p:txBody>
      </p:sp>
      <p:pic>
        <p:nvPicPr>
          <p:cNvPr id="6" name="~PP228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pic>
        <p:nvPicPr>
          <p:cNvPr id="5" name="Picture 2" descr="C:\Users\Business-HP1\AppData\Local\Microsoft\Windows\Temporary Internet Files\Content.IE5\0B1PLR5G\MC900441285[1].png"/>
          <p:cNvPicPr>
            <a:picLocks noChangeAspect="1" noChangeArrowheads="1"/>
          </p:cNvPicPr>
          <p:nvPr/>
        </p:nvPicPr>
        <p:blipFill>
          <a:blip r:embed="rId6" cstate="print"/>
          <a:srcRect/>
          <a:stretch>
            <a:fillRect/>
          </a:stretch>
        </p:blipFill>
        <p:spPr bwMode="auto">
          <a:xfrm>
            <a:off x="684212" y="5791200"/>
            <a:ext cx="762000" cy="762000"/>
          </a:xfrm>
          <a:prstGeom prst="rect">
            <a:avLst/>
          </a:prstGeom>
          <a:noFill/>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4412" y="2743200"/>
            <a:ext cx="1905000" cy="1905000"/>
          </a:xfrm>
          <a:prstGeom prst="rect">
            <a:avLst/>
          </a:prstGeom>
        </p:spPr>
      </p:pic>
    </p:spTree>
    <p:extLst>
      <p:ext uri="{BB962C8B-B14F-4D97-AF65-F5344CB8AC3E}">
        <p14:creationId xmlns:p14="http://schemas.microsoft.com/office/powerpoint/2010/main" val="4241509491"/>
      </p:ext>
    </p:extLst>
  </p:cSld>
  <p:clrMapOvr>
    <a:masterClrMapping/>
  </p:clrMapOvr>
  <p:transition spd="med" advTm="941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11</a:t>
            </a:fld>
            <a:endParaRPr lang="en-US" dirty="0"/>
          </a:p>
        </p:txBody>
      </p:sp>
      <p:sp>
        <p:nvSpPr>
          <p:cNvPr id="2" name="TextBox 1"/>
          <p:cNvSpPr txBox="1"/>
          <p:nvPr/>
        </p:nvSpPr>
        <p:spPr>
          <a:xfrm>
            <a:off x="379412" y="457200"/>
            <a:ext cx="9601200" cy="3610219"/>
          </a:xfrm>
          <a:prstGeom prst="rect">
            <a:avLst/>
          </a:prstGeom>
          <a:noFill/>
        </p:spPr>
        <p:txBody>
          <a:bodyPr wrap="square" rtlCol="0">
            <a:spAutoFit/>
          </a:bodyPr>
          <a:lstStyle/>
          <a:p>
            <a:pPr>
              <a:lnSpc>
                <a:spcPct val="90000"/>
              </a:lnSpc>
            </a:pPr>
            <a:r>
              <a:rPr lang="en-US" sz="4000" b="1" dirty="0"/>
              <a:t>EFTPS Tax Deposits</a:t>
            </a:r>
          </a:p>
          <a:p>
            <a:pPr>
              <a:lnSpc>
                <a:spcPct val="90000"/>
              </a:lnSpc>
            </a:pPr>
            <a:endParaRPr lang="en-US" dirty="0"/>
          </a:p>
          <a:p>
            <a:pPr>
              <a:lnSpc>
                <a:spcPct val="90000"/>
              </a:lnSpc>
            </a:pPr>
            <a:r>
              <a:rPr lang="en-US" sz="3200" b="1" dirty="0">
                <a:solidFill>
                  <a:srgbClr val="C00000"/>
                </a:solidFill>
              </a:rPr>
              <a:t>To Avoid Penalties Related to EFTPS Payments, You are Responsible for:</a:t>
            </a:r>
          </a:p>
          <a:p>
            <a:pPr>
              <a:lnSpc>
                <a:spcPct val="90000"/>
              </a:lnSpc>
            </a:pPr>
            <a:endParaRPr lang="en-US" dirty="0"/>
          </a:p>
          <a:p>
            <a:pPr>
              <a:lnSpc>
                <a:spcPct val="90000"/>
              </a:lnSpc>
            </a:pPr>
            <a:r>
              <a:rPr lang="en-US" sz="3200" b="1" dirty="0"/>
              <a:t>Submitting Your Tax Payment to EFTPS by 8:00 PM Eastern Time </a:t>
            </a:r>
            <a:r>
              <a:rPr lang="en-US" sz="3200" b="1" dirty="0">
                <a:solidFill>
                  <a:srgbClr val="C00000"/>
                </a:solidFill>
              </a:rPr>
              <a:t>at Least One Calendar Day Before </a:t>
            </a:r>
            <a:r>
              <a:rPr lang="en-US" sz="3200" b="1" dirty="0"/>
              <a:t>the Tax Due Date</a:t>
            </a:r>
          </a:p>
          <a:p>
            <a:pPr>
              <a:lnSpc>
                <a:spcPct val="90000"/>
              </a:lnSpc>
            </a:pP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1212" y="3581400"/>
            <a:ext cx="3454400" cy="2884424"/>
          </a:xfrm>
          <a:prstGeom prst="rect">
            <a:avLst/>
          </a:prstGeom>
        </p:spPr>
      </p:pic>
      <p:pic>
        <p:nvPicPr>
          <p:cNvPr id="5" name="~PP128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pic>
        <p:nvPicPr>
          <p:cNvPr id="6" name="Picture 2" descr="C:\Users\Business-HP1\AppData\Local\Microsoft\Windows\Temporary Internet Files\Content.IE5\0B1PLR5G\MC900441285[1].png"/>
          <p:cNvPicPr>
            <a:picLocks noChangeAspect="1" noChangeArrowheads="1"/>
          </p:cNvPicPr>
          <p:nvPr/>
        </p:nvPicPr>
        <p:blipFill>
          <a:blip r:embed="rId6" cstate="print"/>
          <a:srcRect/>
          <a:stretch>
            <a:fillRect/>
          </a:stretch>
        </p:blipFill>
        <p:spPr bwMode="auto">
          <a:xfrm>
            <a:off x="684212" y="5791200"/>
            <a:ext cx="762000" cy="762000"/>
          </a:xfrm>
          <a:prstGeom prst="rect">
            <a:avLst/>
          </a:prstGeom>
          <a:noFill/>
        </p:spPr>
      </p:pic>
    </p:spTree>
    <p:extLst>
      <p:ext uri="{BB962C8B-B14F-4D97-AF65-F5344CB8AC3E}">
        <p14:creationId xmlns:p14="http://schemas.microsoft.com/office/powerpoint/2010/main" val="3694278215"/>
      </p:ext>
    </p:extLst>
  </p:cSld>
  <p:clrMapOvr>
    <a:masterClrMapping/>
  </p:clrMapOvr>
  <p:transition spd="med" advTm="193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12</a:t>
            </a:fld>
            <a:endParaRPr lang="en-US" dirty="0"/>
          </a:p>
        </p:txBody>
      </p:sp>
      <p:sp>
        <p:nvSpPr>
          <p:cNvPr id="2" name="TextBox 1"/>
          <p:cNvSpPr txBox="1"/>
          <p:nvPr/>
        </p:nvSpPr>
        <p:spPr>
          <a:xfrm>
            <a:off x="455612" y="228600"/>
            <a:ext cx="9601200" cy="5543056"/>
          </a:xfrm>
          <a:prstGeom prst="rect">
            <a:avLst/>
          </a:prstGeom>
          <a:noFill/>
        </p:spPr>
        <p:txBody>
          <a:bodyPr wrap="square" rtlCol="0">
            <a:spAutoFit/>
          </a:bodyPr>
          <a:lstStyle/>
          <a:p>
            <a:r>
              <a:rPr lang="en-US" sz="3600" b="1" dirty="0"/>
              <a:t>EFTPS Tax Deposit</a:t>
            </a:r>
          </a:p>
          <a:p>
            <a:endParaRPr lang="en-US" sz="1400" b="1" dirty="0"/>
          </a:p>
          <a:p>
            <a:pPr algn="ctr"/>
            <a:r>
              <a:rPr lang="en-US" sz="4800" b="1" dirty="0">
                <a:ln w="22225">
                  <a:solidFill>
                    <a:srgbClr val="0000FF"/>
                  </a:solidFill>
                  <a:prstDash val="solid"/>
                </a:ln>
                <a:solidFill>
                  <a:srgbClr val="FFFF00"/>
                </a:solidFill>
              </a:rPr>
              <a:t>PENALTIES</a:t>
            </a:r>
          </a:p>
          <a:p>
            <a:endParaRPr lang="en-US" sz="1400" b="1" dirty="0"/>
          </a:p>
          <a:p>
            <a:pPr algn="ctr"/>
            <a:r>
              <a:rPr lang="en-US" sz="4000" b="1" dirty="0"/>
              <a:t>THE IRS HAS </a:t>
            </a:r>
            <a:r>
              <a:rPr lang="en-US" sz="4000" b="1" i="1" u="sng" dirty="0">
                <a:solidFill>
                  <a:srgbClr val="C00000"/>
                </a:solidFill>
              </a:rPr>
              <a:t>NO</a:t>
            </a:r>
            <a:r>
              <a:rPr lang="en-US" sz="4000" b="1" dirty="0"/>
              <a:t> SENSE OF HUMOR!</a:t>
            </a:r>
          </a:p>
          <a:p>
            <a:pPr algn="ctr"/>
            <a:r>
              <a:rPr lang="en-US" sz="4400" b="1" dirty="0">
                <a:ln w="22225">
                  <a:solidFill>
                    <a:srgbClr val="0000FF"/>
                  </a:solidFill>
                  <a:prstDash val="solid"/>
                </a:ln>
                <a:solidFill>
                  <a:srgbClr val="FFFF00"/>
                </a:solidFill>
              </a:rPr>
              <a:t>If You Goof UP, Admit It</a:t>
            </a:r>
          </a:p>
          <a:p>
            <a:endParaRPr lang="en-US" sz="600" b="1" dirty="0"/>
          </a:p>
          <a:p>
            <a:r>
              <a:rPr lang="en-US" sz="2400" b="1" dirty="0"/>
              <a:t>My Experience Is That If You Admit The Error, The IRS Will Look At All The Prior Payments For Problems.  </a:t>
            </a:r>
          </a:p>
          <a:p>
            <a:endParaRPr lang="en-US" sz="2400" b="1" dirty="0"/>
          </a:p>
          <a:p>
            <a:r>
              <a:rPr lang="en-US" sz="2400" b="1" dirty="0"/>
              <a:t>If There Hasn’t Been Any, They Will Forgive You With, </a:t>
            </a:r>
          </a:p>
          <a:p>
            <a:endParaRPr lang="en-US" sz="800" b="1" dirty="0"/>
          </a:p>
          <a:p>
            <a:pPr algn="ctr"/>
            <a:r>
              <a:rPr lang="en-US" sz="3200" b="1" i="1" dirty="0">
                <a:solidFill>
                  <a:srgbClr val="0000FF"/>
                </a:solidFill>
              </a:rPr>
              <a:t>“</a:t>
            </a:r>
            <a:r>
              <a:rPr lang="en-US" sz="3200" b="1" i="1" u="sng" dirty="0">
                <a:solidFill>
                  <a:srgbClr val="0000FF"/>
                </a:solidFill>
              </a:rPr>
              <a:t>Don’t Do That Again – Ever!</a:t>
            </a:r>
            <a:r>
              <a:rPr lang="en-US" sz="3200" b="1" i="1" dirty="0">
                <a:solidFill>
                  <a:srgbClr val="0000FF"/>
                </a:solidFill>
              </a:rPr>
              <a:t>”</a:t>
            </a:r>
          </a:p>
          <a:p>
            <a:pPr>
              <a:lnSpc>
                <a:spcPct val="90000"/>
              </a:lnSpc>
            </a:pPr>
            <a:endParaRPr lang="en-US" dirty="0"/>
          </a:p>
        </p:txBody>
      </p:sp>
      <p:pic>
        <p:nvPicPr>
          <p:cNvPr id="5" name="~PP10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1026" name="Picture 2" descr="C:\Users\Business-HP1\AppData\Local\Microsoft\Windows\INetCache\IE\JUBOS4PT\smiley-com-raiva[1].png"/>
          <p:cNvPicPr>
            <a:picLocks noChangeAspect="1" noChangeArrowheads="1"/>
          </p:cNvPicPr>
          <p:nvPr/>
        </p:nvPicPr>
        <p:blipFill>
          <a:blip r:embed="rId5" cstate="print"/>
          <a:srcRect/>
          <a:stretch>
            <a:fillRect/>
          </a:stretch>
        </p:blipFill>
        <p:spPr bwMode="auto">
          <a:xfrm>
            <a:off x="7237412" y="533400"/>
            <a:ext cx="1447800" cy="1447800"/>
          </a:xfrm>
          <a:prstGeom prst="rect">
            <a:avLst/>
          </a:prstGeom>
          <a:noFill/>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1412" y="3810000"/>
            <a:ext cx="2400300" cy="2400300"/>
          </a:xfrm>
          <a:prstGeom prst="rect">
            <a:avLst/>
          </a:prstGeom>
        </p:spPr>
      </p:pic>
    </p:spTree>
    <p:extLst>
      <p:ext uri="{BB962C8B-B14F-4D97-AF65-F5344CB8AC3E}">
        <p14:creationId xmlns:p14="http://schemas.microsoft.com/office/powerpoint/2010/main" val="412597280"/>
      </p:ext>
    </p:extLst>
  </p:cSld>
  <p:clrMapOvr>
    <a:masterClrMapping/>
  </p:clrMapOvr>
  <p:transition spd="med" advTm="387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13</a:t>
            </a:fld>
            <a:endParaRPr lang="en-US" dirty="0"/>
          </a:p>
        </p:txBody>
      </p:sp>
      <p:sp>
        <p:nvSpPr>
          <p:cNvPr id="2" name="TextBox 1"/>
          <p:cNvSpPr txBox="1"/>
          <p:nvPr/>
        </p:nvSpPr>
        <p:spPr>
          <a:xfrm>
            <a:off x="455612" y="304800"/>
            <a:ext cx="9448800" cy="3479414"/>
          </a:xfrm>
          <a:prstGeom prst="rect">
            <a:avLst/>
          </a:prstGeom>
          <a:noFill/>
        </p:spPr>
        <p:txBody>
          <a:bodyPr wrap="square" rtlCol="0">
            <a:spAutoFit/>
          </a:bodyPr>
          <a:lstStyle/>
          <a:p>
            <a:pPr>
              <a:lnSpc>
                <a:spcPct val="90000"/>
              </a:lnSpc>
            </a:pPr>
            <a:r>
              <a:rPr lang="en-US" sz="3200" b="1" dirty="0"/>
              <a:t>Tax Deposits</a:t>
            </a:r>
          </a:p>
          <a:p>
            <a:pPr>
              <a:lnSpc>
                <a:spcPct val="90000"/>
              </a:lnSpc>
            </a:pPr>
            <a:endParaRPr lang="en-US" sz="1050" dirty="0"/>
          </a:p>
          <a:p>
            <a:pPr>
              <a:lnSpc>
                <a:spcPct val="90000"/>
              </a:lnSpc>
            </a:pPr>
            <a:r>
              <a:rPr lang="en-US" sz="2800" b="1" dirty="0">
                <a:solidFill>
                  <a:srgbClr val="0000FF"/>
                </a:solidFill>
              </a:rPr>
              <a:t>Quarterly 941 Reports</a:t>
            </a:r>
          </a:p>
          <a:p>
            <a:pPr>
              <a:lnSpc>
                <a:spcPct val="90000"/>
              </a:lnSpc>
            </a:pPr>
            <a:endParaRPr lang="en-US" sz="1050" dirty="0"/>
          </a:p>
          <a:p>
            <a:pPr>
              <a:lnSpc>
                <a:spcPct val="90000"/>
              </a:lnSpc>
            </a:pPr>
            <a:r>
              <a:rPr lang="en-US" sz="2000" b="1" dirty="0">
                <a:solidFill>
                  <a:srgbClr val="C00000"/>
                </a:solidFill>
              </a:rPr>
              <a:t>File Form 941 Only Once for Each Quarter.  If You File Electronically, Do Not File a Paper Form 941.</a:t>
            </a:r>
          </a:p>
          <a:p>
            <a:pPr>
              <a:lnSpc>
                <a:spcPct val="90000"/>
              </a:lnSpc>
            </a:pPr>
            <a:endParaRPr lang="en-US" sz="1000" b="1" dirty="0">
              <a:solidFill>
                <a:srgbClr val="C00000"/>
              </a:solidFill>
            </a:endParaRPr>
          </a:p>
          <a:p>
            <a:r>
              <a:rPr lang="en-US" sz="2800" b="1" dirty="0">
                <a:solidFill>
                  <a:srgbClr val="0000FF"/>
                </a:solidFill>
              </a:rPr>
              <a:t>When To File Form 941  </a:t>
            </a:r>
          </a:p>
          <a:p>
            <a:r>
              <a:rPr lang="en-US" sz="2000" dirty="0"/>
              <a:t>Your Form 941 is Due by the </a:t>
            </a:r>
            <a:r>
              <a:rPr lang="en-US" sz="2000" dirty="0">
                <a:solidFill>
                  <a:srgbClr val="0000FF"/>
                </a:solidFill>
              </a:rPr>
              <a:t>Last Day of the Month </a:t>
            </a:r>
            <a:r>
              <a:rPr lang="en-US" sz="2000" dirty="0"/>
              <a:t>That Follows the End of the Quarter. </a:t>
            </a:r>
            <a:endParaRPr lang="en-US" dirty="0"/>
          </a:p>
          <a:p>
            <a:endParaRPr lang="en-US" b="1" dirty="0"/>
          </a:p>
          <a:p>
            <a:pPr>
              <a:lnSpc>
                <a:spcPct val="90000"/>
              </a:lnSpc>
            </a:pPr>
            <a:endParaRPr lang="en-US" dirty="0"/>
          </a:p>
        </p:txBody>
      </p:sp>
      <p:sp>
        <p:nvSpPr>
          <p:cNvPr id="39" name="TextBox 38"/>
          <p:cNvSpPr txBox="1"/>
          <p:nvPr/>
        </p:nvSpPr>
        <p:spPr>
          <a:xfrm>
            <a:off x="531812" y="5562600"/>
            <a:ext cx="8763000" cy="590931"/>
          </a:xfrm>
          <a:prstGeom prst="rect">
            <a:avLst/>
          </a:prstGeom>
          <a:noFill/>
        </p:spPr>
        <p:txBody>
          <a:bodyPr wrap="square" rtlCol="0">
            <a:spAutoFit/>
          </a:bodyPr>
          <a:lstStyle/>
          <a:p>
            <a:pPr>
              <a:lnSpc>
                <a:spcPct val="90000"/>
              </a:lnSpc>
            </a:pPr>
            <a:r>
              <a:rPr lang="en-US" i="1" dirty="0">
                <a:solidFill>
                  <a:srgbClr val="0000FF"/>
                </a:solidFill>
              </a:rPr>
              <a:t>If You Made Timely Deposits in Full Payment of Your Taxes for a Quarter, You Have </a:t>
            </a:r>
            <a:r>
              <a:rPr lang="en-US" b="1" i="1" u="sng" dirty="0">
                <a:solidFill>
                  <a:srgbClr val="C00000"/>
                </a:solidFill>
              </a:rPr>
              <a:t>10 More Days</a:t>
            </a:r>
            <a:r>
              <a:rPr lang="en-US" b="1" i="1" dirty="0">
                <a:solidFill>
                  <a:srgbClr val="C00000"/>
                </a:solidFill>
              </a:rPr>
              <a:t> </a:t>
            </a:r>
            <a:r>
              <a:rPr lang="en-US" i="1" dirty="0">
                <a:solidFill>
                  <a:srgbClr val="0000FF"/>
                </a:solidFill>
              </a:rPr>
              <a:t>After the Due Date to File Your 941.</a:t>
            </a:r>
          </a:p>
        </p:txBody>
      </p:sp>
      <p:pic>
        <p:nvPicPr>
          <p:cNvPr id="40" name="Picture 39"/>
          <p:cNvPicPr>
            <a:picLocks noChangeAspect="1"/>
          </p:cNvPicPr>
          <p:nvPr/>
        </p:nvPicPr>
        <p:blipFill>
          <a:blip r:embed="rId4" cstate="print"/>
          <a:stretch>
            <a:fillRect/>
          </a:stretch>
        </p:blipFill>
        <p:spPr>
          <a:xfrm>
            <a:off x="608012" y="3352800"/>
            <a:ext cx="9144000" cy="2002246"/>
          </a:xfrm>
          <a:prstGeom prst="rect">
            <a:avLst/>
          </a:prstGeom>
        </p:spPr>
      </p:pic>
      <p:pic>
        <p:nvPicPr>
          <p:cNvPr id="7" name="~PP125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7612" y="304800"/>
            <a:ext cx="4046845" cy="1128712"/>
          </a:xfrm>
          <a:prstGeom prst="rect">
            <a:avLst/>
          </a:prstGeom>
        </p:spPr>
      </p:pic>
    </p:spTree>
    <p:extLst>
      <p:ext uri="{BB962C8B-B14F-4D97-AF65-F5344CB8AC3E}">
        <p14:creationId xmlns:p14="http://schemas.microsoft.com/office/powerpoint/2010/main" val="2028948328"/>
      </p:ext>
    </p:extLst>
  </p:cSld>
  <p:clrMapOvr>
    <a:masterClrMapping/>
  </p:clrMapOvr>
  <p:transition spd="med" advTm="4115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14</a:t>
            </a:fld>
            <a:endParaRPr lang="en-US" dirty="0"/>
          </a:p>
        </p:txBody>
      </p:sp>
      <p:sp>
        <p:nvSpPr>
          <p:cNvPr id="2" name="TextBox 1"/>
          <p:cNvSpPr txBox="1"/>
          <p:nvPr/>
        </p:nvSpPr>
        <p:spPr>
          <a:xfrm>
            <a:off x="455612" y="533400"/>
            <a:ext cx="9753600" cy="4758226"/>
          </a:xfrm>
          <a:prstGeom prst="rect">
            <a:avLst/>
          </a:prstGeom>
          <a:noFill/>
        </p:spPr>
        <p:txBody>
          <a:bodyPr wrap="square" rtlCol="0">
            <a:spAutoFit/>
          </a:bodyPr>
          <a:lstStyle/>
          <a:p>
            <a:pPr>
              <a:lnSpc>
                <a:spcPct val="90000"/>
              </a:lnSpc>
            </a:pPr>
            <a:r>
              <a:rPr lang="en-US" sz="2800" b="1" dirty="0"/>
              <a:t>Tax Deposits</a:t>
            </a:r>
          </a:p>
          <a:p>
            <a:pPr>
              <a:lnSpc>
                <a:spcPct val="90000"/>
              </a:lnSpc>
            </a:pPr>
            <a:endParaRPr lang="en-US" sz="1400" dirty="0"/>
          </a:p>
          <a:p>
            <a:pPr>
              <a:lnSpc>
                <a:spcPct val="90000"/>
              </a:lnSpc>
            </a:pPr>
            <a:r>
              <a:rPr lang="en-US" sz="2800" b="1" dirty="0">
                <a:solidFill>
                  <a:srgbClr val="0000FF"/>
                </a:solidFill>
              </a:rPr>
              <a:t>Quarterly 941 Reports</a:t>
            </a:r>
          </a:p>
          <a:p>
            <a:endParaRPr lang="en-US" sz="1000" b="1" dirty="0"/>
          </a:p>
          <a:p>
            <a:r>
              <a:rPr lang="en-US" sz="2200" b="1" dirty="0">
                <a:solidFill>
                  <a:srgbClr val="0000FF"/>
                </a:solidFill>
              </a:rPr>
              <a:t>What If  Happens If The IRS Gets The 941 Reports After The Due Date?</a:t>
            </a:r>
          </a:p>
          <a:p>
            <a:endParaRPr lang="en-US" sz="1000" dirty="0"/>
          </a:p>
          <a:p>
            <a:pPr marL="231775" indent="-231775">
              <a:buFont typeface="Arial" pitchFamily="34" charset="0"/>
              <a:buChar char="•"/>
            </a:pPr>
            <a:r>
              <a:rPr lang="en-US" dirty="0"/>
              <a:t>If The IRS Receives Form 941 After The Due Date, They Will Treat It As Filed On Time If:</a:t>
            </a:r>
          </a:p>
          <a:p>
            <a:pPr marL="688975" lvl="1" indent="-231775">
              <a:buFont typeface="Courier New" pitchFamily="49" charset="0"/>
              <a:buChar char="o"/>
            </a:pPr>
            <a:r>
              <a:rPr lang="en-US" dirty="0">
                <a:solidFill>
                  <a:srgbClr val="0000FF"/>
                </a:solidFill>
              </a:rPr>
              <a:t>The Envelope Is Properly Addressed</a:t>
            </a:r>
          </a:p>
          <a:p>
            <a:pPr marL="688975" lvl="1" indent="-231775">
              <a:buFont typeface="Courier New" pitchFamily="49" charset="0"/>
              <a:buChar char="o"/>
            </a:pPr>
            <a:r>
              <a:rPr lang="en-US" dirty="0">
                <a:solidFill>
                  <a:srgbClr val="0000FF"/>
                </a:solidFill>
              </a:rPr>
              <a:t>Contains Sufficient Postage</a:t>
            </a:r>
          </a:p>
          <a:p>
            <a:pPr marL="688975" lvl="1" indent="-231775">
              <a:buFont typeface="Courier New" pitchFamily="49" charset="0"/>
              <a:buChar char="o"/>
            </a:pPr>
            <a:r>
              <a:rPr lang="en-US" dirty="0">
                <a:solidFill>
                  <a:srgbClr val="0000FF"/>
                </a:solidFill>
              </a:rPr>
              <a:t>And Is Postmarked By The U.S. Postal Service On Or Before The Due Date</a:t>
            </a:r>
          </a:p>
          <a:p>
            <a:pPr marL="688975" lvl="1" indent="-231775">
              <a:buFont typeface="Courier New" pitchFamily="49" charset="0"/>
              <a:buChar char="o"/>
            </a:pPr>
            <a:r>
              <a:rPr lang="en-US" dirty="0">
                <a:solidFill>
                  <a:srgbClr val="0000FF"/>
                </a:solidFill>
              </a:rPr>
              <a:t>Or Sent By An IRS-designated Private Delivery Service On Or Before The Due Date. </a:t>
            </a:r>
          </a:p>
          <a:p>
            <a:endParaRPr lang="en-US" sz="1000" dirty="0"/>
          </a:p>
          <a:p>
            <a:pPr marL="231775" indent="-231775">
              <a:buFont typeface="Arial" pitchFamily="34" charset="0"/>
              <a:buChar char="•"/>
            </a:pPr>
            <a:r>
              <a:rPr lang="en-US" dirty="0"/>
              <a:t>If You Do Not Follow These Guidelines, The IRS Will Consider Form 941 Filed When It Is Actually Received. </a:t>
            </a:r>
          </a:p>
          <a:p>
            <a:endParaRPr lang="en-US" sz="1000" dirty="0"/>
          </a:p>
          <a:p>
            <a:pPr marL="231775" indent="-231775">
              <a:buFont typeface="Arial" pitchFamily="34" charset="0"/>
              <a:buChar char="•"/>
            </a:pPr>
            <a:r>
              <a:rPr lang="en-US" dirty="0"/>
              <a:t>If Any Due Date For Filing Falls On A Saturday, Sunday, Or Legal Holiday, You May File Your Return On The Next Business Day.</a:t>
            </a:r>
          </a:p>
          <a:p>
            <a:pPr>
              <a:lnSpc>
                <a:spcPct val="90000"/>
              </a:lnSpc>
            </a:pPr>
            <a:endParaRPr lang="en-US" dirty="0"/>
          </a:p>
        </p:txBody>
      </p:sp>
      <p:pic>
        <p:nvPicPr>
          <p:cNvPr id="5" name="~PP376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9812" y="4724400"/>
            <a:ext cx="1968795" cy="1763713"/>
          </a:xfrm>
          <a:prstGeom prst="rect">
            <a:avLst/>
          </a:prstGeom>
        </p:spPr>
      </p:pic>
    </p:spTree>
    <p:extLst>
      <p:ext uri="{BB962C8B-B14F-4D97-AF65-F5344CB8AC3E}">
        <p14:creationId xmlns:p14="http://schemas.microsoft.com/office/powerpoint/2010/main" val="452642470"/>
      </p:ext>
    </p:extLst>
  </p:cSld>
  <p:clrMapOvr>
    <a:masterClrMapping/>
  </p:clrMapOvr>
  <p:transition spd="med" advTm="474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15</a:t>
            </a:fld>
            <a:endParaRPr lang="en-US" dirty="0"/>
          </a:p>
        </p:txBody>
      </p:sp>
      <p:sp>
        <p:nvSpPr>
          <p:cNvPr id="2" name="TextBox 1"/>
          <p:cNvSpPr txBox="1"/>
          <p:nvPr/>
        </p:nvSpPr>
        <p:spPr>
          <a:xfrm>
            <a:off x="608012" y="533400"/>
            <a:ext cx="8534400" cy="3010055"/>
          </a:xfrm>
          <a:prstGeom prst="rect">
            <a:avLst/>
          </a:prstGeom>
          <a:solidFill>
            <a:schemeClr val="bg1"/>
          </a:solidFill>
        </p:spPr>
        <p:txBody>
          <a:bodyPr wrap="square" rtlCol="0">
            <a:spAutoFit/>
          </a:bodyPr>
          <a:lstStyle/>
          <a:p>
            <a:pPr>
              <a:lnSpc>
                <a:spcPct val="90000"/>
              </a:lnSpc>
            </a:pPr>
            <a:r>
              <a:rPr lang="en-US" sz="3600" b="1" dirty="0"/>
              <a:t>Tax Deposits</a:t>
            </a:r>
          </a:p>
          <a:p>
            <a:pPr>
              <a:lnSpc>
                <a:spcPct val="90000"/>
              </a:lnSpc>
            </a:pPr>
            <a:endParaRPr lang="en-US" sz="1400" dirty="0"/>
          </a:p>
          <a:p>
            <a:pPr>
              <a:lnSpc>
                <a:spcPct val="90000"/>
              </a:lnSpc>
            </a:pPr>
            <a:r>
              <a:rPr lang="en-US" sz="3600" b="1" dirty="0">
                <a:solidFill>
                  <a:srgbClr val="0000FF"/>
                </a:solidFill>
              </a:rPr>
              <a:t>Quarterly 941 Reports</a:t>
            </a:r>
          </a:p>
          <a:p>
            <a:endParaRPr lang="en-US" sz="1000" b="1" dirty="0">
              <a:solidFill>
                <a:srgbClr val="0000FF"/>
              </a:solidFill>
            </a:endParaRPr>
          </a:p>
          <a:p>
            <a:r>
              <a:rPr lang="en-US" sz="2800" b="1" dirty="0">
                <a:solidFill>
                  <a:srgbClr val="0000FF"/>
                </a:solidFill>
              </a:rPr>
              <a:t>Where to Send the Completed 941 Forms</a:t>
            </a:r>
          </a:p>
          <a:p>
            <a:endParaRPr lang="en-US" sz="2400" b="1" dirty="0"/>
          </a:p>
          <a:p>
            <a:endParaRPr lang="en-US" sz="2400" b="1" dirty="0"/>
          </a:p>
          <a:p>
            <a:endParaRPr lang="en-US" sz="1000" dirty="0"/>
          </a:p>
          <a:p>
            <a:pPr>
              <a:lnSpc>
                <a:spcPct val="90000"/>
              </a:lnSpc>
            </a:pPr>
            <a:endParaRPr lang="en-US" dirty="0"/>
          </a:p>
        </p:txBody>
      </p:sp>
      <p:sp>
        <p:nvSpPr>
          <p:cNvPr id="3" name="TextBox 2"/>
          <p:cNvSpPr txBox="1"/>
          <p:nvPr/>
        </p:nvSpPr>
        <p:spPr>
          <a:xfrm>
            <a:off x="684212" y="2667000"/>
            <a:ext cx="7696200" cy="523220"/>
          </a:xfrm>
          <a:prstGeom prst="rect">
            <a:avLst/>
          </a:prstGeom>
          <a:solidFill>
            <a:srgbClr val="FFFF00"/>
          </a:solidFill>
          <a:ln w="19050">
            <a:solidFill>
              <a:schemeClr val="tx1"/>
            </a:solidFill>
          </a:ln>
        </p:spPr>
        <p:txBody>
          <a:bodyPr wrap="square" rtlCol="0">
            <a:spAutoFit/>
          </a:bodyPr>
          <a:lstStyle/>
          <a:p>
            <a:r>
              <a:rPr lang="en-US" sz="2800" b="1" dirty="0"/>
              <a:t>Without a Payment		With a Payment</a:t>
            </a:r>
          </a:p>
        </p:txBody>
      </p:sp>
      <p:sp>
        <p:nvSpPr>
          <p:cNvPr id="7" name="TextBox 6"/>
          <p:cNvSpPr txBox="1"/>
          <p:nvPr/>
        </p:nvSpPr>
        <p:spPr>
          <a:xfrm>
            <a:off x="684212" y="3200400"/>
            <a:ext cx="7696200" cy="1015663"/>
          </a:xfrm>
          <a:prstGeom prst="rect">
            <a:avLst/>
          </a:prstGeom>
          <a:noFill/>
          <a:ln w="19050">
            <a:solidFill>
              <a:schemeClr val="tx1"/>
            </a:solidFill>
          </a:ln>
        </p:spPr>
        <p:txBody>
          <a:bodyPr wrap="square" rtlCol="0">
            <a:spAutoFit/>
          </a:bodyPr>
          <a:lstStyle/>
          <a:p>
            <a:r>
              <a:rPr lang="en-US" sz="2000" dirty="0"/>
              <a:t>Department of the Treasury		Internal Revenue Service</a:t>
            </a:r>
          </a:p>
          <a:p>
            <a:r>
              <a:rPr lang="en-US" sz="2000" dirty="0"/>
              <a:t>Internal Revenue Service		PO Box 932100</a:t>
            </a:r>
          </a:p>
          <a:p>
            <a:r>
              <a:rPr lang="en-US" sz="2000" dirty="0"/>
              <a:t>Ogden, UT  84201-0005			Louisville, KY 40293-2100</a:t>
            </a:r>
          </a:p>
        </p:txBody>
      </p:sp>
      <p:cxnSp>
        <p:nvCxnSpPr>
          <p:cNvPr id="9" name="Straight Connector 8"/>
          <p:cNvCxnSpPr>
            <a:stCxn id="3" idx="0"/>
            <a:endCxn id="7" idx="2"/>
          </p:cNvCxnSpPr>
          <p:nvPr/>
        </p:nvCxnSpPr>
        <p:spPr>
          <a:xfrm>
            <a:off x="4532312" y="2667000"/>
            <a:ext cx="0" cy="15490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1212" y="4572000"/>
            <a:ext cx="2667000" cy="1769633"/>
          </a:xfrm>
          <a:prstGeom prst="rect">
            <a:avLst/>
          </a:prstGeom>
        </p:spPr>
      </p:pic>
      <p:pic>
        <p:nvPicPr>
          <p:cNvPr id="8" name="Audio 7">
            <a:hlinkClick r:id="" action="ppaction://media"/>
            <a:extLst>
              <a:ext uri="{FF2B5EF4-FFF2-40B4-BE49-F238E27FC236}">
                <a16:creationId xmlns:a16="http://schemas.microsoft.com/office/drawing/2014/main" id="{D2EE2D17-5418-4821-87EF-BCF2D76D99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421706058"/>
      </p:ext>
    </p:extLst>
  </p:cSld>
  <p:clrMapOvr>
    <a:masterClrMapping/>
  </p:clrMapOvr>
  <p:transition spd="med" advTm="129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16</a:t>
            </a:fld>
            <a:endParaRPr lang="en-US" dirty="0"/>
          </a:p>
        </p:txBody>
      </p:sp>
      <p:sp>
        <p:nvSpPr>
          <p:cNvPr id="2" name="TextBox 1"/>
          <p:cNvSpPr txBox="1"/>
          <p:nvPr/>
        </p:nvSpPr>
        <p:spPr>
          <a:xfrm>
            <a:off x="379412" y="533400"/>
            <a:ext cx="9296400" cy="2843855"/>
          </a:xfrm>
          <a:prstGeom prst="rect">
            <a:avLst/>
          </a:prstGeom>
          <a:noFill/>
        </p:spPr>
        <p:txBody>
          <a:bodyPr wrap="square" rtlCol="0">
            <a:spAutoFit/>
          </a:bodyPr>
          <a:lstStyle/>
          <a:p>
            <a:pPr>
              <a:lnSpc>
                <a:spcPct val="90000"/>
              </a:lnSpc>
            </a:pPr>
            <a:r>
              <a:rPr lang="en-US" sz="3200" b="1" dirty="0"/>
              <a:t>Tax Deposits</a:t>
            </a:r>
          </a:p>
          <a:p>
            <a:pPr>
              <a:lnSpc>
                <a:spcPct val="90000"/>
              </a:lnSpc>
            </a:pPr>
            <a:endParaRPr lang="en-US" sz="1400" dirty="0"/>
          </a:p>
          <a:p>
            <a:pPr>
              <a:lnSpc>
                <a:spcPct val="90000"/>
              </a:lnSpc>
            </a:pPr>
            <a:r>
              <a:rPr lang="en-US" sz="2400" b="1" dirty="0"/>
              <a:t>Quarterly 941 Reports</a:t>
            </a:r>
          </a:p>
          <a:p>
            <a:endParaRPr lang="en-US" sz="1000" b="1" dirty="0"/>
          </a:p>
          <a:p>
            <a:r>
              <a:rPr lang="en-US" sz="2800" b="1" dirty="0"/>
              <a:t>Penalties for Improper or Timely Deposit of Taxes Are:</a:t>
            </a:r>
          </a:p>
          <a:p>
            <a:endParaRPr lang="en-US" sz="2400" b="1" dirty="0"/>
          </a:p>
          <a:p>
            <a:endParaRPr lang="en-US" sz="2400" b="1" dirty="0"/>
          </a:p>
          <a:p>
            <a:endParaRPr lang="en-US" sz="1000" dirty="0"/>
          </a:p>
          <a:p>
            <a:pPr>
              <a:lnSpc>
                <a:spcPct val="90000"/>
              </a:lnSpc>
            </a:pPr>
            <a:endParaRPr lang="en-US" dirty="0"/>
          </a:p>
        </p:txBody>
      </p:sp>
      <p:pic>
        <p:nvPicPr>
          <p:cNvPr id="5" name="Picture 4"/>
          <p:cNvPicPr>
            <a:picLocks noChangeAspect="1"/>
          </p:cNvPicPr>
          <p:nvPr/>
        </p:nvPicPr>
        <p:blipFill>
          <a:blip r:embed="rId4" cstate="print"/>
          <a:stretch>
            <a:fillRect/>
          </a:stretch>
        </p:blipFill>
        <p:spPr>
          <a:xfrm>
            <a:off x="760412" y="2438400"/>
            <a:ext cx="8379760" cy="1593634"/>
          </a:xfrm>
          <a:prstGeom prst="rect">
            <a:avLst/>
          </a:prstGeom>
        </p:spPr>
      </p:pic>
      <p:sp>
        <p:nvSpPr>
          <p:cNvPr id="7" name="TextBox 6"/>
          <p:cNvSpPr txBox="1"/>
          <p:nvPr/>
        </p:nvSpPr>
        <p:spPr>
          <a:xfrm>
            <a:off x="0" y="4343400"/>
            <a:ext cx="9982200" cy="369332"/>
          </a:xfrm>
          <a:prstGeom prst="rect">
            <a:avLst/>
          </a:prstGeom>
          <a:noFill/>
        </p:spPr>
        <p:txBody>
          <a:bodyPr wrap="square" rtlCol="0">
            <a:spAutoFit/>
          </a:bodyPr>
          <a:lstStyle/>
          <a:p>
            <a:pPr algn="ctr">
              <a:lnSpc>
                <a:spcPct val="90000"/>
              </a:lnSpc>
            </a:pPr>
            <a:r>
              <a:rPr lang="en-US" sz="2000" b="1" dirty="0">
                <a:solidFill>
                  <a:srgbClr val="C00000"/>
                </a:solidFill>
              </a:rPr>
              <a:t>Penalties are the Percent of the Amount of the Underpayment of Taxes</a:t>
            </a:r>
          </a:p>
        </p:txBody>
      </p:sp>
      <p:pic>
        <p:nvPicPr>
          <p:cNvPr id="6" name="~PP113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4612" y="4953000"/>
            <a:ext cx="1219200" cy="130454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7212" y="4953000"/>
            <a:ext cx="1943100" cy="1295400"/>
          </a:xfrm>
          <a:prstGeom prst="rect">
            <a:avLst/>
          </a:prstGeom>
        </p:spPr>
      </p:pic>
    </p:spTree>
    <p:extLst>
      <p:ext uri="{BB962C8B-B14F-4D97-AF65-F5344CB8AC3E}">
        <p14:creationId xmlns:p14="http://schemas.microsoft.com/office/powerpoint/2010/main" val="3384158715"/>
      </p:ext>
    </p:extLst>
  </p:cSld>
  <p:clrMapOvr>
    <a:masterClrMapping/>
  </p:clrMapOvr>
  <p:transition spd="med" advTm="212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17</a:t>
            </a:fld>
            <a:endParaRPr lang="en-US" dirty="0"/>
          </a:p>
        </p:txBody>
      </p:sp>
      <p:sp>
        <p:nvSpPr>
          <p:cNvPr id="2" name="TextBox 1"/>
          <p:cNvSpPr txBox="1"/>
          <p:nvPr/>
        </p:nvSpPr>
        <p:spPr>
          <a:xfrm>
            <a:off x="455612" y="304800"/>
            <a:ext cx="9677399" cy="5660011"/>
          </a:xfrm>
          <a:prstGeom prst="rect">
            <a:avLst/>
          </a:prstGeom>
          <a:noFill/>
        </p:spPr>
        <p:txBody>
          <a:bodyPr wrap="square" rtlCol="0">
            <a:spAutoFit/>
          </a:bodyPr>
          <a:lstStyle/>
          <a:p>
            <a:pPr>
              <a:lnSpc>
                <a:spcPct val="90000"/>
              </a:lnSpc>
            </a:pPr>
            <a:r>
              <a:rPr lang="en-US" sz="4000" b="1" dirty="0"/>
              <a:t>W-2 Forms</a:t>
            </a:r>
          </a:p>
          <a:p>
            <a:pPr>
              <a:lnSpc>
                <a:spcPct val="90000"/>
              </a:lnSpc>
            </a:pPr>
            <a:endParaRPr lang="en-US" sz="1050" dirty="0"/>
          </a:p>
          <a:p>
            <a:pPr>
              <a:lnSpc>
                <a:spcPct val="90000"/>
              </a:lnSpc>
            </a:pPr>
            <a:r>
              <a:rPr lang="en-US" sz="3200" b="1" dirty="0"/>
              <a:t>W-2 Forms are </a:t>
            </a:r>
            <a:r>
              <a:rPr lang="en-US" sz="3200" b="1" dirty="0">
                <a:solidFill>
                  <a:srgbClr val="0000FF"/>
                </a:solidFill>
              </a:rPr>
              <a:t>Due </a:t>
            </a:r>
            <a:r>
              <a:rPr lang="en-US" sz="3200" b="1" dirty="0"/>
              <a:t>to </a:t>
            </a:r>
            <a:r>
              <a:rPr lang="en-US" sz="3200" b="1" dirty="0">
                <a:solidFill>
                  <a:srgbClr val="C00000"/>
                </a:solidFill>
              </a:rPr>
              <a:t>Employees </a:t>
            </a:r>
            <a:r>
              <a:rPr lang="en-US" sz="3200" b="1" u="sng" dirty="0">
                <a:solidFill>
                  <a:srgbClr val="0000FF"/>
                </a:solidFill>
              </a:rPr>
              <a:t>AND</a:t>
            </a:r>
            <a:r>
              <a:rPr lang="en-US" sz="3200" b="1" dirty="0"/>
              <a:t> </a:t>
            </a:r>
            <a:r>
              <a:rPr lang="en-US" sz="3200" b="1" dirty="0">
                <a:solidFill>
                  <a:srgbClr val="C00000"/>
                </a:solidFill>
              </a:rPr>
              <a:t>Social Security </a:t>
            </a:r>
            <a:r>
              <a:rPr lang="en-US" sz="3200" b="1" dirty="0"/>
              <a:t>No Later than </a:t>
            </a:r>
            <a:r>
              <a:rPr lang="en-US" sz="3200" b="1" dirty="0">
                <a:solidFill>
                  <a:srgbClr val="0000FF"/>
                </a:solidFill>
              </a:rPr>
              <a:t>January 31</a:t>
            </a:r>
            <a:r>
              <a:rPr lang="en-US" sz="3200" b="1" baseline="30000" dirty="0">
                <a:solidFill>
                  <a:srgbClr val="0000FF"/>
                </a:solidFill>
              </a:rPr>
              <a:t>st</a:t>
            </a:r>
            <a:endParaRPr lang="en-US" sz="3200" b="1" dirty="0">
              <a:solidFill>
                <a:srgbClr val="0000FF"/>
              </a:solidFill>
            </a:endParaRPr>
          </a:p>
          <a:p>
            <a:pPr>
              <a:lnSpc>
                <a:spcPct val="90000"/>
              </a:lnSpc>
            </a:pPr>
            <a:endParaRPr lang="en-US" dirty="0"/>
          </a:p>
          <a:p>
            <a:pPr>
              <a:lnSpc>
                <a:spcPct val="90000"/>
              </a:lnSpc>
            </a:pPr>
            <a:r>
              <a:rPr lang="en-US" sz="2400" dirty="0"/>
              <a:t>Social Security Number Verification is a </a:t>
            </a:r>
            <a:r>
              <a:rPr lang="en-US" sz="2400" b="1" u="sng" dirty="0">
                <a:solidFill>
                  <a:srgbClr val="0000FF"/>
                </a:solidFill>
              </a:rPr>
              <a:t>MUST</a:t>
            </a:r>
            <a:r>
              <a:rPr lang="en-US" sz="2400" dirty="0"/>
              <a:t> – Get That Completed </a:t>
            </a:r>
            <a:r>
              <a:rPr lang="en-US" sz="2400" b="1" u="sng" dirty="0">
                <a:solidFill>
                  <a:srgbClr val="C00000"/>
                </a:solidFill>
              </a:rPr>
              <a:t>BEFORE</a:t>
            </a:r>
            <a:r>
              <a:rPr lang="en-US" sz="2400" b="1" dirty="0"/>
              <a:t> </a:t>
            </a:r>
            <a:r>
              <a:rPr lang="en-US" sz="2400" dirty="0"/>
              <a:t>W-2’s Are Processed</a:t>
            </a:r>
          </a:p>
          <a:p>
            <a:pPr>
              <a:lnSpc>
                <a:spcPct val="90000"/>
              </a:lnSpc>
            </a:pPr>
            <a:endParaRPr lang="en-US" sz="1000" dirty="0"/>
          </a:p>
          <a:p>
            <a:pPr marL="285750" indent="-285750">
              <a:lnSpc>
                <a:spcPct val="90000"/>
              </a:lnSpc>
              <a:buFont typeface="Arial" panose="020B0604020202020204" pitchFamily="34" charset="0"/>
              <a:buChar char="•"/>
            </a:pPr>
            <a:r>
              <a:rPr lang="en-US" sz="2400" dirty="0"/>
              <a:t>Use AccuWage at </a:t>
            </a:r>
            <a:r>
              <a:rPr lang="en-US" sz="2400" dirty="0">
                <a:solidFill>
                  <a:srgbClr val="FF00FF"/>
                </a:solidFill>
                <a:hlinkClick r:id="rId4">
                  <a:extLst>
                    <a:ext uri="{A12FA001-AC4F-418D-AE19-62706E023703}">
                      <ahyp:hlinkClr xmlns:ahyp="http://schemas.microsoft.com/office/drawing/2018/hyperlinkcolor" val="tx"/>
                    </a:ext>
                  </a:extLst>
                </a:hlinkClick>
              </a:rPr>
              <a:t>https://www.ssa.gov/employer/verifySSN.htm</a:t>
            </a:r>
            <a:endParaRPr lang="en-US" sz="2400" dirty="0">
              <a:solidFill>
                <a:srgbClr val="FF00FF"/>
              </a:solidFill>
            </a:endParaRPr>
          </a:p>
          <a:p>
            <a:pPr>
              <a:lnSpc>
                <a:spcPct val="90000"/>
              </a:lnSpc>
            </a:pPr>
            <a:endParaRPr lang="en-US" sz="1000" dirty="0"/>
          </a:p>
          <a:p>
            <a:pPr>
              <a:lnSpc>
                <a:spcPct val="90000"/>
              </a:lnSpc>
            </a:pPr>
            <a:endParaRPr lang="en-US" sz="1050" dirty="0"/>
          </a:p>
          <a:p>
            <a:pPr algn="ctr">
              <a:lnSpc>
                <a:spcPct val="90000"/>
              </a:lnSpc>
            </a:pPr>
            <a:r>
              <a:rPr lang="en-US" sz="3200" b="1" dirty="0">
                <a:solidFill>
                  <a:srgbClr val="0000FF"/>
                </a:solidFill>
              </a:rPr>
              <a:t>WHY?</a:t>
            </a:r>
          </a:p>
          <a:p>
            <a:pPr>
              <a:lnSpc>
                <a:spcPct val="90000"/>
              </a:lnSpc>
            </a:pPr>
            <a:endParaRPr lang="en-US" sz="1050" dirty="0"/>
          </a:p>
          <a:p>
            <a:pPr>
              <a:lnSpc>
                <a:spcPct val="90000"/>
              </a:lnSpc>
            </a:pPr>
            <a:r>
              <a:rPr lang="en-US" sz="3200" dirty="0">
                <a:solidFill>
                  <a:srgbClr val="C00000"/>
                </a:solidFill>
              </a:rPr>
              <a:t>To Help Reduce Fraud!</a:t>
            </a:r>
          </a:p>
          <a:p>
            <a:pPr>
              <a:lnSpc>
                <a:spcPct val="90000"/>
              </a:lnSpc>
            </a:pPr>
            <a:endParaRPr lang="en-US" sz="1050" dirty="0">
              <a:solidFill>
                <a:srgbClr val="C00000"/>
              </a:solidFill>
            </a:endParaRPr>
          </a:p>
          <a:p>
            <a:pPr>
              <a:lnSpc>
                <a:spcPct val="90000"/>
              </a:lnSpc>
            </a:pPr>
            <a:r>
              <a:rPr lang="en-US" sz="3200" dirty="0">
                <a:solidFill>
                  <a:srgbClr val="C00000"/>
                </a:solidFill>
              </a:rPr>
              <a:t>To Ensure Employees are Properly Credited with </a:t>
            </a:r>
            <a:r>
              <a:rPr lang="en-US" sz="3200" b="1" u="sng" dirty="0">
                <a:solidFill>
                  <a:srgbClr val="0000FF"/>
                </a:solidFill>
              </a:rPr>
              <a:t>ALL</a:t>
            </a:r>
            <a:r>
              <a:rPr lang="en-US" sz="3200" dirty="0">
                <a:solidFill>
                  <a:srgbClr val="00B050"/>
                </a:solidFill>
              </a:rPr>
              <a:t> </a:t>
            </a:r>
            <a:r>
              <a:rPr lang="en-US" sz="3200" dirty="0">
                <a:solidFill>
                  <a:srgbClr val="C00000"/>
                </a:solidFill>
              </a:rPr>
              <a:t>Taxes Paid.</a:t>
            </a:r>
          </a:p>
          <a:p>
            <a:pPr>
              <a:lnSpc>
                <a:spcPct val="90000"/>
              </a:lnSpc>
            </a:pPr>
            <a:endParaRPr lang="en-US" dirty="0"/>
          </a:p>
        </p:txBody>
      </p:sp>
      <p:pic>
        <p:nvPicPr>
          <p:cNvPr id="6" name="~PP74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8612" y="3352800"/>
            <a:ext cx="2438400" cy="1394593"/>
          </a:xfrm>
          <a:prstGeom prst="rect">
            <a:avLst/>
          </a:prstGeom>
        </p:spPr>
      </p:pic>
    </p:spTree>
    <p:extLst>
      <p:ext uri="{BB962C8B-B14F-4D97-AF65-F5344CB8AC3E}">
        <p14:creationId xmlns:p14="http://schemas.microsoft.com/office/powerpoint/2010/main" val="2749703784"/>
      </p:ext>
    </p:extLst>
  </p:cSld>
  <p:clrMapOvr>
    <a:masterClrMapping/>
  </p:clrMapOvr>
  <p:transition spd="med" advTm="547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18</a:t>
            </a:fld>
            <a:endParaRPr lang="en-US" dirty="0"/>
          </a:p>
        </p:txBody>
      </p:sp>
      <p:sp>
        <p:nvSpPr>
          <p:cNvPr id="2" name="TextBox 1"/>
          <p:cNvSpPr txBox="1"/>
          <p:nvPr/>
        </p:nvSpPr>
        <p:spPr>
          <a:xfrm>
            <a:off x="379412" y="304800"/>
            <a:ext cx="9448799" cy="5993179"/>
          </a:xfrm>
          <a:prstGeom prst="rect">
            <a:avLst/>
          </a:prstGeom>
          <a:noFill/>
        </p:spPr>
        <p:txBody>
          <a:bodyPr wrap="square" rtlCol="0">
            <a:spAutoFit/>
          </a:bodyPr>
          <a:lstStyle/>
          <a:p>
            <a:pPr>
              <a:lnSpc>
                <a:spcPct val="90000"/>
              </a:lnSpc>
            </a:pPr>
            <a:r>
              <a:rPr lang="en-US" sz="4000" b="1" dirty="0"/>
              <a:t>W-2 Forms</a:t>
            </a:r>
          </a:p>
          <a:p>
            <a:pPr>
              <a:lnSpc>
                <a:spcPct val="90000"/>
              </a:lnSpc>
            </a:pPr>
            <a:endParaRPr lang="en-US" sz="1050" dirty="0"/>
          </a:p>
          <a:p>
            <a:r>
              <a:rPr lang="en-US" sz="2800" b="1" dirty="0">
                <a:solidFill>
                  <a:srgbClr val="0000FF"/>
                </a:solidFill>
              </a:rPr>
              <a:t>WHO MUST FILE FORM W-2</a:t>
            </a:r>
          </a:p>
          <a:p>
            <a:endParaRPr lang="en-US" sz="1100" b="1" dirty="0"/>
          </a:p>
          <a:p>
            <a:r>
              <a:rPr lang="en-US" sz="2000" b="1" dirty="0"/>
              <a:t>Every Employer Engaged in a Trade Or Business Who Pays Remuneration, Including Noncash Payments of </a:t>
            </a:r>
            <a:r>
              <a:rPr lang="en-US" sz="2000" b="1" u="sng" dirty="0">
                <a:solidFill>
                  <a:srgbClr val="C00000"/>
                </a:solidFill>
              </a:rPr>
              <a:t>$600 </a:t>
            </a:r>
            <a:r>
              <a:rPr lang="en-US" sz="2000" b="1" dirty="0"/>
              <a:t>or More for the Year </a:t>
            </a:r>
            <a:r>
              <a:rPr lang="en-US" sz="2000" b="1" dirty="0">
                <a:solidFill>
                  <a:srgbClr val="C00000"/>
                </a:solidFill>
              </a:rPr>
              <a:t>(</a:t>
            </a:r>
            <a:r>
              <a:rPr lang="en-US" sz="2000" b="1" i="1" u="sng" dirty="0">
                <a:solidFill>
                  <a:srgbClr val="C00000"/>
                </a:solidFill>
              </a:rPr>
              <a:t>All Amounts If Any Income, Social Security, or Medicare Tax was Withheld</a:t>
            </a:r>
            <a:r>
              <a:rPr lang="en-US" sz="2000" b="1" i="1" dirty="0">
                <a:solidFill>
                  <a:srgbClr val="C00000"/>
                </a:solidFill>
              </a:rPr>
              <a:t>)</a:t>
            </a:r>
            <a:r>
              <a:rPr lang="en-US" sz="2000" b="1" dirty="0">
                <a:solidFill>
                  <a:srgbClr val="C00000"/>
                </a:solidFill>
              </a:rPr>
              <a:t> </a:t>
            </a:r>
            <a:r>
              <a:rPr lang="en-US" sz="2000" b="1" dirty="0"/>
              <a:t>for Services Performed by an Employee, </a:t>
            </a:r>
            <a:r>
              <a:rPr lang="en-US" sz="2000" b="1" dirty="0">
                <a:solidFill>
                  <a:srgbClr val="0000FF"/>
                </a:solidFill>
              </a:rPr>
              <a:t>Must</a:t>
            </a:r>
            <a:r>
              <a:rPr lang="en-US" sz="2000" b="1" dirty="0"/>
              <a:t> </a:t>
            </a:r>
            <a:r>
              <a:rPr lang="en-US" sz="2000" b="1" dirty="0">
                <a:solidFill>
                  <a:srgbClr val="0000FF"/>
                </a:solidFill>
              </a:rPr>
              <a:t>File a Form W-2 for Each Employee </a:t>
            </a:r>
            <a:r>
              <a:rPr lang="en-US" sz="2000" b="1" dirty="0"/>
              <a:t>(Even If The Employee is Related to the Employer) from Whom: </a:t>
            </a:r>
          </a:p>
          <a:p>
            <a:endParaRPr lang="en-US" sz="1000" b="1" dirty="0"/>
          </a:p>
          <a:p>
            <a:pPr marL="231775" indent="-231775">
              <a:buFont typeface="Arial" pitchFamily="34" charset="0"/>
              <a:buChar char="•"/>
            </a:pPr>
            <a:r>
              <a:rPr lang="en-US" sz="2000" b="1" dirty="0">
                <a:solidFill>
                  <a:srgbClr val="0000FF"/>
                </a:solidFill>
              </a:rPr>
              <a:t>Income, Social Security, Or Medicare Tax Was Withheld</a:t>
            </a:r>
          </a:p>
          <a:p>
            <a:pPr marL="231775" indent="-231775">
              <a:buFont typeface="Arial" pitchFamily="34" charset="0"/>
              <a:buChar char="•"/>
            </a:pPr>
            <a:endParaRPr lang="en-US" sz="1000" b="1" dirty="0">
              <a:solidFill>
                <a:srgbClr val="0000FF"/>
              </a:solidFill>
            </a:endParaRPr>
          </a:p>
          <a:p>
            <a:pPr marL="231775" indent="-231775">
              <a:buFont typeface="Arial" pitchFamily="34" charset="0"/>
              <a:buChar char="•"/>
            </a:pPr>
            <a:r>
              <a:rPr lang="en-US" sz="2000" b="1" dirty="0">
                <a:solidFill>
                  <a:srgbClr val="0000FF"/>
                </a:solidFill>
              </a:rPr>
              <a:t>Income Tax Would Have Been Withheld If The Employee Had Claimed No More Than One Withholding Allowance Or Had Not Claimed Exemption From Withholding On Form W-4</a:t>
            </a:r>
          </a:p>
          <a:p>
            <a:pPr marL="231775" indent="-231775">
              <a:buFont typeface="Arial" pitchFamily="34" charset="0"/>
              <a:buChar char="•"/>
            </a:pPr>
            <a:endParaRPr lang="en-US" sz="1050" b="1" dirty="0"/>
          </a:p>
          <a:p>
            <a:endParaRPr lang="en-US" sz="1050" b="1" dirty="0"/>
          </a:p>
          <a:p>
            <a:pPr algn="ctr"/>
            <a:r>
              <a:rPr lang="en-US" sz="2000" b="1" i="1" dirty="0">
                <a:solidFill>
                  <a:srgbClr val="C00000"/>
                </a:solidFill>
              </a:rPr>
              <a:t>You </a:t>
            </a:r>
            <a:r>
              <a:rPr lang="en-US" sz="2000" b="1" i="1" u="sng" dirty="0">
                <a:solidFill>
                  <a:srgbClr val="0000FF"/>
                </a:solidFill>
              </a:rPr>
              <a:t>MUST E-file </a:t>
            </a:r>
            <a:r>
              <a:rPr lang="en-US" sz="2000" b="1" i="1" dirty="0">
                <a:solidFill>
                  <a:srgbClr val="C00000"/>
                </a:solidFill>
              </a:rPr>
              <a:t>if You are Required to File 250 or More Forms W-2 or W-2c. </a:t>
            </a:r>
          </a:p>
          <a:p>
            <a:pPr algn="ctr"/>
            <a:endParaRPr lang="en-US" sz="1050" b="1" i="1" dirty="0">
              <a:solidFill>
                <a:srgbClr val="C00000"/>
              </a:solidFill>
            </a:endParaRPr>
          </a:p>
          <a:p>
            <a:pPr algn="ctr"/>
            <a:r>
              <a:rPr lang="en-US" sz="2000" b="1" i="1" dirty="0">
                <a:solidFill>
                  <a:srgbClr val="C00000"/>
                </a:solidFill>
              </a:rPr>
              <a:t>If You Are Required to E-file </a:t>
            </a:r>
            <a:r>
              <a:rPr lang="en-US" sz="2000" b="1" i="1" dirty="0">
                <a:solidFill>
                  <a:srgbClr val="0000FF"/>
                </a:solidFill>
              </a:rPr>
              <a:t>But Fail to do so</a:t>
            </a:r>
            <a:r>
              <a:rPr lang="en-US" sz="2000" b="1" i="1" dirty="0">
                <a:solidFill>
                  <a:srgbClr val="C00000"/>
                </a:solidFill>
              </a:rPr>
              <a:t>, </a:t>
            </a:r>
            <a:r>
              <a:rPr lang="en-US" sz="2000" b="1" i="1" u="sng" dirty="0">
                <a:solidFill>
                  <a:srgbClr val="C00000"/>
                </a:solidFill>
              </a:rPr>
              <a:t>You May Incur a Penalty</a:t>
            </a:r>
            <a:r>
              <a:rPr lang="en-US" sz="2000" b="1" i="1" dirty="0">
                <a:solidFill>
                  <a:srgbClr val="C00000"/>
                </a:solidFill>
              </a:rPr>
              <a:t>.</a:t>
            </a:r>
            <a:endParaRPr lang="en-US" sz="2000" b="1" dirty="0">
              <a:solidFill>
                <a:srgbClr val="C00000"/>
              </a:solidFill>
            </a:endParaRPr>
          </a:p>
          <a:p>
            <a:pPr>
              <a:lnSpc>
                <a:spcPct val="90000"/>
              </a:lnSpc>
            </a:pPr>
            <a:endParaRPr lang="en-US" sz="2000" dirty="0"/>
          </a:p>
        </p:txBody>
      </p:sp>
      <p:pic>
        <p:nvPicPr>
          <p:cNvPr id="5" name="~PP150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2012" y="2438400"/>
            <a:ext cx="2276475" cy="1626054"/>
          </a:xfrm>
          <a:prstGeom prst="rect">
            <a:avLst/>
          </a:prstGeom>
        </p:spPr>
      </p:pic>
    </p:spTree>
    <p:extLst>
      <p:ext uri="{BB962C8B-B14F-4D97-AF65-F5344CB8AC3E}">
        <p14:creationId xmlns:p14="http://schemas.microsoft.com/office/powerpoint/2010/main" val="1483222217"/>
      </p:ext>
    </p:extLst>
  </p:cSld>
  <p:clrMapOvr>
    <a:masterClrMapping/>
  </p:clrMapOvr>
  <p:transition spd="med" advTm="661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19</a:t>
            </a:fld>
            <a:endParaRPr lang="en-US" dirty="0"/>
          </a:p>
        </p:txBody>
      </p:sp>
      <p:sp>
        <p:nvSpPr>
          <p:cNvPr id="2" name="TextBox 1"/>
          <p:cNvSpPr txBox="1"/>
          <p:nvPr/>
        </p:nvSpPr>
        <p:spPr>
          <a:xfrm>
            <a:off x="455613" y="457200"/>
            <a:ext cx="11277600" cy="4475071"/>
          </a:xfrm>
          <a:prstGeom prst="rect">
            <a:avLst/>
          </a:prstGeom>
          <a:noFill/>
        </p:spPr>
        <p:txBody>
          <a:bodyPr wrap="square" rtlCol="0">
            <a:spAutoFit/>
          </a:bodyPr>
          <a:lstStyle/>
          <a:p>
            <a:pPr>
              <a:lnSpc>
                <a:spcPct val="90000"/>
              </a:lnSpc>
            </a:pPr>
            <a:r>
              <a:rPr lang="en-US" sz="4000" b="1" dirty="0"/>
              <a:t>W-2 Forms</a:t>
            </a:r>
          </a:p>
          <a:p>
            <a:pPr>
              <a:lnSpc>
                <a:spcPct val="90000"/>
              </a:lnSpc>
            </a:pPr>
            <a:endParaRPr lang="en-US" sz="1200" dirty="0"/>
          </a:p>
          <a:p>
            <a:r>
              <a:rPr lang="en-US" sz="2800" b="1" dirty="0">
                <a:solidFill>
                  <a:srgbClr val="0000FF"/>
                </a:solidFill>
              </a:rPr>
              <a:t>You May Owe a Penalty for Each W-2 You File Late if:</a:t>
            </a:r>
          </a:p>
          <a:p>
            <a:endParaRPr lang="en-US" sz="1000" b="1" dirty="0"/>
          </a:p>
          <a:p>
            <a:pPr marL="231775" indent="-231775">
              <a:buFont typeface="Arial" pitchFamily="34" charset="0"/>
              <a:buChar char="•"/>
            </a:pPr>
            <a:r>
              <a:rPr lang="en-US" sz="2000" dirty="0"/>
              <a:t>Failed to File in a Timely Manner</a:t>
            </a:r>
          </a:p>
          <a:p>
            <a:endParaRPr lang="en-US" sz="1000" dirty="0"/>
          </a:p>
          <a:p>
            <a:pPr marL="231775" indent="-231775">
              <a:buFont typeface="Arial" pitchFamily="34" charset="0"/>
              <a:buChar char="•"/>
            </a:pPr>
            <a:r>
              <a:rPr lang="en-US" sz="2000" dirty="0"/>
              <a:t>Failed to Include All the Information Required to be Shown on the W-2</a:t>
            </a:r>
          </a:p>
          <a:p>
            <a:pPr marL="231775" indent="-231775">
              <a:buFont typeface="Arial" pitchFamily="34" charset="0"/>
              <a:buChar char="•"/>
            </a:pPr>
            <a:endParaRPr lang="en-US" sz="1000" dirty="0"/>
          </a:p>
          <a:p>
            <a:pPr marL="231775" indent="-231775">
              <a:buFont typeface="Arial" pitchFamily="34" charset="0"/>
              <a:buChar char="•"/>
            </a:pPr>
            <a:r>
              <a:rPr lang="en-US" sz="2000" dirty="0"/>
              <a:t>Include Incorrect Information on the W-2</a:t>
            </a:r>
          </a:p>
          <a:p>
            <a:endParaRPr lang="en-US" sz="1000" dirty="0"/>
          </a:p>
          <a:p>
            <a:pPr marL="231775" indent="-231775">
              <a:buFont typeface="Arial" pitchFamily="34" charset="0"/>
              <a:buChar char="•"/>
            </a:pPr>
            <a:r>
              <a:rPr lang="en-US" sz="2000" dirty="0"/>
              <a:t>File Paper Forms When You are Required to e-file</a:t>
            </a:r>
          </a:p>
          <a:p>
            <a:pPr marL="342900" indent="-342900">
              <a:buFont typeface="Arial" panose="020B0604020202020204" pitchFamily="34" charset="0"/>
              <a:buChar char="•"/>
            </a:pPr>
            <a:endParaRPr lang="en-US" sz="1000" dirty="0"/>
          </a:p>
          <a:p>
            <a:pPr marL="231775" indent="-231775">
              <a:buFont typeface="Arial" pitchFamily="34" charset="0"/>
              <a:buChar char="•"/>
            </a:pPr>
            <a:r>
              <a:rPr lang="en-US" sz="2000" dirty="0"/>
              <a:t>Report an Incorrect TIN</a:t>
            </a:r>
          </a:p>
          <a:p>
            <a:endParaRPr lang="en-US" sz="1000" dirty="0"/>
          </a:p>
          <a:p>
            <a:pPr marL="231775" indent="-231775">
              <a:buFont typeface="Arial" pitchFamily="34" charset="0"/>
              <a:buChar char="•"/>
            </a:pPr>
            <a:r>
              <a:rPr lang="en-US" sz="2000" dirty="0"/>
              <a:t>Fail to Report a TIN, OR</a:t>
            </a:r>
          </a:p>
          <a:p>
            <a:endParaRPr lang="en-US" sz="1000" dirty="0"/>
          </a:p>
          <a:p>
            <a:pPr marL="231775" indent="-231775">
              <a:buFont typeface="Arial" pitchFamily="34" charset="0"/>
              <a:buChar char="•"/>
            </a:pPr>
            <a:r>
              <a:rPr lang="en-US" sz="2000" dirty="0"/>
              <a:t>Failed to File Paper Forms W-2 That are Machine Readable</a:t>
            </a:r>
          </a:p>
        </p:txBody>
      </p:sp>
      <p:pic>
        <p:nvPicPr>
          <p:cNvPr id="5" name="~PP98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7012" y="2667000"/>
            <a:ext cx="3376612" cy="1871023"/>
          </a:xfrm>
          <a:prstGeom prst="rect">
            <a:avLst/>
          </a:prstGeom>
        </p:spPr>
      </p:pic>
    </p:spTree>
    <p:extLst>
      <p:ext uri="{BB962C8B-B14F-4D97-AF65-F5344CB8AC3E}">
        <p14:creationId xmlns:p14="http://schemas.microsoft.com/office/powerpoint/2010/main" val="1780662612"/>
      </p:ext>
    </p:extLst>
  </p:cSld>
  <p:clrMapOvr>
    <a:masterClrMapping/>
  </p:clrMapOvr>
  <p:transition spd="med" advTm="361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2</a:t>
            </a:fld>
            <a:endParaRPr lang="en-US" dirty="0"/>
          </a:p>
        </p:txBody>
      </p:sp>
      <p:sp>
        <p:nvSpPr>
          <p:cNvPr id="5" name="TextBox 4"/>
          <p:cNvSpPr txBox="1"/>
          <p:nvPr/>
        </p:nvSpPr>
        <p:spPr>
          <a:xfrm>
            <a:off x="760412" y="990600"/>
            <a:ext cx="8915400" cy="2806922"/>
          </a:xfrm>
          <a:prstGeom prst="rect">
            <a:avLst/>
          </a:prstGeom>
          <a:noFill/>
        </p:spPr>
        <p:txBody>
          <a:bodyPr wrap="square" rtlCol="0">
            <a:spAutoFit/>
          </a:bodyPr>
          <a:lstStyle/>
          <a:p>
            <a:pPr>
              <a:lnSpc>
                <a:spcPct val="90000"/>
              </a:lnSpc>
            </a:pPr>
            <a:r>
              <a:rPr lang="en-US" sz="3600" b="1" dirty="0"/>
              <a:t>Employee Leaves</a:t>
            </a:r>
          </a:p>
          <a:p>
            <a:pPr>
              <a:lnSpc>
                <a:spcPct val="90000"/>
              </a:lnSpc>
            </a:pPr>
            <a:endParaRPr lang="en-US" dirty="0"/>
          </a:p>
          <a:p>
            <a:pPr>
              <a:lnSpc>
                <a:spcPct val="90000"/>
              </a:lnSpc>
            </a:pPr>
            <a:r>
              <a:rPr lang="en-US" sz="2800" b="1" dirty="0"/>
              <a:t>Sick Leave</a:t>
            </a:r>
          </a:p>
          <a:p>
            <a:pPr>
              <a:lnSpc>
                <a:spcPct val="90000"/>
              </a:lnSpc>
            </a:pPr>
            <a:endParaRPr lang="en-US" dirty="0"/>
          </a:p>
          <a:p>
            <a:pPr marL="285750" indent="-285750">
              <a:lnSpc>
                <a:spcPct val="90000"/>
              </a:lnSpc>
              <a:buFont typeface="Arial" panose="020B0604020202020204" pitchFamily="34" charset="0"/>
              <a:buChar char="•"/>
            </a:pPr>
            <a:r>
              <a:rPr lang="en-US" sz="2400" dirty="0">
                <a:solidFill>
                  <a:srgbClr val="C00000"/>
                </a:solidFill>
              </a:rPr>
              <a:t>Full-Time Contracted Certified Teachers Must be Allowed to Use 10 Days per Year as Sick Leave Without Loss of Compensation and Must be Allowed to Accumulate at Least 30 Days of Unused Sick Leave.</a:t>
            </a:r>
          </a:p>
        </p:txBody>
      </p:sp>
      <p:sp>
        <p:nvSpPr>
          <p:cNvPr id="6" name="TextBox 5"/>
          <p:cNvSpPr txBox="1"/>
          <p:nvPr/>
        </p:nvSpPr>
        <p:spPr>
          <a:xfrm>
            <a:off x="9523412" y="5867400"/>
            <a:ext cx="2057400" cy="341632"/>
          </a:xfrm>
          <a:prstGeom prst="rect">
            <a:avLst/>
          </a:prstGeom>
          <a:solidFill>
            <a:srgbClr val="FFFF00"/>
          </a:solidFill>
        </p:spPr>
        <p:txBody>
          <a:bodyPr wrap="square" rtlCol="0">
            <a:spAutoFit/>
          </a:bodyPr>
          <a:lstStyle/>
          <a:p>
            <a:pPr>
              <a:lnSpc>
                <a:spcPct val="90000"/>
              </a:lnSpc>
            </a:pPr>
            <a:r>
              <a:rPr lang="en-US" dirty="0"/>
              <a:t>NDCC 15.1-16-19</a:t>
            </a:r>
          </a:p>
        </p:txBody>
      </p:sp>
      <p:pic>
        <p:nvPicPr>
          <p:cNvPr id="7" name="Picture 2" descr="C:\Users\Business-HP1\AppData\Local\Microsoft\Windows\Temporary Internet Files\Content.IE5\TMI95417\MP900430501[1].jpg"/>
          <p:cNvPicPr>
            <a:picLocks noChangeAspect="1" noChangeArrowheads="1"/>
          </p:cNvPicPr>
          <p:nvPr/>
        </p:nvPicPr>
        <p:blipFill>
          <a:blip r:embed="rId4" cstate="print"/>
          <a:srcRect/>
          <a:stretch>
            <a:fillRect/>
          </a:stretch>
        </p:blipFill>
        <p:spPr bwMode="auto">
          <a:xfrm>
            <a:off x="5865812" y="3810000"/>
            <a:ext cx="1981200" cy="1981200"/>
          </a:xfrm>
          <a:prstGeom prst="rect">
            <a:avLst/>
          </a:prstGeom>
          <a:noFill/>
        </p:spPr>
      </p:pic>
      <p:pic>
        <p:nvPicPr>
          <p:cNvPr id="8" name="~PP257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245031483"/>
      </p:ext>
    </p:extLst>
  </p:cSld>
  <p:clrMapOvr>
    <a:masterClrMapping/>
  </p:clrMapOvr>
  <p:transition spd="med" advTm="300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20</a:t>
            </a:fld>
            <a:endParaRPr lang="en-US" dirty="0"/>
          </a:p>
        </p:txBody>
      </p:sp>
      <p:sp>
        <p:nvSpPr>
          <p:cNvPr id="2" name="TextBox 1"/>
          <p:cNvSpPr txBox="1"/>
          <p:nvPr/>
        </p:nvSpPr>
        <p:spPr>
          <a:xfrm>
            <a:off x="455612" y="228600"/>
            <a:ext cx="9601199" cy="6244786"/>
          </a:xfrm>
          <a:prstGeom prst="rect">
            <a:avLst/>
          </a:prstGeom>
          <a:noFill/>
        </p:spPr>
        <p:txBody>
          <a:bodyPr wrap="square" rtlCol="0">
            <a:spAutoFit/>
          </a:bodyPr>
          <a:lstStyle/>
          <a:p>
            <a:pPr>
              <a:lnSpc>
                <a:spcPct val="90000"/>
              </a:lnSpc>
            </a:pPr>
            <a:r>
              <a:rPr lang="en-US" sz="4000" b="1" dirty="0"/>
              <a:t>W-2 Forms</a:t>
            </a:r>
          </a:p>
          <a:p>
            <a:pPr>
              <a:lnSpc>
                <a:spcPct val="90000"/>
              </a:lnSpc>
            </a:pPr>
            <a:endParaRPr lang="en-US" sz="1200" dirty="0"/>
          </a:p>
          <a:p>
            <a:r>
              <a:rPr lang="en-US" sz="2400" b="1" dirty="0"/>
              <a:t>The Amount You Owe in Penalties for Each W-2 Filed Late Are Indexed for Inflation.  These Apply for Tax Years Beginning in 2019.</a:t>
            </a:r>
          </a:p>
          <a:p>
            <a:endParaRPr lang="en-US" sz="900" dirty="0"/>
          </a:p>
          <a:p>
            <a:pPr marL="231775" indent="-231775">
              <a:buFont typeface="Arial" pitchFamily="34" charset="0"/>
              <a:buChar char="•"/>
            </a:pPr>
            <a:r>
              <a:rPr lang="en-US" sz="2000" dirty="0"/>
              <a:t>$50 Per Form W-2 If You Correctly File Within 30 Days (for Example, by February 28</a:t>
            </a:r>
            <a:r>
              <a:rPr lang="en-US" sz="2000" baseline="30000" dirty="0"/>
              <a:t>th</a:t>
            </a:r>
            <a:r>
              <a:rPr lang="en-US" sz="2000" dirty="0"/>
              <a:t> when the Due Date is January 31</a:t>
            </a:r>
            <a:r>
              <a:rPr lang="en-US" sz="2000" baseline="30000" dirty="0"/>
              <a:t>st</a:t>
            </a:r>
            <a:r>
              <a:rPr lang="en-US" sz="2000" dirty="0"/>
              <a:t>); The Maximum Penalty Is $571,000 per Year.</a:t>
            </a:r>
          </a:p>
          <a:p>
            <a:pPr marL="231775" indent="-231775">
              <a:buFont typeface="Arial" pitchFamily="34" charset="0"/>
              <a:buChar char="•"/>
            </a:pPr>
            <a:endParaRPr lang="en-US" sz="900" i="1" dirty="0"/>
          </a:p>
          <a:p>
            <a:pPr marL="231775" indent="-231775">
              <a:buFont typeface="Arial" pitchFamily="34" charset="0"/>
              <a:buChar char="•"/>
            </a:pPr>
            <a:r>
              <a:rPr lang="en-US" sz="2000" dirty="0"/>
              <a:t>$110 Per Form W-2 If You Correctly File More Than 30 Days After The Due Date But By August 1; The Maximum Penalty Is $1,713,000 Per Year. </a:t>
            </a:r>
          </a:p>
          <a:p>
            <a:pPr marL="231775" indent="-231775">
              <a:buFont typeface="Arial" pitchFamily="34" charset="0"/>
              <a:buChar char="•"/>
            </a:pPr>
            <a:endParaRPr lang="en-US" sz="900" dirty="0"/>
          </a:p>
          <a:p>
            <a:pPr marL="231775" indent="-231775">
              <a:buFont typeface="Arial" pitchFamily="34" charset="0"/>
              <a:buChar char="•"/>
            </a:pPr>
            <a:r>
              <a:rPr lang="en-US" sz="2000" dirty="0"/>
              <a:t>$280 Per Form W-2 If You File After August 1st or You Do Not File Required W-2s At All; The Maximum Penalty Is $3,426,000 Per Year. </a:t>
            </a:r>
          </a:p>
          <a:p>
            <a:pPr marL="231775" indent="-231775">
              <a:buFont typeface="Arial" pitchFamily="34" charset="0"/>
              <a:buChar char="•"/>
            </a:pPr>
            <a:endParaRPr lang="en-US" sz="1000" dirty="0"/>
          </a:p>
          <a:p>
            <a:r>
              <a:rPr lang="en-US" sz="2800" b="1" i="1" dirty="0">
                <a:solidFill>
                  <a:srgbClr val="C00000"/>
                </a:solidFill>
              </a:rPr>
              <a:t>If You Do Not File Corrections and You Do Not Meet Any of the Exceptions to the Penalty, the Penalty is $280 per W-2!</a:t>
            </a:r>
            <a:endParaRPr lang="en-US" sz="2800" b="1" i="1" dirty="0">
              <a:solidFill>
                <a:srgbClr val="0000FF"/>
              </a:solidFill>
            </a:endParaRPr>
          </a:p>
          <a:p>
            <a:pPr marL="231775" indent="-231775">
              <a:buFont typeface="Arial" pitchFamily="34" charset="0"/>
              <a:buChar char="•"/>
            </a:pPr>
            <a:endParaRPr lang="en-US" sz="2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0612" y="2667000"/>
            <a:ext cx="1940226" cy="1457325"/>
          </a:xfrm>
          <a:prstGeom prst="rect">
            <a:avLst/>
          </a:prstGeom>
        </p:spPr>
      </p:pic>
      <p:pic>
        <p:nvPicPr>
          <p:cNvPr id="6" name="Audio 5">
            <a:hlinkClick r:id="" action="ppaction://media"/>
            <a:extLst>
              <a:ext uri="{FF2B5EF4-FFF2-40B4-BE49-F238E27FC236}">
                <a16:creationId xmlns:a16="http://schemas.microsoft.com/office/drawing/2014/main" id="{A28A9FC1-F818-45B3-9E6A-A4085740A5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256573984"/>
      </p:ext>
    </p:extLst>
  </p:cSld>
  <p:clrMapOvr>
    <a:masterClrMapping/>
  </p:clrMapOvr>
  <p:transition spd="med" advTm="838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21</a:t>
            </a:fld>
            <a:endParaRPr lang="en-US" dirty="0"/>
          </a:p>
        </p:txBody>
      </p:sp>
      <p:sp>
        <p:nvSpPr>
          <p:cNvPr id="2" name="TextBox 1"/>
          <p:cNvSpPr txBox="1"/>
          <p:nvPr/>
        </p:nvSpPr>
        <p:spPr>
          <a:xfrm>
            <a:off x="379412" y="457200"/>
            <a:ext cx="9067800" cy="5019836"/>
          </a:xfrm>
          <a:prstGeom prst="rect">
            <a:avLst/>
          </a:prstGeom>
          <a:noFill/>
        </p:spPr>
        <p:txBody>
          <a:bodyPr wrap="square" rtlCol="0">
            <a:spAutoFit/>
          </a:bodyPr>
          <a:lstStyle/>
          <a:p>
            <a:r>
              <a:rPr lang="en-US" sz="2400" b="1" dirty="0"/>
              <a:t>W-2 FORMS  - BOX 12DD</a:t>
            </a:r>
          </a:p>
          <a:p>
            <a:endParaRPr lang="en-US" b="1" dirty="0"/>
          </a:p>
          <a:p>
            <a:pPr marL="231775" indent="-231775">
              <a:buFont typeface="Arial" pitchFamily="34" charset="0"/>
              <a:buChar char="•"/>
            </a:pPr>
            <a:r>
              <a:rPr lang="en-US" b="1" dirty="0"/>
              <a:t>THE AFFORDABLE CARE ACT </a:t>
            </a:r>
            <a:r>
              <a:rPr lang="en-US" dirty="0"/>
              <a:t>Requires Employers To Report The Cost Of Coverage Under An </a:t>
            </a:r>
            <a:r>
              <a:rPr lang="en-US" b="1" dirty="0"/>
              <a:t>Employer-Sponsored Group Health Plan </a:t>
            </a:r>
            <a:r>
              <a:rPr lang="en-US" dirty="0"/>
              <a:t>that should </a:t>
            </a:r>
            <a:r>
              <a:rPr lang="en-US" dirty="0">
                <a:solidFill>
                  <a:srgbClr val="0000FF"/>
                </a:solidFill>
              </a:rPr>
              <a:t>Include the Portion Paid by the Employer and the Portion Paid by the Employee.</a:t>
            </a:r>
          </a:p>
          <a:p>
            <a:pPr marL="231775" indent="-231775">
              <a:buFont typeface="Arial" pitchFamily="34" charset="0"/>
              <a:buChar char="•"/>
            </a:pPr>
            <a:endParaRPr lang="en-US" sz="1050" dirty="0">
              <a:solidFill>
                <a:srgbClr val="0000FF"/>
              </a:solidFill>
            </a:endParaRPr>
          </a:p>
          <a:p>
            <a:pPr lvl="1"/>
            <a:r>
              <a:rPr lang="en-US" dirty="0">
                <a:solidFill>
                  <a:srgbClr val="FF00FF"/>
                </a:solidFill>
                <a:hlinkClick r:id="rId4">
                  <a:extLst>
                    <a:ext uri="{A12FA001-AC4F-418D-AE19-62706E023703}">
                      <ahyp:hlinkClr xmlns:ahyp="http://schemas.microsoft.com/office/drawing/2018/hyperlinkcolor" val="tx"/>
                    </a:ext>
                  </a:extLst>
                </a:hlinkClick>
              </a:rPr>
              <a:t>https://www.irs.gov/affordable-care-act/form-w-2-reporting-of-employer-sponsored-health-coverage</a:t>
            </a:r>
            <a:endParaRPr lang="en-US" dirty="0">
              <a:solidFill>
                <a:srgbClr val="FF00FF"/>
              </a:solidFill>
            </a:endParaRPr>
          </a:p>
          <a:p>
            <a:pPr lvl="1"/>
            <a:endParaRPr lang="en-US" sz="800" dirty="0">
              <a:solidFill>
                <a:srgbClr val="FF00FF"/>
              </a:solidFill>
            </a:endParaRPr>
          </a:p>
          <a:p>
            <a:pPr marL="231775" indent="-231775">
              <a:buFont typeface="Arial" pitchFamily="34" charset="0"/>
              <a:buChar char="•"/>
            </a:pPr>
            <a:r>
              <a:rPr lang="en-US" dirty="0"/>
              <a:t>Reporting The Cost Of Health Care Coverage On The Form W-2 </a:t>
            </a:r>
            <a:r>
              <a:rPr lang="en-US" b="1" dirty="0"/>
              <a:t>DOES NOT</a:t>
            </a:r>
            <a:r>
              <a:rPr lang="en-US" dirty="0"/>
              <a:t> Mean That The Coverage Is Taxable</a:t>
            </a:r>
          </a:p>
          <a:p>
            <a:pPr marL="231775" indent="-231775">
              <a:buFont typeface="Arial" pitchFamily="34" charset="0"/>
              <a:buChar char="•"/>
            </a:pPr>
            <a:endParaRPr lang="en-US" sz="1000" dirty="0"/>
          </a:p>
          <a:p>
            <a:pPr marL="231775" indent="-231775">
              <a:buFont typeface="Arial" pitchFamily="34" charset="0"/>
              <a:buChar char="•"/>
            </a:pPr>
            <a:r>
              <a:rPr lang="en-US" dirty="0"/>
              <a:t>The Value Of The Employer’s Excludable Contribution To Health Coverage Continues To Be </a:t>
            </a:r>
            <a:r>
              <a:rPr lang="en-US" b="1" dirty="0"/>
              <a:t>Excludable From An Employee's Income, And It Is Not Taxable</a:t>
            </a:r>
          </a:p>
          <a:p>
            <a:pPr marL="231775" indent="-231775">
              <a:buFont typeface="Arial" pitchFamily="34" charset="0"/>
              <a:buChar char="•"/>
            </a:pPr>
            <a:endParaRPr lang="en-US" sz="1000" dirty="0"/>
          </a:p>
          <a:p>
            <a:pPr marL="231775" indent="-231775">
              <a:buFont typeface="Arial" pitchFamily="34" charset="0"/>
              <a:buChar char="•"/>
            </a:pPr>
            <a:r>
              <a:rPr lang="en-US" dirty="0"/>
              <a:t>This Reporting Is For Informational Purposes Only And Will Provide Employees Useful And Comparable Consumer Information On The Cost Of Their Health Care Coverage.</a:t>
            </a:r>
          </a:p>
          <a:p>
            <a:pPr marL="231775" indent="-231775">
              <a:buFont typeface="Arial" pitchFamily="34" charset="0"/>
              <a:buChar char="•"/>
            </a:pPr>
            <a:endParaRPr lang="en-US" sz="800" dirty="0"/>
          </a:p>
          <a:p>
            <a:pPr marL="231775" indent="-231775" algn="ctr"/>
            <a:r>
              <a:rPr lang="en-US" b="1" dirty="0">
                <a:solidFill>
                  <a:srgbClr val="FF0000"/>
                </a:solidFill>
              </a:rPr>
              <a:t>See The Payroll Toolbox For More Information</a:t>
            </a:r>
          </a:p>
          <a:p>
            <a:pPr>
              <a:lnSpc>
                <a:spcPct val="90000"/>
              </a:lnSpc>
            </a:pPr>
            <a:endParaRPr lang="en-US" dirty="0"/>
          </a:p>
        </p:txBody>
      </p:sp>
      <p:pic>
        <p:nvPicPr>
          <p:cNvPr id="5" name="~PP73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2412" y="1752600"/>
            <a:ext cx="2819400" cy="1590948"/>
          </a:xfrm>
          <a:prstGeom prst="rect">
            <a:avLst/>
          </a:prstGeom>
        </p:spPr>
      </p:pic>
      <p:pic>
        <p:nvPicPr>
          <p:cNvPr id="6" name="Picture 2" descr="C:\Users\Business-HP1\AppData\Local\Microsoft\Windows\Temporary Internet Files\Content.IE5\0B1PLR5G\MC900441285[1].png"/>
          <p:cNvPicPr>
            <a:picLocks noChangeAspect="1" noChangeArrowheads="1"/>
          </p:cNvPicPr>
          <p:nvPr/>
        </p:nvPicPr>
        <p:blipFill>
          <a:blip r:embed="rId7" cstate="print"/>
          <a:srcRect/>
          <a:stretch>
            <a:fillRect/>
          </a:stretch>
        </p:blipFill>
        <p:spPr bwMode="auto">
          <a:xfrm>
            <a:off x="684212" y="5791200"/>
            <a:ext cx="762000" cy="762000"/>
          </a:xfrm>
          <a:prstGeom prst="rect">
            <a:avLst/>
          </a:prstGeom>
          <a:noFill/>
        </p:spPr>
      </p:pic>
    </p:spTree>
    <p:extLst>
      <p:ext uri="{BB962C8B-B14F-4D97-AF65-F5344CB8AC3E}">
        <p14:creationId xmlns:p14="http://schemas.microsoft.com/office/powerpoint/2010/main" val="845983232"/>
      </p:ext>
    </p:extLst>
  </p:cSld>
  <p:clrMapOvr>
    <a:masterClrMapping/>
  </p:clrMapOvr>
  <p:transition spd="med" advTm="514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FEFA0A-2F20-4B60-98C6-5FFDA469AA1C}" type="slidenum">
              <a:rPr lang="en-US" smtClean="0"/>
              <a:pPr/>
              <a:t>22</a:t>
            </a:fld>
            <a:endParaRPr lang="en-US" dirty="0"/>
          </a:p>
        </p:txBody>
      </p:sp>
      <p:sp>
        <p:nvSpPr>
          <p:cNvPr id="3" name="TextBox 2"/>
          <p:cNvSpPr txBox="1"/>
          <p:nvPr/>
        </p:nvSpPr>
        <p:spPr>
          <a:xfrm>
            <a:off x="760412" y="609600"/>
            <a:ext cx="8686800" cy="3887218"/>
          </a:xfrm>
          <a:prstGeom prst="rect">
            <a:avLst/>
          </a:prstGeom>
          <a:noFill/>
        </p:spPr>
        <p:txBody>
          <a:bodyPr wrap="square" rtlCol="0">
            <a:spAutoFit/>
          </a:bodyPr>
          <a:lstStyle/>
          <a:p>
            <a:pPr>
              <a:lnSpc>
                <a:spcPct val="90000"/>
              </a:lnSpc>
            </a:pPr>
            <a:r>
              <a:rPr lang="en-US" sz="2800" b="1" dirty="0"/>
              <a:t>Affordable Care Reporting</a:t>
            </a:r>
          </a:p>
          <a:p>
            <a:pPr>
              <a:lnSpc>
                <a:spcPct val="90000"/>
              </a:lnSpc>
            </a:pPr>
            <a:endParaRPr lang="en-US" dirty="0"/>
          </a:p>
          <a:p>
            <a:pPr>
              <a:lnSpc>
                <a:spcPct val="90000"/>
              </a:lnSpc>
            </a:pPr>
            <a:r>
              <a:rPr lang="en-US" sz="2400" b="1" dirty="0">
                <a:solidFill>
                  <a:srgbClr val="0000FF"/>
                </a:solidFill>
              </a:rPr>
              <a:t>The District has Reporting Requirements with the Affordable Care Act (ACA) </a:t>
            </a:r>
          </a:p>
          <a:p>
            <a:pPr>
              <a:lnSpc>
                <a:spcPct val="90000"/>
              </a:lnSpc>
            </a:pPr>
            <a:endParaRPr lang="en-US" dirty="0"/>
          </a:p>
          <a:p>
            <a:pPr>
              <a:lnSpc>
                <a:spcPct val="90000"/>
              </a:lnSpc>
            </a:pPr>
            <a:r>
              <a:rPr lang="en-US" dirty="0"/>
              <a:t>Large Employers (50+ Full-Time Employees or FTE) </a:t>
            </a:r>
          </a:p>
          <a:p>
            <a:pPr marL="285750" indent="-285750">
              <a:lnSpc>
                <a:spcPct val="90000"/>
              </a:lnSpc>
              <a:buFont typeface="Arial" panose="020B0604020202020204" pitchFamily="34" charset="0"/>
              <a:buChar char="•"/>
            </a:pPr>
            <a:r>
              <a:rPr lang="en-US" dirty="0"/>
              <a:t>Must Provide an Annual Statement to Each Full-Time Employee Detailing the District’s Health Coverage Offer</a:t>
            </a:r>
          </a:p>
          <a:p>
            <a:pPr marL="285750" indent="-285750">
              <a:lnSpc>
                <a:spcPct val="90000"/>
              </a:lnSpc>
              <a:buFont typeface="Arial" panose="020B0604020202020204" pitchFamily="34" charset="0"/>
              <a:buChar char="•"/>
            </a:pPr>
            <a:endParaRPr lang="en-US" dirty="0"/>
          </a:p>
          <a:p>
            <a:pPr>
              <a:lnSpc>
                <a:spcPct val="90000"/>
              </a:lnSpc>
            </a:pPr>
            <a:r>
              <a:rPr lang="en-US" dirty="0"/>
              <a:t>No Matter What Size your District, (Large Employer or Self-Insured) You Must Provide an Annual Statement that Includes Information About Covered Dependents to Employees and Former Employees Who are Enrolled in the Plan</a:t>
            </a:r>
          </a:p>
          <a:p>
            <a:pPr>
              <a:lnSpc>
                <a:spcPct val="90000"/>
              </a:lnSpc>
            </a:pPr>
            <a:endParaRPr lang="en-US" dirty="0"/>
          </a:p>
          <a:p>
            <a:pPr>
              <a:lnSpc>
                <a:spcPct val="90000"/>
              </a:lnSpc>
            </a:pPr>
            <a:endParaRPr lang="en-US" dirty="0"/>
          </a:p>
        </p:txBody>
      </p:sp>
      <p:pic>
        <p:nvPicPr>
          <p:cNvPr id="6" name="~PP304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0612" y="4114800"/>
            <a:ext cx="2895600" cy="1927987"/>
          </a:xfrm>
          <a:prstGeom prst="rect">
            <a:avLst/>
          </a:prstGeom>
        </p:spPr>
      </p:pic>
    </p:spTree>
    <p:extLst>
      <p:ext uri="{BB962C8B-B14F-4D97-AF65-F5344CB8AC3E}">
        <p14:creationId xmlns:p14="http://schemas.microsoft.com/office/powerpoint/2010/main" val="2658308461"/>
      </p:ext>
    </p:extLst>
  </p:cSld>
  <p:clrMapOvr>
    <a:masterClrMapping/>
  </p:clrMapOvr>
  <p:transition spd="med" advTm="381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FEFA0A-2F20-4B60-98C6-5FFDA469AA1C}" type="slidenum">
              <a:rPr lang="en-US" smtClean="0"/>
              <a:pPr/>
              <a:t>23</a:t>
            </a:fld>
            <a:endParaRPr lang="en-US" dirty="0"/>
          </a:p>
        </p:txBody>
      </p:sp>
      <p:sp>
        <p:nvSpPr>
          <p:cNvPr id="3" name="TextBox 2"/>
          <p:cNvSpPr txBox="1"/>
          <p:nvPr/>
        </p:nvSpPr>
        <p:spPr>
          <a:xfrm>
            <a:off x="531812" y="457200"/>
            <a:ext cx="9144000" cy="5604611"/>
          </a:xfrm>
          <a:prstGeom prst="rect">
            <a:avLst/>
          </a:prstGeom>
          <a:solidFill>
            <a:srgbClr val="FFFF99"/>
          </a:solidFill>
        </p:spPr>
        <p:txBody>
          <a:bodyPr wrap="square" rtlCol="0">
            <a:spAutoFit/>
          </a:bodyPr>
          <a:lstStyle/>
          <a:p>
            <a:pPr>
              <a:lnSpc>
                <a:spcPct val="90000"/>
              </a:lnSpc>
            </a:pPr>
            <a:r>
              <a:rPr lang="en-US" sz="2800" b="1" dirty="0"/>
              <a:t>Affordable Care Reporting</a:t>
            </a:r>
          </a:p>
          <a:p>
            <a:pPr>
              <a:lnSpc>
                <a:spcPct val="90000"/>
              </a:lnSpc>
            </a:pPr>
            <a:endParaRPr lang="en-US" dirty="0"/>
          </a:p>
          <a:p>
            <a:pPr>
              <a:lnSpc>
                <a:spcPct val="90000"/>
              </a:lnSpc>
            </a:pPr>
            <a:r>
              <a:rPr lang="en-US" sz="2400" b="1" dirty="0">
                <a:solidFill>
                  <a:srgbClr val="0000FF"/>
                </a:solidFill>
              </a:rPr>
              <a:t>How Are Full-Time Employees Calculated?</a:t>
            </a:r>
          </a:p>
          <a:p>
            <a:pPr>
              <a:lnSpc>
                <a:spcPct val="90000"/>
              </a:lnSpc>
            </a:pPr>
            <a:endParaRPr lang="en-US" dirty="0"/>
          </a:p>
          <a:p>
            <a:pPr>
              <a:lnSpc>
                <a:spcPct val="90000"/>
              </a:lnSpc>
            </a:pPr>
            <a:r>
              <a:rPr lang="en-US" b="1" dirty="0">
                <a:solidFill>
                  <a:srgbClr val="0000FF"/>
                </a:solidFill>
              </a:rPr>
              <a:t>Large Employers </a:t>
            </a:r>
            <a:r>
              <a:rPr lang="en-US" dirty="0"/>
              <a:t>(50+ Full-Time Employees, Including Full-Time Equivalent Employees) is:</a:t>
            </a:r>
          </a:p>
          <a:p>
            <a:pPr>
              <a:lnSpc>
                <a:spcPct val="90000"/>
              </a:lnSpc>
            </a:pPr>
            <a:endParaRPr lang="en-US" sz="1000" dirty="0"/>
          </a:p>
          <a:p>
            <a:pPr marL="285750" indent="-285750">
              <a:lnSpc>
                <a:spcPct val="90000"/>
              </a:lnSpc>
              <a:buFont typeface="Arial" panose="020B0604020202020204" pitchFamily="34" charset="0"/>
              <a:buChar char="•"/>
            </a:pPr>
            <a:r>
              <a:rPr lang="en-US" dirty="0"/>
              <a:t>Based on Average During the </a:t>
            </a:r>
            <a:r>
              <a:rPr lang="en-US" b="1" u="sng" dirty="0">
                <a:solidFill>
                  <a:srgbClr val="C00000"/>
                </a:solidFill>
              </a:rPr>
              <a:t>Prior</a:t>
            </a:r>
            <a:r>
              <a:rPr lang="en-US" dirty="0"/>
              <a:t> Year (2021-2022)</a:t>
            </a:r>
          </a:p>
          <a:p>
            <a:pPr marL="285750" indent="-285750">
              <a:lnSpc>
                <a:spcPct val="90000"/>
              </a:lnSpc>
              <a:buFont typeface="Arial" panose="020B0604020202020204" pitchFamily="34" charset="0"/>
              <a:buChar char="•"/>
            </a:pPr>
            <a:endParaRPr lang="en-US" sz="1000" dirty="0"/>
          </a:p>
          <a:p>
            <a:pPr marL="285750" indent="-285750">
              <a:lnSpc>
                <a:spcPct val="90000"/>
              </a:lnSpc>
              <a:buFont typeface="Arial" panose="020B0604020202020204" pitchFamily="34" charset="0"/>
              <a:buChar char="•"/>
            </a:pPr>
            <a:r>
              <a:rPr lang="en-US" b="1" i="1" dirty="0">
                <a:solidFill>
                  <a:srgbClr val="7030A0"/>
                </a:solidFill>
              </a:rPr>
              <a:t>Full-Time Employees </a:t>
            </a:r>
            <a:r>
              <a:rPr lang="en-US" dirty="0"/>
              <a:t>are Defined as Those With an Average of 30 or More Hours of Service Per Week During the Month </a:t>
            </a:r>
            <a:r>
              <a:rPr lang="en-US" b="1" dirty="0">
                <a:solidFill>
                  <a:srgbClr val="0000FF"/>
                </a:solidFill>
              </a:rPr>
              <a:t>OR </a:t>
            </a:r>
            <a:r>
              <a:rPr lang="en-US" dirty="0"/>
              <a:t>130 or More Hours of Service During the Month</a:t>
            </a:r>
          </a:p>
          <a:p>
            <a:pPr marL="285750" indent="-285750">
              <a:lnSpc>
                <a:spcPct val="90000"/>
              </a:lnSpc>
              <a:buFont typeface="Arial" panose="020B0604020202020204" pitchFamily="34" charset="0"/>
              <a:buChar char="•"/>
            </a:pPr>
            <a:endParaRPr lang="en-US" sz="1000" dirty="0"/>
          </a:p>
          <a:p>
            <a:pPr marL="742950" lvl="1" indent="-285750">
              <a:lnSpc>
                <a:spcPct val="90000"/>
              </a:lnSpc>
              <a:buFont typeface="Courier New" panose="02070309020205020404" pitchFamily="49" charset="0"/>
              <a:buChar char="o"/>
            </a:pPr>
            <a:r>
              <a:rPr lang="en-US" dirty="0">
                <a:solidFill>
                  <a:srgbClr val="7030A0"/>
                </a:solidFill>
              </a:rPr>
              <a:t>Full-Time Employees and Full-Time Equivalent Employees for Each Month in the Prior Year are Added Together and Divided by 12 to Determine if an Employer is a Large Employer</a:t>
            </a:r>
          </a:p>
          <a:p>
            <a:pPr marL="285750" indent="-285750">
              <a:lnSpc>
                <a:spcPct val="90000"/>
              </a:lnSpc>
              <a:buFont typeface="Arial" panose="020B0604020202020204" pitchFamily="34" charset="0"/>
              <a:buChar char="•"/>
            </a:pPr>
            <a:endParaRPr lang="en-US" sz="1000" dirty="0"/>
          </a:p>
          <a:p>
            <a:pPr marL="285750" indent="-285750">
              <a:lnSpc>
                <a:spcPct val="90000"/>
              </a:lnSpc>
              <a:buFont typeface="Arial" panose="020B0604020202020204" pitchFamily="34" charset="0"/>
              <a:buChar char="•"/>
            </a:pPr>
            <a:r>
              <a:rPr lang="en-US" b="1" i="1" dirty="0">
                <a:solidFill>
                  <a:srgbClr val="0000FF"/>
                </a:solidFill>
              </a:rPr>
              <a:t>Full-Time Equivalent  Employees</a:t>
            </a:r>
            <a:r>
              <a:rPr lang="en-US" dirty="0">
                <a:solidFill>
                  <a:srgbClr val="0000FF"/>
                </a:solidFill>
              </a:rPr>
              <a:t> </a:t>
            </a:r>
            <a:r>
              <a:rPr lang="en-US" dirty="0"/>
              <a:t>are Calculated by Combining the Number of Hours of Service of All Non-Full-Time Employees for the Month (Up to 120 Hours of Service Per Employee) and Dividing the Total by 120.</a:t>
            </a:r>
          </a:p>
          <a:p>
            <a:pPr marL="285750" indent="-285750">
              <a:lnSpc>
                <a:spcPct val="90000"/>
              </a:lnSpc>
              <a:buFont typeface="Arial" panose="020B0604020202020204" pitchFamily="34" charset="0"/>
              <a:buChar char="•"/>
            </a:pPr>
            <a:endParaRPr lang="en-US" dirty="0"/>
          </a:p>
          <a:p>
            <a:pPr>
              <a:lnSpc>
                <a:spcPct val="90000"/>
              </a:lnSpc>
            </a:pPr>
            <a:endParaRPr lang="en-US" dirty="0"/>
          </a:p>
          <a:p>
            <a:pPr>
              <a:lnSpc>
                <a:spcPct val="90000"/>
              </a:lnSpc>
            </a:pP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1412" y="533400"/>
            <a:ext cx="2857213" cy="1900046"/>
          </a:xfrm>
          <a:prstGeom prst="rect">
            <a:avLst/>
          </a:prstGeom>
        </p:spPr>
      </p:pic>
      <p:pic>
        <p:nvPicPr>
          <p:cNvPr id="6" name="Audio 5">
            <a:hlinkClick r:id="" action="ppaction://media"/>
            <a:extLst>
              <a:ext uri="{FF2B5EF4-FFF2-40B4-BE49-F238E27FC236}">
                <a16:creationId xmlns:a16="http://schemas.microsoft.com/office/drawing/2014/main" id="{73212242-3A30-AF53-866E-A812213369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455405791"/>
      </p:ext>
    </p:extLst>
  </p:cSld>
  <p:clrMapOvr>
    <a:masterClrMapping/>
  </p:clrMapOvr>
  <p:transition spd="med" advTm="7637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FEFA0A-2F20-4B60-98C6-5FFDA469AA1C}" type="slidenum">
              <a:rPr lang="en-US" smtClean="0"/>
              <a:pPr/>
              <a:t>24</a:t>
            </a:fld>
            <a:endParaRPr lang="en-US" dirty="0"/>
          </a:p>
        </p:txBody>
      </p:sp>
      <p:sp>
        <p:nvSpPr>
          <p:cNvPr id="3" name="TextBox 2"/>
          <p:cNvSpPr txBox="1"/>
          <p:nvPr/>
        </p:nvSpPr>
        <p:spPr>
          <a:xfrm>
            <a:off x="455612" y="304800"/>
            <a:ext cx="9525000" cy="5286062"/>
          </a:xfrm>
          <a:prstGeom prst="rect">
            <a:avLst/>
          </a:prstGeom>
          <a:noFill/>
        </p:spPr>
        <p:txBody>
          <a:bodyPr wrap="square" rtlCol="0">
            <a:spAutoFit/>
          </a:bodyPr>
          <a:lstStyle/>
          <a:p>
            <a:pPr>
              <a:lnSpc>
                <a:spcPct val="90000"/>
              </a:lnSpc>
            </a:pPr>
            <a:r>
              <a:rPr lang="en-US" sz="2800" b="1" dirty="0"/>
              <a:t>What are the Affordable Care Forms?</a:t>
            </a:r>
          </a:p>
          <a:p>
            <a:pPr>
              <a:lnSpc>
                <a:spcPct val="90000"/>
              </a:lnSpc>
            </a:pPr>
            <a:endParaRPr lang="en-US" sz="1050" dirty="0"/>
          </a:p>
          <a:p>
            <a:pPr>
              <a:lnSpc>
                <a:spcPct val="90000"/>
              </a:lnSpc>
            </a:pPr>
            <a:r>
              <a:rPr lang="en-US" sz="2000" b="1" dirty="0">
                <a:solidFill>
                  <a:srgbClr val="0000FF"/>
                </a:solidFill>
              </a:rPr>
              <a:t>Reporting Forms for Employers Include:</a:t>
            </a:r>
          </a:p>
          <a:p>
            <a:pPr>
              <a:lnSpc>
                <a:spcPct val="90000"/>
              </a:lnSpc>
            </a:pPr>
            <a:endParaRPr lang="en-US" sz="1050" dirty="0"/>
          </a:p>
          <a:p>
            <a:pPr>
              <a:lnSpc>
                <a:spcPct val="90000"/>
              </a:lnSpc>
            </a:pPr>
            <a:r>
              <a:rPr lang="en-US" sz="1600" b="1" dirty="0">
                <a:solidFill>
                  <a:srgbClr val="C00000"/>
                </a:solidFill>
              </a:rPr>
              <a:t>Form 1095-C</a:t>
            </a:r>
            <a:r>
              <a:rPr lang="en-US" sz="1600" dirty="0">
                <a:solidFill>
                  <a:srgbClr val="C00000"/>
                </a:solidFill>
              </a:rPr>
              <a:t> </a:t>
            </a:r>
            <a:r>
              <a:rPr lang="en-US" sz="1600" b="1" dirty="0">
                <a:solidFill>
                  <a:srgbClr val="C00000"/>
                </a:solidFill>
              </a:rPr>
              <a:t>– Reports Employer-Provided Health Insurance Offered and Coverage</a:t>
            </a:r>
          </a:p>
          <a:p>
            <a:pPr marL="742950" lvl="1" indent="-285750">
              <a:lnSpc>
                <a:spcPct val="90000"/>
              </a:lnSpc>
              <a:buFont typeface="Arial" panose="020B0604020202020204" pitchFamily="34" charset="0"/>
              <a:buChar char="•"/>
            </a:pPr>
            <a:r>
              <a:rPr lang="en-US" sz="1600" dirty="0"/>
              <a:t>Includes Information About the Health Insurance Coverage Offered to the Employees by the Employer, and is </a:t>
            </a:r>
            <a:r>
              <a:rPr lang="en-US" sz="1600" i="1" dirty="0">
                <a:solidFill>
                  <a:srgbClr val="7030A0"/>
                </a:solidFill>
              </a:rPr>
              <a:t>Used by Large Employers Who are Fully-Insured or Self-Insured</a:t>
            </a:r>
          </a:p>
          <a:p>
            <a:pPr marL="1200150" lvl="2" indent="-285750">
              <a:lnSpc>
                <a:spcPct val="90000"/>
              </a:lnSpc>
              <a:buFont typeface="Courier New" panose="02070309020205020404" pitchFamily="49" charset="0"/>
              <a:buChar char="o"/>
            </a:pPr>
            <a:r>
              <a:rPr lang="en-US" sz="1600" dirty="0"/>
              <a:t>(Different parts of the Form are Completed Depending on Whether the Employer is Fully-Insured or Self-Insured)</a:t>
            </a:r>
          </a:p>
          <a:p>
            <a:pPr marL="742950" lvl="1" indent="-285750">
              <a:lnSpc>
                <a:spcPct val="90000"/>
              </a:lnSpc>
              <a:buFont typeface="Arial" panose="020B0604020202020204" pitchFamily="34" charset="0"/>
              <a:buChar char="•"/>
            </a:pPr>
            <a:r>
              <a:rPr lang="en-US" sz="1600" dirty="0"/>
              <a:t>Is Issued to Each Applicable Employee</a:t>
            </a:r>
          </a:p>
          <a:p>
            <a:pPr marL="742950" lvl="1" indent="-285750">
              <a:lnSpc>
                <a:spcPct val="90000"/>
              </a:lnSpc>
              <a:buFont typeface="Arial" panose="020B0604020202020204" pitchFamily="34" charset="0"/>
              <a:buChar char="•"/>
            </a:pPr>
            <a:r>
              <a:rPr lang="en-US" sz="1600" dirty="0"/>
              <a:t>Copies of the 1095-C Form are Submitted to the IRS Along with the Transmittal Form </a:t>
            </a:r>
            <a:r>
              <a:rPr lang="en-US" sz="1600" b="1" dirty="0">
                <a:solidFill>
                  <a:srgbClr val="C00000"/>
                </a:solidFill>
              </a:rPr>
              <a:t>1094-C</a:t>
            </a:r>
            <a:r>
              <a:rPr lang="en-US" sz="1600" dirty="0"/>
              <a:t>.</a:t>
            </a:r>
          </a:p>
          <a:p>
            <a:pPr>
              <a:lnSpc>
                <a:spcPct val="90000"/>
              </a:lnSpc>
            </a:pPr>
            <a:r>
              <a:rPr lang="en-US" sz="1600" b="1" dirty="0">
                <a:solidFill>
                  <a:srgbClr val="0000FF"/>
                </a:solidFill>
              </a:rPr>
              <a:t>Form 1094-C </a:t>
            </a:r>
            <a:r>
              <a:rPr lang="en-US" sz="1600" dirty="0"/>
              <a:t>– Is the Form Used for Transmittal of Employer-Provided Health Insurance Offered and Coverage Information Returns</a:t>
            </a:r>
          </a:p>
          <a:p>
            <a:pPr>
              <a:lnSpc>
                <a:spcPct val="90000"/>
              </a:lnSpc>
            </a:pPr>
            <a:endParaRPr lang="en-US" b="1" dirty="0">
              <a:solidFill>
                <a:srgbClr val="C00000"/>
              </a:solidFill>
            </a:endParaRPr>
          </a:p>
          <a:p>
            <a:pPr>
              <a:lnSpc>
                <a:spcPct val="90000"/>
              </a:lnSpc>
            </a:pPr>
            <a:r>
              <a:rPr lang="en-US" sz="1600" b="1" dirty="0">
                <a:solidFill>
                  <a:srgbClr val="C00000"/>
                </a:solidFill>
              </a:rPr>
              <a:t>Form 1095-B – Health Coverage</a:t>
            </a:r>
          </a:p>
          <a:p>
            <a:pPr marL="742950" lvl="1" indent="-285750">
              <a:lnSpc>
                <a:spcPct val="90000"/>
              </a:lnSpc>
              <a:buFont typeface="Arial" panose="020B0604020202020204" pitchFamily="34" charset="0"/>
              <a:buChar char="•"/>
            </a:pPr>
            <a:r>
              <a:rPr lang="en-US" sz="1600" dirty="0"/>
              <a:t>Information for Employees and Dependents who had Minimum Essential Coverage for Some or All Months During the Year</a:t>
            </a:r>
          </a:p>
          <a:p>
            <a:pPr marL="1200150" lvl="2" indent="-285750">
              <a:lnSpc>
                <a:spcPct val="90000"/>
              </a:lnSpc>
              <a:buFont typeface="Courier New" panose="02070309020205020404" pitchFamily="49" charset="0"/>
              <a:buChar char="o"/>
            </a:pPr>
            <a:r>
              <a:rPr lang="en-US" sz="1600" i="1" dirty="0">
                <a:solidFill>
                  <a:srgbClr val="7030A0"/>
                </a:solidFill>
              </a:rPr>
              <a:t>Typically Used by Small Employers who are Self-Insured</a:t>
            </a:r>
          </a:p>
          <a:p>
            <a:pPr marL="742950" lvl="1" indent="-285750">
              <a:lnSpc>
                <a:spcPct val="90000"/>
              </a:lnSpc>
              <a:buFont typeface="Wingdings" panose="05000000000000000000" pitchFamily="2" charset="2"/>
              <a:buChar char="§"/>
            </a:pPr>
            <a:r>
              <a:rPr lang="en-US" sz="1600" dirty="0"/>
              <a:t>Is Issued to Each Applicable Employee</a:t>
            </a:r>
          </a:p>
          <a:p>
            <a:pPr marL="742950" lvl="1" indent="-285750">
              <a:lnSpc>
                <a:spcPct val="90000"/>
              </a:lnSpc>
              <a:buFont typeface="Wingdings" panose="05000000000000000000" pitchFamily="2" charset="2"/>
              <a:buChar char="§"/>
            </a:pPr>
            <a:r>
              <a:rPr lang="en-US" sz="1600" dirty="0"/>
              <a:t>Copies of the 1095-B Form are Submitted to the IRS Along with the Transmittal Form </a:t>
            </a:r>
            <a:r>
              <a:rPr lang="en-US" sz="1600" b="1" dirty="0">
                <a:solidFill>
                  <a:srgbClr val="C00000"/>
                </a:solidFill>
              </a:rPr>
              <a:t>1094-B</a:t>
            </a:r>
          </a:p>
          <a:p>
            <a:pPr>
              <a:lnSpc>
                <a:spcPct val="90000"/>
              </a:lnSpc>
            </a:pPr>
            <a:r>
              <a:rPr lang="en-US" sz="1600" b="1" dirty="0">
                <a:solidFill>
                  <a:srgbClr val="0000FF"/>
                </a:solidFill>
              </a:rPr>
              <a:t>Form 1094-B </a:t>
            </a:r>
            <a:r>
              <a:rPr lang="en-US" sz="1600" dirty="0"/>
              <a:t>– Is the Form Used for Transmittal of Health Coverage Information Returns.</a:t>
            </a:r>
          </a:p>
          <a:p>
            <a:pPr>
              <a:lnSpc>
                <a:spcPct val="90000"/>
              </a:lnSpc>
            </a:pPr>
            <a:endParaRPr lang="en-US" sz="1600" dirty="0"/>
          </a:p>
          <a:p>
            <a:pPr>
              <a:lnSpc>
                <a:spcPct val="90000"/>
              </a:lnSpc>
            </a:pPr>
            <a:r>
              <a:rPr lang="en-US" sz="1600" dirty="0"/>
              <a:t>IRS Help for these Forms can be Found at: </a:t>
            </a:r>
            <a:r>
              <a:rPr lang="en-US" sz="1600" b="1" dirty="0">
                <a:solidFill>
                  <a:srgbClr val="FF00FF"/>
                </a:solidFill>
                <a:hlinkClick r:id="rId4">
                  <a:extLst>
                    <a:ext uri="{A12FA001-AC4F-418D-AE19-62706E023703}">
                      <ahyp:hlinkClr xmlns:ahyp="http://schemas.microsoft.com/office/drawing/2018/hyperlinkcolor" val="tx"/>
                    </a:ext>
                  </a:extLst>
                </a:hlinkClick>
              </a:rPr>
              <a:t>Site Index Search | Internal Revenue Service (irs.gov)</a:t>
            </a:r>
            <a:endParaRPr lang="en-US" sz="1600" b="1" dirty="0">
              <a:solidFill>
                <a:srgbClr val="FF00FF"/>
              </a:solidFill>
            </a:endParaRPr>
          </a:p>
        </p:txBody>
      </p:sp>
      <p:pic>
        <p:nvPicPr>
          <p:cNvPr id="4" name="~PP336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6412" y="5575622"/>
            <a:ext cx="2460306" cy="1202115"/>
          </a:xfrm>
          <a:prstGeom prst="rect">
            <a:avLst/>
          </a:prstGeom>
        </p:spPr>
      </p:pic>
    </p:spTree>
    <p:extLst>
      <p:ext uri="{BB962C8B-B14F-4D97-AF65-F5344CB8AC3E}">
        <p14:creationId xmlns:p14="http://schemas.microsoft.com/office/powerpoint/2010/main" val="2456449136"/>
      </p:ext>
    </p:extLst>
  </p:cSld>
  <p:clrMapOvr>
    <a:masterClrMapping/>
  </p:clrMapOvr>
  <p:transition spd="med" advTm="900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FEFA0A-2F20-4B60-98C6-5FFDA469AA1C}" type="slidenum">
              <a:rPr lang="en-US" smtClean="0"/>
              <a:pPr/>
              <a:t>25</a:t>
            </a:fld>
            <a:endParaRPr lang="en-US" dirty="0"/>
          </a:p>
        </p:txBody>
      </p:sp>
      <p:sp>
        <p:nvSpPr>
          <p:cNvPr id="3" name="TextBox 2"/>
          <p:cNvSpPr txBox="1"/>
          <p:nvPr/>
        </p:nvSpPr>
        <p:spPr>
          <a:xfrm>
            <a:off x="608012" y="381000"/>
            <a:ext cx="9220200" cy="4524315"/>
          </a:xfrm>
          <a:prstGeom prst="rect">
            <a:avLst/>
          </a:prstGeom>
          <a:noFill/>
        </p:spPr>
        <p:txBody>
          <a:bodyPr wrap="square" rtlCol="0">
            <a:spAutoFit/>
          </a:bodyPr>
          <a:lstStyle/>
          <a:p>
            <a:pPr>
              <a:lnSpc>
                <a:spcPct val="90000"/>
              </a:lnSpc>
            </a:pPr>
            <a:r>
              <a:rPr lang="en-US" sz="3600" b="1" dirty="0"/>
              <a:t>What are the Affordable Care Forms?</a:t>
            </a:r>
          </a:p>
          <a:p>
            <a:pPr>
              <a:lnSpc>
                <a:spcPct val="90000"/>
              </a:lnSpc>
            </a:pPr>
            <a:endParaRPr lang="en-US" dirty="0"/>
          </a:p>
          <a:p>
            <a:pPr>
              <a:lnSpc>
                <a:spcPct val="90000"/>
              </a:lnSpc>
            </a:pPr>
            <a:r>
              <a:rPr lang="en-US" sz="3200" b="1" dirty="0">
                <a:solidFill>
                  <a:srgbClr val="0000FF"/>
                </a:solidFill>
              </a:rPr>
              <a:t>To SUMMARIZE Reporting Forms for Employers:</a:t>
            </a:r>
          </a:p>
          <a:p>
            <a:pPr>
              <a:lnSpc>
                <a:spcPct val="90000"/>
              </a:lnSpc>
            </a:pPr>
            <a:endParaRPr lang="en-US" dirty="0">
              <a:solidFill>
                <a:srgbClr val="0000FF"/>
              </a:solidFill>
            </a:endParaRPr>
          </a:p>
          <a:p>
            <a:pPr>
              <a:lnSpc>
                <a:spcPct val="90000"/>
              </a:lnSpc>
            </a:pPr>
            <a:r>
              <a:rPr lang="en-US" sz="2200" b="1" dirty="0">
                <a:solidFill>
                  <a:srgbClr val="0000FF"/>
                </a:solidFill>
              </a:rPr>
              <a:t>1094 Forms </a:t>
            </a:r>
            <a:r>
              <a:rPr lang="en-US" sz="2200" b="1" dirty="0">
                <a:solidFill>
                  <a:sysClr val="windowText" lastClr="000000"/>
                </a:solidFill>
              </a:rPr>
              <a:t>– Transmittal Reports Submitted to the IRS</a:t>
            </a:r>
          </a:p>
          <a:p>
            <a:pPr>
              <a:lnSpc>
                <a:spcPct val="90000"/>
              </a:lnSpc>
            </a:pPr>
            <a:endParaRPr lang="en-US" sz="2200" b="1" dirty="0">
              <a:solidFill>
                <a:sysClr val="windowText" lastClr="000000"/>
              </a:solidFill>
            </a:endParaRPr>
          </a:p>
          <a:p>
            <a:pPr>
              <a:lnSpc>
                <a:spcPct val="90000"/>
              </a:lnSpc>
            </a:pPr>
            <a:r>
              <a:rPr lang="en-US" sz="2200" b="1" dirty="0">
                <a:solidFill>
                  <a:srgbClr val="0000FF"/>
                </a:solidFill>
              </a:rPr>
              <a:t>1095 Forms </a:t>
            </a:r>
            <a:r>
              <a:rPr lang="en-US" sz="2200" b="1" dirty="0">
                <a:solidFill>
                  <a:sysClr val="windowText" lastClr="000000"/>
                </a:solidFill>
              </a:rPr>
              <a:t>– Detail Reports Provided to Employees AND Copies Submitted to IRS</a:t>
            </a:r>
          </a:p>
          <a:p>
            <a:pPr>
              <a:lnSpc>
                <a:spcPct val="90000"/>
              </a:lnSpc>
            </a:pPr>
            <a:endParaRPr lang="en-US" sz="2200" b="1" dirty="0">
              <a:solidFill>
                <a:sysClr val="windowText" lastClr="000000"/>
              </a:solidFill>
            </a:endParaRPr>
          </a:p>
          <a:p>
            <a:pPr>
              <a:lnSpc>
                <a:spcPct val="90000"/>
              </a:lnSpc>
            </a:pPr>
            <a:r>
              <a:rPr lang="en-US" sz="2200" b="1" dirty="0">
                <a:solidFill>
                  <a:srgbClr val="0000FF"/>
                </a:solidFill>
              </a:rPr>
              <a:t>B Forms </a:t>
            </a:r>
            <a:r>
              <a:rPr lang="en-US" sz="2200" b="1" dirty="0">
                <a:solidFill>
                  <a:sysClr val="windowText" lastClr="000000"/>
                </a:solidFill>
              </a:rPr>
              <a:t>– Reports if Minimum Essential Coverage</a:t>
            </a:r>
          </a:p>
          <a:p>
            <a:pPr>
              <a:lnSpc>
                <a:spcPct val="90000"/>
              </a:lnSpc>
            </a:pPr>
            <a:endParaRPr lang="en-US" sz="2200" b="1" dirty="0">
              <a:solidFill>
                <a:sysClr val="windowText" lastClr="000000"/>
              </a:solidFill>
            </a:endParaRPr>
          </a:p>
          <a:p>
            <a:pPr>
              <a:lnSpc>
                <a:spcPct val="90000"/>
              </a:lnSpc>
            </a:pPr>
            <a:r>
              <a:rPr lang="en-US" sz="2200" b="1" dirty="0">
                <a:solidFill>
                  <a:srgbClr val="0000FF"/>
                </a:solidFill>
              </a:rPr>
              <a:t>C Forms </a:t>
            </a:r>
            <a:r>
              <a:rPr lang="en-US" sz="2200" b="1" dirty="0">
                <a:solidFill>
                  <a:sysClr val="windowText" lastClr="000000"/>
                </a:solidFill>
              </a:rPr>
              <a:t>– Reports Offers of Health Coverage and Enrollment in Health Coverage</a:t>
            </a:r>
          </a:p>
          <a:p>
            <a:pPr marL="742950" lvl="1" indent="-285750">
              <a:lnSpc>
                <a:spcPct val="90000"/>
              </a:lnSpc>
              <a:buFont typeface="Arial" panose="020B0604020202020204" pitchFamily="34" charset="0"/>
              <a:buChar char="•"/>
            </a:pPr>
            <a:endParaRPr lang="en-US" dirty="0">
              <a:solidFill>
                <a:sysClr val="windowText" lastClr="000000"/>
              </a:solidFill>
            </a:endParaRPr>
          </a:p>
        </p:txBody>
      </p:sp>
      <p:pic>
        <p:nvPicPr>
          <p:cNvPr id="4" name="~PP344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012" y="4648200"/>
            <a:ext cx="4724400" cy="1619794"/>
          </a:xfrm>
          <a:prstGeom prst="rect">
            <a:avLst/>
          </a:prstGeom>
        </p:spPr>
      </p:pic>
    </p:spTree>
    <p:extLst>
      <p:ext uri="{BB962C8B-B14F-4D97-AF65-F5344CB8AC3E}">
        <p14:creationId xmlns:p14="http://schemas.microsoft.com/office/powerpoint/2010/main" val="3132438484"/>
      </p:ext>
    </p:extLst>
  </p:cSld>
  <p:clrMapOvr>
    <a:masterClrMapping/>
  </p:clrMapOvr>
  <p:transition spd="med" advTm="285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FEFA0A-2F20-4B60-98C6-5FFDA469AA1C}" type="slidenum">
              <a:rPr lang="en-US" smtClean="0"/>
              <a:pPr/>
              <a:t>26</a:t>
            </a:fld>
            <a:endParaRPr lang="en-US" dirty="0"/>
          </a:p>
        </p:txBody>
      </p:sp>
      <p:pic>
        <p:nvPicPr>
          <p:cNvPr id="5" name="Picture 4"/>
          <p:cNvPicPr>
            <a:picLocks noChangeAspect="1"/>
          </p:cNvPicPr>
          <p:nvPr/>
        </p:nvPicPr>
        <p:blipFill>
          <a:blip r:embed="rId4" cstate="print"/>
          <a:stretch>
            <a:fillRect/>
          </a:stretch>
        </p:blipFill>
        <p:spPr>
          <a:xfrm>
            <a:off x="646931" y="2148383"/>
            <a:ext cx="8876481" cy="2359139"/>
          </a:xfrm>
          <a:prstGeom prst="rect">
            <a:avLst/>
          </a:prstGeom>
        </p:spPr>
      </p:pic>
      <p:sp>
        <p:nvSpPr>
          <p:cNvPr id="6" name="TextBox 5"/>
          <p:cNvSpPr txBox="1"/>
          <p:nvPr/>
        </p:nvSpPr>
        <p:spPr>
          <a:xfrm>
            <a:off x="455612" y="533400"/>
            <a:ext cx="11049000" cy="424732"/>
          </a:xfrm>
          <a:prstGeom prst="rect">
            <a:avLst/>
          </a:prstGeom>
          <a:noFill/>
        </p:spPr>
        <p:txBody>
          <a:bodyPr wrap="square" rtlCol="0">
            <a:spAutoFit/>
          </a:bodyPr>
          <a:lstStyle/>
          <a:p>
            <a:pPr>
              <a:lnSpc>
                <a:spcPct val="90000"/>
              </a:lnSpc>
            </a:pPr>
            <a:r>
              <a:rPr lang="en-US" sz="2400" b="1" dirty="0">
                <a:solidFill>
                  <a:sysClr val="windowText" lastClr="000000"/>
                </a:solidFill>
              </a:rPr>
              <a:t>Forms to File for Affordable Care Act</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9063" y="4724400"/>
            <a:ext cx="1790700" cy="1738969"/>
          </a:xfrm>
          <a:prstGeom prst="rect">
            <a:avLst/>
          </a:prstGeom>
        </p:spPr>
      </p:pic>
      <p:pic>
        <p:nvPicPr>
          <p:cNvPr id="7" name="~PP135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3798138953"/>
      </p:ext>
    </p:extLst>
  </p:cSld>
  <p:clrMapOvr>
    <a:masterClrMapping/>
  </p:clrMapOvr>
  <p:transition spd="med" advTm="222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FEFA0A-2F20-4B60-98C6-5FFDA469AA1C}" type="slidenum">
              <a:rPr lang="en-US" smtClean="0"/>
              <a:pPr/>
              <a:t>27</a:t>
            </a:fld>
            <a:endParaRPr lang="en-US" dirty="0"/>
          </a:p>
        </p:txBody>
      </p:sp>
      <p:pic>
        <p:nvPicPr>
          <p:cNvPr id="3" name="Picture 2"/>
          <p:cNvPicPr>
            <a:picLocks noChangeAspect="1"/>
          </p:cNvPicPr>
          <p:nvPr/>
        </p:nvPicPr>
        <p:blipFill>
          <a:blip r:embed="rId4" cstate="print"/>
          <a:stretch>
            <a:fillRect/>
          </a:stretch>
        </p:blipFill>
        <p:spPr>
          <a:xfrm>
            <a:off x="760412" y="2133600"/>
            <a:ext cx="9067801" cy="2635204"/>
          </a:xfrm>
          <a:prstGeom prst="rect">
            <a:avLst/>
          </a:prstGeom>
        </p:spPr>
      </p:pic>
      <p:sp>
        <p:nvSpPr>
          <p:cNvPr id="4" name="TextBox 3"/>
          <p:cNvSpPr txBox="1"/>
          <p:nvPr/>
        </p:nvSpPr>
        <p:spPr>
          <a:xfrm>
            <a:off x="608012" y="381000"/>
            <a:ext cx="11049000" cy="424732"/>
          </a:xfrm>
          <a:prstGeom prst="rect">
            <a:avLst/>
          </a:prstGeom>
          <a:noFill/>
        </p:spPr>
        <p:txBody>
          <a:bodyPr wrap="square" rtlCol="0">
            <a:spAutoFit/>
          </a:bodyPr>
          <a:lstStyle/>
          <a:p>
            <a:pPr>
              <a:lnSpc>
                <a:spcPct val="90000"/>
              </a:lnSpc>
            </a:pPr>
            <a:r>
              <a:rPr lang="en-US" sz="2400" b="1" dirty="0"/>
              <a:t>Employees to Include in ACA Reporting Forms</a:t>
            </a:r>
          </a:p>
        </p:txBody>
      </p:sp>
      <p:pic>
        <p:nvPicPr>
          <p:cNvPr id="5" name="~PP288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3238985727"/>
      </p:ext>
    </p:extLst>
  </p:cSld>
  <p:clrMapOvr>
    <a:masterClrMapping/>
  </p:clrMapOvr>
  <p:transition spd="med" advTm="259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FEFA0A-2F20-4B60-98C6-5FFDA469AA1C}" type="slidenum">
              <a:rPr lang="en-US" smtClean="0"/>
              <a:pPr/>
              <a:t>28</a:t>
            </a:fld>
            <a:endParaRPr lang="en-US" dirty="0"/>
          </a:p>
        </p:txBody>
      </p:sp>
      <p:sp>
        <p:nvSpPr>
          <p:cNvPr id="3" name="TextBox 2"/>
          <p:cNvSpPr txBox="1"/>
          <p:nvPr/>
        </p:nvSpPr>
        <p:spPr>
          <a:xfrm>
            <a:off x="1179512" y="217192"/>
            <a:ext cx="9829800" cy="5500737"/>
          </a:xfrm>
          <a:prstGeom prst="rect">
            <a:avLst/>
          </a:prstGeom>
          <a:solidFill>
            <a:srgbClr val="FFFF99"/>
          </a:solidFill>
        </p:spPr>
        <p:txBody>
          <a:bodyPr wrap="square" rtlCol="0">
            <a:spAutoFit/>
          </a:bodyPr>
          <a:lstStyle/>
          <a:p>
            <a:pPr>
              <a:lnSpc>
                <a:spcPct val="90000"/>
              </a:lnSpc>
            </a:pPr>
            <a:r>
              <a:rPr lang="en-US" sz="2800" b="1" dirty="0"/>
              <a:t>1099-Misc Forms</a:t>
            </a:r>
          </a:p>
          <a:p>
            <a:pPr>
              <a:lnSpc>
                <a:spcPct val="90000"/>
              </a:lnSpc>
            </a:pPr>
            <a:endParaRPr lang="en-US" sz="1050" dirty="0"/>
          </a:p>
          <a:p>
            <a:pPr>
              <a:lnSpc>
                <a:spcPct val="90000"/>
              </a:lnSpc>
            </a:pPr>
            <a:r>
              <a:rPr lang="en-US" sz="2200" b="1" dirty="0"/>
              <a:t>File Form 1099-Misc, Miscellaneous Income, for Each Person you Have Paid at Least </a:t>
            </a:r>
            <a:r>
              <a:rPr lang="en-US" sz="2200" b="1" u="sng" dirty="0">
                <a:solidFill>
                  <a:srgbClr val="0000FF"/>
                </a:solidFill>
              </a:rPr>
              <a:t>$600</a:t>
            </a:r>
            <a:r>
              <a:rPr lang="en-US" sz="2200" b="1" dirty="0">
                <a:solidFill>
                  <a:srgbClr val="0000FF"/>
                </a:solidFill>
              </a:rPr>
              <a:t> </a:t>
            </a:r>
            <a:r>
              <a:rPr lang="en-US" sz="2200" b="1" dirty="0"/>
              <a:t>During the Year in:</a:t>
            </a:r>
          </a:p>
          <a:p>
            <a:pPr>
              <a:lnSpc>
                <a:spcPct val="90000"/>
              </a:lnSpc>
            </a:pPr>
            <a:endParaRPr lang="en-US" sz="1000" dirty="0"/>
          </a:p>
          <a:p>
            <a:pPr marL="457200" indent="-457200">
              <a:lnSpc>
                <a:spcPct val="90000"/>
              </a:lnSpc>
              <a:buFont typeface="+mj-lt"/>
              <a:buAutoNum type="arabicPeriod"/>
            </a:pPr>
            <a:r>
              <a:rPr lang="en-US" dirty="0"/>
              <a:t>Rents (Box 1)</a:t>
            </a:r>
          </a:p>
          <a:p>
            <a:pPr marL="457200" indent="-457200">
              <a:lnSpc>
                <a:spcPct val="90000"/>
              </a:lnSpc>
              <a:buFont typeface="+mj-lt"/>
              <a:buAutoNum type="arabicPeriod"/>
            </a:pPr>
            <a:r>
              <a:rPr lang="en-US" dirty="0"/>
              <a:t>Prizes and Awards (Box 3)</a:t>
            </a:r>
          </a:p>
          <a:p>
            <a:pPr marL="457200" indent="-457200">
              <a:lnSpc>
                <a:spcPct val="90000"/>
              </a:lnSpc>
              <a:buFont typeface="+mj-lt"/>
              <a:buAutoNum type="arabicPeriod"/>
            </a:pPr>
            <a:r>
              <a:rPr lang="en-US" dirty="0"/>
              <a:t>Other Income Payments ( Box 3)</a:t>
            </a:r>
          </a:p>
          <a:p>
            <a:pPr marL="457200" indent="-457200">
              <a:lnSpc>
                <a:spcPct val="90000"/>
              </a:lnSpc>
              <a:buFont typeface="+mj-lt"/>
              <a:buAutoNum type="arabicPeriod"/>
            </a:pPr>
            <a:r>
              <a:rPr lang="en-US" dirty="0"/>
              <a:t>Generally, the Cash Paid form a Notional Principal Contract to an Individual, Partnership, or Estate (Box 3)</a:t>
            </a:r>
          </a:p>
          <a:p>
            <a:pPr marL="457200" indent="-457200">
              <a:lnSpc>
                <a:spcPct val="90000"/>
              </a:lnSpc>
              <a:buFont typeface="+mj-lt"/>
              <a:buAutoNum type="arabicPeriod"/>
            </a:pPr>
            <a:r>
              <a:rPr lang="en-US" dirty="0"/>
              <a:t>Fishing Boat Proceeds (Box 5)</a:t>
            </a:r>
          </a:p>
          <a:p>
            <a:pPr marL="457200" indent="-457200">
              <a:lnSpc>
                <a:spcPct val="90000"/>
              </a:lnSpc>
              <a:buFont typeface="+mj-lt"/>
              <a:buAutoNum type="arabicPeriod"/>
            </a:pPr>
            <a:r>
              <a:rPr lang="en-US" dirty="0"/>
              <a:t>Medical &amp; Health Care Payments (Box 6)</a:t>
            </a:r>
          </a:p>
          <a:p>
            <a:pPr marL="457200" indent="-457200">
              <a:lnSpc>
                <a:spcPct val="90000"/>
              </a:lnSpc>
              <a:buFont typeface="+mj-lt"/>
              <a:buAutoNum type="arabicPeriod"/>
            </a:pPr>
            <a:r>
              <a:rPr lang="en-US" dirty="0"/>
              <a:t>Crop Insurance Proceeds (Box 9)</a:t>
            </a:r>
          </a:p>
          <a:p>
            <a:pPr marL="457200" indent="-457200">
              <a:lnSpc>
                <a:spcPct val="90000"/>
              </a:lnSpc>
              <a:buFont typeface="+mj-lt"/>
              <a:buAutoNum type="arabicPeriod"/>
            </a:pPr>
            <a:r>
              <a:rPr lang="en-US" b="1" dirty="0">
                <a:solidFill>
                  <a:srgbClr val="7030A0"/>
                </a:solidFill>
              </a:rPr>
              <a:t>Gross Proceeds Paid to an Attorney (Box 10)</a:t>
            </a:r>
          </a:p>
          <a:p>
            <a:pPr marL="457200" indent="-457200">
              <a:lnSpc>
                <a:spcPct val="90000"/>
              </a:lnSpc>
              <a:buFont typeface="+mj-lt"/>
              <a:buAutoNum type="arabicPeriod"/>
            </a:pPr>
            <a:r>
              <a:rPr lang="en-US" dirty="0"/>
              <a:t>Section 409A Deferrals (Box 12)</a:t>
            </a:r>
          </a:p>
          <a:p>
            <a:pPr marL="457200" indent="-457200">
              <a:lnSpc>
                <a:spcPct val="90000"/>
              </a:lnSpc>
              <a:buFont typeface="+mj-lt"/>
              <a:buAutoNum type="arabicPeriod"/>
            </a:pPr>
            <a:r>
              <a:rPr lang="en-US" dirty="0"/>
              <a:t>Nonqualified Deferred Compensation (Box 14)</a:t>
            </a:r>
          </a:p>
          <a:p>
            <a:pPr>
              <a:lnSpc>
                <a:spcPct val="90000"/>
              </a:lnSpc>
            </a:pPr>
            <a:endParaRPr lang="en-US" sz="2000" b="1" dirty="0"/>
          </a:p>
          <a:p>
            <a:pPr>
              <a:lnSpc>
                <a:spcPct val="90000"/>
              </a:lnSpc>
            </a:pPr>
            <a:r>
              <a:rPr lang="en-US" sz="2000" b="1" dirty="0"/>
              <a:t>You Must Also File a </a:t>
            </a:r>
            <a:r>
              <a:rPr lang="en-US" sz="2000" b="1" dirty="0">
                <a:solidFill>
                  <a:srgbClr val="7030A0"/>
                </a:solidFill>
              </a:rPr>
              <a:t>1099-Misc</a:t>
            </a:r>
            <a:r>
              <a:rPr lang="en-US" sz="2000" b="1" dirty="0"/>
              <a:t> for Each Person From Whom You Have Withheld any Federal Income Tax (Report in Box 4) Under the </a:t>
            </a:r>
            <a:r>
              <a:rPr lang="en-US" sz="2000" b="1" dirty="0">
                <a:solidFill>
                  <a:srgbClr val="7030A0"/>
                </a:solidFill>
              </a:rPr>
              <a:t>Backup Withholding Rules </a:t>
            </a:r>
            <a:r>
              <a:rPr lang="en-US" sz="2000" b="1" dirty="0"/>
              <a:t>Regardless of the Amount of the Payment.</a:t>
            </a:r>
          </a:p>
          <a:p>
            <a:pPr>
              <a:lnSpc>
                <a:spcPct val="90000"/>
              </a:lnSpc>
            </a:pPr>
            <a:endParaRPr lang="en-US" sz="2000" b="1" dirty="0"/>
          </a:p>
        </p:txBody>
      </p:sp>
      <p:pic>
        <p:nvPicPr>
          <p:cNvPr id="5" name="Picture 4" descr="C:\Users\Business-HP1\AppData\Local\Microsoft\Windows\Temporary Internet Files\Content.IE5\0B1PLR5G\MC900441285[1].png"/>
          <p:cNvPicPr>
            <a:picLocks noChangeAspect="1" noChangeArrowheads="1"/>
          </p:cNvPicPr>
          <p:nvPr/>
        </p:nvPicPr>
        <p:blipFill>
          <a:blip r:embed="rId4" cstate="print"/>
          <a:srcRect/>
          <a:stretch>
            <a:fillRect/>
          </a:stretch>
        </p:blipFill>
        <p:spPr bwMode="auto">
          <a:xfrm>
            <a:off x="379412" y="5791200"/>
            <a:ext cx="762000" cy="762000"/>
          </a:xfrm>
          <a:prstGeom prst="rect">
            <a:avLst/>
          </a:prstGeom>
          <a:noFill/>
        </p:spPr>
      </p:pic>
      <p:pic>
        <p:nvPicPr>
          <p:cNvPr id="4" name="Audio 3">
            <a:hlinkClick r:id="" action="ppaction://media"/>
            <a:extLst>
              <a:ext uri="{FF2B5EF4-FFF2-40B4-BE49-F238E27FC236}">
                <a16:creationId xmlns:a16="http://schemas.microsoft.com/office/drawing/2014/main" id="{5C7F913F-F0AD-5E55-461F-EDF819BFCF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623367559"/>
      </p:ext>
    </p:extLst>
  </p:cSld>
  <p:clrMapOvr>
    <a:masterClrMapping/>
  </p:clrMapOvr>
  <p:transition spd="med" advTm="5635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FEFA0A-2F20-4B60-98C6-5FFDA469AA1C}" type="slidenum">
              <a:rPr lang="en-US" smtClean="0"/>
              <a:pPr/>
              <a:t>29</a:t>
            </a:fld>
            <a:endParaRPr lang="en-US" dirty="0"/>
          </a:p>
        </p:txBody>
      </p:sp>
      <p:sp>
        <p:nvSpPr>
          <p:cNvPr id="3" name="TextBox 2"/>
          <p:cNvSpPr txBox="1"/>
          <p:nvPr/>
        </p:nvSpPr>
        <p:spPr>
          <a:xfrm>
            <a:off x="303212" y="228600"/>
            <a:ext cx="9677400" cy="6024278"/>
          </a:xfrm>
          <a:prstGeom prst="rect">
            <a:avLst/>
          </a:prstGeom>
          <a:noFill/>
        </p:spPr>
        <p:txBody>
          <a:bodyPr wrap="square" rtlCol="0">
            <a:spAutoFit/>
          </a:bodyPr>
          <a:lstStyle/>
          <a:p>
            <a:pPr>
              <a:lnSpc>
                <a:spcPct val="90000"/>
              </a:lnSpc>
            </a:pPr>
            <a:r>
              <a:rPr lang="en-US" sz="2800" b="1" dirty="0"/>
              <a:t>1099-Misc Forms</a:t>
            </a:r>
          </a:p>
          <a:p>
            <a:pPr>
              <a:lnSpc>
                <a:spcPct val="90000"/>
              </a:lnSpc>
            </a:pPr>
            <a:endParaRPr lang="en-US" sz="1200" dirty="0"/>
          </a:p>
          <a:p>
            <a:pPr>
              <a:lnSpc>
                <a:spcPct val="90000"/>
              </a:lnSpc>
            </a:pPr>
            <a:r>
              <a:rPr lang="en-US" sz="2000" b="1" dirty="0"/>
              <a:t>There Are Exceptions.  Some Payments Don’t Have to be Reported on the 1099-Misc, Although They May be Taxable to the Recipient.</a:t>
            </a:r>
          </a:p>
          <a:p>
            <a:pPr>
              <a:lnSpc>
                <a:spcPct val="90000"/>
              </a:lnSpc>
            </a:pPr>
            <a:endParaRPr lang="en-US" sz="1000" b="1" dirty="0"/>
          </a:p>
          <a:p>
            <a:pPr>
              <a:lnSpc>
                <a:spcPct val="90000"/>
              </a:lnSpc>
            </a:pPr>
            <a:r>
              <a:rPr lang="en-US" sz="2000" b="1" dirty="0"/>
              <a:t>Payments for Which a 1099-Misc is Not Required Include the Following:</a:t>
            </a:r>
          </a:p>
          <a:p>
            <a:pPr>
              <a:lnSpc>
                <a:spcPct val="90000"/>
              </a:lnSpc>
            </a:pPr>
            <a:endParaRPr lang="en-US" sz="1000" b="1" dirty="0"/>
          </a:p>
          <a:p>
            <a:pPr marL="342900" marR="0" lvl="0" indent="-342900">
              <a:lnSpc>
                <a:spcPct val="107000"/>
              </a:lnSpc>
              <a:spcBef>
                <a:spcPts val="0"/>
              </a:spcBef>
              <a:spcAft>
                <a:spcPts val="0"/>
              </a:spcAft>
              <a:buFont typeface="+mj-lt"/>
              <a:buAutoNum type="arabicPeriod"/>
            </a:pPr>
            <a:r>
              <a:rPr lang="en-US" sz="1300" b="1" dirty="0">
                <a:solidFill>
                  <a:srgbClr val="0000FF"/>
                </a:solidFill>
                <a:effectLst/>
                <a:latin typeface="Trebuchet MS" panose="020B0603020202020204" pitchFamily="34" charset="0"/>
                <a:ea typeface="Calibri" panose="020F0502020204030204" pitchFamily="34" charset="0"/>
                <a:cs typeface="Times New Roman" panose="02020603050405020304" pitchFamily="18" charset="0"/>
              </a:rPr>
              <a:t>Generally, Payments to a Corporation/LLC that is treated as a C or S Corporation</a:t>
            </a:r>
          </a:p>
          <a:p>
            <a:pPr marL="342900" marR="0" lvl="0" indent="-342900">
              <a:lnSpc>
                <a:spcPct val="107000"/>
              </a:lnSpc>
              <a:spcBef>
                <a:spcPts val="0"/>
              </a:spcBef>
              <a:spcAft>
                <a:spcPts val="0"/>
              </a:spcAft>
              <a:buFont typeface="+mj-lt"/>
              <a:buAutoNum type="arabicPeriod"/>
            </a:pPr>
            <a:r>
              <a:rPr lang="en-US" sz="1300" dirty="0">
                <a:effectLst/>
                <a:latin typeface="Trebuchet MS" panose="020B0603020202020204" pitchFamily="34" charset="0"/>
                <a:ea typeface="Calibri" panose="020F0502020204030204" pitchFamily="34" charset="0"/>
                <a:cs typeface="Times New Roman" panose="02020603050405020304" pitchFamily="18" charset="0"/>
              </a:rPr>
              <a:t>Payments for merchandise, telegrams, telephone, freight, storage, and similar items.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300" dirty="0">
                <a:effectLst/>
                <a:latin typeface="Trebuchet MS" panose="020B0603020202020204" pitchFamily="34" charset="0"/>
                <a:ea typeface="Calibri" panose="020F0502020204030204" pitchFamily="34" charset="0"/>
                <a:cs typeface="Times New Roman" panose="02020603050405020304" pitchFamily="18" charset="0"/>
              </a:rPr>
              <a:t>Payments of rent to real estate agents or property managers. However, the real estate agent or property manager must use Form 1099-MISC to report the rent paid over to the property owner. See Regulations section 1.6041-3(d); Regulations section 1.6041-1(e)(5), Example 5; and the instructions for box 1.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300" dirty="0">
                <a:solidFill>
                  <a:srgbClr val="0000FF"/>
                </a:solidFill>
                <a:effectLst/>
                <a:latin typeface="Trebuchet MS" panose="020B0603020202020204" pitchFamily="34" charset="0"/>
                <a:ea typeface="Calibri" panose="020F0502020204030204" pitchFamily="34" charset="0"/>
                <a:cs typeface="Times New Roman" panose="02020603050405020304" pitchFamily="18" charset="0"/>
              </a:rPr>
              <a:t>Wages paid to employees (report on Form W-2, Wage and Tax Statement).  </a:t>
            </a:r>
            <a:endParaRPr lang="en-US" sz="13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300" dirty="0">
                <a:effectLst/>
                <a:latin typeface="Trebuchet MS" panose="020B0603020202020204" pitchFamily="34" charset="0"/>
                <a:ea typeface="Calibri" panose="020F0502020204030204" pitchFamily="34" charset="0"/>
                <a:cs typeface="Times New Roman" panose="02020603050405020304" pitchFamily="18" charset="0"/>
              </a:rPr>
              <a:t>Military differential wage payments made to employees while they are on active duty in the U.S. Armed Forces or other uniformed services (report on Form W-2).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300" dirty="0">
                <a:solidFill>
                  <a:srgbClr val="0000FF"/>
                </a:solidFill>
                <a:effectLst/>
                <a:latin typeface="Trebuchet MS" panose="020B0603020202020204" pitchFamily="34" charset="0"/>
                <a:ea typeface="Calibri" panose="020F0502020204030204" pitchFamily="34" charset="0"/>
                <a:cs typeface="Times New Roman" panose="02020603050405020304" pitchFamily="18" charset="0"/>
              </a:rPr>
              <a:t>Business travel allowances paid to employees (may be reportable on Form W-2).  </a:t>
            </a:r>
            <a:endParaRPr lang="en-US" sz="13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300" dirty="0">
                <a:solidFill>
                  <a:srgbClr val="0000FF"/>
                </a:solidFill>
                <a:effectLst/>
                <a:latin typeface="Trebuchet MS" panose="020B0603020202020204" pitchFamily="34" charset="0"/>
                <a:ea typeface="Calibri" panose="020F0502020204030204" pitchFamily="34" charset="0"/>
                <a:cs typeface="Times New Roman" panose="02020603050405020304" pitchFamily="18" charset="0"/>
              </a:rPr>
              <a:t>Cost of current life insurance protection (report on Form W-2 or Form 1099-R, Distributions From Pensions, Annuities, Retirement or Profit-Sharing Plans, IRAs, Insurance Contracts, etc.).  </a:t>
            </a:r>
            <a:endParaRPr lang="en-US" sz="13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300" dirty="0">
                <a:effectLst/>
                <a:latin typeface="Trebuchet MS" panose="020B0603020202020204" pitchFamily="34" charset="0"/>
                <a:ea typeface="Calibri" panose="020F0502020204030204" pitchFamily="34" charset="0"/>
                <a:cs typeface="Times New Roman" panose="02020603050405020304" pitchFamily="18" charset="0"/>
              </a:rPr>
              <a:t>Payments to a tax-exempt organization including tax-exempt trusts (IRAs, HSAs, Archer MSAs, Coverdell ESAs, and ABLE (529A) accounts), the United States, a state, the District of Columbia, a U.S. possession or territory, or a foreign government.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300" dirty="0">
                <a:effectLst/>
                <a:latin typeface="Trebuchet MS" panose="020B0603020202020204" pitchFamily="34" charset="0"/>
                <a:ea typeface="Calibri" panose="020F0502020204030204" pitchFamily="34" charset="0"/>
                <a:cs typeface="Times New Roman" panose="02020603050405020304" pitchFamily="18" charset="0"/>
              </a:rPr>
              <a:t>Payments made to or for homeowners from the HFA Hardest Hit Fund or similar state program (report on Form 1098-MA). •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300" dirty="0">
                <a:effectLst/>
                <a:latin typeface="Trebuchet MS" panose="020B0603020202020204" pitchFamily="34" charset="0"/>
                <a:ea typeface="Calibri" panose="020F0502020204030204" pitchFamily="34" charset="0"/>
                <a:cs typeface="Times New Roman" panose="02020603050405020304" pitchFamily="18" charset="0"/>
              </a:rPr>
              <a:t>Compensation for injuries or sickness by the Department of Justice as a public safety officer disability or survivor's benefit, or under a state program that provides benefits for surviving dependents of a public safety officer who has died as the direct and proximate result of a personal injury sustained in the line of duty.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300" dirty="0">
                <a:effectLst/>
                <a:latin typeface="Trebuchet MS" panose="020B0603020202020204" pitchFamily="34" charset="0"/>
                <a:ea typeface="Calibri" panose="020F0502020204030204" pitchFamily="34" charset="0"/>
                <a:cs typeface="Times New Roman" panose="02020603050405020304" pitchFamily="18" charset="0"/>
              </a:rPr>
              <a:t>Compensation for wrongful incarceration for any criminal offense for which there was a conviction under federal or state law. See section 139F, Certain amounts received by wrongfully incarcerated individuals.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C:\Users\Business-HP1\AppData\Local\Microsoft\Windows\Temporary Internet Files\Content.IE5\0B1PLR5G\MC900441285[1].png"/>
          <p:cNvPicPr>
            <a:picLocks noChangeAspect="1" noChangeArrowheads="1"/>
          </p:cNvPicPr>
          <p:nvPr/>
        </p:nvPicPr>
        <p:blipFill>
          <a:blip r:embed="rId4" cstate="print"/>
          <a:srcRect/>
          <a:stretch>
            <a:fillRect/>
          </a:stretch>
        </p:blipFill>
        <p:spPr bwMode="auto">
          <a:xfrm>
            <a:off x="684212" y="6096000"/>
            <a:ext cx="609600" cy="609600"/>
          </a:xfrm>
          <a:prstGeom prst="rect">
            <a:avLst/>
          </a:prstGeom>
          <a:noFill/>
        </p:spPr>
      </p:pic>
      <p:pic>
        <p:nvPicPr>
          <p:cNvPr id="7" name="~PP163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596007202"/>
      </p:ext>
    </p:extLst>
  </p:cSld>
  <p:clrMapOvr>
    <a:masterClrMapping/>
  </p:clrMapOvr>
  <p:transition spd="med" advTm="443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999412" y="6248400"/>
            <a:ext cx="2844059" cy="365125"/>
          </a:xfrm>
        </p:spPr>
        <p:txBody>
          <a:bodyPr/>
          <a:lstStyle/>
          <a:p>
            <a:fld id="{81FEFA0A-2F20-4B60-98C6-5FFDA469AA1C}" type="slidenum">
              <a:rPr lang="en-US" smtClean="0"/>
              <a:pPr/>
              <a:t>3</a:t>
            </a:fld>
            <a:endParaRPr lang="en-US" dirty="0"/>
          </a:p>
        </p:txBody>
      </p:sp>
      <p:sp>
        <p:nvSpPr>
          <p:cNvPr id="5" name="TextBox 4"/>
          <p:cNvSpPr txBox="1"/>
          <p:nvPr/>
        </p:nvSpPr>
        <p:spPr>
          <a:xfrm>
            <a:off x="379412" y="228600"/>
            <a:ext cx="9296400" cy="5299912"/>
          </a:xfrm>
          <a:prstGeom prst="rect">
            <a:avLst/>
          </a:prstGeom>
          <a:noFill/>
        </p:spPr>
        <p:txBody>
          <a:bodyPr wrap="square" rtlCol="0">
            <a:spAutoFit/>
          </a:bodyPr>
          <a:lstStyle/>
          <a:p>
            <a:pPr marL="231775" indent="-231775"/>
            <a:r>
              <a:rPr lang="en-US" sz="2800" b="1" dirty="0"/>
              <a:t>FAMILY MEDICAL LEAVE ACT </a:t>
            </a:r>
            <a:r>
              <a:rPr lang="en-US" sz="2800" b="1" dirty="0">
                <a:solidFill>
                  <a:srgbClr val="0000FF"/>
                </a:solidFill>
              </a:rPr>
              <a:t>(FMLA)</a:t>
            </a:r>
          </a:p>
          <a:p>
            <a:pPr marL="231775" indent="-231775"/>
            <a:endParaRPr lang="en-US" sz="900" b="1" dirty="0"/>
          </a:p>
          <a:p>
            <a:r>
              <a:rPr lang="en-US" sz="1600" dirty="0">
                <a:solidFill>
                  <a:srgbClr val="C00000"/>
                </a:solidFill>
              </a:rPr>
              <a:t>Applies to Employers Who Employ 50 or More Employees, Public Agencies, as Well as Elementary and Secondary Schools. </a:t>
            </a:r>
          </a:p>
          <a:p>
            <a:endParaRPr lang="en-US" sz="1050" dirty="0"/>
          </a:p>
          <a:p>
            <a:r>
              <a:rPr lang="en-US" sz="1600" b="1" dirty="0">
                <a:solidFill>
                  <a:srgbClr val="7030A0"/>
                </a:solidFill>
              </a:rPr>
              <a:t>FMLA Requires Covered Employers to Provide up to </a:t>
            </a:r>
            <a:r>
              <a:rPr lang="en-US" sz="1600" b="1" dirty="0">
                <a:solidFill>
                  <a:srgbClr val="7030A0"/>
                </a:solidFill>
                <a:effectLst>
                  <a:glow rad="101600">
                    <a:srgbClr val="FFFF00">
                      <a:alpha val="60000"/>
                    </a:srgbClr>
                  </a:glow>
                </a:effectLst>
              </a:rPr>
              <a:t>12 Weeks of </a:t>
            </a:r>
            <a:r>
              <a:rPr lang="en-US" sz="1600" b="1" u="sng" dirty="0">
                <a:solidFill>
                  <a:srgbClr val="C00000"/>
                </a:solidFill>
                <a:effectLst>
                  <a:glow rad="101600">
                    <a:srgbClr val="FFFF00">
                      <a:alpha val="60000"/>
                    </a:srgbClr>
                  </a:glow>
                </a:effectLst>
              </a:rPr>
              <a:t>UNPAID</a:t>
            </a:r>
            <a:r>
              <a:rPr lang="en-US" sz="1600" b="1" dirty="0">
                <a:solidFill>
                  <a:srgbClr val="7030A0"/>
                </a:solidFill>
                <a:effectLst>
                  <a:glow rad="101600">
                    <a:srgbClr val="FFFF00">
                      <a:alpha val="60000"/>
                    </a:srgbClr>
                  </a:glow>
                </a:effectLst>
              </a:rPr>
              <a:t>, Job Protected Leave</a:t>
            </a:r>
            <a:r>
              <a:rPr lang="en-US" sz="1600" b="1" dirty="0">
                <a:solidFill>
                  <a:srgbClr val="7030A0"/>
                </a:solidFill>
              </a:rPr>
              <a:t> to Eligible Employees With Continuation of  Group Health Coverage for </a:t>
            </a:r>
            <a:r>
              <a:rPr lang="en-US" sz="1600" b="1" dirty="0">
                <a:solidFill>
                  <a:srgbClr val="7030A0"/>
                </a:solidFill>
                <a:effectLst>
                  <a:glow rad="101600">
                    <a:srgbClr val="FFFF00">
                      <a:alpha val="60000"/>
                    </a:srgbClr>
                  </a:glow>
                </a:effectLst>
              </a:rPr>
              <a:t>12 Work Weeks in a 12 Month Period </a:t>
            </a:r>
            <a:r>
              <a:rPr lang="en-US" sz="1600" b="1" dirty="0">
                <a:solidFill>
                  <a:srgbClr val="7030A0"/>
                </a:solidFill>
              </a:rPr>
              <a:t>for The Following Reasons:</a:t>
            </a:r>
          </a:p>
          <a:p>
            <a:endParaRPr lang="en-US" sz="1050" dirty="0"/>
          </a:p>
          <a:p>
            <a:pPr marL="231775" indent="-231775">
              <a:buFont typeface="Arial" pitchFamily="34" charset="0"/>
              <a:buChar char="•"/>
            </a:pPr>
            <a:r>
              <a:rPr lang="en-US" sz="1600" dirty="0"/>
              <a:t>For </a:t>
            </a:r>
            <a:r>
              <a:rPr lang="en-US" sz="1600" dirty="0">
                <a:solidFill>
                  <a:srgbClr val="0000FF"/>
                </a:solidFill>
              </a:rPr>
              <a:t>the Birth &amp; Care of the Newborn Child of an Employee</a:t>
            </a:r>
            <a:r>
              <a:rPr lang="en-US" sz="1600" dirty="0"/>
              <a:t>; </a:t>
            </a:r>
          </a:p>
          <a:p>
            <a:endParaRPr lang="en-US" sz="1050" dirty="0"/>
          </a:p>
          <a:p>
            <a:pPr marL="231775" indent="-231775">
              <a:buFont typeface="Arial" pitchFamily="34" charset="0"/>
              <a:buChar char="•"/>
            </a:pPr>
            <a:r>
              <a:rPr lang="en-US" sz="1600" dirty="0"/>
              <a:t>To </a:t>
            </a:r>
            <a:r>
              <a:rPr lang="en-US" sz="1600" dirty="0">
                <a:solidFill>
                  <a:srgbClr val="0000FF"/>
                </a:solidFill>
              </a:rPr>
              <a:t>Placement with the Employee of a Child for Adoption or Foster Care</a:t>
            </a:r>
            <a:r>
              <a:rPr lang="en-US" sz="1600" dirty="0"/>
              <a:t>;</a:t>
            </a:r>
          </a:p>
          <a:p>
            <a:pPr marL="231775" indent="-231775"/>
            <a:endParaRPr lang="en-US" sz="1050" dirty="0"/>
          </a:p>
          <a:p>
            <a:pPr marL="231775" indent="-231775">
              <a:buFont typeface="Arial" pitchFamily="34" charset="0"/>
              <a:buChar char="•"/>
            </a:pPr>
            <a:r>
              <a:rPr lang="en-US" sz="1600" dirty="0"/>
              <a:t>To </a:t>
            </a:r>
            <a:r>
              <a:rPr lang="en-US" sz="1600" dirty="0">
                <a:solidFill>
                  <a:srgbClr val="0000FF"/>
                </a:solidFill>
              </a:rPr>
              <a:t>Care for the Employee’s Spouse, Son, Daughter or Parent, Who has a Serious Health Condition</a:t>
            </a:r>
            <a:r>
              <a:rPr lang="en-US" sz="1600" dirty="0"/>
              <a:t>; or</a:t>
            </a:r>
          </a:p>
          <a:p>
            <a:pPr marL="231775" indent="-231775">
              <a:buFont typeface="Arial" pitchFamily="34" charset="0"/>
              <a:buChar char="•"/>
            </a:pPr>
            <a:endParaRPr lang="en-US" sz="1050" dirty="0"/>
          </a:p>
          <a:p>
            <a:pPr marL="231775" indent="-231775">
              <a:buFont typeface="Arial" pitchFamily="34" charset="0"/>
              <a:buChar char="•"/>
            </a:pPr>
            <a:r>
              <a:rPr lang="en-US" sz="1600" dirty="0"/>
              <a:t>For a </a:t>
            </a:r>
            <a:r>
              <a:rPr lang="en-US" sz="1600" dirty="0">
                <a:solidFill>
                  <a:srgbClr val="0000FF"/>
                </a:solidFill>
              </a:rPr>
              <a:t>Serious Health Condition that Makes the Employee Unable to Perform the Employee’s Job</a:t>
            </a:r>
            <a:r>
              <a:rPr lang="en-US" sz="1600" dirty="0"/>
              <a:t>.</a:t>
            </a:r>
          </a:p>
          <a:p>
            <a:pPr marL="231775" indent="-231775">
              <a:buFont typeface="Arial" pitchFamily="34" charset="0"/>
              <a:buChar char="•"/>
            </a:pPr>
            <a:endParaRPr lang="en-US" sz="1050" dirty="0"/>
          </a:p>
          <a:p>
            <a:pPr marL="231775" indent="-231775">
              <a:buFont typeface="Arial" pitchFamily="34" charset="0"/>
              <a:buChar char="•"/>
            </a:pPr>
            <a:r>
              <a:rPr lang="en-US" sz="1600" dirty="0"/>
              <a:t>For </a:t>
            </a:r>
            <a:r>
              <a:rPr lang="en-US" sz="1600" dirty="0">
                <a:solidFill>
                  <a:srgbClr val="0000FF"/>
                </a:solidFill>
              </a:rPr>
              <a:t>Qualifying Events Arising Out of a Covered Military Member’s Covered Active-Duty Status</a:t>
            </a:r>
          </a:p>
          <a:p>
            <a:pPr marL="231775" indent="-231775">
              <a:buFont typeface="Arial" pitchFamily="34" charset="0"/>
              <a:buChar char="•"/>
            </a:pPr>
            <a:endParaRPr lang="en-US" sz="1050" dirty="0"/>
          </a:p>
          <a:p>
            <a:pPr marL="746125" lvl="1" indent="-512763">
              <a:buFont typeface="Courier New" panose="02070309020205020404" pitchFamily="49" charset="0"/>
              <a:buChar char="o"/>
            </a:pPr>
            <a:r>
              <a:rPr lang="en-US" sz="1600" b="1" i="1" dirty="0">
                <a:solidFill>
                  <a:srgbClr val="C00000"/>
                </a:solidFill>
              </a:rPr>
              <a:t>26 Work Weeks Of Leave In A 12 Month Period Can Be Granted For Care Of A Covered Service Member With Serious Injury Or Illness</a:t>
            </a:r>
          </a:p>
          <a:p>
            <a:pPr lvl="1">
              <a:lnSpc>
                <a:spcPct val="90000"/>
              </a:lnSpc>
            </a:pPr>
            <a:endParaRPr lang="en-US" sz="1600" dirty="0">
              <a:solidFill>
                <a:srgbClr val="7030A0"/>
              </a:solidFill>
            </a:endParaRPr>
          </a:p>
        </p:txBody>
      </p:sp>
      <p:pic>
        <p:nvPicPr>
          <p:cNvPr id="7" name="Picture 2" descr="C:\Users\Business-HP1\AppData\Local\Microsoft\Windows\Temporary Internet Files\Content.IE5\0B1PLR5G\MC900441285[1].png"/>
          <p:cNvPicPr>
            <a:picLocks noChangeAspect="1" noChangeArrowheads="1"/>
          </p:cNvPicPr>
          <p:nvPr/>
        </p:nvPicPr>
        <p:blipFill>
          <a:blip r:embed="rId4" cstate="print"/>
          <a:srcRect/>
          <a:stretch>
            <a:fillRect/>
          </a:stretch>
        </p:blipFill>
        <p:spPr bwMode="auto">
          <a:xfrm>
            <a:off x="684212" y="5791200"/>
            <a:ext cx="762000" cy="762000"/>
          </a:xfrm>
          <a:prstGeom prst="rect">
            <a:avLst/>
          </a:prstGeom>
          <a:noFill/>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0012" y="2057400"/>
            <a:ext cx="2819400" cy="1480185"/>
          </a:xfrm>
          <a:prstGeom prst="rect">
            <a:avLst/>
          </a:prstGeom>
        </p:spPr>
      </p:pic>
      <p:pic>
        <p:nvPicPr>
          <p:cNvPr id="3" name="Audio 2">
            <a:hlinkClick r:id="" action="ppaction://media"/>
            <a:extLst>
              <a:ext uri="{FF2B5EF4-FFF2-40B4-BE49-F238E27FC236}">
                <a16:creationId xmlns:a16="http://schemas.microsoft.com/office/drawing/2014/main" id="{390AB4A2-81F1-40A1-A731-08C6DE4DE0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3079169"/>
      </p:ext>
    </p:extLst>
  </p:cSld>
  <p:clrMapOvr>
    <a:masterClrMapping/>
  </p:clrMapOvr>
  <p:transition spd="med" advTm="891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FEFA0A-2F20-4B60-98C6-5FFDA469AA1C}" type="slidenum">
              <a:rPr lang="en-US" smtClean="0"/>
              <a:pPr/>
              <a:t>30</a:t>
            </a:fld>
            <a:endParaRPr lang="en-US" dirty="0"/>
          </a:p>
        </p:txBody>
      </p:sp>
      <p:sp>
        <p:nvSpPr>
          <p:cNvPr id="3" name="TextBox 2"/>
          <p:cNvSpPr txBox="1"/>
          <p:nvPr/>
        </p:nvSpPr>
        <p:spPr>
          <a:xfrm>
            <a:off x="760412" y="609600"/>
            <a:ext cx="8915400" cy="4053417"/>
          </a:xfrm>
          <a:prstGeom prst="rect">
            <a:avLst/>
          </a:prstGeom>
          <a:noFill/>
        </p:spPr>
        <p:txBody>
          <a:bodyPr wrap="square" rtlCol="0">
            <a:spAutoFit/>
          </a:bodyPr>
          <a:lstStyle/>
          <a:p>
            <a:pPr>
              <a:lnSpc>
                <a:spcPct val="90000"/>
              </a:lnSpc>
            </a:pPr>
            <a:r>
              <a:rPr lang="en-US" sz="2800" b="1" dirty="0"/>
              <a:t>Payment to Attorneys on 1099-Misc</a:t>
            </a:r>
          </a:p>
          <a:p>
            <a:pPr>
              <a:lnSpc>
                <a:spcPct val="90000"/>
              </a:lnSpc>
            </a:pPr>
            <a:endParaRPr lang="en-US" dirty="0"/>
          </a:p>
          <a:p>
            <a:pPr>
              <a:lnSpc>
                <a:spcPct val="90000"/>
              </a:lnSpc>
            </a:pPr>
            <a:r>
              <a:rPr lang="en-US" sz="2000" b="1" dirty="0"/>
              <a:t>The Term “Attorney” Includes a Law Firm or Other Provider of Legal Services.  </a:t>
            </a:r>
          </a:p>
          <a:p>
            <a:pPr>
              <a:lnSpc>
                <a:spcPct val="90000"/>
              </a:lnSpc>
            </a:pPr>
            <a:endParaRPr lang="en-US" dirty="0"/>
          </a:p>
          <a:p>
            <a:pPr>
              <a:lnSpc>
                <a:spcPct val="90000"/>
              </a:lnSpc>
            </a:pPr>
            <a:r>
              <a:rPr lang="en-US" sz="2000" dirty="0">
                <a:solidFill>
                  <a:srgbClr val="7030A0"/>
                </a:solidFill>
              </a:rPr>
              <a:t>Attorneys’ Fees of </a:t>
            </a:r>
            <a:r>
              <a:rPr lang="en-US" sz="2000" u="sng" dirty="0">
                <a:solidFill>
                  <a:srgbClr val="0000FF"/>
                </a:solidFill>
              </a:rPr>
              <a:t>$600 </a:t>
            </a:r>
            <a:r>
              <a:rPr lang="en-US" sz="2000" dirty="0">
                <a:solidFill>
                  <a:srgbClr val="7030A0"/>
                </a:solidFill>
              </a:rPr>
              <a:t>or More Paid in the Course of District Business are Reportable in Box 10 of Form 1099-Misc.</a:t>
            </a:r>
          </a:p>
          <a:p>
            <a:pPr>
              <a:lnSpc>
                <a:spcPct val="90000"/>
              </a:lnSpc>
            </a:pPr>
            <a:endParaRPr lang="en-US" sz="1000" dirty="0"/>
          </a:p>
          <a:p>
            <a:pPr>
              <a:lnSpc>
                <a:spcPct val="90000"/>
              </a:lnSpc>
            </a:pPr>
            <a:endParaRPr lang="en-US" sz="1000" dirty="0"/>
          </a:p>
          <a:p>
            <a:pPr>
              <a:lnSpc>
                <a:spcPct val="90000"/>
              </a:lnSpc>
            </a:pPr>
            <a:r>
              <a:rPr lang="en-US" sz="2000" b="1" dirty="0"/>
              <a:t>Gross Proceeds Paid to Attorneys</a:t>
            </a:r>
          </a:p>
          <a:p>
            <a:pPr>
              <a:lnSpc>
                <a:spcPct val="90000"/>
              </a:lnSpc>
            </a:pPr>
            <a:endParaRPr lang="en-US" sz="1000" dirty="0"/>
          </a:p>
          <a:p>
            <a:pPr>
              <a:lnSpc>
                <a:spcPct val="90000"/>
              </a:lnSpc>
            </a:pPr>
            <a:r>
              <a:rPr lang="en-US" dirty="0"/>
              <a:t>Are Reportable in Box 10 and Include Payments That:</a:t>
            </a:r>
          </a:p>
          <a:p>
            <a:pPr>
              <a:lnSpc>
                <a:spcPct val="90000"/>
              </a:lnSpc>
            </a:pPr>
            <a:endParaRPr lang="en-US" sz="1000" dirty="0"/>
          </a:p>
          <a:p>
            <a:pPr marL="285750" indent="-285750">
              <a:lnSpc>
                <a:spcPct val="90000"/>
              </a:lnSpc>
              <a:buFont typeface="Arial" panose="020B0604020202020204" pitchFamily="34" charset="0"/>
              <a:buChar char="•"/>
            </a:pPr>
            <a:r>
              <a:rPr lang="en-US" dirty="0"/>
              <a:t>Are Made to an Attorney in the Course of District Business in Connection With Legal Service </a:t>
            </a:r>
          </a:p>
          <a:p>
            <a:pPr>
              <a:lnSpc>
                <a:spcPct val="90000"/>
              </a:lnSpc>
            </a:pPr>
            <a:endParaRPr lang="en-US" sz="1000" dirty="0"/>
          </a:p>
          <a:p>
            <a:pPr lvl="1">
              <a:lnSpc>
                <a:spcPct val="90000"/>
              </a:lnSpc>
            </a:pPr>
            <a:endParaRPr lang="en-US" dirty="0">
              <a:solidFill>
                <a:srgbClr val="0000FF"/>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7212" y="2438400"/>
            <a:ext cx="2238530" cy="2017737"/>
          </a:xfrm>
          <a:prstGeom prst="rect">
            <a:avLst/>
          </a:prstGeom>
        </p:spPr>
      </p:pic>
      <p:pic>
        <p:nvPicPr>
          <p:cNvPr id="6" name="Picture 5" descr="C:\Users\Business-HP1\AppData\Local\Microsoft\Windows\Temporary Internet Files\Content.IE5\0B1PLR5G\MC900441285[1].png"/>
          <p:cNvPicPr>
            <a:picLocks noChangeAspect="1" noChangeArrowheads="1"/>
          </p:cNvPicPr>
          <p:nvPr/>
        </p:nvPicPr>
        <p:blipFill>
          <a:blip r:embed="rId5" cstate="print"/>
          <a:srcRect/>
          <a:stretch>
            <a:fillRect/>
          </a:stretch>
        </p:blipFill>
        <p:spPr bwMode="auto">
          <a:xfrm>
            <a:off x="684212" y="5562600"/>
            <a:ext cx="762000" cy="762000"/>
          </a:xfrm>
          <a:prstGeom prst="rect">
            <a:avLst/>
          </a:prstGeom>
          <a:noFill/>
        </p:spPr>
      </p:pic>
      <p:pic>
        <p:nvPicPr>
          <p:cNvPr id="8" name="Audio 7">
            <a:hlinkClick r:id="" action="ppaction://media"/>
            <a:extLst>
              <a:ext uri="{FF2B5EF4-FFF2-40B4-BE49-F238E27FC236}">
                <a16:creationId xmlns:a16="http://schemas.microsoft.com/office/drawing/2014/main" id="{0930EC0F-37F3-46E2-9A6C-54D536FF2F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108821475"/>
      </p:ext>
    </p:extLst>
  </p:cSld>
  <p:clrMapOvr>
    <a:masterClrMapping/>
  </p:clrMapOvr>
  <p:transition spd="med" advTm="358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31</a:t>
            </a:fld>
            <a:endParaRPr lang="en-US" dirty="0"/>
          </a:p>
        </p:txBody>
      </p:sp>
      <p:sp>
        <p:nvSpPr>
          <p:cNvPr id="2" name="TextBox 1"/>
          <p:cNvSpPr txBox="1"/>
          <p:nvPr/>
        </p:nvSpPr>
        <p:spPr>
          <a:xfrm>
            <a:off x="608012" y="533400"/>
            <a:ext cx="11125200" cy="4927503"/>
          </a:xfrm>
          <a:prstGeom prst="rect">
            <a:avLst/>
          </a:prstGeom>
          <a:solidFill>
            <a:srgbClr val="FFFFCC"/>
          </a:solidFill>
        </p:spPr>
        <p:txBody>
          <a:bodyPr wrap="square" rtlCol="0">
            <a:spAutoFit/>
          </a:bodyPr>
          <a:lstStyle/>
          <a:p>
            <a:r>
              <a:rPr lang="en-US" sz="2800" b="1" dirty="0"/>
              <a:t>RETIREMENT</a:t>
            </a:r>
          </a:p>
          <a:p>
            <a:endParaRPr lang="en-US" sz="800" b="1" dirty="0"/>
          </a:p>
          <a:p>
            <a:endParaRPr lang="en-US" sz="400" b="1" dirty="0"/>
          </a:p>
          <a:p>
            <a:r>
              <a:rPr lang="en-US" sz="2000" b="1" dirty="0">
                <a:solidFill>
                  <a:srgbClr val="0000FF"/>
                </a:solidFill>
              </a:rPr>
              <a:t>TEACHERS FUND FOR RETIREMENT (TFFR)</a:t>
            </a:r>
          </a:p>
          <a:p>
            <a:endParaRPr lang="en-US" sz="1400" b="1" dirty="0">
              <a:solidFill>
                <a:srgbClr val="0000FF"/>
              </a:solidFill>
            </a:endParaRPr>
          </a:p>
          <a:p>
            <a:r>
              <a:rPr lang="en-US" sz="2000" b="1" dirty="0"/>
              <a:t>Enrollees Must Be Licensed To Teach And Be Contracted To Perform These Services:</a:t>
            </a:r>
          </a:p>
          <a:p>
            <a:endParaRPr lang="en-US" sz="800" dirty="0"/>
          </a:p>
          <a:p>
            <a:pPr marL="231775" indent="-231775">
              <a:buFont typeface="Arial" pitchFamily="34" charset="0"/>
              <a:buChar char="•"/>
            </a:pPr>
            <a:r>
              <a:rPr lang="en-US" dirty="0"/>
              <a:t>Teaching</a:t>
            </a:r>
          </a:p>
          <a:p>
            <a:pPr marL="231775" indent="-231775">
              <a:buFont typeface="Arial" pitchFamily="34" charset="0"/>
              <a:buChar char="•"/>
            </a:pPr>
            <a:r>
              <a:rPr lang="en-US" dirty="0"/>
              <a:t>Administrative</a:t>
            </a:r>
          </a:p>
          <a:p>
            <a:pPr marL="231775" indent="-231775">
              <a:buFont typeface="Arial" pitchFamily="34" charset="0"/>
              <a:buChar char="•"/>
            </a:pPr>
            <a:r>
              <a:rPr lang="en-US" dirty="0"/>
              <a:t>Supervisory</a:t>
            </a:r>
          </a:p>
          <a:p>
            <a:pPr marL="231775" indent="-231775">
              <a:buFont typeface="Arial" pitchFamily="34" charset="0"/>
              <a:buChar char="•"/>
            </a:pPr>
            <a:r>
              <a:rPr lang="en-US" dirty="0"/>
              <a:t>Extra-curricular </a:t>
            </a:r>
          </a:p>
          <a:p>
            <a:endParaRPr lang="en-US" sz="800" dirty="0"/>
          </a:p>
          <a:p>
            <a:r>
              <a:rPr lang="en-US" sz="2000" b="1" dirty="0"/>
              <a:t>Do Not Report Earnings For:</a:t>
            </a:r>
          </a:p>
          <a:p>
            <a:endParaRPr lang="en-US" sz="800" dirty="0"/>
          </a:p>
          <a:p>
            <a:pPr marL="231775" indent="-231775">
              <a:buFont typeface="Arial" pitchFamily="34" charset="0"/>
              <a:buChar char="•"/>
            </a:pPr>
            <a:r>
              <a:rPr lang="en-US" dirty="0">
                <a:solidFill>
                  <a:srgbClr val="C00000"/>
                </a:solidFill>
              </a:rPr>
              <a:t>Referee Pay</a:t>
            </a:r>
          </a:p>
          <a:p>
            <a:pPr marL="231775" indent="-231775">
              <a:buFont typeface="Arial" pitchFamily="34" charset="0"/>
              <a:buChar char="•"/>
            </a:pPr>
            <a:r>
              <a:rPr lang="en-US" dirty="0">
                <a:solidFill>
                  <a:srgbClr val="C00000"/>
                </a:solidFill>
              </a:rPr>
              <a:t>Bus Driver Pay</a:t>
            </a:r>
          </a:p>
          <a:p>
            <a:pPr marL="231775" indent="-231775">
              <a:buFont typeface="Arial" pitchFamily="34" charset="0"/>
              <a:buChar char="•"/>
            </a:pPr>
            <a:r>
              <a:rPr lang="en-US" dirty="0">
                <a:solidFill>
                  <a:srgbClr val="C00000"/>
                </a:solidFill>
              </a:rPr>
              <a:t>Janitorial Pay</a:t>
            </a:r>
          </a:p>
          <a:p>
            <a:pPr marL="231775" indent="-231775">
              <a:buFont typeface="Arial" pitchFamily="34" charset="0"/>
              <a:buChar char="•"/>
            </a:pPr>
            <a:r>
              <a:rPr lang="en-US" dirty="0">
                <a:solidFill>
                  <a:srgbClr val="C00000"/>
                </a:solidFill>
              </a:rPr>
              <a:t>Unused Leave Pay</a:t>
            </a:r>
          </a:p>
          <a:p>
            <a:pPr marL="231775" indent="-231775">
              <a:buFont typeface="Arial" pitchFamily="34" charset="0"/>
              <a:buChar char="•"/>
            </a:pPr>
            <a:r>
              <a:rPr lang="en-US" dirty="0">
                <a:solidFill>
                  <a:srgbClr val="C00000"/>
                </a:solidFill>
              </a:rPr>
              <a:t>Cash Option Under A Section125/Cafeteria Plan</a:t>
            </a:r>
          </a:p>
          <a:p>
            <a:pPr>
              <a:lnSpc>
                <a:spcPct val="90000"/>
              </a:lnSpc>
            </a:pPr>
            <a:endParaRPr lang="en-US" dirty="0"/>
          </a:p>
        </p:txBody>
      </p:sp>
      <p:pic>
        <p:nvPicPr>
          <p:cNvPr id="5" name="~PP240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6012" y="2362200"/>
            <a:ext cx="3352800" cy="3352800"/>
          </a:xfrm>
          <a:prstGeom prst="rect">
            <a:avLst/>
          </a:prstGeom>
        </p:spPr>
      </p:pic>
    </p:spTree>
    <p:extLst>
      <p:ext uri="{BB962C8B-B14F-4D97-AF65-F5344CB8AC3E}">
        <p14:creationId xmlns:p14="http://schemas.microsoft.com/office/powerpoint/2010/main" val="1511185378"/>
      </p:ext>
    </p:extLst>
  </p:cSld>
  <p:clrMapOvr>
    <a:masterClrMapping/>
  </p:clrMapOvr>
  <p:transition spd="med" advTm="2905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32</a:t>
            </a:fld>
            <a:endParaRPr lang="en-US" dirty="0"/>
          </a:p>
        </p:txBody>
      </p:sp>
      <p:sp>
        <p:nvSpPr>
          <p:cNvPr id="2" name="TextBox 1"/>
          <p:cNvSpPr txBox="1"/>
          <p:nvPr/>
        </p:nvSpPr>
        <p:spPr>
          <a:xfrm>
            <a:off x="455612" y="609600"/>
            <a:ext cx="9372600" cy="3659463"/>
          </a:xfrm>
          <a:prstGeom prst="rect">
            <a:avLst/>
          </a:prstGeom>
          <a:noFill/>
        </p:spPr>
        <p:txBody>
          <a:bodyPr wrap="square" rtlCol="0">
            <a:spAutoFit/>
          </a:bodyPr>
          <a:lstStyle/>
          <a:p>
            <a:r>
              <a:rPr lang="en-US" sz="3600" b="1" dirty="0"/>
              <a:t>TEACHERS FUND FOR RETIREMENT (TFFR)</a:t>
            </a:r>
          </a:p>
          <a:p>
            <a:endParaRPr lang="en-US" sz="1200" b="1" dirty="0"/>
          </a:p>
          <a:p>
            <a:endParaRPr lang="en-US" sz="1100" b="1" dirty="0"/>
          </a:p>
          <a:p>
            <a:pPr algn="ctr"/>
            <a:r>
              <a:rPr lang="en-US" sz="3600" b="1" dirty="0"/>
              <a:t>If You Are A Licensed Teacher That Is Performing Business Manager Duties,</a:t>
            </a:r>
          </a:p>
          <a:p>
            <a:pPr algn="ctr"/>
            <a:endParaRPr lang="en-US" sz="3200" b="1" dirty="0"/>
          </a:p>
          <a:p>
            <a:pPr algn="ctr"/>
            <a:r>
              <a:rPr lang="en-US" sz="4000" b="1" i="1" dirty="0">
                <a:ln w="22225">
                  <a:solidFill>
                    <a:srgbClr val="0000FF"/>
                  </a:solidFill>
                  <a:prstDash val="solid"/>
                </a:ln>
                <a:solidFill>
                  <a:srgbClr val="FF00FF"/>
                </a:solidFill>
              </a:rPr>
              <a:t>TFFR CONTRIBUTIONS MUST BE MADE</a:t>
            </a:r>
          </a:p>
          <a:p>
            <a:pPr>
              <a:lnSpc>
                <a:spcPct val="90000"/>
              </a:lnSpc>
            </a:pPr>
            <a:endParaRPr lang="en-US" sz="3200" dirty="0"/>
          </a:p>
        </p:txBody>
      </p:sp>
      <p:pic>
        <p:nvPicPr>
          <p:cNvPr id="5" name="~PP312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1812" y="3810000"/>
            <a:ext cx="2209800" cy="2530305"/>
          </a:xfrm>
          <a:prstGeom prst="rect">
            <a:avLst/>
          </a:prstGeom>
        </p:spPr>
      </p:pic>
    </p:spTree>
    <p:extLst>
      <p:ext uri="{BB962C8B-B14F-4D97-AF65-F5344CB8AC3E}">
        <p14:creationId xmlns:p14="http://schemas.microsoft.com/office/powerpoint/2010/main" val="4060167172"/>
      </p:ext>
    </p:extLst>
  </p:cSld>
  <p:clrMapOvr>
    <a:masterClrMapping/>
  </p:clrMapOvr>
  <p:transition spd="med" advTm="292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33</a:t>
            </a:fld>
            <a:endParaRPr lang="en-US" dirty="0"/>
          </a:p>
        </p:txBody>
      </p:sp>
      <p:sp>
        <p:nvSpPr>
          <p:cNvPr id="2" name="TextBox 1"/>
          <p:cNvSpPr txBox="1"/>
          <p:nvPr/>
        </p:nvSpPr>
        <p:spPr>
          <a:xfrm>
            <a:off x="303212" y="609600"/>
            <a:ext cx="9601200" cy="3727174"/>
          </a:xfrm>
          <a:prstGeom prst="rect">
            <a:avLst/>
          </a:prstGeom>
          <a:noFill/>
        </p:spPr>
        <p:txBody>
          <a:bodyPr wrap="square" rtlCol="0">
            <a:spAutoFit/>
          </a:bodyPr>
          <a:lstStyle/>
          <a:p>
            <a:r>
              <a:rPr lang="en-US" sz="2800" b="1" dirty="0"/>
              <a:t>TEACHERS FUND FOR RETIREMENT (TFFR) REPORTING</a:t>
            </a:r>
          </a:p>
          <a:p>
            <a:endParaRPr lang="en-US" sz="800" b="1" dirty="0"/>
          </a:p>
          <a:p>
            <a:pPr marL="231775" indent="-231775">
              <a:buFont typeface="Arial" pitchFamily="34" charset="0"/>
              <a:buChar char="•"/>
            </a:pPr>
            <a:r>
              <a:rPr lang="en-US" sz="2400" b="1" dirty="0">
                <a:solidFill>
                  <a:srgbClr val="7030A0"/>
                </a:solidFill>
              </a:rPr>
              <a:t>Report Earnings And Contributions For Each Month By The </a:t>
            </a:r>
            <a:r>
              <a:rPr lang="en-US" sz="2400" b="1" dirty="0">
                <a:solidFill>
                  <a:srgbClr val="0000FF"/>
                </a:solidFill>
              </a:rPr>
              <a:t>15</a:t>
            </a:r>
            <a:r>
              <a:rPr lang="en-US" sz="2400" b="1" baseline="30000" dirty="0">
                <a:solidFill>
                  <a:srgbClr val="0000FF"/>
                </a:solidFill>
              </a:rPr>
              <a:t>th</a:t>
            </a:r>
            <a:r>
              <a:rPr lang="en-US" sz="2400" b="1" dirty="0">
                <a:solidFill>
                  <a:srgbClr val="0000FF"/>
                </a:solidFill>
              </a:rPr>
              <a:t> Of The Following Month</a:t>
            </a:r>
          </a:p>
          <a:p>
            <a:pPr marL="231775" indent="-231775">
              <a:buFont typeface="Arial" pitchFamily="34" charset="0"/>
              <a:buChar char="•"/>
            </a:pPr>
            <a:endParaRPr lang="en-US" sz="800" b="1" dirty="0">
              <a:solidFill>
                <a:srgbClr val="7030A0"/>
              </a:solidFill>
            </a:endParaRPr>
          </a:p>
          <a:p>
            <a:pPr marL="231775" indent="-231775">
              <a:buFont typeface="Arial" pitchFamily="34" charset="0"/>
              <a:buChar char="•"/>
            </a:pPr>
            <a:r>
              <a:rPr lang="en-US" sz="2400" b="1" dirty="0">
                <a:solidFill>
                  <a:srgbClr val="7030A0"/>
                </a:solidFill>
              </a:rPr>
              <a:t>Report Last Date Taught </a:t>
            </a:r>
            <a:r>
              <a:rPr lang="en-US" sz="2400" b="1" i="1" dirty="0">
                <a:solidFill>
                  <a:srgbClr val="0000FF"/>
                </a:solidFill>
              </a:rPr>
              <a:t>And Hours Worked </a:t>
            </a:r>
            <a:r>
              <a:rPr lang="en-US" sz="2400" b="1" dirty="0">
                <a:solidFill>
                  <a:srgbClr val="7030A0"/>
                </a:solidFill>
              </a:rPr>
              <a:t>On The Report For The Period Ending June 30</a:t>
            </a:r>
            <a:r>
              <a:rPr lang="en-US" sz="2400" b="1" baseline="30000" dirty="0">
                <a:solidFill>
                  <a:srgbClr val="7030A0"/>
                </a:solidFill>
              </a:rPr>
              <a:t>th</a:t>
            </a:r>
            <a:endParaRPr lang="en-US" sz="2400" b="1" dirty="0">
              <a:solidFill>
                <a:srgbClr val="7030A0"/>
              </a:solidFill>
            </a:endParaRPr>
          </a:p>
          <a:p>
            <a:pPr marL="231775" indent="-231775">
              <a:buFont typeface="Arial" pitchFamily="34" charset="0"/>
              <a:buChar char="•"/>
            </a:pPr>
            <a:endParaRPr lang="en-US" sz="800" b="1" dirty="0">
              <a:solidFill>
                <a:srgbClr val="7030A0"/>
              </a:solidFill>
            </a:endParaRPr>
          </a:p>
          <a:p>
            <a:pPr marL="231775" indent="-231775">
              <a:buFont typeface="Arial" pitchFamily="34" charset="0"/>
              <a:buChar char="•"/>
            </a:pPr>
            <a:r>
              <a:rPr lang="en-US" sz="2400" b="1" dirty="0">
                <a:solidFill>
                  <a:srgbClr val="7030A0"/>
                </a:solidFill>
              </a:rPr>
              <a:t>For Terminated Employees, Report Last Date Taught </a:t>
            </a:r>
            <a:r>
              <a:rPr lang="en-US" sz="2400" b="1" i="1" dirty="0">
                <a:solidFill>
                  <a:srgbClr val="0000FF"/>
                </a:solidFill>
              </a:rPr>
              <a:t>And Hours Worked </a:t>
            </a:r>
            <a:r>
              <a:rPr lang="en-US" sz="2400" b="1" dirty="0">
                <a:solidFill>
                  <a:srgbClr val="7030A0"/>
                </a:solidFill>
              </a:rPr>
              <a:t>On The Report For The Month In Which Their Employment Ceased</a:t>
            </a:r>
          </a:p>
          <a:p>
            <a:pPr>
              <a:lnSpc>
                <a:spcPct val="90000"/>
              </a:lnSpc>
            </a:pPr>
            <a:endParaRPr lang="en-US" dirty="0"/>
          </a:p>
        </p:txBody>
      </p:sp>
      <p:pic>
        <p:nvPicPr>
          <p:cNvPr id="7" name="~PP91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1013" y="3810000"/>
            <a:ext cx="3149600" cy="2362200"/>
          </a:xfrm>
          <a:prstGeom prst="rect">
            <a:avLst/>
          </a:prstGeom>
        </p:spPr>
      </p:pic>
    </p:spTree>
    <p:extLst>
      <p:ext uri="{BB962C8B-B14F-4D97-AF65-F5344CB8AC3E}">
        <p14:creationId xmlns:p14="http://schemas.microsoft.com/office/powerpoint/2010/main" val="3972505580"/>
      </p:ext>
    </p:extLst>
  </p:cSld>
  <p:clrMapOvr>
    <a:masterClrMapping/>
  </p:clrMapOvr>
  <p:transition spd="med" advTm="484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34</a:t>
            </a:fld>
            <a:endParaRPr lang="en-US" dirty="0"/>
          </a:p>
        </p:txBody>
      </p:sp>
      <p:sp>
        <p:nvSpPr>
          <p:cNvPr id="2" name="TextBox 1"/>
          <p:cNvSpPr txBox="1"/>
          <p:nvPr/>
        </p:nvSpPr>
        <p:spPr>
          <a:xfrm>
            <a:off x="455612" y="304800"/>
            <a:ext cx="9144000" cy="6235553"/>
          </a:xfrm>
          <a:prstGeom prst="rect">
            <a:avLst/>
          </a:prstGeom>
          <a:noFill/>
        </p:spPr>
        <p:txBody>
          <a:bodyPr wrap="square" rtlCol="0">
            <a:spAutoFit/>
          </a:bodyPr>
          <a:lstStyle/>
          <a:p>
            <a:r>
              <a:rPr lang="en-US" sz="2800" b="1" dirty="0"/>
              <a:t>TEACHERS FUND FOR RETIREMENT (TFFR) REPORTING</a:t>
            </a:r>
          </a:p>
          <a:p>
            <a:endParaRPr lang="en-US" sz="1050" b="1" dirty="0"/>
          </a:p>
          <a:p>
            <a:r>
              <a:rPr lang="en-US" sz="3200" b="1" dirty="0">
                <a:solidFill>
                  <a:srgbClr val="0000FF"/>
                </a:solidFill>
              </a:rPr>
              <a:t>Notify TFFR of Any of the Following:</a:t>
            </a:r>
          </a:p>
          <a:p>
            <a:endParaRPr lang="en-US" sz="800" b="1" dirty="0"/>
          </a:p>
          <a:p>
            <a:pPr marL="231775" indent="-231775">
              <a:buFont typeface="Arial" pitchFamily="34" charset="0"/>
              <a:buChar char="•"/>
            </a:pPr>
            <a:r>
              <a:rPr lang="en-US" sz="2400" b="1" dirty="0">
                <a:solidFill>
                  <a:srgbClr val="7030A0"/>
                </a:solidFill>
              </a:rPr>
              <a:t>Membership Enrollment</a:t>
            </a:r>
          </a:p>
          <a:p>
            <a:pPr marL="231775" indent="-231775">
              <a:buFont typeface="Arial" pitchFamily="34" charset="0"/>
              <a:buChar char="•"/>
            </a:pPr>
            <a:endParaRPr lang="en-US" sz="800" b="1" dirty="0">
              <a:solidFill>
                <a:srgbClr val="7030A0"/>
              </a:solidFill>
            </a:endParaRPr>
          </a:p>
          <a:p>
            <a:pPr marL="231775" indent="-231775">
              <a:buFont typeface="Arial" pitchFamily="34" charset="0"/>
              <a:buChar char="•"/>
            </a:pPr>
            <a:r>
              <a:rPr lang="en-US" sz="2400" b="1" dirty="0">
                <a:solidFill>
                  <a:srgbClr val="7030A0"/>
                </a:solidFill>
              </a:rPr>
              <a:t>Marital Status Change</a:t>
            </a:r>
          </a:p>
          <a:p>
            <a:pPr marL="231775" indent="-231775">
              <a:buFont typeface="Arial" pitchFamily="34" charset="0"/>
              <a:buChar char="•"/>
            </a:pPr>
            <a:endParaRPr lang="en-US" sz="800" b="1" dirty="0">
              <a:solidFill>
                <a:srgbClr val="7030A0"/>
              </a:solidFill>
            </a:endParaRPr>
          </a:p>
          <a:p>
            <a:pPr marL="231775" indent="-231775">
              <a:buFont typeface="Arial" pitchFamily="34" charset="0"/>
              <a:buChar char="•"/>
            </a:pPr>
            <a:r>
              <a:rPr lang="en-US" sz="2400" b="1" dirty="0">
                <a:solidFill>
                  <a:srgbClr val="7030A0"/>
                </a:solidFill>
              </a:rPr>
              <a:t>Change of Beneficiary</a:t>
            </a:r>
          </a:p>
          <a:p>
            <a:endParaRPr lang="en-US" sz="800" b="1" dirty="0">
              <a:solidFill>
                <a:srgbClr val="7030A0"/>
              </a:solidFill>
            </a:endParaRPr>
          </a:p>
          <a:p>
            <a:pPr marL="231775" indent="-231775">
              <a:buFont typeface="Arial" pitchFamily="34" charset="0"/>
              <a:buChar char="•"/>
            </a:pPr>
            <a:r>
              <a:rPr lang="en-US" sz="2400" b="1" dirty="0">
                <a:solidFill>
                  <a:srgbClr val="7030A0"/>
                </a:solidFill>
              </a:rPr>
              <a:t>Notice of Disability or Death</a:t>
            </a:r>
          </a:p>
          <a:p>
            <a:endParaRPr lang="en-US" sz="800" b="1" dirty="0">
              <a:solidFill>
                <a:srgbClr val="7030A0"/>
              </a:solidFill>
            </a:endParaRPr>
          </a:p>
          <a:p>
            <a:pPr marL="231775" indent="-231775">
              <a:buFont typeface="Arial" pitchFamily="34" charset="0"/>
              <a:buChar char="•"/>
            </a:pPr>
            <a:r>
              <a:rPr lang="en-US" sz="2400" b="1" dirty="0">
                <a:solidFill>
                  <a:srgbClr val="7030A0"/>
                </a:solidFill>
              </a:rPr>
              <a:t>Change of Address</a:t>
            </a:r>
          </a:p>
          <a:p>
            <a:endParaRPr lang="en-US" sz="1400" b="1" dirty="0">
              <a:solidFill>
                <a:srgbClr val="C00000"/>
              </a:solidFill>
            </a:endParaRPr>
          </a:p>
          <a:p>
            <a:pPr algn="ctr"/>
            <a:r>
              <a:rPr lang="en-US" sz="3200" b="1" dirty="0">
                <a:solidFill>
                  <a:srgbClr val="0000FF"/>
                </a:solidFill>
              </a:rPr>
              <a:t>NOTE:</a:t>
            </a:r>
            <a:r>
              <a:rPr lang="en-US" sz="2800" b="1" dirty="0">
                <a:solidFill>
                  <a:srgbClr val="0000FF"/>
                </a:solidFill>
              </a:rPr>
              <a:t> </a:t>
            </a:r>
          </a:p>
          <a:p>
            <a:pPr algn="ctr"/>
            <a:endParaRPr lang="en-US" sz="900" b="1" dirty="0">
              <a:solidFill>
                <a:srgbClr val="0000FF"/>
              </a:solidFill>
            </a:endParaRPr>
          </a:p>
          <a:p>
            <a:r>
              <a:rPr lang="en-US" sz="2800" b="1" dirty="0">
                <a:solidFill>
                  <a:srgbClr val="C00000"/>
                </a:solidFill>
              </a:rPr>
              <a:t>TFFR</a:t>
            </a:r>
            <a:r>
              <a:rPr lang="en-US" sz="2800" b="1" dirty="0">
                <a:solidFill>
                  <a:srgbClr val="7030A0"/>
                </a:solidFill>
              </a:rPr>
              <a:t> </a:t>
            </a:r>
            <a:r>
              <a:rPr lang="en-US" sz="2800" b="1" i="1" u="sng" dirty="0">
                <a:solidFill>
                  <a:srgbClr val="0000FF"/>
                </a:solidFill>
              </a:rPr>
              <a:t>MUST</a:t>
            </a:r>
            <a:r>
              <a:rPr lang="en-US" sz="2800" b="1" dirty="0">
                <a:solidFill>
                  <a:srgbClr val="7030A0"/>
                </a:solidFill>
              </a:rPr>
              <a:t> </a:t>
            </a:r>
            <a:r>
              <a:rPr lang="en-US" sz="2800" b="1" dirty="0">
                <a:solidFill>
                  <a:srgbClr val="C00000"/>
                </a:solidFill>
              </a:rPr>
              <a:t>Be Reported in the Month </a:t>
            </a:r>
            <a:r>
              <a:rPr lang="en-US" sz="2800" b="1" i="1" u="sng" dirty="0">
                <a:solidFill>
                  <a:srgbClr val="0000FF"/>
                </a:solidFill>
              </a:rPr>
              <a:t>The Work Took Place</a:t>
            </a:r>
            <a:r>
              <a:rPr lang="en-US" sz="2800" b="1" i="1" dirty="0">
                <a:solidFill>
                  <a:srgbClr val="0000FF"/>
                </a:solidFill>
              </a:rPr>
              <a:t>.</a:t>
            </a:r>
          </a:p>
          <a:p>
            <a:pPr algn="ctr"/>
            <a:r>
              <a:rPr lang="en-US" sz="2800" b="1" dirty="0">
                <a:solidFill>
                  <a:srgbClr val="7030A0"/>
                </a:solidFill>
              </a:rPr>
              <a:t>Driver’s Ed and Summer School are Examples</a:t>
            </a:r>
          </a:p>
          <a:p>
            <a:pPr>
              <a:lnSpc>
                <a:spcPct val="90000"/>
              </a:lnSpc>
            </a:pPr>
            <a:endParaRPr lang="en-US" dirty="0"/>
          </a:p>
        </p:txBody>
      </p:sp>
      <p:pic>
        <p:nvPicPr>
          <p:cNvPr id="5" name="~PP397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12" y="2057400"/>
            <a:ext cx="2870559" cy="1908859"/>
          </a:xfrm>
          <a:prstGeom prst="rect">
            <a:avLst/>
          </a:prstGeom>
        </p:spPr>
      </p:pic>
    </p:spTree>
    <p:extLst>
      <p:ext uri="{BB962C8B-B14F-4D97-AF65-F5344CB8AC3E}">
        <p14:creationId xmlns:p14="http://schemas.microsoft.com/office/powerpoint/2010/main" val="1731536100"/>
      </p:ext>
    </p:extLst>
  </p:cSld>
  <p:clrMapOvr>
    <a:masterClrMapping/>
  </p:clrMapOvr>
  <p:transition spd="med" advTm="456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35</a:t>
            </a:fld>
            <a:endParaRPr lang="en-US" dirty="0"/>
          </a:p>
        </p:txBody>
      </p:sp>
      <p:sp>
        <p:nvSpPr>
          <p:cNvPr id="2" name="Rectangle 1"/>
          <p:cNvSpPr/>
          <p:nvPr/>
        </p:nvSpPr>
        <p:spPr>
          <a:xfrm>
            <a:off x="303212" y="304800"/>
            <a:ext cx="9753600" cy="5509200"/>
          </a:xfrm>
          <a:prstGeom prst="rect">
            <a:avLst/>
          </a:prstGeom>
        </p:spPr>
        <p:txBody>
          <a:bodyPr wrap="square">
            <a:spAutoFit/>
          </a:bodyPr>
          <a:lstStyle/>
          <a:p>
            <a:r>
              <a:rPr lang="en-US" sz="3200" b="1" dirty="0"/>
              <a:t>TEACHERS FUND FOR RETIREMENT (TFFR)</a:t>
            </a:r>
          </a:p>
          <a:p>
            <a:endParaRPr lang="en-US" sz="800" dirty="0"/>
          </a:p>
          <a:p>
            <a:pPr marL="231775" indent="-231775">
              <a:buFont typeface="Arial" pitchFamily="34" charset="0"/>
              <a:buChar char="•"/>
            </a:pPr>
            <a:r>
              <a:rPr lang="en-US" sz="2000" dirty="0"/>
              <a:t>A </a:t>
            </a:r>
            <a:r>
              <a:rPr lang="en-US" sz="2000" dirty="0">
                <a:ln>
                  <a:solidFill>
                    <a:srgbClr val="0000FF"/>
                  </a:solidFill>
                </a:ln>
                <a:hlinkClick r:id="rId4"/>
              </a:rPr>
              <a:t>Member Action Form</a:t>
            </a:r>
            <a:r>
              <a:rPr lang="en-US" sz="2000" dirty="0">
                <a:ln>
                  <a:solidFill>
                    <a:srgbClr val="0000FF"/>
                  </a:solidFill>
                </a:ln>
              </a:rPr>
              <a:t> </a:t>
            </a:r>
            <a:r>
              <a:rPr lang="en-US" sz="2000" dirty="0"/>
              <a:t>Must be Completed When a District Hires a New Teacher, Administrator, or Counselor</a:t>
            </a:r>
            <a:r>
              <a:rPr lang="en-US" sz="1600" dirty="0"/>
              <a:t>. </a:t>
            </a:r>
          </a:p>
          <a:p>
            <a:pPr marL="231775" indent="-231775">
              <a:buFont typeface="Arial" pitchFamily="34" charset="0"/>
              <a:buChar char="•"/>
            </a:pPr>
            <a:endParaRPr lang="en-US" sz="800" dirty="0"/>
          </a:p>
          <a:p>
            <a:pPr marL="231775" indent="-231775">
              <a:buFont typeface="Arial" pitchFamily="34" charset="0"/>
              <a:buChar char="•"/>
            </a:pPr>
            <a:r>
              <a:rPr lang="en-US" sz="2000" dirty="0"/>
              <a:t>The Form is Also Required if You Rehire a Teacher After a Break in Employment With Your School District. </a:t>
            </a:r>
          </a:p>
          <a:p>
            <a:pPr marL="231775" indent="-231775">
              <a:buFont typeface="Arial" pitchFamily="34" charset="0"/>
              <a:buChar char="•"/>
            </a:pPr>
            <a:endParaRPr lang="en-US" sz="800" dirty="0"/>
          </a:p>
          <a:p>
            <a:pPr marL="231775" indent="-231775">
              <a:buFont typeface="Arial" pitchFamily="34" charset="0"/>
              <a:buChar char="•"/>
            </a:pPr>
            <a:r>
              <a:rPr lang="en-US" sz="2000" dirty="0"/>
              <a:t>This Form Provides TFFR With Important Information Including the Member's Legal Name, Social Security Number, Birth Date, Current Mailing Address, and Beneficiary Information. Designating a Beneficiary(ies) Allows the Member to Direct Payment of the Survivor Benefits in the Event of the Member's Death.</a:t>
            </a:r>
          </a:p>
          <a:p>
            <a:pPr marL="231775" indent="-231775">
              <a:buFont typeface="Arial" pitchFamily="34" charset="0"/>
              <a:buChar char="•"/>
            </a:pPr>
            <a:endParaRPr lang="en-US" sz="800" dirty="0"/>
          </a:p>
          <a:p>
            <a:pPr marL="231775" indent="-231775">
              <a:buFont typeface="Arial" pitchFamily="34" charset="0"/>
              <a:buChar char="•"/>
            </a:pPr>
            <a:r>
              <a:rPr lang="en-US" sz="2000" dirty="0"/>
              <a:t>This Form Should Also be Used to Notify TFFR of the Following:</a:t>
            </a:r>
          </a:p>
          <a:p>
            <a:pPr marL="688975" lvl="1" indent="-231775">
              <a:buFont typeface="Courier New" pitchFamily="49" charset="0"/>
              <a:buChar char="o"/>
            </a:pPr>
            <a:r>
              <a:rPr lang="en-US" sz="2000" dirty="0"/>
              <a:t>An Update to the Beneficiary Designation</a:t>
            </a:r>
          </a:p>
          <a:p>
            <a:pPr marL="688975" lvl="1" indent="-231775">
              <a:buFont typeface="Courier New" pitchFamily="49" charset="0"/>
              <a:buChar char="o"/>
            </a:pPr>
            <a:r>
              <a:rPr lang="en-US" sz="2000" dirty="0"/>
              <a:t>Taking or Returning From Leave of Absence</a:t>
            </a:r>
          </a:p>
          <a:p>
            <a:pPr marL="231775" indent="-231775">
              <a:buFont typeface="Arial" pitchFamily="34" charset="0"/>
              <a:buChar char="•"/>
            </a:pPr>
            <a:endParaRPr lang="en-US" sz="800" dirty="0"/>
          </a:p>
          <a:p>
            <a:pPr marL="231775" indent="-231775">
              <a:buFont typeface="Arial" pitchFamily="34" charset="0"/>
              <a:buChar char="•"/>
            </a:pPr>
            <a:r>
              <a:rPr lang="en-US" sz="2000" dirty="0"/>
              <a:t>The District May be Assessed a $250 Penalty for Late Reporting if They Don't Receive the Member Action Form Within Thirty Days From the Date the Member is First Reported to TFFR</a:t>
            </a:r>
            <a:r>
              <a:rPr lang="en-US" sz="1600" dirty="0"/>
              <a:t>. </a:t>
            </a:r>
          </a:p>
        </p:txBody>
      </p:sp>
      <p:pic>
        <p:nvPicPr>
          <p:cNvPr id="5" name="~PP311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3830650053"/>
      </p:ext>
    </p:extLst>
  </p:cSld>
  <p:clrMapOvr>
    <a:masterClrMapping/>
  </p:clrMapOvr>
  <p:transition spd="med" advTm="645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36</a:t>
            </a:fld>
            <a:endParaRPr lang="en-US" dirty="0"/>
          </a:p>
        </p:txBody>
      </p:sp>
      <p:sp>
        <p:nvSpPr>
          <p:cNvPr id="2" name="TextBox 1"/>
          <p:cNvSpPr txBox="1"/>
          <p:nvPr/>
        </p:nvSpPr>
        <p:spPr>
          <a:xfrm>
            <a:off x="379412" y="228600"/>
            <a:ext cx="9372600" cy="4927503"/>
          </a:xfrm>
          <a:prstGeom prst="rect">
            <a:avLst/>
          </a:prstGeom>
          <a:noFill/>
        </p:spPr>
        <p:txBody>
          <a:bodyPr wrap="square" rtlCol="0">
            <a:spAutoFit/>
          </a:bodyPr>
          <a:lstStyle/>
          <a:p>
            <a:endParaRPr lang="en-US" sz="800" b="1" dirty="0"/>
          </a:p>
          <a:p>
            <a:r>
              <a:rPr lang="en-US" sz="2400" b="1" dirty="0"/>
              <a:t>RETIREMENT REPORTING</a:t>
            </a:r>
          </a:p>
          <a:p>
            <a:endParaRPr lang="en-US" sz="800" b="1" dirty="0"/>
          </a:p>
          <a:p>
            <a:r>
              <a:rPr lang="en-US" sz="2400" b="1" dirty="0"/>
              <a:t>NORTH DAKOTA PUBLIC EMPLOYEE RETIREMENT SYSTEM </a:t>
            </a:r>
            <a:r>
              <a:rPr lang="en-US" sz="2400" b="1" dirty="0">
                <a:solidFill>
                  <a:srgbClr val="C00000"/>
                </a:solidFill>
              </a:rPr>
              <a:t>(NDPERS)</a:t>
            </a:r>
          </a:p>
          <a:p>
            <a:endParaRPr lang="en-US" sz="800" b="1" dirty="0"/>
          </a:p>
          <a:p>
            <a:pPr marL="231775" indent="-231775">
              <a:buFont typeface="Arial" pitchFamily="34" charset="0"/>
              <a:buChar char="•"/>
            </a:pPr>
            <a:r>
              <a:rPr lang="en-US" b="1" dirty="0"/>
              <a:t>Employees Must Work at Least 20 Hours Per Week for 20 Weeks of the Year, be at Least 18 Years of Age and Filling a Permanent Position That is Regularly Funded  and not of Limited Duration to Participate</a:t>
            </a:r>
          </a:p>
          <a:p>
            <a:pPr marL="231775" indent="-231775">
              <a:buFont typeface="Arial" pitchFamily="34" charset="0"/>
              <a:buChar char="•"/>
            </a:pPr>
            <a:endParaRPr lang="en-US" sz="800" b="1" dirty="0"/>
          </a:p>
          <a:p>
            <a:pPr marL="231775" indent="-231775">
              <a:buFont typeface="Arial" pitchFamily="34" charset="0"/>
              <a:buChar char="•"/>
            </a:pPr>
            <a:r>
              <a:rPr lang="en-US" b="1" i="1" dirty="0"/>
              <a:t>Contributions Are </a:t>
            </a:r>
            <a:r>
              <a:rPr lang="en-US" b="1" i="1" dirty="0">
                <a:solidFill>
                  <a:srgbClr val="C00000"/>
                </a:solidFill>
              </a:rPr>
              <a:t>NOT </a:t>
            </a:r>
            <a:r>
              <a:rPr lang="en-US" b="1" i="1" dirty="0"/>
              <a:t>Reportable On Overtime Earnings</a:t>
            </a:r>
          </a:p>
          <a:p>
            <a:pPr marL="231775" indent="-231775">
              <a:buFont typeface="Arial" pitchFamily="34" charset="0"/>
              <a:buChar char="•"/>
            </a:pPr>
            <a:endParaRPr lang="en-US" sz="800" b="1" i="1" dirty="0"/>
          </a:p>
          <a:p>
            <a:pPr marL="231775" indent="-231775">
              <a:buFont typeface="Arial" pitchFamily="34" charset="0"/>
              <a:buChar char="•"/>
            </a:pPr>
            <a:r>
              <a:rPr lang="en-US" b="1" dirty="0"/>
              <a:t>Employees Should Be Enrolled The First Month Of Eligible Employment, Even When Hired Subject To A Probationary Period </a:t>
            </a:r>
          </a:p>
          <a:p>
            <a:pPr marL="231775" indent="-231775">
              <a:buFont typeface="Arial" pitchFamily="34" charset="0"/>
              <a:buChar char="•"/>
            </a:pPr>
            <a:endParaRPr lang="en-US" sz="800" b="1" dirty="0"/>
          </a:p>
          <a:p>
            <a:pPr marL="231775" indent="-231775">
              <a:buFont typeface="Arial" pitchFamily="34" charset="0"/>
              <a:buChar char="•"/>
            </a:pPr>
            <a:r>
              <a:rPr lang="en-US" b="1" dirty="0"/>
              <a:t>There Is No Maximum Age Limit Applicable For Enrollment Purposes</a:t>
            </a:r>
          </a:p>
          <a:p>
            <a:pPr marL="231775" indent="-231775">
              <a:buFont typeface="Arial" pitchFamily="34" charset="0"/>
              <a:buChar char="•"/>
            </a:pPr>
            <a:endParaRPr lang="en-US" sz="800" b="1" dirty="0"/>
          </a:p>
          <a:p>
            <a:pPr marL="231775" indent="-231775">
              <a:buFont typeface="Arial" pitchFamily="34" charset="0"/>
              <a:buChar char="•"/>
            </a:pPr>
            <a:r>
              <a:rPr lang="en-US" b="1" dirty="0"/>
              <a:t>Report  Earnings And Contributions For Each Month By The 15</a:t>
            </a:r>
            <a:r>
              <a:rPr lang="en-US" b="1" baseline="30000" dirty="0"/>
              <a:t>th</a:t>
            </a:r>
            <a:r>
              <a:rPr lang="en-US" b="1" dirty="0"/>
              <a:t> of The Following Month</a:t>
            </a:r>
          </a:p>
          <a:p>
            <a:pPr>
              <a:lnSpc>
                <a:spcPct val="90000"/>
              </a:lnSpc>
            </a:pP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9612" y="609600"/>
            <a:ext cx="2362200" cy="1575569"/>
          </a:xfrm>
          <a:prstGeom prst="rect">
            <a:avLst/>
          </a:prstGeom>
        </p:spPr>
      </p:pic>
      <p:pic>
        <p:nvPicPr>
          <p:cNvPr id="6" name="Audio 5">
            <a:hlinkClick r:id="" action="ppaction://media"/>
            <a:extLst>
              <a:ext uri="{FF2B5EF4-FFF2-40B4-BE49-F238E27FC236}">
                <a16:creationId xmlns:a16="http://schemas.microsoft.com/office/drawing/2014/main" id="{CB02F798-B95F-4520-9D21-19B74A6860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740664902"/>
      </p:ext>
    </p:extLst>
  </p:cSld>
  <p:clrMapOvr>
    <a:masterClrMapping/>
  </p:clrMapOvr>
  <p:transition spd="med" advTm="498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37</a:t>
            </a:fld>
            <a:endParaRPr lang="en-US" dirty="0"/>
          </a:p>
        </p:txBody>
      </p:sp>
      <p:sp>
        <p:nvSpPr>
          <p:cNvPr id="2" name="TextBox 1"/>
          <p:cNvSpPr txBox="1"/>
          <p:nvPr/>
        </p:nvSpPr>
        <p:spPr>
          <a:xfrm>
            <a:off x="722313" y="457200"/>
            <a:ext cx="9105899" cy="4747966"/>
          </a:xfrm>
          <a:prstGeom prst="rect">
            <a:avLst/>
          </a:prstGeom>
          <a:solidFill>
            <a:schemeClr val="bg1"/>
          </a:solidFill>
        </p:spPr>
        <p:txBody>
          <a:bodyPr wrap="square" rtlCol="0">
            <a:spAutoFit/>
          </a:bodyPr>
          <a:lstStyle/>
          <a:p>
            <a:pPr algn="ctr"/>
            <a:r>
              <a:rPr lang="en-US" sz="2800" b="1" dirty="0"/>
              <a:t>Payroll Reporting</a:t>
            </a:r>
          </a:p>
          <a:p>
            <a:endParaRPr lang="en-US" sz="1050" b="1" dirty="0"/>
          </a:p>
          <a:p>
            <a:r>
              <a:rPr lang="en-US" sz="2800" b="1" dirty="0">
                <a:solidFill>
                  <a:srgbClr val="0000FF"/>
                </a:solidFill>
              </a:rPr>
              <a:t>WORKER’S COMPENSATION</a:t>
            </a:r>
          </a:p>
          <a:p>
            <a:endParaRPr lang="en-US" sz="1050" b="1" dirty="0"/>
          </a:p>
          <a:p>
            <a:r>
              <a:rPr lang="en-US" sz="2400" b="1" dirty="0"/>
              <a:t>WORKFORCE SAFETY &amp; INSURANCE (WSI)</a:t>
            </a:r>
          </a:p>
          <a:p>
            <a:pPr lvl="1"/>
            <a:r>
              <a:rPr lang="en-US" b="1" dirty="0">
                <a:ln>
                  <a:solidFill>
                    <a:srgbClr val="0000FF"/>
                  </a:solidFill>
                </a:ln>
                <a:hlinkClick r:id="rId4"/>
              </a:rPr>
              <a:t>http://www.workforcesafety.com/</a:t>
            </a:r>
            <a:endParaRPr lang="en-US" b="1" dirty="0">
              <a:ln>
                <a:solidFill>
                  <a:srgbClr val="0000FF"/>
                </a:solidFill>
              </a:ln>
            </a:endParaRPr>
          </a:p>
          <a:p>
            <a:endParaRPr lang="en-US" b="1" dirty="0"/>
          </a:p>
          <a:p>
            <a:pPr marL="231775" indent="-231775">
              <a:buFont typeface="Arial" pitchFamily="34" charset="0"/>
              <a:buChar char="•"/>
            </a:pPr>
            <a:r>
              <a:rPr lang="en-US" sz="2000" b="1" dirty="0"/>
              <a:t>Send Annual Report to WSI by July 31</a:t>
            </a:r>
            <a:r>
              <a:rPr lang="en-US" sz="2000" b="1" baseline="30000" dirty="0"/>
              <a:t>st</a:t>
            </a:r>
          </a:p>
          <a:p>
            <a:pPr marL="231775" indent="-231775">
              <a:buFont typeface="Arial" pitchFamily="34" charset="0"/>
              <a:buChar char="•"/>
            </a:pPr>
            <a:endParaRPr lang="en-US" sz="800" b="1" baseline="30000" dirty="0"/>
          </a:p>
          <a:p>
            <a:pPr marL="231775" indent="-231775">
              <a:buFont typeface="Arial" pitchFamily="34" charset="0"/>
              <a:buChar char="•"/>
            </a:pPr>
            <a:r>
              <a:rPr lang="en-US" sz="2000" b="1" dirty="0"/>
              <a:t>Report Earnings From July 1</a:t>
            </a:r>
            <a:r>
              <a:rPr lang="en-US" sz="2000" b="1" baseline="30000" dirty="0"/>
              <a:t>st</a:t>
            </a:r>
            <a:r>
              <a:rPr lang="en-US" sz="2000" b="1" dirty="0"/>
              <a:t> – June 30</a:t>
            </a:r>
            <a:r>
              <a:rPr lang="en-US" sz="2000" b="1" baseline="30000" dirty="0"/>
              <a:t>th</a:t>
            </a:r>
            <a:endParaRPr lang="en-US" sz="2000" b="1" dirty="0"/>
          </a:p>
          <a:p>
            <a:pPr marL="231775" indent="-231775">
              <a:buFont typeface="Arial" pitchFamily="34" charset="0"/>
              <a:buChar char="•"/>
            </a:pPr>
            <a:endParaRPr lang="en-US" sz="800" b="1" dirty="0"/>
          </a:p>
          <a:p>
            <a:pPr marL="231775" indent="-231775">
              <a:buFont typeface="Arial" pitchFamily="34" charset="0"/>
              <a:buChar char="•"/>
            </a:pPr>
            <a:r>
              <a:rPr lang="en-US" sz="2000" b="1" dirty="0"/>
              <a:t>Employees are Grouped by Rate Classes That Establish Premiums Based on the Type of Work Preformed and Loss Ratios</a:t>
            </a:r>
          </a:p>
          <a:p>
            <a:pPr marL="231775" indent="-231775">
              <a:buFont typeface="Arial" pitchFamily="34" charset="0"/>
              <a:buChar char="•"/>
            </a:pPr>
            <a:endParaRPr lang="en-US" sz="800" b="1" dirty="0"/>
          </a:p>
          <a:p>
            <a:pPr marL="231775" indent="-231775">
              <a:buFont typeface="Arial" pitchFamily="34" charset="0"/>
              <a:buChar char="•"/>
            </a:pPr>
            <a:r>
              <a:rPr lang="en-US" sz="2000" b="1" dirty="0"/>
              <a:t>Wage Limit is $38,400 as of July 1,2022</a:t>
            </a:r>
          </a:p>
          <a:p>
            <a:pPr marL="231775" indent="-231775">
              <a:buFont typeface="Arial" pitchFamily="34" charset="0"/>
              <a:buChar char="•"/>
            </a:pPr>
            <a:endParaRPr lang="en-US" sz="800" b="1" dirty="0"/>
          </a:p>
          <a:p>
            <a:pPr marL="231775" indent="-231775">
              <a:buFont typeface="Arial" pitchFamily="34" charset="0"/>
              <a:buChar char="•"/>
            </a:pPr>
            <a:r>
              <a:rPr lang="en-US" sz="2000" b="1" dirty="0"/>
              <a:t>Annual Training can Reduce Premiums up to 30%</a:t>
            </a:r>
          </a:p>
          <a:p>
            <a:pPr>
              <a:lnSpc>
                <a:spcPct val="90000"/>
              </a:lnSpc>
            </a:pP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9412" y="304800"/>
            <a:ext cx="3867912" cy="2743200"/>
          </a:xfrm>
          <a:prstGeom prst="rect">
            <a:avLst/>
          </a:prstGeom>
        </p:spPr>
      </p:pic>
      <p:pic>
        <p:nvPicPr>
          <p:cNvPr id="6" name="Picture 2" descr="C:\Users\Business-HP1\AppData\Local\Microsoft\Windows\Temporary Internet Files\Content.IE5\0B1PLR5G\MC900441285[1].png"/>
          <p:cNvPicPr>
            <a:picLocks noChangeAspect="1" noChangeArrowheads="1"/>
          </p:cNvPicPr>
          <p:nvPr/>
        </p:nvPicPr>
        <p:blipFill>
          <a:blip r:embed="rId6" cstate="print"/>
          <a:srcRect/>
          <a:stretch>
            <a:fillRect/>
          </a:stretch>
        </p:blipFill>
        <p:spPr bwMode="auto">
          <a:xfrm>
            <a:off x="684212" y="5791200"/>
            <a:ext cx="762000" cy="762000"/>
          </a:xfrm>
          <a:prstGeom prst="rect">
            <a:avLst/>
          </a:prstGeom>
          <a:noFill/>
        </p:spPr>
      </p:pic>
      <p:pic>
        <p:nvPicPr>
          <p:cNvPr id="7" name="Audio 6">
            <a:hlinkClick r:id="" action="ppaction://media"/>
            <a:extLst>
              <a:ext uri="{FF2B5EF4-FFF2-40B4-BE49-F238E27FC236}">
                <a16:creationId xmlns:a16="http://schemas.microsoft.com/office/drawing/2014/main" id="{13E137A4-ED05-6083-1D1E-59DAFA27BA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88029534"/>
      </p:ext>
    </p:extLst>
  </p:cSld>
  <p:clrMapOvr>
    <a:masterClrMapping/>
  </p:clrMapOvr>
  <p:transition spd="med" advTm="6605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38</a:t>
            </a:fld>
            <a:endParaRPr lang="en-US" dirty="0"/>
          </a:p>
        </p:txBody>
      </p:sp>
      <p:sp>
        <p:nvSpPr>
          <p:cNvPr id="2" name="TextBox 1"/>
          <p:cNvSpPr txBox="1"/>
          <p:nvPr/>
        </p:nvSpPr>
        <p:spPr>
          <a:xfrm>
            <a:off x="684212" y="533400"/>
            <a:ext cx="8534400" cy="4755148"/>
          </a:xfrm>
          <a:prstGeom prst="rect">
            <a:avLst/>
          </a:prstGeom>
          <a:noFill/>
        </p:spPr>
        <p:txBody>
          <a:bodyPr wrap="square" rtlCol="0">
            <a:spAutoFit/>
          </a:bodyPr>
          <a:lstStyle/>
          <a:p>
            <a:pPr algn="ctr"/>
            <a:r>
              <a:rPr lang="en-US" sz="2800" b="1" dirty="0"/>
              <a:t>Payroll Reporting</a:t>
            </a:r>
          </a:p>
          <a:p>
            <a:endParaRPr lang="en-US" sz="1050" b="1" dirty="0"/>
          </a:p>
          <a:p>
            <a:r>
              <a:rPr lang="en-US" sz="2400" b="1" dirty="0"/>
              <a:t>WORKER’S COMPENSATION</a:t>
            </a:r>
          </a:p>
          <a:p>
            <a:endParaRPr lang="en-US" sz="1050" b="1" dirty="0"/>
          </a:p>
          <a:p>
            <a:r>
              <a:rPr lang="en-US" sz="2000" b="1" dirty="0"/>
              <a:t>WSI Considers </a:t>
            </a:r>
            <a:r>
              <a:rPr lang="en-US" sz="2000" b="1" dirty="0">
                <a:solidFill>
                  <a:srgbClr val="0000FF"/>
                </a:solidFill>
              </a:rPr>
              <a:t>Compensation</a:t>
            </a:r>
            <a:r>
              <a:rPr lang="en-US" sz="2000" b="1" dirty="0"/>
              <a:t> for an Employee’s Payroll to be the Following:</a:t>
            </a:r>
          </a:p>
          <a:p>
            <a:endParaRPr lang="en-US" sz="1000" b="1" dirty="0"/>
          </a:p>
          <a:p>
            <a:pPr marL="285750" indent="-285750">
              <a:buFont typeface="Arial" panose="020B0604020202020204" pitchFamily="34" charset="0"/>
              <a:buChar char="•"/>
            </a:pPr>
            <a:r>
              <a:rPr lang="en-US" b="1" dirty="0">
                <a:solidFill>
                  <a:srgbClr val="7030A0"/>
                </a:solidFill>
              </a:rPr>
              <a:t>Salary or Hourly Pay</a:t>
            </a:r>
          </a:p>
          <a:p>
            <a:pPr marL="285750" indent="-285750">
              <a:buFont typeface="Arial" panose="020B0604020202020204" pitchFamily="34" charset="0"/>
              <a:buChar char="•"/>
            </a:pPr>
            <a:r>
              <a:rPr lang="en-US" b="1" dirty="0">
                <a:solidFill>
                  <a:srgbClr val="7030A0"/>
                </a:solidFill>
              </a:rPr>
              <a:t>Bonuses</a:t>
            </a:r>
          </a:p>
          <a:p>
            <a:pPr marL="285750" indent="-285750">
              <a:buFont typeface="Arial" panose="020B0604020202020204" pitchFamily="34" charset="0"/>
              <a:buChar char="•"/>
            </a:pPr>
            <a:r>
              <a:rPr lang="en-US" b="1" dirty="0">
                <a:solidFill>
                  <a:srgbClr val="7030A0"/>
                </a:solidFill>
              </a:rPr>
              <a:t>Pay for Holiday, Vacations, and Sick Leave</a:t>
            </a:r>
          </a:p>
          <a:p>
            <a:pPr marL="285750" indent="-285750">
              <a:buFont typeface="Arial" panose="020B0604020202020204" pitchFamily="34" charset="0"/>
              <a:buChar char="•"/>
            </a:pPr>
            <a:r>
              <a:rPr lang="en-US" b="1" dirty="0">
                <a:solidFill>
                  <a:srgbClr val="7030A0"/>
                </a:solidFill>
              </a:rPr>
              <a:t>Rental Value of a House or Apartment Provided to an Employee as Part of Their Pay</a:t>
            </a:r>
          </a:p>
          <a:p>
            <a:pPr marL="285750" indent="-285750">
              <a:buFont typeface="Arial" panose="020B0604020202020204" pitchFamily="34" charset="0"/>
              <a:buChar char="•"/>
            </a:pPr>
            <a:r>
              <a:rPr lang="en-US" b="1" dirty="0">
                <a:solidFill>
                  <a:srgbClr val="7030A0"/>
                </a:solidFill>
              </a:rPr>
              <a:t>Value of Meals, Lodging, or Other Gratuities Received by an Employee as Part of Their Pay</a:t>
            </a:r>
          </a:p>
          <a:p>
            <a:pPr marL="285750" indent="-285750">
              <a:buFont typeface="Arial" panose="020B0604020202020204" pitchFamily="34" charset="0"/>
              <a:buChar char="•"/>
            </a:pPr>
            <a:r>
              <a:rPr lang="en-US" b="1" dirty="0">
                <a:solidFill>
                  <a:srgbClr val="7030A0"/>
                </a:solidFill>
              </a:rPr>
              <a:t>Reportable Tips</a:t>
            </a:r>
          </a:p>
          <a:p>
            <a:pPr marL="285750" indent="-285750">
              <a:buFont typeface="Arial" panose="020B0604020202020204" pitchFamily="34" charset="0"/>
              <a:buChar char="•"/>
            </a:pPr>
            <a:r>
              <a:rPr lang="en-US" b="1" dirty="0">
                <a:solidFill>
                  <a:srgbClr val="7030A0"/>
                </a:solidFill>
              </a:rPr>
              <a:t>Overtime Wages</a:t>
            </a:r>
          </a:p>
          <a:p>
            <a:pPr marL="285750" indent="-285750">
              <a:buFont typeface="Arial" panose="020B0604020202020204" pitchFamily="34" charset="0"/>
              <a:buChar char="•"/>
            </a:pPr>
            <a:r>
              <a:rPr lang="en-US" b="1" dirty="0">
                <a:solidFill>
                  <a:srgbClr val="7030A0"/>
                </a:solidFill>
              </a:rPr>
              <a:t>Employee Contributions or Cafeteria and 401(k) Plans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9012" y="4343400"/>
            <a:ext cx="2242458" cy="1308101"/>
          </a:xfrm>
          <a:prstGeom prst="rect">
            <a:avLst/>
          </a:prstGeom>
        </p:spPr>
      </p:pic>
      <p:pic>
        <p:nvPicPr>
          <p:cNvPr id="5" name="~PP260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pic>
        <p:nvPicPr>
          <p:cNvPr id="6" name="Picture 2" descr="C:\Users\Business-HP1\AppData\Local\Microsoft\Windows\Temporary Internet Files\Content.IE5\0B1PLR5G\MC900441285[1].png"/>
          <p:cNvPicPr>
            <a:picLocks noChangeAspect="1" noChangeArrowheads="1"/>
          </p:cNvPicPr>
          <p:nvPr/>
        </p:nvPicPr>
        <p:blipFill>
          <a:blip r:embed="rId6" cstate="print"/>
          <a:srcRect/>
          <a:stretch>
            <a:fillRect/>
          </a:stretch>
        </p:blipFill>
        <p:spPr bwMode="auto">
          <a:xfrm>
            <a:off x="684212" y="5791200"/>
            <a:ext cx="762000" cy="762000"/>
          </a:xfrm>
          <a:prstGeom prst="rect">
            <a:avLst/>
          </a:prstGeom>
          <a:noFill/>
        </p:spPr>
      </p:pic>
    </p:spTree>
    <p:extLst>
      <p:ext uri="{BB962C8B-B14F-4D97-AF65-F5344CB8AC3E}">
        <p14:creationId xmlns:p14="http://schemas.microsoft.com/office/powerpoint/2010/main" val="1978848974"/>
      </p:ext>
    </p:extLst>
  </p:cSld>
  <p:clrMapOvr>
    <a:masterClrMapping/>
  </p:clrMapOvr>
  <p:transition spd="med" advTm="388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39</a:t>
            </a:fld>
            <a:endParaRPr lang="en-US" dirty="0"/>
          </a:p>
        </p:txBody>
      </p:sp>
      <p:sp>
        <p:nvSpPr>
          <p:cNvPr id="2" name="TextBox 1"/>
          <p:cNvSpPr txBox="1"/>
          <p:nvPr/>
        </p:nvSpPr>
        <p:spPr>
          <a:xfrm>
            <a:off x="684212" y="685800"/>
            <a:ext cx="10744200" cy="5562600"/>
          </a:xfrm>
          <a:prstGeom prst="rect">
            <a:avLst/>
          </a:prstGeom>
          <a:noFill/>
        </p:spPr>
        <p:txBody>
          <a:bodyPr wrap="square" rtlCol="0">
            <a:spAutoFit/>
          </a:bodyPr>
          <a:lstStyle/>
          <a:p>
            <a:pPr>
              <a:lnSpc>
                <a:spcPct val="90000"/>
              </a:lnSpc>
            </a:pPr>
            <a:endParaRPr lang="en-US" dirty="0"/>
          </a:p>
        </p:txBody>
      </p:sp>
      <p:sp>
        <p:nvSpPr>
          <p:cNvPr id="5" name="TextBox 4"/>
          <p:cNvSpPr txBox="1"/>
          <p:nvPr/>
        </p:nvSpPr>
        <p:spPr>
          <a:xfrm>
            <a:off x="646113" y="457200"/>
            <a:ext cx="9182099" cy="5858527"/>
          </a:xfrm>
          <a:prstGeom prst="rect">
            <a:avLst/>
          </a:prstGeom>
          <a:noFill/>
        </p:spPr>
        <p:txBody>
          <a:bodyPr wrap="square" rtlCol="0">
            <a:spAutoFit/>
          </a:bodyPr>
          <a:lstStyle/>
          <a:p>
            <a:r>
              <a:rPr lang="en-US" sz="2800" b="1" dirty="0"/>
              <a:t>WORKER’S COMPENSATION</a:t>
            </a:r>
          </a:p>
          <a:p>
            <a:endParaRPr lang="en-US" sz="1050" b="1" dirty="0"/>
          </a:p>
          <a:p>
            <a:endParaRPr lang="en-US" b="1" dirty="0"/>
          </a:p>
          <a:p>
            <a:pPr marL="231775" indent="-231775"/>
            <a:r>
              <a:rPr lang="en-US" sz="3600" b="1" dirty="0"/>
              <a:t>File </a:t>
            </a:r>
            <a:r>
              <a:rPr lang="en-US" sz="3600" b="1" i="1" u="sng" dirty="0">
                <a:solidFill>
                  <a:srgbClr val="C00000"/>
                </a:solidFill>
              </a:rPr>
              <a:t>ALL</a:t>
            </a:r>
            <a:r>
              <a:rPr lang="en-US" sz="3600" b="1" dirty="0"/>
              <a:t> New Claims Within </a:t>
            </a:r>
            <a:r>
              <a:rPr lang="en-US" sz="3600" b="1" i="1" u="sng" dirty="0">
                <a:solidFill>
                  <a:srgbClr val="C00000"/>
                </a:solidFill>
              </a:rPr>
              <a:t>7 DAYS of RECEIVING NOTICE of INJURY</a:t>
            </a:r>
          </a:p>
          <a:p>
            <a:pPr marL="231775" indent="-231775"/>
            <a:endParaRPr lang="en-US" sz="800" b="1" dirty="0"/>
          </a:p>
          <a:p>
            <a:pPr marL="342900" indent="-342900" algn="ctr"/>
            <a:endParaRPr lang="en-US" sz="2800" b="1" dirty="0"/>
          </a:p>
          <a:p>
            <a:pPr marL="342900" indent="-342900" algn="ctr"/>
            <a:r>
              <a:rPr lang="en-US" sz="2800" b="1" dirty="0"/>
              <a:t>Even If The Employee Says ,</a:t>
            </a:r>
          </a:p>
          <a:p>
            <a:pPr marL="342900" indent="-342900" algn="ctr"/>
            <a:r>
              <a:rPr lang="en-US" sz="2800" b="1" i="1" dirty="0">
                <a:solidFill>
                  <a:srgbClr val="C00000"/>
                </a:solidFill>
              </a:rPr>
              <a:t>“I’m Fine And We Don’t Need To File A Claim!”</a:t>
            </a:r>
          </a:p>
          <a:p>
            <a:pPr marL="342900" indent="-342900" algn="ctr"/>
            <a:endParaRPr lang="en-US" sz="2800" b="1" i="1" dirty="0">
              <a:solidFill>
                <a:srgbClr val="C00000"/>
              </a:solidFill>
            </a:endParaRPr>
          </a:p>
          <a:p>
            <a:pPr marL="231775" indent="-231775"/>
            <a:endParaRPr lang="en-US" sz="800" b="1" dirty="0"/>
          </a:p>
          <a:p>
            <a:r>
              <a:rPr lang="en-US" sz="2000" b="1" dirty="0">
                <a:solidFill>
                  <a:srgbClr val="7030A0"/>
                </a:solidFill>
              </a:rPr>
              <a:t>If No Report Of Injury Is Filed And The Employee Decides Later That They Want To File A Claim Weeks Or Months Later –</a:t>
            </a:r>
          </a:p>
          <a:p>
            <a:pPr marL="231775" indent="-231775"/>
            <a:endParaRPr lang="en-US" sz="600" b="1" dirty="0">
              <a:solidFill>
                <a:srgbClr val="7030A0"/>
              </a:solidFill>
            </a:endParaRPr>
          </a:p>
          <a:p>
            <a:pPr marL="231775" indent="-231775" algn="ctr"/>
            <a:r>
              <a:rPr lang="en-US" sz="2800" b="1" dirty="0">
                <a:solidFill>
                  <a:srgbClr val="7030A0"/>
                </a:solidFill>
              </a:rPr>
              <a:t>The District Is Assumed To Be Liable</a:t>
            </a:r>
          </a:p>
          <a:p>
            <a:pPr marL="231775" indent="-231775" algn="ctr"/>
            <a:r>
              <a:rPr lang="en-US" sz="2800" b="1" dirty="0"/>
              <a:t>Whether They Are Or Not!</a:t>
            </a:r>
          </a:p>
          <a:p>
            <a:pPr>
              <a:lnSpc>
                <a:spcPct val="90000"/>
              </a:lnSpc>
            </a:pPr>
            <a:endParaRPr lang="en-US" dirty="0"/>
          </a:p>
        </p:txBody>
      </p:sp>
      <p:pic>
        <p:nvPicPr>
          <p:cNvPr id="6" name="Picture 2" descr="C:\Users\Business-HP1\AppData\Local\Microsoft\Windows\Temporary Internet Files\Content.IE5\DZ6SKSUD\MC900232049[1].wmf"/>
          <p:cNvPicPr>
            <a:picLocks noChangeAspect="1" noChangeArrowheads="1"/>
          </p:cNvPicPr>
          <p:nvPr/>
        </p:nvPicPr>
        <p:blipFill>
          <a:blip r:embed="rId4" cstate="print"/>
          <a:srcRect/>
          <a:stretch>
            <a:fillRect/>
          </a:stretch>
        </p:blipFill>
        <p:spPr bwMode="auto">
          <a:xfrm>
            <a:off x="9980612" y="4343400"/>
            <a:ext cx="1706578" cy="1868032"/>
          </a:xfrm>
          <a:prstGeom prst="rect">
            <a:avLst/>
          </a:prstGeom>
          <a:noFill/>
        </p:spPr>
      </p:pic>
      <p:pic>
        <p:nvPicPr>
          <p:cNvPr id="3" name="Audio 2">
            <a:hlinkClick r:id="" action="ppaction://media"/>
            <a:extLst>
              <a:ext uri="{FF2B5EF4-FFF2-40B4-BE49-F238E27FC236}">
                <a16:creationId xmlns:a16="http://schemas.microsoft.com/office/drawing/2014/main" id="{38B6381F-AA36-4DF5-9ED1-546AB28F12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961594821"/>
      </p:ext>
    </p:extLst>
  </p:cSld>
  <p:clrMapOvr>
    <a:masterClrMapping/>
  </p:clrMapOvr>
  <p:transition spd="med" advTm="6580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4</a:t>
            </a:fld>
            <a:endParaRPr lang="en-US" dirty="0"/>
          </a:p>
        </p:txBody>
      </p:sp>
      <p:sp>
        <p:nvSpPr>
          <p:cNvPr id="2" name="TextBox 1"/>
          <p:cNvSpPr txBox="1"/>
          <p:nvPr/>
        </p:nvSpPr>
        <p:spPr>
          <a:xfrm>
            <a:off x="531813" y="609600"/>
            <a:ext cx="9296400" cy="3637919"/>
          </a:xfrm>
          <a:prstGeom prst="rect">
            <a:avLst/>
          </a:prstGeom>
          <a:noFill/>
        </p:spPr>
        <p:txBody>
          <a:bodyPr wrap="square" rtlCol="0">
            <a:spAutoFit/>
          </a:bodyPr>
          <a:lstStyle/>
          <a:p>
            <a:pPr>
              <a:lnSpc>
                <a:spcPct val="90000"/>
              </a:lnSpc>
            </a:pPr>
            <a:r>
              <a:rPr lang="en-US" sz="3600" b="1" dirty="0"/>
              <a:t>Benefits and Protections of FMLA</a:t>
            </a:r>
          </a:p>
          <a:p>
            <a:pPr>
              <a:lnSpc>
                <a:spcPct val="90000"/>
              </a:lnSpc>
            </a:pPr>
            <a:endParaRPr lang="en-US" sz="2000" dirty="0"/>
          </a:p>
          <a:p>
            <a:pPr>
              <a:lnSpc>
                <a:spcPct val="90000"/>
              </a:lnSpc>
            </a:pPr>
            <a:r>
              <a:rPr lang="en-US" sz="2000" dirty="0"/>
              <a:t>During FMLA Leave, the District </a:t>
            </a:r>
            <a:r>
              <a:rPr lang="en-US" sz="2000" b="1" u="sng" dirty="0">
                <a:solidFill>
                  <a:srgbClr val="C00000"/>
                </a:solidFill>
              </a:rPr>
              <a:t>MUST</a:t>
            </a:r>
            <a:r>
              <a:rPr lang="en-US" sz="2000" dirty="0"/>
              <a:t> </a:t>
            </a:r>
            <a:r>
              <a:rPr lang="en-US" sz="2000" i="1" dirty="0">
                <a:solidFill>
                  <a:srgbClr val="7030A0"/>
                </a:solidFill>
              </a:rPr>
              <a:t>Maintain the Employee’s Health Coverage Under and “Group Health Plan” on the Same Terms as if the Employee had Continued to Work</a:t>
            </a:r>
            <a:r>
              <a:rPr lang="en-US" sz="2000" dirty="0">
                <a:solidFill>
                  <a:srgbClr val="7030A0"/>
                </a:solidFill>
              </a:rPr>
              <a:t>.</a:t>
            </a:r>
          </a:p>
          <a:p>
            <a:pPr>
              <a:lnSpc>
                <a:spcPct val="90000"/>
              </a:lnSpc>
            </a:pPr>
            <a:endParaRPr lang="en-US" sz="2000" dirty="0"/>
          </a:p>
          <a:p>
            <a:pPr>
              <a:lnSpc>
                <a:spcPct val="90000"/>
              </a:lnSpc>
            </a:pPr>
            <a:r>
              <a:rPr lang="en-US" sz="2000" dirty="0"/>
              <a:t>Upon Return from FMLA Leave, Most Employees Must be Restored to Their Original or Equivalent Positions with Equivalent Pay, Benefits, and Other Employment Terms.</a:t>
            </a:r>
          </a:p>
          <a:p>
            <a:pPr>
              <a:lnSpc>
                <a:spcPct val="90000"/>
              </a:lnSpc>
            </a:pPr>
            <a:endParaRPr lang="en-US" sz="2000" dirty="0"/>
          </a:p>
          <a:p>
            <a:pPr>
              <a:lnSpc>
                <a:spcPct val="90000"/>
              </a:lnSpc>
            </a:pPr>
            <a:r>
              <a:rPr lang="en-US" sz="2000" dirty="0"/>
              <a:t>Use of FMLA Leave </a:t>
            </a:r>
            <a:r>
              <a:rPr lang="en-US" sz="2000" dirty="0">
                <a:solidFill>
                  <a:srgbClr val="FF00FF"/>
                </a:solidFill>
              </a:rPr>
              <a:t>Cannot</a:t>
            </a:r>
            <a:r>
              <a:rPr lang="en-US" sz="2000" dirty="0"/>
              <a:t> Result in the Loss of Any Employment Benefits that Accrued Prior to the Start of the Employee’s Leave.</a:t>
            </a:r>
          </a:p>
        </p:txBody>
      </p:sp>
      <p:pic>
        <p:nvPicPr>
          <p:cNvPr id="6" name="~PP23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9412" y="4191000"/>
            <a:ext cx="2552699" cy="1777317"/>
          </a:xfrm>
          <a:prstGeom prst="rect">
            <a:avLst/>
          </a:prstGeom>
        </p:spPr>
      </p:pic>
      <p:pic>
        <p:nvPicPr>
          <p:cNvPr id="7" name="Picture 2" descr="C:\Users\Business-HP1\AppData\Local\Microsoft\Windows\Temporary Internet Files\Content.IE5\0B1PLR5G\MC900441285[1].png"/>
          <p:cNvPicPr>
            <a:picLocks noChangeAspect="1" noChangeArrowheads="1"/>
          </p:cNvPicPr>
          <p:nvPr/>
        </p:nvPicPr>
        <p:blipFill>
          <a:blip r:embed="rId6" cstate="print"/>
          <a:srcRect/>
          <a:stretch>
            <a:fillRect/>
          </a:stretch>
        </p:blipFill>
        <p:spPr bwMode="auto">
          <a:xfrm>
            <a:off x="684212" y="5791200"/>
            <a:ext cx="762000" cy="762000"/>
          </a:xfrm>
          <a:prstGeom prst="rect">
            <a:avLst/>
          </a:prstGeom>
          <a:noFill/>
        </p:spPr>
      </p:pic>
    </p:spTree>
    <p:extLst>
      <p:ext uri="{BB962C8B-B14F-4D97-AF65-F5344CB8AC3E}">
        <p14:creationId xmlns:p14="http://schemas.microsoft.com/office/powerpoint/2010/main" val="449770601"/>
      </p:ext>
    </p:extLst>
  </p:cSld>
  <p:clrMapOvr>
    <a:masterClrMapping/>
  </p:clrMapOvr>
  <p:transition spd="med" advTm="409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40</a:t>
            </a:fld>
            <a:endParaRPr lang="en-US" dirty="0"/>
          </a:p>
        </p:txBody>
      </p:sp>
      <p:sp>
        <p:nvSpPr>
          <p:cNvPr id="2" name="TextBox 1"/>
          <p:cNvSpPr txBox="1"/>
          <p:nvPr/>
        </p:nvSpPr>
        <p:spPr>
          <a:xfrm>
            <a:off x="531812" y="762000"/>
            <a:ext cx="8686800" cy="2834622"/>
          </a:xfrm>
          <a:prstGeom prst="rect">
            <a:avLst/>
          </a:prstGeom>
          <a:noFill/>
        </p:spPr>
        <p:txBody>
          <a:bodyPr wrap="square" rtlCol="0">
            <a:spAutoFit/>
          </a:bodyPr>
          <a:lstStyle/>
          <a:p>
            <a:r>
              <a:rPr lang="en-US" sz="3600" b="1" dirty="0"/>
              <a:t>ND Employee Compensation Report</a:t>
            </a:r>
          </a:p>
          <a:p>
            <a:endParaRPr lang="en-US" dirty="0"/>
          </a:p>
          <a:p>
            <a:r>
              <a:rPr lang="en-US" dirty="0"/>
              <a:t>The North Dakota Employee Compensation Report is Used by North Dakota School Districts to Report to DPI (Through STARS).</a:t>
            </a:r>
          </a:p>
          <a:p>
            <a:endParaRPr lang="en-US" dirty="0"/>
          </a:p>
          <a:p>
            <a:r>
              <a:rPr lang="en-US" dirty="0"/>
              <a:t>This Mandated Report is Generated Annually to Produce Compensation Totals for Employees Based on the Types of Compensation They Received Throughout the Year.  </a:t>
            </a:r>
          </a:p>
          <a:p>
            <a:pPr>
              <a:lnSpc>
                <a:spcPct val="90000"/>
              </a:lnSpc>
            </a:pP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6012" y="3429000"/>
            <a:ext cx="4648200" cy="3236309"/>
          </a:xfrm>
          <a:prstGeom prst="rect">
            <a:avLst/>
          </a:prstGeom>
        </p:spPr>
      </p:pic>
      <p:pic>
        <p:nvPicPr>
          <p:cNvPr id="6" name="~PP67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1976174213"/>
      </p:ext>
    </p:extLst>
  </p:cSld>
  <p:clrMapOvr>
    <a:masterClrMapping/>
  </p:clrMapOvr>
  <p:transition spd="med" advTm="412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41</a:t>
            </a:fld>
            <a:endParaRPr lang="en-US" dirty="0"/>
          </a:p>
        </p:txBody>
      </p:sp>
      <p:sp>
        <p:nvSpPr>
          <p:cNvPr id="2" name="TextBox 1"/>
          <p:cNvSpPr txBox="1"/>
          <p:nvPr/>
        </p:nvSpPr>
        <p:spPr>
          <a:xfrm>
            <a:off x="455612" y="609600"/>
            <a:ext cx="11125200" cy="4881336"/>
          </a:xfrm>
          <a:prstGeom prst="rect">
            <a:avLst/>
          </a:prstGeom>
          <a:noFill/>
        </p:spPr>
        <p:txBody>
          <a:bodyPr wrap="square" rtlCol="0">
            <a:spAutoFit/>
          </a:bodyPr>
          <a:lstStyle/>
          <a:p>
            <a:r>
              <a:rPr lang="en-US" sz="3200" b="1" dirty="0"/>
              <a:t>UNEMPLOYMENT COMPENSATION</a:t>
            </a:r>
          </a:p>
          <a:p>
            <a:endParaRPr lang="en-US" sz="1050" b="1" dirty="0"/>
          </a:p>
          <a:p>
            <a:r>
              <a:rPr lang="en-US" sz="2400" b="1" dirty="0"/>
              <a:t>Report Is Based on Salaries For Different Rate Classes </a:t>
            </a:r>
          </a:p>
          <a:p>
            <a:endParaRPr lang="en-US" sz="1050" b="1" dirty="0"/>
          </a:p>
          <a:p>
            <a:r>
              <a:rPr lang="en-US" sz="2000" b="1" dirty="0"/>
              <a:t>Report Salaries For Each Quarter Ending: </a:t>
            </a:r>
          </a:p>
          <a:p>
            <a:endParaRPr lang="en-US" sz="800" b="1" dirty="0"/>
          </a:p>
          <a:p>
            <a:pPr marL="231775" indent="-231775">
              <a:buFont typeface="Arial" pitchFamily="34" charset="0"/>
              <a:buChar char="•"/>
            </a:pPr>
            <a:r>
              <a:rPr lang="en-US" b="1" dirty="0"/>
              <a:t>September 30</a:t>
            </a:r>
            <a:r>
              <a:rPr lang="en-US" b="1" baseline="30000" dirty="0"/>
              <a:t>th</a:t>
            </a:r>
            <a:endParaRPr lang="en-US" b="1" dirty="0"/>
          </a:p>
          <a:p>
            <a:pPr marL="231775" indent="-231775">
              <a:buFont typeface="Arial" pitchFamily="34" charset="0"/>
              <a:buChar char="•"/>
            </a:pPr>
            <a:r>
              <a:rPr lang="en-US" b="1" dirty="0"/>
              <a:t>December 31</a:t>
            </a:r>
            <a:r>
              <a:rPr lang="en-US" b="1" baseline="30000" dirty="0"/>
              <a:t>st</a:t>
            </a:r>
            <a:endParaRPr lang="en-US" b="1" dirty="0"/>
          </a:p>
          <a:p>
            <a:pPr marL="231775" indent="-231775">
              <a:buFont typeface="Arial" pitchFamily="34" charset="0"/>
              <a:buChar char="•"/>
            </a:pPr>
            <a:r>
              <a:rPr lang="en-US" b="1" dirty="0"/>
              <a:t>March 31</a:t>
            </a:r>
            <a:r>
              <a:rPr lang="en-US" b="1" baseline="30000" dirty="0"/>
              <a:t>st</a:t>
            </a:r>
            <a:endParaRPr lang="en-US" b="1" dirty="0"/>
          </a:p>
          <a:p>
            <a:pPr marL="231775" indent="-231775">
              <a:buFont typeface="Arial" pitchFamily="34" charset="0"/>
              <a:buChar char="•"/>
            </a:pPr>
            <a:r>
              <a:rPr lang="en-US" b="1" dirty="0"/>
              <a:t>June 30</a:t>
            </a:r>
            <a:r>
              <a:rPr lang="en-US" b="1" baseline="30000" dirty="0"/>
              <a:t>th</a:t>
            </a:r>
          </a:p>
          <a:p>
            <a:endParaRPr lang="en-US" b="1" dirty="0"/>
          </a:p>
          <a:p>
            <a:r>
              <a:rPr lang="en-US" sz="2000" b="1" dirty="0"/>
              <a:t>Report Earnings For Quarter By:</a:t>
            </a:r>
          </a:p>
          <a:p>
            <a:endParaRPr lang="en-US" sz="800" b="1" dirty="0"/>
          </a:p>
          <a:p>
            <a:pPr marL="231775" indent="-231775">
              <a:buFont typeface="Arial" pitchFamily="34" charset="0"/>
              <a:buChar char="•"/>
            </a:pPr>
            <a:r>
              <a:rPr lang="en-US" b="1" dirty="0"/>
              <a:t>October 31</a:t>
            </a:r>
            <a:r>
              <a:rPr lang="en-US" b="1" baseline="30000" dirty="0"/>
              <a:t>st</a:t>
            </a:r>
            <a:endParaRPr lang="en-US" b="1" dirty="0"/>
          </a:p>
          <a:p>
            <a:pPr marL="231775" indent="-231775">
              <a:buFont typeface="Arial" pitchFamily="34" charset="0"/>
              <a:buChar char="•"/>
            </a:pPr>
            <a:r>
              <a:rPr lang="en-US" b="1" dirty="0"/>
              <a:t>January 31</a:t>
            </a:r>
            <a:r>
              <a:rPr lang="en-US" b="1" baseline="30000" dirty="0"/>
              <a:t>st</a:t>
            </a:r>
            <a:endParaRPr lang="en-US" b="1" dirty="0"/>
          </a:p>
          <a:p>
            <a:pPr marL="231775" indent="-231775">
              <a:buFont typeface="Arial" pitchFamily="34" charset="0"/>
              <a:buChar char="•"/>
            </a:pPr>
            <a:r>
              <a:rPr lang="en-US" b="1" dirty="0"/>
              <a:t>April 30</a:t>
            </a:r>
            <a:r>
              <a:rPr lang="en-US" b="1" baseline="30000" dirty="0"/>
              <a:t>th</a:t>
            </a:r>
            <a:endParaRPr lang="en-US" b="1" dirty="0"/>
          </a:p>
          <a:p>
            <a:pPr marL="231775" indent="-231775">
              <a:buFont typeface="Arial" pitchFamily="34" charset="0"/>
              <a:buChar char="•"/>
            </a:pPr>
            <a:r>
              <a:rPr lang="en-US" b="1" dirty="0"/>
              <a:t>July 31</a:t>
            </a:r>
            <a:r>
              <a:rPr lang="en-US" b="1" baseline="30000" dirty="0"/>
              <a:t>st</a:t>
            </a:r>
            <a:endParaRPr lang="en-US" b="1" dirty="0"/>
          </a:p>
          <a:p>
            <a:pPr>
              <a:lnSpc>
                <a:spcPct val="90000"/>
              </a:lnSpc>
            </a:pP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2412" y="2819400"/>
            <a:ext cx="6000750" cy="3000375"/>
          </a:xfrm>
          <a:prstGeom prst="rect">
            <a:avLst/>
          </a:prstGeom>
        </p:spPr>
      </p:pic>
      <p:pic>
        <p:nvPicPr>
          <p:cNvPr id="5" name="~PP277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pic>
        <p:nvPicPr>
          <p:cNvPr id="6" name="Picture 2" descr="C:\Users\Business-HP1\AppData\Local\Microsoft\Windows\Temporary Internet Files\Content.IE5\0B1PLR5G\MC900441285[1].png"/>
          <p:cNvPicPr>
            <a:picLocks noChangeAspect="1" noChangeArrowheads="1"/>
          </p:cNvPicPr>
          <p:nvPr/>
        </p:nvPicPr>
        <p:blipFill>
          <a:blip r:embed="rId6" cstate="print"/>
          <a:srcRect/>
          <a:stretch>
            <a:fillRect/>
          </a:stretch>
        </p:blipFill>
        <p:spPr bwMode="auto">
          <a:xfrm>
            <a:off x="684212" y="5791200"/>
            <a:ext cx="762000" cy="762000"/>
          </a:xfrm>
          <a:prstGeom prst="rect">
            <a:avLst/>
          </a:prstGeom>
          <a:noFill/>
        </p:spPr>
      </p:pic>
    </p:spTree>
    <p:extLst>
      <p:ext uri="{BB962C8B-B14F-4D97-AF65-F5344CB8AC3E}">
        <p14:creationId xmlns:p14="http://schemas.microsoft.com/office/powerpoint/2010/main" val="1676388221"/>
      </p:ext>
    </p:extLst>
  </p:cSld>
  <p:clrMapOvr>
    <a:masterClrMapping/>
  </p:clrMapOvr>
  <p:transition spd="med" advTm="265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42</a:t>
            </a:fld>
            <a:endParaRPr lang="en-US" dirty="0"/>
          </a:p>
        </p:txBody>
      </p:sp>
      <p:sp>
        <p:nvSpPr>
          <p:cNvPr id="2" name="TextBox 1"/>
          <p:cNvSpPr txBox="1"/>
          <p:nvPr/>
        </p:nvSpPr>
        <p:spPr>
          <a:xfrm>
            <a:off x="303212" y="1143000"/>
            <a:ext cx="9753600" cy="4385816"/>
          </a:xfrm>
          <a:prstGeom prst="rect">
            <a:avLst/>
          </a:prstGeom>
          <a:noFill/>
        </p:spPr>
        <p:txBody>
          <a:bodyPr wrap="square" rtlCol="0">
            <a:spAutoFit/>
          </a:bodyPr>
          <a:lstStyle/>
          <a:p>
            <a:pPr algn="ctr">
              <a:lnSpc>
                <a:spcPct val="90000"/>
              </a:lnSpc>
            </a:pPr>
            <a:r>
              <a:rPr lang="en-US" sz="4800" b="1" dirty="0"/>
              <a:t>Remember</a:t>
            </a:r>
          </a:p>
          <a:p>
            <a:pPr>
              <a:lnSpc>
                <a:spcPct val="90000"/>
              </a:lnSpc>
            </a:pPr>
            <a:endParaRPr lang="en-US" dirty="0"/>
          </a:p>
          <a:p>
            <a:pPr>
              <a:lnSpc>
                <a:spcPct val="90000"/>
              </a:lnSpc>
            </a:pPr>
            <a:r>
              <a:rPr lang="en-US" sz="3200" b="1" dirty="0"/>
              <a:t>The Information You Supply for Unemployment Claims and Inquiries From Job Service is</a:t>
            </a:r>
          </a:p>
          <a:p>
            <a:pPr>
              <a:lnSpc>
                <a:spcPct val="90000"/>
              </a:lnSpc>
            </a:pPr>
            <a:endParaRPr lang="en-US" sz="3600" b="1" dirty="0"/>
          </a:p>
          <a:p>
            <a:pPr algn="ctr">
              <a:lnSpc>
                <a:spcPct val="90000"/>
              </a:lnSpc>
            </a:pPr>
            <a:r>
              <a:rPr lang="en-US" sz="5400" b="1" i="1" u="sng" dirty="0">
                <a:solidFill>
                  <a:srgbClr val="0000FF"/>
                </a:solidFill>
              </a:rPr>
              <a:t>CONFIDENTIAL!</a:t>
            </a:r>
          </a:p>
          <a:p>
            <a:pPr algn="ctr">
              <a:lnSpc>
                <a:spcPct val="90000"/>
              </a:lnSpc>
            </a:pPr>
            <a:endParaRPr lang="en-US" sz="3200" b="1" dirty="0"/>
          </a:p>
          <a:p>
            <a:pPr>
              <a:lnSpc>
                <a:spcPct val="90000"/>
              </a:lnSpc>
            </a:pPr>
            <a:endParaRPr lang="en-US" dirty="0"/>
          </a:p>
          <a:p>
            <a:pPr algn="ctr">
              <a:lnSpc>
                <a:spcPct val="90000"/>
              </a:lnSpc>
            </a:pPr>
            <a:r>
              <a:rPr lang="en-US" sz="4000" b="1" dirty="0"/>
              <a:t>So, Tell the </a:t>
            </a:r>
            <a:r>
              <a:rPr lang="en-US" sz="4000" b="1" dirty="0">
                <a:solidFill>
                  <a:srgbClr val="0000FF"/>
                </a:solidFill>
              </a:rPr>
              <a:t>TRUTH</a:t>
            </a:r>
          </a:p>
        </p:txBody>
      </p:sp>
      <p:pic>
        <p:nvPicPr>
          <p:cNvPr id="6" name="~PP45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4212" y="2895600"/>
            <a:ext cx="3505200" cy="2185882"/>
          </a:xfrm>
          <a:prstGeom prst="rect">
            <a:avLst/>
          </a:prstGeom>
        </p:spPr>
      </p:pic>
    </p:spTree>
    <p:extLst>
      <p:ext uri="{BB962C8B-B14F-4D97-AF65-F5344CB8AC3E}">
        <p14:creationId xmlns:p14="http://schemas.microsoft.com/office/powerpoint/2010/main" val="3463445799"/>
      </p:ext>
    </p:extLst>
  </p:cSld>
  <p:clrMapOvr>
    <a:masterClrMapping/>
  </p:clrMapOvr>
  <p:transition spd="med" advTm="394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6600" b="1" dirty="0">
                <a:solidFill>
                  <a:schemeClr val="accent2">
                    <a:lumMod val="50000"/>
                  </a:schemeClr>
                </a:solidFill>
              </a:rPr>
              <a:t>Payroll</a:t>
            </a:r>
            <a:br>
              <a:rPr lang="en-US" sz="6600" b="1" dirty="0">
                <a:solidFill>
                  <a:schemeClr val="accent2">
                    <a:lumMod val="50000"/>
                  </a:schemeClr>
                </a:solidFill>
              </a:rPr>
            </a:br>
            <a:r>
              <a:rPr lang="en-US" sz="6600" b="1" dirty="0">
                <a:solidFill>
                  <a:schemeClr val="accent2">
                    <a:lumMod val="50000"/>
                  </a:schemeClr>
                </a:solidFill>
              </a:rPr>
              <a:t> Record Retention</a:t>
            </a:r>
          </a:p>
        </p:txBody>
      </p:sp>
      <p:sp>
        <p:nvSpPr>
          <p:cNvPr id="4" name="Slide Number Placeholder 3"/>
          <p:cNvSpPr>
            <a:spLocks noGrp="1"/>
          </p:cNvSpPr>
          <p:nvPr>
            <p:ph type="sldNum" sz="quarter" idx="12"/>
          </p:nvPr>
        </p:nvSpPr>
        <p:spPr/>
        <p:txBody>
          <a:bodyPr/>
          <a:lstStyle/>
          <a:p>
            <a:fld id="{81FEFA0A-2F20-4B60-98C6-5FFDA469AA1C}" type="slidenum">
              <a:rPr lang="en-US" smtClean="0"/>
              <a:pPr/>
              <a:t>43</a:t>
            </a:fld>
            <a:endParaRPr lang="en-US" dirty="0"/>
          </a:p>
        </p:txBody>
      </p:sp>
      <p:pic>
        <p:nvPicPr>
          <p:cNvPr id="6" name="~PP395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2420459476"/>
      </p:ext>
    </p:extLst>
  </p:cSld>
  <p:clrMapOvr>
    <a:masterClrMapping/>
  </p:clrMapOvr>
  <p:transition spd="med" advTm="98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44</a:t>
            </a:fld>
            <a:endParaRPr lang="en-US" dirty="0"/>
          </a:p>
        </p:txBody>
      </p:sp>
      <p:sp>
        <p:nvSpPr>
          <p:cNvPr id="2" name="TextBox 1"/>
          <p:cNvSpPr txBox="1"/>
          <p:nvPr/>
        </p:nvSpPr>
        <p:spPr>
          <a:xfrm>
            <a:off x="531812" y="685800"/>
            <a:ext cx="9144000" cy="5666167"/>
          </a:xfrm>
          <a:prstGeom prst="rect">
            <a:avLst/>
          </a:prstGeom>
          <a:noFill/>
        </p:spPr>
        <p:txBody>
          <a:bodyPr wrap="square" rtlCol="0">
            <a:spAutoFit/>
          </a:bodyPr>
          <a:lstStyle/>
          <a:p>
            <a:r>
              <a:rPr lang="en-US" b="1" dirty="0"/>
              <a:t>ND CENTURY CODE REQUIRES THAT PAYROLL RECORDS BE RETAINED </a:t>
            </a:r>
          </a:p>
          <a:p>
            <a:r>
              <a:rPr lang="en-US" b="1" u="sng" dirty="0">
                <a:solidFill>
                  <a:srgbClr val="C00000"/>
                </a:solidFill>
              </a:rPr>
              <a:t>AS A PERMANENT RECORD</a:t>
            </a:r>
          </a:p>
          <a:p>
            <a:endParaRPr lang="en-US" sz="800" dirty="0"/>
          </a:p>
          <a:p>
            <a:r>
              <a:rPr lang="en-US" b="1" dirty="0"/>
              <a:t>That Should Include An Annual Payroll Register (For the </a:t>
            </a:r>
            <a:r>
              <a:rPr lang="en-US" b="1" dirty="0">
                <a:solidFill>
                  <a:srgbClr val="0000FF"/>
                </a:solidFill>
              </a:rPr>
              <a:t>Annual Financial Report</a:t>
            </a:r>
            <a:r>
              <a:rPr lang="en-US" b="1" dirty="0"/>
              <a:t>) That Includes:</a:t>
            </a:r>
          </a:p>
          <a:p>
            <a:endParaRPr lang="en-US" sz="800" b="1" dirty="0"/>
          </a:p>
          <a:p>
            <a:pPr marL="231775" indent="-231775">
              <a:buFont typeface="Arial" pitchFamily="34" charset="0"/>
              <a:buChar char="•"/>
            </a:pPr>
            <a:r>
              <a:rPr lang="en-US" b="1" dirty="0"/>
              <a:t>Wages Earned</a:t>
            </a:r>
          </a:p>
          <a:p>
            <a:pPr marL="231775" indent="-231775">
              <a:buFont typeface="Arial" pitchFamily="34" charset="0"/>
              <a:buChar char="•"/>
            </a:pPr>
            <a:r>
              <a:rPr lang="en-US" b="1" dirty="0"/>
              <a:t>Deductions Made, Etc.</a:t>
            </a:r>
          </a:p>
          <a:p>
            <a:endParaRPr lang="en-US" sz="800" b="1" dirty="0"/>
          </a:p>
          <a:p>
            <a:r>
              <a:rPr lang="en-US" b="1" dirty="0"/>
              <a:t>Supporting Materials Are Not Required To Be Maintained As A Permanent Record.  </a:t>
            </a:r>
          </a:p>
          <a:p>
            <a:endParaRPr lang="en-US" sz="800" b="1" dirty="0"/>
          </a:p>
          <a:p>
            <a:r>
              <a:rPr lang="en-US" b="1" dirty="0"/>
              <a:t>They Should Retained Using the Record Retention Schedule in the Tool Box.  This Includes:</a:t>
            </a:r>
          </a:p>
          <a:p>
            <a:endParaRPr lang="en-US" sz="800" b="1" dirty="0"/>
          </a:p>
          <a:p>
            <a:pPr marL="231775" indent="-231775">
              <a:buFont typeface="Arial" pitchFamily="34" charset="0"/>
              <a:buChar char="•"/>
            </a:pPr>
            <a:r>
              <a:rPr lang="en-US" b="1" dirty="0"/>
              <a:t>Time Cards</a:t>
            </a:r>
          </a:p>
          <a:p>
            <a:pPr marL="231775" indent="-231775">
              <a:buFont typeface="Arial" pitchFamily="34" charset="0"/>
              <a:buChar char="•"/>
            </a:pPr>
            <a:r>
              <a:rPr lang="en-US" b="1" dirty="0"/>
              <a:t>Deduction Authorizations</a:t>
            </a:r>
          </a:p>
          <a:p>
            <a:pPr marL="231775" indent="-231775">
              <a:buFont typeface="Arial" pitchFamily="34" charset="0"/>
              <a:buChar char="•"/>
            </a:pPr>
            <a:r>
              <a:rPr lang="en-US" b="1" dirty="0"/>
              <a:t>Pay Request Forms</a:t>
            </a:r>
          </a:p>
          <a:p>
            <a:pPr marL="231775" indent="-231775">
              <a:buFont typeface="Arial" pitchFamily="34" charset="0"/>
              <a:buChar char="•"/>
            </a:pPr>
            <a:r>
              <a:rPr lang="en-US" b="1" dirty="0"/>
              <a:t>Direct Deposit Information, Etc.</a:t>
            </a:r>
          </a:p>
          <a:p>
            <a:pPr marL="231775" indent="-231775">
              <a:buFont typeface="Arial" pitchFamily="34" charset="0"/>
              <a:buChar char="•"/>
            </a:pPr>
            <a:endParaRPr lang="en-US" b="1" dirty="0"/>
          </a:p>
          <a:p>
            <a:endParaRPr lang="en-US" b="1" dirty="0"/>
          </a:p>
          <a:p>
            <a:pPr marL="231775" indent="-231775">
              <a:buFont typeface="Arial" pitchFamily="34" charset="0"/>
              <a:buChar char="•"/>
            </a:pPr>
            <a:endParaRPr lang="en-US" b="1" dirty="0"/>
          </a:p>
          <a:p>
            <a:endParaRPr lang="en-US" dirty="0"/>
          </a:p>
          <a:p>
            <a:pPr>
              <a:lnSpc>
                <a:spcPct val="90000"/>
              </a:lnSpc>
            </a:pP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4413" y="3581400"/>
            <a:ext cx="2447925" cy="2857500"/>
          </a:xfrm>
          <a:prstGeom prst="rect">
            <a:avLst/>
          </a:prstGeom>
        </p:spPr>
      </p:pic>
      <p:pic>
        <p:nvPicPr>
          <p:cNvPr id="6" name="Picture 2" descr="C:\Users\Business-HP1\AppData\Local\Microsoft\Windows\Temporary Internet Files\Content.IE5\0B1PLR5G\MC900441285[1].png"/>
          <p:cNvPicPr>
            <a:picLocks noChangeAspect="1" noChangeArrowheads="1"/>
          </p:cNvPicPr>
          <p:nvPr/>
        </p:nvPicPr>
        <p:blipFill>
          <a:blip r:embed="rId5" cstate="print"/>
          <a:srcRect/>
          <a:stretch>
            <a:fillRect/>
          </a:stretch>
        </p:blipFill>
        <p:spPr bwMode="auto">
          <a:xfrm>
            <a:off x="684212" y="5791200"/>
            <a:ext cx="762000" cy="762000"/>
          </a:xfrm>
          <a:prstGeom prst="rect">
            <a:avLst/>
          </a:prstGeom>
          <a:noFill/>
        </p:spPr>
      </p:pic>
      <p:pic>
        <p:nvPicPr>
          <p:cNvPr id="7" name="~PP24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3491288016"/>
      </p:ext>
    </p:extLst>
  </p:cSld>
  <p:clrMapOvr>
    <a:masterClrMapping/>
  </p:clrMapOvr>
  <p:transition spd="med" advTm="514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FEFA0A-2F20-4B60-98C6-5FFDA469AA1C}" type="slidenum">
              <a:rPr lang="en-US" smtClean="0"/>
              <a:pPr/>
              <a:t>45</a:t>
            </a:fld>
            <a:endParaRPr lang="en-US" dirty="0"/>
          </a:p>
        </p:txBody>
      </p:sp>
      <p:pic>
        <p:nvPicPr>
          <p:cNvPr id="4" name="Picture 3"/>
          <p:cNvPicPr>
            <a:picLocks noChangeAspect="1"/>
          </p:cNvPicPr>
          <p:nvPr/>
        </p:nvPicPr>
        <p:blipFill>
          <a:blip r:embed="rId4" cstate="print"/>
          <a:stretch>
            <a:fillRect/>
          </a:stretch>
        </p:blipFill>
        <p:spPr>
          <a:xfrm>
            <a:off x="455612" y="381000"/>
            <a:ext cx="9210221" cy="5410200"/>
          </a:xfrm>
          <a:prstGeom prst="rect">
            <a:avLst/>
          </a:prstGeom>
        </p:spPr>
      </p:pic>
      <p:pic>
        <p:nvPicPr>
          <p:cNvPr id="5" name="~PP186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7FCE004A-4955-4551-8A5D-AE1A53BB283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16200000">
            <a:off x="8342410" y="2173677"/>
            <a:ext cx="5358105" cy="1744175"/>
          </a:xfrm>
          <a:prstGeom prst="rect">
            <a:avLst/>
          </a:prstGeom>
        </p:spPr>
      </p:pic>
    </p:spTree>
    <p:extLst>
      <p:ext uri="{BB962C8B-B14F-4D97-AF65-F5344CB8AC3E}">
        <p14:creationId xmlns:p14="http://schemas.microsoft.com/office/powerpoint/2010/main" val="3372585389"/>
      </p:ext>
    </p:extLst>
  </p:cSld>
  <p:clrMapOvr>
    <a:masterClrMapping/>
  </p:clrMapOvr>
  <p:transition spd="med" advTm="1219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FEFA0A-2F20-4B60-98C6-5FFDA469AA1C}" type="slidenum">
              <a:rPr lang="en-US" smtClean="0"/>
              <a:pPr/>
              <a:t>46</a:t>
            </a:fld>
            <a:endParaRPr lang="en-US" dirty="0"/>
          </a:p>
        </p:txBody>
      </p:sp>
      <p:pic>
        <p:nvPicPr>
          <p:cNvPr id="3" name="Picture 2" descr="C:\Users\Business-HP1\AppData\Local\Microsoft\Windows\Temporary Internet Files\Content.IE5\0B1PLR5G\MC900441285[1].png"/>
          <p:cNvPicPr>
            <a:picLocks noChangeAspect="1" noChangeArrowheads="1"/>
          </p:cNvPicPr>
          <p:nvPr/>
        </p:nvPicPr>
        <p:blipFill>
          <a:blip r:embed="rId4" cstate="print"/>
          <a:srcRect/>
          <a:stretch>
            <a:fillRect/>
          </a:stretch>
        </p:blipFill>
        <p:spPr bwMode="auto">
          <a:xfrm>
            <a:off x="5103812" y="3962400"/>
            <a:ext cx="2480983" cy="2057401"/>
          </a:xfrm>
          <a:prstGeom prst="rect">
            <a:avLst/>
          </a:prstGeom>
          <a:noFill/>
        </p:spPr>
      </p:pic>
      <p:sp>
        <p:nvSpPr>
          <p:cNvPr id="4" name="TextBox 3"/>
          <p:cNvSpPr txBox="1"/>
          <p:nvPr/>
        </p:nvSpPr>
        <p:spPr>
          <a:xfrm>
            <a:off x="379412" y="762000"/>
            <a:ext cx="11290738" cy="3637919"/>
          </a:xfrm>
          <a:prstGeom prst="rect">
            <a:avLst/>
          </a:prstGeom>
          <a:noFill/>
        </p:spPr>
        <p:txBody>
          <a:bodyPr wrap="square" rtlCol="0">
            <a:spAutoFit/>
          </a:bodyPr>
          <a:lstStyle/>
          <a:p>
            <a:pPr>
              <a:lnSpc>
                <a:spcPct val="90000"/>
              </a:lnSpc>
            </a:pPr>
            <a:r>
              <a:rPr lang="en-US" sz="2400" b="1" dirty="0"/>
              <a:t>So What’s in the Tool Box?</a:t>
            </a:r>
          </a:p>
          <a:p>
            <a:pPr>
              <a:lnSpc>
                <a:spcPct val="90000"/>
              </a:lnSpc>
            </a:pPr>
            <a:endParaRPr lang="en-US" sz="2000" dirty="0"/>
          </a:p>
          <a:p>
            <a:pPr>
              <a:lnSpc>
                <a:spcPct val="90000"/>
              </a:lnSpc>
            </a:pPr>
            <a:r>
              <a:rPr lang="en-US" sz="3200" b="1" dirty="0">
                <a:solidFill>
                  <a:srgbClr val="0000FF"/>
                </a:solidFill>
              </a:rPr>
              <a:t>Open “</a:t>
            </a:r>
            <a:r>
              <a:rPr lang="en-US" sz="3200" b="1" u="sng" dirty="0">
                <a:solidFill>
                  <a:srgbClr val="0000FF"/>
                </a:solidFill>
              </a:rPr>
              <a:t>1 Payroll Tool Box Explanation of Files</a:t>
            </a:r>
            <a:r>
              <a:rPr lang="en-US" sz="3200" b="1" dirty="0">
                <a:solidFill>
                  <a:srgbClr val="0000FF"/>
                </a:solidFill>
              </a:rPr>
              <a:t>” First</a:t>
            </a:r>
          </a:p>
          <a:p>
            <a:pPr>
              <a:lnSpc>
                <a:spcPct val="90000"/>
              </a:lnSpc>
            </a:pPr>
            <a:endParaRPr lang="en-US" sz="1000" dirty="0"/>
          </a:p>
          <a:p>
            <a:pPr>
              <a:lnSpc>
                <a:spcPct val="90000"/>
              </a:lnSpc>
            </a:pPr>
            <a:endParaRPr lang="en-US" sz="2000" dirty="0"/>
          </a:p>
          <a:p>
            <a:pPr>
              <a:lnSpc>
                <a:spcPct val="90000"/>
              </a:lnSpc>
            </a:pPr>
            <a:r>
              <a:rPr lang="en-US" sz="2000" b="1" dirty="0"/>
              <a:t>File Folders for:</a:t>
            </a:r>
          </a:p>
          <a:p>
            <a:pPr marL="406400" indent="-406400">
              <a:lnSpc>
                <a:spcPct val="90000"/>
              </a:lnSpc>
              <a:buFont typeface="Arial" pitchFamily="34" charset="0"/>
              <a:buChar char="•"/>
            </a:pPr>
            <a:r>
              <a:rPr lang="en-US" sz="2000" dirty="0"/>
              <a:t>1099-Misc Help</a:t>
            </a:r>
          </a:p>
          <a:p>
            <a:pPr marL="406400" indent="-406400">
              <a:lnSpc>
                <a:spcPct val="90000"/>
              </a:lnSpc>
              <a:buFont typeface="Arial" pitchFamily="34" charset="0"/>
              <a:buChar char="•"/>
            </a:pPr>
            <a:r>
              <a:rPr lang="en-US" sz="2000" dirty="0"/>
              <a:t>Direct Deposit Forms, Notification, Examples</a:t>
            </a:r>
          </a:p>
          <a:p>
            <a:pPr marL="406400" indent="-406400">
              <a:lnSpc>
                <a:spcPct val="90000"/>
              </a:lnSpc>
              <a:buFont typeface="Arial" pitchFamily="34" charset="0"/>
              <a:buChar char="•"/>
            </a:pPr>
            <a:r>
              <a:rPr lang="en-US" sz="2000" dirty="0"/>
              <a:t>ND Required Posters</a:t>
            </a:r>
          </a:p>
          <a:p>
            <a:pPr marL="406400" indent="-406400">
              <a:lnSpc>
                <a:spcPct val="90000"/>
              </a:lnSpc>
              <a:buFont typeface="Arial" pitchFamily="34" charset="0"/>
              <a:buChar char="•"/>
            </a:pPr>
            <a:r>
              <a:rPr lang="en-US" sz="2000" dirty="0"/>
              <a:t>Volunteers-Part-Time Employee Options</a:t>
            </a:r>
          </a:p>
          <a:p>
            <a:pPr marL="406400" indent="-406400">
              <a:lnSpc>
                <a:spcPct val="90000"/>
              </a:lnSpc>
              <a:buFont typeface="Arial" pitchFamily="34" charset="0"/>
              <a:buChar char="•"/>
            </a:pPr>
            <a:r>
              <a:rPr lang="en-US" sz="2000" dirty="0"/>
              <a:t>Other Helpful Forms</a:t>
            </a:r>
          </a:p>
          <a:p>
            <a:pPr>
              <a:lnSpc>
                <a:spcPct val="90000"/>
              </a:lnSpc>
            </a:pPr>
            <a:endParaRPr lang="en-US" sz="2000" dirty="0"/>
          </a:p>
        </p:txBody>
      </p:sp>
      <p:pic>
        <p:nvPicPr>
          <p:cNvPr id="7" name="~PP348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spTree>
  </p:cSld>
  <p:clrMapOvr>
    <a:masterClrMapping/>
  </p:clrMapOvr>
  <p:transition spd="med" advTm="615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47</a:t>
            </a:fld>
            <a:endParaRPr lang="en-US" dirty="0"/>
          </a:p>
        </p:txBody>
      </p:sp>
      <p:sp>
        <p:nvSpPr>
          <p:cNvPr id="2" name="TextBox 1"/>
          <p:cNvSpPr txBox="1"/>
          <p:nvPr/>
        </p:nvSpPr>
        <p:spPr>
          <a:xfrm>
            <a:off x="455612" y="381000"/>
            <a:ext cx="8991600" cy="5860066"/>
          </a:xfrm>
          <a:prstGeom prst="rect">
            <a:avLst/>
          </a:prstGeom>
          <a:solidFill>
            <a:schemeClr val="accent5">
              <a:lumMod val="20000"/>
              <a:lumOff val="80000"/>
            </a:schemeClr>
          </a:solidFill>
        </p:spPr>
        <p:txBody>
          <a:bodyPr wrap="square" rtlCol="0">
            <a:spAutoFit/>
          </a:bodyPr>
          <a:lstStyle/>
          <a:p>
            <a:r>
              <a:rPr lang="en-US" sz="2400" b="1" dirty="0">
                <a:solidFill>
                  <a:srgbClr val="7030A0"/>
                </a:solidFill>
              </a:rPr>
              <a:t>Thank You!  If You Have Questions, You Can Reach Me At:</a:t>
            </a:r>
          </a:p>
          <a:p>
            <a:endParaRPr lang="en-US" sz="1600" b="1" dirty="0"/>
          </a:p>
          <a:p>
            <a:r>
              <a:rPr lang="en-US" b="1" dirty="0"/>
              <a:t>Patty VerDouw</a:t>
            </a:r>
          </a:p>
          <a:p>
            <a:r>
              <a:rPr lang="en-US" b="1" dirty="0"/>
              <a:t>% ND School Boards Association</a:t>
            </a:r>
          </a:p>
          <a:p>
            <a:r>
              <a:rPr lang="en-US" b="1" dirty="0"/>
              <a:t>1224 W Owens Avenue</a:t>
            </a:r>
          </a:p>
          <a:p>
            <a:r>
              <a:rPr lang="en-US" b="1" dirty="0"/>
              <a:t>PO Box 7128</a:t>
            </a:r>
          </a:p>
          <a:p>
            <a:r>
              <a:rPr lang="en-US" b="1" dirty="0"/>
              <a:t>Bismarck, ND  58507-7128</a:t>
            </a:r>
          </a:p>
          <a:p>
            <a:endParaRPr lang="en-US" b="1" dirty="0"/>
          </a:p>
          <a:p>
            <a:r>
              <a:rPr lang="en-US" b="1" dirty="0"/>
              <a:t>701-255-4127 or 800-932-8791 (Work)</a:t>
            </a:r>
          </a:p>
          <a:p>
            <a:r>
              <a:rPr lang="en-US" b="1" dirty="0"/>
              <a:t>701-258-7992 (FAX)</a:t>
            </a:r>
          </a:p>
          <a:p>
            <a:r>
              <a:rPr lang="en-US" b="1" dirty="0"/>
              <a:t>701-709-0744 (Cell)</a:t>
            </a:r>
          </a:p>
          <a:p>
            <a:r>
              <a:rPr lang="en-US" b="1" dirty="0">
                <a:solidFill>
                  <a:srgbClr val="D60093"/>
                </a:solidFill>
                <a:hlinkClick r:id="rId4">
                  <a:extLst>
                    <a:ext uri="{A12FA001-AC4F-418D-AE19-62706E023703}">
                      <ahyp:hlinkClr xmlns:ahyp="http://schemas.microsoft.com/office/drawing/2018/hyperlinkcolor" val="tx"/>
                    </a:ext>
                  </a:extLst>
                </a:hlinkClick>
              </a:rPr>
              <a:t>patty.verdouw@ndsba.org</a:t>
            </a:r>
            <a:endParaRPr lang="en-US" b="1" dirty="0">
              <a:solidFill>
                <a:srgbClr val="D60093"/>
              </a:solidFill>
            </a:endParaRPr>
          </a:p>
          <a:p>
            <a:endParaRPr lang="en-US" b="1" dirty="0"/>
          </a:p>
          <a:p>
            <a:endParaRPr lang="en-US" b="1" dirty="0"/>
          </a:p>
          <a:p>
            <a:pPr algn="ctr">
              <a:lnSpc>
                <a:spcPct val="90000"/>
              </a:lnSpc>
            </a:pPr>
            <a:r>
              <a:rPr lang="en-US" sz="2400" b="1" dirty="0">
                <a:solidFill>
                  <a:srgbClr val="C00000"/>
                </a:solidFill>
              </a:rPr>
              <a:t>Your Final Assessment is an Online Test</a:t>
            </a:r>
          </a:p>
          <a:p>
            <a:pPr algn="ctr">
              <a:lnSpc>
                <a:spcPct val="90000"/>
              </a:lnSpc>
            </a:pPr>
            <a:endParaRPr lang="en-US" sz="2400" b="1" dirty="0"/>
          </a:p>
          <a:p>
            <a:pPr>
              <a:lnSpc>
                <a:spcPct val="90000"/>
              </a:lnSpc>
            </a:pPr>
            <a:endParaRPr lang="en-US" sz="2400" b="1" dirty="0"/>
          </a:p>
          <a:p>
            <a:pPr algn="ctr">
              <a:lnSpc>
                <a:spcPct val="90000"/>
              </a:lnSpc>
            </a:pPr>
            <a:r>
              <a:rPr lang="en-US" sz="2200" b="1" dirty="0">
                <a:solidFill>
                  <a:srgbClr val="C00000"/>
                </a:solidFill>
              </a:rPr>
              <a:t>It Must be Received by </a:t>
            </a:r>
            <a:r>
              <a:rPr lang="en-US" sz="2200" b="1" u="sng" dirty="0">
                <a:solidFill>
                  <a:srgbClr val="0000FF"/>
                </a:solidFill>
              </a:rPr>
              <a:t>SUNDAY, May 1, 2023, at Midnight </a:t>
            </a:r>
          </a:p>
          <a:p>
            <a:endParaRPr lang="en-US" b="1" dirty="0"/>
          </a:p>
          <a:p>
            <a:pPr>
              <a:lnSpc>
                <a:spcPct val="90000"/>
              </a:lnSpc>
            </a:pP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4218" y="914400"/>
            <a:ext cx="3393282" cy="4343400"/>
          </a:xfrm>
          <a:prstGeom prst="rect">
            <a:avLst/>
          </a:prstGeom>
        </p:spPr>
      </p:pic>
      <p:pic>
        <p:nvPicPr>
          <p:cNvPr id="6" name="Audio 5">
            <a:hlinkClick r:id="" action="ppaction://media"/>
            <a:extLst>
              <a:ext uri="{FF2B5EF4-FFF2-40B4-BE49-F238E27FC236}">
                <a16:creationId xmlns:a16="http://schemas.microsoft.com/office/drawing/2014/main" id="{836772C7-B4E5-6299-950C-2F3713DDD3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856681910"/>
      </p:ext>
    </p:extLst>
  </p:cSld>
  <p:clrMapOvr>
    <a:masterClrMapping/>
  </p:clrMapOvr>
  <p:transition spd="med" advTm="3735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5</a:t>
            </a:fld>
            <a:endParaRPr lang="en-US" dirty="0"/>
          </a:p>
        </p:txBody>
      </p:sp>
      <p:sp>
        <p:nvSpPr>
          <p:cNvPr id="5" name="TextBox 4"/>
          <p:cNvSpPr txBox="1"/>
          <p:nvPr/>
        </p:nvSpPr>
        <p:spPr>
          <a:xfrm>
            <a:off x="531813" y="381000"/>
            <a:ext cx="9372599" cy="6004721"/>
          </a:xfrm>
          <a:prstGeom prst="rect">
            <a:avLst/>
          </a:prstGeom>
          <a:noFill/>
        </p:spPr>
        <p:txBody>
          <a:bodyPr wrap="square" rtlCol="0">
            <a:spAutoFit/>
          </a:bodyPr>
          <a:lstStyle/>
          <a:p>
            <a:pPr marL="231775" indent="-231775"/>
            <a:r>
              <a:rPr lang="en-US" sz="3200" b="1" dirty="0"/>
              <a:t>FAMILY MEDICAL LEAVE ACT (FMLA)</a:t>
            </a:r>
          </a:p>
          <a:p>
            <a:pPr marL="231775" indent="-231775"/>
            <a:endParaRPr lang="en-US" sz="1050" b="1" dirty="0"/>
          </a:p>
          <a:p>
            <a:pPr marL="231775" indent="-231775"/>
            <a:r>
              <a:rPr lang="en-US" sz="2400" b="1" dirty="0">
                <a:solidFill>
                  <a:srgbClr val="000099"/>
                </a:solidFill>
              </a:rPr>
              <a:t>FMLA Leave Can be Coordinated With Available Paid Leaves</a:t>
            </a:r>
          </a:p>
          <a:p>
            <a:pPr marL="231775" indent="-231775"/>
            <a:endParaRPr lang="en-US" sz="800" dirty="0"/>
          </a:p>
          <a:p>
            <a:r>
              <a:rPr lang="en-US" sz="2200" b="1" dirty="0">
                <a:solidFill>
                  <a:srgbClr val="C00000"/>
                </a:solidFill>
              </a:rPr>
              <a:t>Substitution of Paid Leave for Unpaid Leave</a:t>
            </a:r>
          </a:p>
          <a:p>
            <a:endParaRPr lang="en-US" sz="800" b="1" dirty="0"/>
          </a:p>
          <a:p>
            <a:r>
              <a:rPr lang="en-US" sz="2000" dirty="0">
                <a:solidFill>
                  <a:srgbClr val="0000FF"/>
                </a:solidFill>
              </a:rPr>
              <a:t>Employees May </a:t>
            </a:r>
            <a:r>
              <a:rPr lang="en-US" sz="2000" b="1" u="sng" dirty="0">
                <a:solidFill>
                  <a:srgbClr val="0000FF"/>
                </a:solidFill>
              </a:rPr>
              <a:t>Choose</a:t>
            </a:r>
            <a:r>
              <a:rPr lang="en-US" sz="2000" dirty="0">
                <a:solidFill>
                  <a:srgbClr val="0000FF"/>
                </a:solidFill>
              </a:rPr>
              <a:t> </a:t>
            </a:r>
            <a:r>
              <a:rPr lang="en-US" sz="2000" dirty="0"/>
              <a:t>or Employers </a:t>
            </a:r>
            <a:r>
              <a:rPr lang="en-US" sz="2000" b="1" i="1" u="sng" dirty="0">
                <a:solidFill>
                  <a:srgbClr val="C00000"/>
                </a:solidFill>
              </a:rPr>
              <a:t>May Require </a:t>
            </a:r>
            <a:r>
              <a:rPr lang="en-US" sz="2000" dirty="0"/>
              <a:t>Use of Accrued Paid Leave While Taking FMLA Leave</a:t>
            </a:r>
            <a:r>
              <a:rPr lang="en-US" dirty="0"/>
              <a:t>. </a:t>
            </a:r>
          </a:p>
          <a:p>
            <a:endParaRPr lang="en-US" sz="800" dirty="0"/>
          </a:p>
          <a:p>
            <a:r>
              <a:rPr lang="en-US" sz="2000" dirty="0"/>
              <a:t>In Order to Use Paid Leave for FMLA Leave, Employees Must Comply With the Employer’s Normal Paid Leave Policies.</a:t>
            </a:r>
          </a:p>
          <a:p>
            <a:endParaRPr lang="en-US" sz="800" dirty="0"/>
          </a:p>
          <a:p>
            <a:r>
              <a:rPr lang="en-US" sz="2000" dirty="0"/>
              <a:t>Some Examples of Types of Leave That Possibly Could be Used:</a:t>
            </a:r>
          </a:p>
          <a:p>
            <a:pPr marL="231775" indent="-231775">
              <a:buFont typeface="Arial" pitchFamily="34" charset="0"/>
              <a:buChar char="•"/>
            </a:pPr>
            <a:r>
              <a:rPr lang="en-US" dirty="0">
                <a:solidFill>
                  <a:srgbClr val="C00000"/>
                </a:solidFill>
              </a:rPr>
              <a:t>Personal Leave</a:t>
            </a:r>
          </a:p>
          <a:p>
            <a:pPr marL="231775" indent="-231775">
              <a:buFont typeface="Arial" pitchFamily="34" charset="0"/>
              <a:buChar char="•"/>
            </a:pPr>
            <a:r>
              <a:rPr lang="en-US" dirty="0">
                <a:solidFill>
                  <a:srgbClr val="C00000"/>
                </a:solidFill>
              </a:rPr>
              <a:t>Vacation</a:t>
            </a:r>
          </a:p>
          <a:p>
            <a:pPr marL="231775" indent="-231775">
              <a:buFont typeface="Arial" pitchFamily="34" charset="0"/>
              <a:buChar char="•"/>
            </a:pPr>
            <a:r>
              <a:rPr lang="en-US" dirty="0">
                <a:solidFill>
                  <a:srgbClr val="C00000"/>
                </a:solidFill>
              </a:rPr>
              <a:t>Comp Time</a:t>
            </a:r>
          </a:p>
          <a:p>
            <a:pPr marL="231775" indent="-231775">
              <a:buFont typeface="Arial" pitchFamily="34" charset="0"/>
              <a:buChar char="•"/>
            </a:pPr>
            <a:r>
              <a:rPr lang="en-US" dirty="0">
                <a:solidFill>
                  <a:srgbClr val="C00000"/>
                </a:solidFill>
              </a:rPr>
              <a:t>Family Leave</a:t>
            </a:r>
          </a:p>
          <a:p>
            <a:pPr marL="231775" indent="-231775">
              <a:buFont typeface="Arial" pitchFamily="34" charset="0"/>
              <a:buChar char="•"/>
            </a:pPr>
            <a:r>
              <a:rPr lang="en-US" dirty="0">
                <a:solidFill>
                  <a:srgbClr val="C00000"/>
                </a:solidFill>
              </a:rPr>
              <a:t>Sick Leave</a:t>
            </a:r>
          </a:p>
          <a:p>
            <a:pPr marL="231775" indent="-231775">
              <a:buFont typeface="Arial" pitchFamily="34" charset="0"/>
              <a:buChar char="•"/>
            </a:pPr>
            <a:r>
              <a:rPr lang="en-US" dirty="0">
                <a:solidFill>
                  <a:srgbClr val="C00000"/>
                </a:solidFill>
              </a:rPr>
              <a:t>Emergency Leave</a:t>
            </a:r>
          </a:p>
          <a:p>
            <a:pPr marL="231775" indent="-231775">
              <a:buFont typeface="Arial" pitchFamily="34" charset="0"/>
              <a:buChar char="•"/>
            </a:pPr>
            <a:r>
              <a:rPr lang="en-US" dirty="0">
                <a:solidFill>
                  <a:srgbClr val="C00000"/>
                </a:solidFill>
              </a:rPr>
              <a:t>Military Leave</a:t>
            </a:r>
          </a:p>
          <a:p>
            <a:pPr marL="231775" indent="-231775">
              <a:buFont typeface="Arial" pitchFamily="34" charset="0"/>
              <a:buChar char="•"/>
            </a:pPr>
            <a:r>
              <a:rPr lang="en-US" dirty="0">
                <a:solidFill>
                  <a:srgbClr val="C00000"/>
                </a:solidFill>
              </a:rPr>
              <a:t>Other</a:t>
            </a:r>
          </a:p>
          <a:p>
            <a:pPr>
              <a:lnSpc>
                <a:spcPct val="90000"/>
              </a:lnSpc>
            </a:pP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1812" y="3657600"/>
            <a:ext cx="3390900" cy="2279130"/>
          </a:xfrm>
          <a:prstGeom prst="rect">
            <a:avLst/>
          </a:prstGeom>
        </p:spPr>
      </p:pic>
      <p:pic>
        <p:nvPicPr>
          <p:cNvPr id="7" name="~PP405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pic>
        <p:nvPicPr>
          <p:cNvPr id="8" name="Picture 2" descr="C:\Users\Business-HP1\AppData\Local\Microsoft\Windows\Temporary Internet Files\Content.IE5\0B1PLR5G\MC900441285[1].png"/>
          <p:cNvPicPr>
            <a:picLocks noChangeAspect="1" noChangeArrowheads="1"/>
          </p:cNvPicPr>
          <p:nvPr/>
        </p:nvPicPr>
        <p:blipFill>
          <a:blip r:embed="rId6" cstate="print"/>
          <a:srcRect/>
          <a:stretch>
            <a:fillRect/>
          </a:stretch>
        </p:blipFill>
        <p:spPr bwMode="auto">
          <a:xfrm>
            <a:off x="684212" y="5867400"/>
            <a:ext cx="762000" cy="762000"/>
          </a:xfrm>
          <a:prstGeom prst="rect">
            <a:avLst/>
          </a:prstGeom>
          <a:noFill/>
        </p:spPr>
      </p:pic>
    </p:spTree>
    <p:extLst>
      <p:ext uri="{BB962C8B-B14F-4D97-AF65-F5344CB8AC3E}">
        <p14:creationId xmlns:p14="http://schemas.microsoft.com/office/powerpoint/2010/main" val="3014132275"/>
      </p:ext>
    </p:extLst>
  </p:cSld>
  <p:clrMapOvr>
    <a:masterClrMapping/>
  </p:clrMapOvr>
  <p:transition spd="med" advTm="466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6</a:t>
            </a:fld>
            <a:endParaRPr lang="en-US" dirty="0"/>
          </a:p>
        </p:txBody>
      </p:sp>
      <p:sp>
        <p:nvSpPr>
          <p:cNvPr id="2" name="TextBox 1"/>
          <p:cNvSpPr txBox="1"/>
          <p:nvPr/>
        </p:nvSpPr>
        <p:spPr>
          <a:xfrm>
            <a:off x="455612" y="457200"/>
            <a:ext cx="9067800" cy="4482766"/>
          </a:xfrm>
          <a:prstGeom prst="rect">
            <a:avLst/>
          </a:prstGeom>
          <a:noFill/>
        </p:spPr>
        <p:txBody>
          <a:bodyPr wrap="square" rtlCol="0">
            <a:spAutoFit/>
          </a:bodyPr>
          <a:lstStyle/>
          <a:p>
            <a:pPr>
              <a:lnSpc>
                <a:spcPct val="90000"/>
              </a:lnSpc>
            </a:pPr>
            <a:r>
              <a:rPr lang="en-US" sz="2400" b="1" dirty="0"/>
              <a:t>Now What Happens?</a:t>
            </a:r>
          </a:p>
          <a:p>
            <a:pPr>
              <a:lnSpc>
                <a:spcPct val="90000"/>
              </a:lnSpc>
            </a:pPr>
            <a:endParaRPr lang="en-US" sz="2000" dirty="0"/>
          </a:p>
          <a:p>
            <a:pPr>
              <a:lnSpc>
                <a:spcPct val="90000"/>
              </a:lnSpc>
            </a:pPr>
            <a:r>
              <a:rPr lang="en-US" sz="2000" dirty="0"/>
              <a:t>When the Employee Requesting FMLA Leave, or </a:t>
            </a:r>
            <a:r>
              <a:rPr lang="en-US" sz="2000" b="1" dirty="0">
                <a:solidFill>
                  <a:srgbClr val="C00000"/>
                </a:solidFill>
              </a:rPr>
              <a:t>When the District </a:t>
            </a:r>
            <a:r>
              <a:rPr lang="en-US" sz="2000" i="1" dirty="0">
                <a:solidFill>
                  <a:srgbClr val="0000FF"/>
                </a:solidFill>
              </a:rPr>
              <a:t>Acquires Knowledge that an Employee’s Leave may be for an FMLA-Qualifying Reason</a:t>
            </a:r>
            <a:r>
              <a:rPr lang="en-US" sz="2000" dirty="0">
                <a:solidFill>
                  <a:srgbClr val="0000FF"/>
                </a:solidFill>
              </a:rPr>
              <a:t>, </a:t>
            </a:r>
            <a:r>
              <a:rPr lang="en-US" sz="2000" dirty="0"/>
              <a:t>the District </a:t>
            </a:r>
            <a:r>
              <a:rPr lang="en-US" sz="2000" b="1" u="sng" dirty="0">
                <a:solidFill>
                  <a:srgbClr val="C00000"/>
                </a:solidFill>
              </a:rPr>
              <a:t>MUST</a:t>
            </a:r>
            <a:r>
              <a:rPr lang="en-US" sz="2000" b="1" dirty="0">
                <a:solidFill>
                  <a:srgbClr val="C00000"/>
                </a:solidFill>
              </a:rPr>
              <a:t> </a:t>
            </a:r>
            <a:r>
              <a:rPr lang="en-US" sz="2000" dirty="0"/>
              <a:t>Notify the Employee of the Employee’s Eligibility to Take FMLA Leave Within </a:t>
            </a:r>
            <a:r>
              <a:rPr lang="en-US" sz="2000" b="1" u="sng" dirty="0">
                <a:solidFill>
                  <a:srgbClr val="C00000"/>
                </a:solidFill>
              </a:rPr>
              <a:t>FIVE Business Days</a:t>
            </a:r>
            <a:r>
              <a:rPr lang="en-US" sz="2000" dirty="0"/>
              <a:t>, Absent Extenuating Circumstances.</a:t>
            </a:r>
          </a:p>
          <a:p>
            <a:pPr>
              <a:lnSpc>
                <a:spcPct val="90000"/>
              </a:lnSpc>
            </a:pPr>
            <a:endParaRPr lang="en-US" sz="1100" dirty="0"/>
          </a:p>
          <a:p>
            <a:pPr>
              <a:lnSpc>
                <a:spcPct val="90000"/>
              </a:lnSpc>
            </a:pPr>
            <a:r>
              <a:rPr lang="en-US" sz="2000" dirty="0"/>
              <a:t>All FMLA Absences </a:t>
            </a:r>
            <a:r>
              <a:rPr lang="en-US" sz="2000" dirty="0">
                <a:solidFill>
                  <a:srgbClr val="0000FF"/>
                </a:solidFill>
              </a:rPr>
              <a:t>for the Same Qualifying Reason </a:t>
            </a:r>
            <a:r>
              <a:rPr lang="en-US" sz="2000" dirty="0"/>
              <a:t>are Considered </a:t>
            </a:r>
            <a:r>
              <a:rPr lang="en-US" sz="2000" dirty="0">
                <a:solidFill>
                  <a:srgbClr val="0000FF"/>
                </a:solidFill>
              </a:rPr>
              <a:t>a Single Leave </a:t>
            </a:r>
            <a:r>
              <a:rPr lang="en-US" sz="2000" dirty="0"/>
              <a:t>and Employee Eligibility as to That Reason for Leave Does Not Change During the Applicable 12-Month Period.</a:t>
            </a:r>
          </a:p>
          <a:p>
            <a:pPr>
              <a:lnSpc>
                <a:spcPct val="90000"/>
              </a:lnSpc>
            </a:pPr>
            <a:endParaRPr lang="en-US" sz="1100" dirty="0"/>
          </a:p>
          <a:p>
            <a:pPr>
              <a:lnSpc>
                <a:spcPct val="90000"/>
              </a:lnSpc>
            </a:pPr>
            <a:r>
              <a:rPr lang="en-US" sz="2000" dirty="0">
                <a:solidFill>
                  <a:srgbClr val="C00000"/>
                </a:solidFill>
              </a:rPr>
              <a:t>The Eligibility Notice </a:t>
            </a:r>
            <a:r>
              <a:rPr lang="en-US" sz="2000" b="1" u="sng" dirty="0">
                <a:solidFill>
                  <a:srgbClr val="0000FF"/>
                </a:solidFill>
              </a:rPr>
              <a:t>MUST</a:t>
            </a:r>
            <a:r>
              <a:rPr lang="en-US" sz="2000" dirty="0">
                <a:solidFill>
                  <a:srgbClr val="C00000"/>
                </a:solidFill>
              </a:rPr>
              <a:t> State Whether the Employee is Eligible for FMLA Leave.</a:t>
            </a:r>
          </a:p>
          <a:p>
            <a:pPr>
              <a:lnSpc>
                <a:spcPct val="90000"/>
              </a:lnSpc>
            </a:pPr>
            <a:endParaRPr lang="en-US" sz="1100" dirty="0">
              <a:solidFill>
                <a:srgbClr val="C00000"/>
              </a:solidFill>
            </a:endParaRPr>
          </a:p>
          <a:p>
            <a:pPr>
              <a:lnSpc>
                <a:spcPct val="90000"/>
              </a:lnSpc>
            </a:pPr>
            <a:r>
              <a:rPr lang="en-US" sz="2000" dirty="0">
                <a:solidFill>
                  <a:srgbClr val="C00000"/>
                </a:solidFill>
              </a:rPr>
              <a:t>If the Employee is </a:t>
            </a:r>
            <a:r>
              <a:rPr lang="en-US" sz="2000" b="1" dirty="0">
                <a:solidFill>
                  <a:srgbClr val="7030A0"/>
                </a:solidFill>
              </a:rPr>
              <a:t>NOT</a:t>
            </a:r>
            <a:r>
              <a:rPr lang="en-US" sz="2000" dirty="0">
                <a:solidFill>
                  <a:srgbClr val="C00000"/>
                </a:solidFill>
              </a:rPr>
              <a:t> Eligible for FMLA Leave, the Notice </a:t>
            </a:r>
            <a:r>
              <a:rPr lang="en-US" sz="2000" b="1" u="sng" dirty="0">
                <a:solidFill>
                  <a:srgbClr val="7030A0"/>
                </a:solidFill>
              </a:rPr>
              <a:t>MUST</a:t>
            </a:r>
            <a:r>
              <a:rPr lang="en-US" sz="2000" b="1" dirty="0">
                <a:solidFill>
                  <a:srgbClr val="7030A0"/>
                </a:solidFill>
              </a:rPr>
              <a:t> </a:t>
            </a:r>
            <a:r>
              <a:rPr lang="en-US" sz="2000" dirty="0">
                <a:solidFill>
                  <a:srgbClr val="C00000"/>
                </a:solidFill>
              </a:rPr>
              <a:t>State at Least One Reason Why the They are Not Eligible.  </a:t>
            </a:r>
            <a:endParaRPr lang="en-US" sz="2000" dirty="0"/>
          </a:p>
          <a:p>
            <a:pPr>
              <a:lnSpc>
                <a:spcPct val="90000"/>
              </a:lnSpc>
            </a:pPr>
            <a:endParaRPr lang="en-US" sz="2000" dirty="0"/>
          </a:p>
        </p:txBody>
      </p:sp>
      <p:pic>
        <p:nvPicPr>
          <p:cNvPr id="5" name="~PP185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0212" y="4343400"/>
            <a:ext cx="2857500" cy="1905000"/>
          </a:xfrm>
          <a:prstGeom prst="rect">
            <a:avLst/>
          </a:prstGeom>
        </p:spPr>
      </p:pic>
      <p:pic>
        <p:nvPicPr>
          <p:cNvPr id="6" name="Picture 2" descr="C:\Users\Business-HP1\AppData\Local\Microsoft\Windows\Temporary Internet Files\Content.IE5\0B1PLR5G\MC900441285[1].png"/>
          <p:cNvPicPr>
            <a:picLocks noChangeAspect="1" noChangeArrowheads="1"/>
          </p:cNvPicPr>
          <p:nvPr/>
        </p:nvPicPr>
        <p:blipFill>
          <a:blip r:embed="rId6" cstate="print"/>
          <a:srcRect/>
          <a:stretch>
            <a:fillRect/>
          </a:stretch>
        </p:blipFill>
        <p:spPr bwMode="auto">
          <a:xfrm>
            <a:off x="684212" y="5791200"/>
            <a:ext cx="762000" cy="762000"/>
          </a:xfrm>
          <a:prstGeom prst="rect">
            <a:avLst/>
          </a:prstGeom>
          <a:noFill/>
        </p:spPr>
      </p:pic>
    </p:spTree>
    <p:extLst>
      <p:ext uri="{BB962C8B-B14F-4D97-AF65-F5344CB8AC3E}">
        <p14:creationId xmlns:p14="http://schemas.microsoft.com/office/powerpoint/2010/main" val="3347528260"/>
      </p:ext>
    </p:extLst>
  </p:cSld>
  <p:clrMapOvr>
    <a:masterClrMapping/>
  </p:clrMapOvr>
  <p:transition spd="med" advTm="550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7</a:t>
            </a:fld>
            <a:endParaRPr lang="en-US" dirty="0"/>
          </a:p>
        </p:txBody>
      </p:sp>
      <p:sp>
        <p:nvSpPr>
          <p:cNvPr id="2" name="TextBox 1"/>
          <p:cNvSpPr txBox="1"/>
          <p:nvPr/>
        </p:nvSpPr>
        <p:spPr>
          <a:xfrm>
            <a:off x="455612" y="609600"/>
            <a:ext cx="11049000" cy="3277820"/>
          </a:xfrm>
          <a:prstGeom prst="rect">
            <a:avLst/>
          </a:prstGeom>
          <a:noFill/>
        </p:spPr>
        <p:txBody>
          <a:bodyPr wrap="square" rtlCol="0">
            <a:spAutoFit/>
          </a:bodyPr>
          <a:lstStyle/>
          <a:p>
            <a:pPr>
              <a:lnSpc>
                <a:spcPct val="90000"/>
              </a:lnSpc>
            </a:pPr>
            <a:r>
              <a:rPr lang="en-US" sz="2800" b="1" dirty="0">
                <a:solidFill>
                  <a:srgbClr val="C00000"/>
                </a:solidFill>
              </a:rPr>
              <a:t>FMLA Eligibility Requirements</a:t>
            </a:r>
          </a:p>
          <a:p>
            <a:pPr>
              <a:lnSpc>
                <a:spcPct val="90000"/>
              </a:lnSpc>
            </a:pPr>
            <a:endParaRPr lang="en-US" dirty="0"/>
          </a:p>
          <a:p>
            <a:pPr>
              <a:lnSpc>
                <a:spcPct val="90000"/>
              </a:lnSpc>
            </a:pPr>
            <a:r>
              <a:rPr lang="en-US" sz="2400" b="1" dirty="0"/>
              <a:t>Employees are Eligible if:</a:t>
            </a:r>
          </a:p>
          <a:p>
            <a:pPr>
              <a:lnSpc>
                <a:spcPct val="90000"/>
              </a:lnSpc>
            </a:pPr>
            <a:endParaRPr lang="en-US" sz="2000" dirty="0"/>
          </a:p>
          <a:p>
            <a:pPr marL="342900" indent="-342900">
              <a:lnSpc>
                <a:spcPct val="90000"/>
              </a:lnSpc>
              <a:buFont typeface="Arial" panose="020B0604020202020204" pitchFamily="34" charset="0"/>
              <a:buChar char="•"/>
            </a:pPr>
            <a:r>
              <a:rPr lang="en-US" sz="2000" dirty="0"/>
              <a:t>They Have </a:t>
            </a:r>
            <a:r>
              <a:rPr lang="en-US" sz="2000" b="1" u="sng" dirty="0">
                <a:solidFill>
                  <a:srgbClr val="0000FF"/>
                </a:solidFill>
              </a:rPr>
              <a:t>Worked for a Covered Employer for at Least 12 Months,</a:t>
            </a:r>
          </a:p>
          <a:p>
            <a:pPr marL="342900" indent="-342900">
              <a:lnSpc>
                <a:spcPct val="90000"/>
              </a:lnSpc>
              <a:buFont typeface="Arial" panose="020B0604020202020204" pitchFamily="34" charset="0"/>
              <a:buChar char="•"/>
            </a:pPr>
            <a:endParaRPr lang="en-US" sz="2000" dirty="0"/>
          </a:p>
          <a:p>
            <a:pPr marL="342900" indent="-342900">
              <a:lnSpc>
                <a:spcPct val="90000"/>
              </a:lnSpc>
              <a:buFont typeface="Arial" panose="020B0604020202020204" pitchFamily="34" charset="0"/>
              <a:buChar char="•"/>
            </a:pPr>
            <a:r>
              <a:rPr lang="en-US" sz="2000" dirty="0"/>
              <a:t>Have </a:t>
            </a:r>
            <a:r>
              <a:rPr lang="en-US" sz="2000" b="1" dirty="0">
                <a:solidFill>
                  <a:srgbClr val="0000FF"/>
                </a:solidFill>
              </a:rPr>
              <a:t>1,250 Hours of Service in the Previous 12 Months</a:t>
            </a:r>
            <a:r>
              <a:rPr lang="en-US" sz="2000" dirty="0"/>
              <a:t>, </a:t>
            </a:r>
            <a:r>
              <a:rPr lang="en-US" sz="2000" b="1" u="sng" dirty="0">
                <a:solidFill>
                  <a:srgbClr val="C00000"/>
                </a:solidFill>
              </a:rPr>
              <a:t>AND</a:t>
            </a:r>
          </a:p>
          <a:p>
            <a:pPr marL="342900" indent="-342900">
              <a:lnSpc>
                <a:spcPct val="90000"/>
              </a:lnSpc>
              <a:buFont typeface="Arial" panose="020B0604020202020204" pitchFamily="34" charset="0"/>
              <a:buChar char="•"/>
            </a:pPr>
            <a:endParaRPr lang="en-US" sz="2000" dirty="0"/>
          </a:p>
          <a:p>
            <a:pPr marL="342900" indent="-342900">
              <a:lnSpc>
                <a:spcPct val="90000"/>
              </a:lnSpc>
              <a:buFont typeface="Arial" panose="020B0604020202020204" pitchFamily="34" charset="0"/>
              <a:buChar char="•"/>
            </a:pPr>
            <a:r>
              <a:rPr lang="en-US" sz="2000" dirty="0"/>
              <a:t>If at Least </a:t>
            </a:r>
            <a:r>
              <a:rPr lang="en-US" sz="2000" b="1" dirty="0">
                <a:solidFill>
                  <a:srgbClr val="0000FF"/>
                </a:solidFill>
              </a:rPr>
              <a:t>50 Employees are Employed by the Employer Within 75 Miles</a:t>
            </a:r>
          </a:p>
          <a:p>
            <a:pPr marL="342900" indent="-342900">
              <a:lnSpc>
                <a:spcPct val="90000"/>
              </a:lnSpc>
              <a:buFont typeface="Arial" panose="020B0604020202020204" pitchFamily="34" charset="0"/>
              <a:buChar char="•"/>
            </a:pPr>
            <a:endParaRPr lang="en-US" sz="2000" dirty="0"/>
          </a:p>
          <a:p>
            <a:pPr>
              <a:lnSpc>
                <a:spcPct val="90000"/>
              </a:lnSpc>
            </a:pPr>
            <a:r>
              <a:rPr lang="en-US" sz="2000" b="1" u="sng" dirty="0">
                <a:solidFill>
                  <a:srgbClr val="C00000"/>
                </a:solidFill>
              </a:rPr>
              <a:t>All Three must Apply</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9413" y="3429000"/>
            <a:ext cx="3810000" cy="3238500"/>
          </a:xfrm>
          <a:prstGeom prst="rect">
            <a:avLst/>
          </a:prstGeom>
        </p:spPr>
      </p:pic>
      <p:pic>
        <p:nvPicPr>
          <p:cNvPr id="6" name="Picture 2" descr="C:\Users\Business-HP1\AppData\Local\Microsoft\Windows\Temporary Internet Files\Content.IE5\0B1PLR5G\MC900441285[1].png"/>
          <p:cNvPicPr>
            <a:picLocks noChangeAspect="1" noChangeArrowheads="1"/>
          </p:cNvPicPr>
          <p:nvPr/>
        </p:nvPicPr>
        <p:blipFill>
          <a:blip r:embed="rId5" cstate="print"/>
          <a:srcRect/>
          <a:stretch>
            <a:fillRect/>
          </a:stretch>
        </p:blipFill>
        <p:spPr bwMode="auto">
          <a:xfrm>
            <a:off x="684212" y="5791200"/>
            <a:ext cx="762000" cy="762000"/>
          </a:xfrm>
          <a:prstGeom prst="rect">
            <a:avLst/>
          </a:prstGeom>
          <a:noFill/>
        </p:spPr>
      </p:pic>
      <p:pic>
        <p:nvPicPr>
          <p:cNvPr id="8" name="~PP108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185886190"/>
      </p:ext>
    </p:extLst>
  </p:cSld>
  <p:clrMapOvr>
    <a:masterClrMapping/>
  </p:clrMapOvr>
  <p:transition spd="med" advTm="338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8</a:t>
            </a:fld>
            <a:endParaRPr lang="en-US" dirty="0"/>
          </a:p>
        </p:txBody>
      </p:sp>
      <p:sp>
        <p:nvSpPr>
          <p:cNvPr id="2" name="TextBox 1"/>
          <p:cNvSpPr txBox="1"/>
          <p:nvPr/>
        </p:nvSpPr>
        <p:spPr>
          <a:xfrm>
            <a:off x="531812" y="304800"/>
            <a:ext cx="9677400" cy="5722336"/>
          </a:xfrm>
          <a:prstGeom prst="rect">
            <a:avLst/>
          </a:prstGeom>
          <a:noFill/>
        </p:spPr>
        <p:txBody>
          <a:bodyPr wrap="square" rtlCol="0">
            <a:spAutoFit/>
          </a:bodyPr>
          <a:lstStyle/>
          <a:p>
            <a:pPr>
              <a:lnSpc>
                <a:spcPct val="90000"/>
              </a:lnSpc>
            </a:pPr>
            <a:r>
              <a:rPr lang="en-US" sz="2800" b="1" dirty="0">
                <a:solidFill>
                  <a:srgbClr val="C00000"/>
                </a:solidFill>
              </a:rPr>
              <a:t>FMLA Definition of a Serious Health Condition</a:t>
            </a:r>
          </a:p>
          <a:p>
            <a:pPr>
              <a:lnSpc>
                <a:spcPct val="90000"/>
              </a:lnSpc>
            </a:pPr>
            <a:endParaRPr lang="en-US" sz="1050" dirty="0"/>
          </a:p>
          <a:p>
            <a:pPr>
              <a:lnSpc>
                <a:spcPct val="90000"/>
              </a:lnSpc>
            </a:pPr>
            <a:r>
              <a:rPr lang="en-US" sz="2400" b="1" dirty="0">
                <a:solidFill>
                  <a:srgbClr val="0000FF"/>
                </a:solidFill>
              </a:rPr>
              <a:t>A Serious Health Condition is Defined as:</a:t>
            </a:r>
          </a:p>
          <a:p>
            <a:pPr>
              <a:lnSpc>
                <a:spcPct val="90000"/>
              </a:lnSpc>
            </a:pPr>
            <a:endParaRPr lang="en-US" sz="1000" dirty="0"/>
          </a:p>
          <a:p>
            <a:pPr marL="285750" indent="-285750">
              <a:lnSpc>
                <a:spcPct val="90000"/>
              </a:lnSpc>
              <a:buFont typeface="Arial" panose="020B0604020202020204" pitchFamily="34" charset="0"/>
              <a:buChar char="•"/>
            </a:pPr>
            <a:r>
              <a:rPr lang="en-US" dirty="0">
                <a:solidFill>
                  <a:srgbClr val="0000FF"/>
                </a:solidFill>
              </a:rPr>
              <a:t>An Illness</a:t>
            </a:r>
          </a:p>
          <a:p>
            <a:pPr marL="285750" indent="-285750">
              <a:lnSpc>
                <a:spcPct val="90000"/>
              </a:lnSpc>
              <a:buFont typeface="Arial" panose="020B0604020202020204" pitchFamily="34" charset="0"/>
              <a:buChar char="•"/>
            </a:pPr>
            <a:r>
              <a:rPr lang="en-US" dirty="0">
                <a:solidFill>
                  <a:srgbClr val="0000FF"/>
                </a:solidFill>
              </a:rPr>
              <a:t>An Injury</a:t>
            </a:r>
          </a:p>
          <a:p>
            <a:pPr marL="285750" indent="-285750">
              <a:lnSpc>
                <a:spcPct val="90000"/>
              </a:lnSpc>
              <a:buFont typeface="Arial" panose="020B0604020202020204" pitchFamily="34" charset="0"/>
              <a:buChar char="•"/>
            </a:pPr>
            <a:r>
              <a:rPr lang="en-US" dirty="0">
                <a:solidFill>
                  <a:srgbClr val="0000FF"/>
                </a:solidFill>
              </a:rPr>
              <a:t>An Impairment</a:t>
            </a:r>
          </a:p>
          <a:p>
            <a:pPr marL="285750" indent="-285750">
              <a:lnSpc>
                <a:spcPct val="90000"/>
              </a:lnSpc>
              <a:buFont typeface="Arial" panose="020B0604020202020204" pitchFamily="34" charset="0"/>
              <a:buChar char="•"/>
            </a:pPr>
            <a:r>
              <a:rPr lang="en-US" dirty="0">
                <a:solidFill>
                  <a:srgbClr val="0000FF"/>
                </a:solidFill>
              </a:rPr>
              <a:t>A Physical Impairment</a:t>
            </a:r>
          </a:p>
          <a:p>
            <a:pPr marL="285750" indent="-285750">
              <a:lnSpc>
                <a:spcPct val="90000"/>
              </a:lnSpc>
              <a:buFont typeface="Arial" panose="020B0604020202020204" pitchFamily="34" charset="0"/>
              <a:buChar char="•"/>
            </a:pPr>
            <a:r>
              <a:rPr lang="en-US" dirty="0">
                <a:solidFill>
                  <a:srgbClr val="0000FF"/>
                </a:solidFill>
              </a:rPr>
              <a:t>A Mental Impairment  </a:t>
            </a:r>
          </a:p>
          <a:p>
            <a:pPr>
              <a:lnSpc>
                <a:spcPct val="90000"/>
              </a:lnSpc>
            </a:pPr>
            <a:endParaRPr lang="en-US" sz="1000" dirty="0"/>
          </a:p>
          <a:p>
            <a:pPr>
              <a:lnSpc>
                <a:spcPct val="90000"/>
              </a:lnSpc>
            </a:pPr>
            <a:r>
              <a:rPr lang="en-US" dirty="0">
                <a:solidFill>
                  <a:srgbClr val="C00000"/>
                </a:solidFill>
              </a:rPr>
              <a:t>That </a:t>
            </a:r>
            <a:r>
              <a:rPr lang="en-US" b="1" dirty="0">
                <a:solidFill>
                  <a:srgbClr val="0000FF"/>
                </a:solidFill>
              </a:rPr>
              <a:t>Involves Either an Overnight Stay in a Medical Care Facility or Continuing Treatment </a:t>
            </a:r>
            <a:r>
              <a:rPr lang="en-US" dirty="0">
                <a:solidFill>
                  <a:srgbClr val="C00000"/>
                </a:solidFill>
              </a:rPr>
              <a:t>by a Health Care Provider for a Condition that Either Prevents the Employee from Performing the Functions of the Employee’s Job or Prevents the Qualified Family Member from Participating in School or Other Daily Activities.</a:t>
            </a:r>
          </a:p>
          <a:p>
            <a:pPr>
              <a:lnSpc>
                <a:spcPct val="90000"/>
              </a:lnSpc>
            </a:pPr>
            <a:endParaRPr lang="en-US" dirty="0"/>
          </a:p>
          <a:p>
            <a:pPr>
              <a:lnSpc>
                <a:spcPct val="90000"/>
              </a:lnSpc>
            </a:pPr>
            <a:r>
              <a:rPr lang="en-US" dirty="0"/>
              <a:t>Subject to Certain Conditions, the </a:t>
            </a:r>
            <a:r>
              <a:rPr lang="en-US" b="1" i="1" dirty="0">
                <a:solidFill>
                  <a:srgbClr val="0000FF"/>
                </a:solidFill>
              </a:rPr>
              <a:t>Continuing Treatment Requirement </a:t>
            </a:r>
            <a:r>
              <a:rPr lang="en-US" dirty="0"/>
              <a:t>may be Met by a Period of Incapacity of More than </a:t>
            </a:r>
            <a:r>
              <a:rPr lang="en-US" i="1" dirty="0">
                <a:solidFill>
                  <a:srgbClr val="0000FF"/>
                </a:solidFill>
              </a:rPr>
              <a:t>3 Consecutive Calendar Days Combined with at Least 2 Visits to a Health Care Provider or 1 Visit and a Regimen of Continuing Treatment, or Incapacity Due to Pregnancy, or Incapacity Due to a Chronic Condition.</a:t>
            </a:r>
          </a:p>
          <a:p>
            <a:pPr>
              <a:lnSpc>
                <a:spcPct val="90000"/>
              </a:lnSpc>
            </a:pPr>
            <a:endParaRPr lang="en-US" dirty="0"/>
          </a:p>
          <a:p>
            <a:pPr>
              <a:lnSpc>
                <a:spcPct val="90000"/>
              </a:lnSpc>
            </a:pPr>
            <a:r>
              <a:rPr lang="en-US" dirty="0"/>
              <a:t>Other Conditions May Meet the Definition of Continuing Treatment as Well.</a:t>
            </a:r>
          </a:p>
          <a:p>
            <a:pPr>
              <a:lnSpc>
                <a:spcPct val="90000"/>
              </a:lnSpc>
            </a:pPr>
            <a:endParaRPr lang="en-US" dirty="0"/>
          </a:p>
          <a:p>
            <a:pPr>
              <a:lnSpc>
                <a:spcPct val="90000"/>
              </a:lnSpc>
            </a:pPr>
            <a:endParaRPr lang="en-US" dirty="0"/>
          </a:p>
        </p:txBody>
      </p:sp>
      <p:pic>
        <p:nvPicPr>
          <p:cNvPr id="5" name="~PP339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3812" y="381000"/>
            <a:ext cx="2514600" cy="1885950"/>
          </a:xfrm>
          <a:prstGeom prst="rect">
            <a:avLst/>
          </a:prstGeom>
        </p:spPr>
      </p:pic>
      <p:pic>
        <p:nvPicPr>
          <p:cNvPr id="6" name="Picture 2" descr="C:\Users\Business-HP1\AppData\Local\Microsoft\Windows\Temporary Internet Files\Content.IE5\0B1PLR5G\MC900441285[1].png"/>
          <p:cNvPicPr>
            <a:picLocks noChangeAspect="1" noChangeArrowheads="1"/>
          </p:cNvPicPr>
          <p:nvPr/>
        </p:nvPicPr>
        <p:blipFill>
          <a:blip r:embed="rId6" cstate="print"/>
          <a:srcRect/>
          <a:stretch>
            <a:fillRect/>
          </a:stretch>
        </p:blipFill>
        <p:spPr bwMode="auto">
          <a:xfrm>
            <a:off x="684212" y="5791200"/>
            <a:ext cx="762000" cy="762000"/>
          </a:xfrm>
          <a:prstGeom prst="rect">
            <a:avLst/>
          </a:prstGeom>
          <a:noFill/>
        </p:spPr>
      </p:pic>
    </p:spTree>
    <p:extLst>
      <p:ext uri="{BB962C8B-B14F-4D97-AF65-F5344CB8AC3E}">
        <p14:creationId xmlns:p14="http://schemas.microsoft.com/office/powerpoint/2010/main" val="3127786555"/>
      </p:ext>
    </p:extLst>
  </p:cSld>
  <p:clrMapOvr>
    <a:masterClrMapping/>
  </p:clrMapOvr>
  <p:transition spd="med" advTm="657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12" y="1828800"/>
            <a:ext cx="8594429" cy="1826581"/>
          </a:xfrm>
        </p:spPr>
        <p:txBody>
          <a:bodyPr>
            <a:normAutofit/>
          </a:bodyPr>
          <a:lstStyle/>
          <a:p>
            <a:pPr algn="ctr"/>
            <a:r>
              <a:rPr lang="en-US" sz="5400" b="1" dirty="0">
                <a:solidFill>
                  <a:schemeClr val="accent2">
                    <a:lumMod val="50000"/>
                  </a:schemeClr>
                </a:solidFill>
              </a:rPr>
              <a:t>Payroll Reporting</a:t>
            </a:r>
          </a:p>
        </p:txBody>
      </p:sp>
      <p:sp>
        <p:nvSpPr>
          <p:cNvPr id="4" name="Slide Number Placeholder 3"/>
          <p:cNvSpPr>
            <a:spLocks noGrp="1"/>
          </p:cNvSpPr>
          <p:nvPr>
            <p:ph type="sldNum" sz="quarter" idx="12"/>
          </p:nvPr>
        </p:nvSpPr>
        <p:spPr/>
        <p:txBody>
          <a:bodyPr/>
          <a:lstStyle/>
          <a:p>
            <a:fld id="{81FEFA0A-2F20-4B60-98C6-5FFDA469AA1C}" type="slidenum">
              <a:rPr lang="en-US" smtClean="0"/>
              <a:pPr/>
              <a:t>9</a:t>
            </a:fld>
            <a:endParaRPr lang="en-US" dirty="0"/>
          </a:p>
        </p:txBody>
      </p:sp>
      <p:pic>
        <p:nvPicPr>
          <p:cNvPr id="5" name="~PP114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3751741342"/>
      </p:ext>
    </p:extLst>
  </p:cSld>
  <p:clrMapOvr>
    <a:masterClrMapping/>
  </p:clrMapOvr>
  <p:transition spd="med" advTm="57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1360506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TP102801108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706526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Props1.xml><?xml version="1.0" encoding="utf-8"?>
<ds:datastoreItem xmlns:ds="http://schemas.openxmlformats.org/officeDocument/2006/customXml" ds:itemID="{4683C129-7B42-490A-AD74-E9303BC76D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1E33DF-2340-4F4E-B874-B73FEFEBFC8D}">
  <ds:schemaRefs>
    <ds:schemaRef ds:uri="http://schemas.microsoft.com/sharepoint/v3/contenttype/forms"/>
  </ds:schemaRefs>
</ds:datastoreItem>
</file>

<file path=customXml/itemProps3.xml><?xml version="1.0" encoding="utf-8"?>
<ds:datastoreItem xmlns:ds="http://schemas.openxmlformats.org/officeDocument/2006/customXml" ds:itemID="{0F249165-F638-412C-8E0A-DFB7045CA2E0}">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873beb7-5857-4685-be1f-d57550cc96c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15168</TotalTime>
  <Words>3926</Words>
  <Application>Microsoft Office PowerPoint</Application>
  <PresentationFormat>Custom</PresentationFormat>
  <Paragraphs>571</Paragraphs>
  <Slides>47</Slides>
  <Notes>0</Notes>
  <HiddenSlides>0</HiddenSlides>
  <MMClips>47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Calibri</vt:lpstr>
      <vt:lpstr>Courier New</vt:lpstr>
      <vt:lpstr>Euphemia</vt:lpstr>
      <vt:lpstr>Trebuchet MS</vt:lpstr>
      <vt:lpstr>Wingdings</vt:lpstr>
      <vt:lpstr>Wingdings 3</vt:lpstr>
      <vt:lpstr>Facet</vt:lpstr>
      <vt:lpstr>PAYROLL LEAVE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Payroll Reporting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Payroll  Record Retention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Exempt   Versus  Nonexempt</dc:title>
  <dc:creator>Patty VerDouw</dc:creator>
  <cp:lastModifiedBy>Patty VerDouw</cp:lastModifiedBy>
  <cp:revision>529</cp:revision>
  <cp:lastPrinted>2016-11-09T19:18:48Z</cp:lastPrinted>
  <dcterms:created xsi:type="dcterms:W3CDTF">2016-10-19T20:54:49Z</dcterms:created>
  <dcterms:modified xsi:type="dcterms:W3CDTF">2022-12-09T15:31:28Z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