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61"/>
  </p:notesMasterIdLst>
  <p:handoutMasterIdLst>
    <p:handoutMasterId r:id="rId62"/>
  </p:handoutMasterIdLst>
  <p:sldIdLst>
    <p:sldId id="278" r:id="rId5"/>
    <p:sldId id="296" r:id="rId6"/>
    <p:sldId id="299" r:id="rId7"/>
    <p:sldId id="258" r:id="rId8"/>
    <p:sldId id="297" r:id="rId9"/>
    <p:sldId id="301" r:id="rId10"/>
    <p:sldId id="300" r:id="rId11"/>
    <p:sldId id="306" r:id="rId12"/>
    <p:sldId id="302" r:id="rId13"/>
    <p:sldId id="303" r:id="rId14"/>
    <p:sldId id="308" r:id="rId15"/>
    <p:sldId id="309" r:id="rId16"/>
    <p:sldId id="310" r:id="rId17"/>
    <p:sldId id="311" r:id="rId18"/>
    <p:sldId id="304" r:id="rId19"/>
    <p:sldId id="313" r:id="rId20"/>
    <p:sldId id="312" r:id="rId21"/>
    <p:sldId id="305" r:id="rId22"/>
    <p:sldId id="359" r:id="rId23"/>
    <p:sldId id="314" r:id="rId24"/>
    <p:sldId id="319" r:id="rId25"/>
    <p:sldId id="357" r:id="rId26"/>
    <p:sldId id="316" r:id="rId27"/>
    <p:sldId id="355" r:id="rId28"/>
    <p:sldId id="320" r:id="rId29"/>
    <p:sldId id="317" r:id="rId30"/>
    <p:sldId id="321" r:id="rId31"/>
    <p:sldId id="318" r:id="rId32"/>
    <p:sldId id="322" r:id="rId33"/>
    <p:sldId id="323" r:id="rId34"/>
    <p:sldId id="324" r:id="rId35"/>
    <p:sldId id="329" r:id="rId36"/>
    <p:sldId id="349" r:id="rId37"/>
    <p:sldId id="352" r:id="rId38"/>
    <p:sldId id="358" r:id="rId39"/>
    <p:sldId id="351" r:id="rId40"/>
    <p:sldId id="328" r:id="rId41"/>
    <p:sldId id="332" r:id="rId42"/>
    <p:sldId id="333" r:id="rId43"/>
    <p:sldId id="339" r:id="rId44"/>
    <p:sldId id="334" r:id="rId45"/>
    <p:sldId id="336" r:id="rId46"/>
    <p:sldId id="350" r:id="rId47"/>
    <p:sldId id="338" r:id="rId48"/>
    <p:sldId id="360" r:id="rId49"/>
    <p:sldId id="337" r:id="rId50"/>
    <p:sldId id="340" r:id="rId51"/>
    <p:sldId id="342" r:id="rId52"/>
    <p:sldId id="341" r:id="rId53"/>
    <p:sldId id="344" r:id="rId54"/>
    <p:sldId id="345" r:id="rId55"/>
    <p:sldId id="335" r:id="rId56"/>
    <p:sldId id="346" r:id="rId57"/>
    <p:sldId id="354" r:id="rId58"/>
    <p:sldId id="330" r:id="rId59"/>
    <p:sldId id="331" r:id="rId60"/>
  </p:sldIdLst>
  <p:sldSz cx="12188825" cy="6858000"/>
  <p:notesSz cx="6858000" cy="9144000"/>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100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5"/>
    <a:srgbClr val="FFFFD5"/>
    <a:srgbClr val="FF00FF"/>
    <a:srgbClr val="E1FFFF"/>
    <a:srgbClr val="D60093"/>
    <a:srgbClr val="0000FF"/>
    <a:srgbClr val="FFFF99"/>
    <a:srgbClr val="FDD7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47" autoAdjust="0"/>
    <p:restoredTop sz="94280" autoAdjust="0"/>
  </p:normalViewPr>
  <p:slideViewPr>
    <p:cSldViewPr>
      <p:cViewPr varScale="1">
        <p:scale>
          <a:sx n="66" d="100"/>
          <a:sy n="66" d="100"/>
        </p:scale>
        <p:origin x="174" y="72"/>
      </p:cViewPr>
      <p:guideLst>
        <p:guide pos="3839"/>
        <p:guide orient="horz" pos="1008"/>
      </p:guideLst>
    </p:cSldViewPr>
  </p:slideViewPr>
  <p:notesTextViewPr>
    <p:cViewPr>
      <p:scale>
        <a:sx n="3" d="2"/>
        <a:sy n="3" d="2"/>
      </p:scale>
      <p:origin x="0" y="0"/>
    </p:cViewPr>
  </p:notesTextViewPr>
  <p:sorterViewPr>
    <p:cViewPr>
      <p:scale>
        <a:sx n="66" d="100"/>
        <a:sy n="66" d="100"/>
      </p:scale>
      <p:origin x="0" y="5370"/>
    </p:cViewPr>
  </p:sorterViewPr>
  <p:notesViewPr>
    <p:cSldViewPr>
      <p:cViewPr varScale="1">
        <p:scale>
          <a:sx n="63" d="100"/>
          <a:sy n="63" d="100"/>
        </p:scale>
        <p:origin x="1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5A207F-0F91-42F2-96D0-049C6003623B}" type="datetimeFigureOut">
              <a:rPr lang="en-US"/>
              <a:pPr/>
              <a:t>12/9/2022</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567D4A-04CB-4EDF-8FB1-342A02FC8EC5}" type="slidenum">
              <a:rPr/>
              <a:pPr/>
              <a:t>‹#›</a:t>
            </a:fld>
            <a:endParaRPr dirty="0"/>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CC13F5-F2B1-464B-BE8F-27ABFBD2FBDE}" type="datetimeFigureOut">
              <a:rPr lang="en-US"/>
              <a:pPr/>
              <a:t>12/9/2022</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61351F-DBB1-4664-ADA9-83BC7CB8848D}" type="slidenum">
              <a:rPr/>
              <a:pPr/>
              <a:t>‹#›</a:t>
            </a:fld>
            <a:endParaRPr dirty="0"/>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88825"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6675" y="2404534"/>
            <a:ext cx="7764913" cy="1646302"/>
          </a:xfrm>
        </p:spPr>
        <p:txBody>
          <a:bodyPr anchor="b">
            <a:noAutofit/>
          </a:bodyPr>
          <a:lstStyle>
            <a:lvl1pPr algn="r">
              <a:defRPr sz="5398">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6675" y="4050834"/>
            <a:ext cx="7764913" cy="1096899"/>
          </a:xfrm>
        </p:spPr>
        <p:txBody>
          <a:bodyPr anchor="t"/>
          <a:lstStyle>
            <a:lvl1pPr marL="0" indent="0" algn="r">
              <a:buNone/>
              <a:defRPr>
                <a:solidFill>
                  <a:schemeClr val="tx1">
                    <a:lumMod val="50000"/>
                    <a:lumOff val="50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E730C2-F08D-4AB7-AD7B-2DA5D0F4620B}" type="datetime1">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0409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9" y="609600"/>
            <a:ext cx="8594429" cy="3403600"/>
          </a:xfrm>
        </p:spPr>
        <p:txBody>
          <a:bodyPr anchor="ctr">
            <a:normAutofit/>
          </a:bodyPr>
          <a:lstStyle>
            <a:lvl1pPr algn="l">
              <a:defRPr sz="4399" b="0" cap="none"/>
            </a:lvl1pPr>
          </a:lstStyle>
          <a:p>
            <a:r>
              <a:rPr lang="en-US"/>
              <a:t>Click to edit Master title style</a:t>
            </a:r>
            <a:endParaRPr lang="en-US" dirty="0"/>
          </a:p>
        </p:txBody>
      </p:sp>
      <p:sp>
        <p:nvSpPr>
          <p:cNvPr id="3" name="Text Placeholder 2"/>
          <p:cNvSpPr>
            <a:spLocks noGrp="1"/>
          </p:cNvSpPr>
          <p:nvPr>
            <p:ph type="body" idx="1"/>
          </p:nvPr>
        </p:nvSpPr>
        <p:spPr>
          <a:xfrm>
            <a:off x="677159" y="4470400"/>
            <a:ext cx="8594429" cy="1570962"/>
          </a:xfrm>
        </p:spPr>
        <p:txBody>
          <a:bodyPr anchor="ctr">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07BF51-29CA-4026-8867-ACEFA91575E8}" type="datetime1">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114403814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092" y="609600"/>
            <a:ext cx="8092026" cy="3022600"/>
          </a:xfrm>
        </p:spPr>
        <p:txBody>
          <a:bodyPr anchor="ctr">
            <a:normAutofit/>
          </a:bodyPr>
          <a:lstStyle>
            <a:lvl1pPr algn="l">
              <a:defRPr sz="4399"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5783" y="3632200"/>
            <a:ext cx="7222643" cy="381000"/>
          </a:xfrm>
        </p:spPr>
        <p:txBody>
          <a:bodyPr anchor="ctr">
            <a:noAutofit/>
          </a:bodyPr>
          <a:lstStyle>
            <a:lvl1pPr marL="0" indent="0">
              <a:buFontTx/>
              <a:buNone/>
              <a:defRPr sz="1600">
                <a:solidFill>
                  <a:schemeClr val="tx1">
                    <a:lumMod val="50000"/>
                    <a:lumOff val="50000"/>
                  </a:schemeClr>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Click to edit Master text styles</a:t>
            </a:r>
          </a:p>
        </p:txBody>
      </p:sp>
      <p:sp>
        <p:nvSpPr>
          <p:cNvPr id="3" name="Text Placeholder 2"/>
          <p:cNvSpPr>
            <a:spLocks noGrp="1"/>
          </p:cNvSpPr>
          <p:nvPr>
            <p:ph type="body" idx="1"/>
          </p:nvPr>
        </p:nvSpPr>
        <p:spPr>
          <a:xfrm>
            <a:off x="677159" y="4470400"/>
            <a:ext cx="8594429" cy="1570962"/>
          </a:xfrm>
        </p:spPr>
        <p:txBody>
          <a:bodyPr anchor="ctr">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07BF51-29CA-4026-8867-ACEFA91575E8}" type="datetime1">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FEFA0A-2F20-4B60-98C6-5FFDA469AA1C}" type="slidenum">
              <a:rPr lang="en-US" smtClean="0"/>
              <a:pPr/>
              <a:t>‹#›</a:t>
            </a:fld>
            <a:endParaRPr lang="en-US" dirty="0"/>
          </a:p>
        </p:txBody>
      </p:sp>
      <p:sp>
        <p:nvSpPr>
          <p:cNvPr id="20" name="TextBox 19"/>
          <p:cNvSpPr txBox="1"/>
          <p:nvPr/>
        </p:nvSpPr>
        <p:spPr>
          <a:xfrm>
            <a:off x="541729" y="790378"/>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0695" y="288655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latin typeface="Arial"/>
              </a:rPr>
              <a:t>”</a:t>
            </a:r>
            <a:endParaRPr lang="en-US" sz="1799" dirty="0">
              <a:solidFill>
                <a:schemeClr val="accent1">
                  <a:lumMod val="60000"/>
                  <a:lumOff val="40000"/>
                </a:schemeClr>
              </a:solidFill>
              <a:latin typeface="Arial"/>
            </a:endParaRPr>
          </a:p>
        </p:txBody>
      </p:sp>
    </p:spTree>
    <p:extLst>
      <p:ext uri="{BB962C8B-B14F-4D97-AF65-F5344CB8AC3E}">
        <p14:creationId xmlns:p14="http://schemas.microsoft.com/office/powerpoint/2010/main" val="267920800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159" y="1931988"/>
            <a:ext cx="8594429" cy="2595460"/>
          </a:xfrm>
        </p:spPr>
        <p:txBody>
          <a:bodyPr anchor="b">
            <a:normAutofit/>
          </a:bodyPr>
          <a:lstStyle>
            <a:lvl1pPr algn="l">
              <a:defRPr sz="4399" b="0" cap="none"/>
            </a:lvl1pPr>
          </a:lstStyle>
          <a:p>
            <a:r>
              <a:rPr lang="en-US"/>
              <a:t>Click to edit Master title style</a:t>
            </a:r>
            <a:endParaRPr lang="en-US" dirty="0"/>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07BF51-29CA-4026-8867-ACEFA91575E8}" type="datetime1">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71851406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092" y="609600"/>
            <a:ext cx="8092026" cy="3022600"/>
          </a:xfrm>
        </p:spPr>
        <p:txBody>
          <a:bodyPr anchor="ctr">
            <a:normAutofit/>
          </a:bodyPr>
          <a:lstStyle>
            <a:lvl1pPr algn="l">
              <a:defRPr sz="4399"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156" y="4013200"/>
            <a:ext cx="8594430" cy="514248"/>
          </a:xfrm>
        </p:spPr>
        <p:txBody>
          <a:bodyPr anchor="b">
            <a:noAutofit/>
          </a:bodyPr>
          <a:lstStyle>
            <a:lvl1pPr marL="0" indent="0">
              <a:buFontTx/>
              <a:buNone/>
              <a:defRPr sz="2399">
                <a:solidFill>
                  <a:schemeClr val="tx1">
                    <a:lumMod val="75000"/>
                    <a:lumOff val="25000"/>
                  </a:schemeClr>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Click to edit Master text styles</a:t>
            </a:r>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07BF51-29CA-4026-8867-ACEFA91575E8}" type="datetime1">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FEFA0A-2F20-4B60-98C6-5FFDA469AA1C}" type="slidenum">
              <a:rPr lang="en-US" smtClean="0"/>
              <a:pPr/>
              <a:t>‹#›</a:t>
            </a:fld>
            <a:endParaRPr lang="en-US" dirty="0"/>
          </a:p>
        </p:txBody>
      </p:sp>
      <p:sp>
        <p:nvSpPr>
          <p:cNvPr id="24" name="TextBox 23"/>
          <p:cNvSpPr txBox="1"/>
          <p:nvPr/>
        </p:nvSpPr>
        <p:spPr>
          <a:xfrm>
            <a:off x="541729" y="790378"/>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0695" y="288655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4862078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621" y="609600"/>
            <a:ext cx="8585966" cy="3022600"/>
          </a:xfrm>
        </p:spPr>
        <p:txBody>
          <a:bodyPr anchor="ctr">
            <a:normAutofit/>
          </a:bodyPr>
          <a:lstStyle>
            <a:lvl1pPr algn="l">
              <a:defRPr sz="4399"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156" y="4013200"/>
            <a:ext cx="8594430" cy="514248"/>
          </a:xfrm>
        </p:spPr>
        <p:txBody>
          <a:bodyPr anchor="b">
            <a:noAutofit/>
          </a:bodyPr>
          <a:lstStyle>
            <a:lvl1pPr marL="0" indent="0">
              <a:buFontTx/>
              <a:buNone/>
              <a:defRPr sz="2399">
                <a:solidFill>
                  <a:schemeClr val="accent1"/>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Click to edit Master text styles</a:t>
            </a:r>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07BF51-29CA-4026-8867-ACEFA91575E8}" type="datetime1">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408869090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64E4A1-27EF-4E71-B5E4-71E479124393}" type="datetime1">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44394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5599" y="609600"/>
            <a:ext cx="130440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159" y="609600"/>
            <a:ext cx="7058311"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10E3A6-792E-4566-BD22-B488DE4A673D}" type="datetime1">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83647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599"/>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8B5FEB-8B3F-4830-BCA9-753155FE94F1}" type="datetime1">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66651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59" y="2700868"/>
            <a:ext cx="8594429" cy="1826581"/>
          </a:xfrm>
        </p:spPr>
        <p:txBody>
          <a:bodyPr anchor="b"/>
          <a:lstStyle>
            <a:lvl1pPr algn="l">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677159" y="4527448"/>
            <a:ext cx="8594429" cy="860400"/>
          </a:xfrm>
        </p:spPr>
        <p:txBody>
          <a:bodyPr anchor="t"/>
          <a:lstStyle>
            <a:lvl1pPr marL="0" indent="0" algn="l">
              <a:buNone/>
              <a:defRPr sz="19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30EDE-D91A-462A-A4E2-AC5A2369D08A}" type="datetime1">
              <a:rPr lang="en-US" smtClean="0"/>
              <a:pPr/>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423660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158" y="2160589"/>
            <a:ext cx="418294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8645" y="2160590"/>
            <a:ext cx="418294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BBE8D8A-F110-4952-AF76-543A945ACF8C}" type="datetime1">
              <a:rPr lang="en-US" smtClean="0"/>
              <a:pPr/>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36551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570" y="2160983"/>
            <a:ext cx="4184533"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75570" y="2737246"/>
            <a:ext cx="418453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7058" y="2160983"/>
            <a:ext cx="4184528"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059" y="2737246"/>
            <a:ext cx="418452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E5A5B0-B6F3-4A05-A036-E3726986EB12}" type="datetime1">
              <a:rPr lang="en-US" smtClean="0"/>
              <a:pPr/>
              <a:t>12/9/2022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35034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158" y="609600"/>
            <a:ext cx="8594429"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E9FFD6-5A94-460B-9371-AEC6AE4129E2}" type="datetime1">
              <a:rPr lang="en-US" smtClean="0"/>
              <a:pPr/>
              <a:t>12/9/2022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424109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E05AF-844C-49C5-BE83-1032B3E315CB}" type="datetime1">
              <a:rPr lang="en-US" smtClean="0"/>
              <a:pPr/>
              <a:t>12/9/2022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93293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8" y="1498604"/>
            <a:ext cx="3853524" cy="1278466"/>
          </a:xfrm>
        </p:spPr>
        <p:txBody>
          <a:bodyPr anchor="b">
            <a:normAutofit/>
          </a:bodyPr>
          <a:lstStyle>
            <a:lvl1pPr>
              <a:defRPr sz="1999"/>
            </a:lvl1pPr>
          </a:lstStyle>
          <a:p>
            <a:r>
              <a:rPr lang="en-US"/>
              <a:t>Click to edit Master title style</a:t>
            </a:r>
            <a:endParaRPr lang="en-US" dirty="0"/>
          </a:p>
        </p:txBody>
      </p:sp>
      <p:sp>
        <p:nvSpPr>
          <p:cNvPr id="3" name="Content Placeholder 2"/>
          <p:cNvSpPr>
            <a:spLocks noGrp="1"/>
          </p:cNvSpPr>
          <p:nvPr>
            <p:ph idx="1"/>
          </p:nvPr>
        </p:nvSpPr>
        <p:spPr>
          <a:xfrm>
            <a:off x="4759222" y="514925"/>
            <a:ext cx="451236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158" y="2777069"/>
            <a:ext cx="3853524" cy="2584449"/>
          </a:xfrm>
        </p:spPr>
        <p:txBody>
          <a:bodyPr>
            <a:normAutofit/>
          </a:bodyPr>
          <a:lstStyle>
            <a:lvl1pPr marL="0" indent="0">
              <a:buNone/>
              <a:defRPr sz="1400"/>
            </a:lvl1pPr>
            <a:lvl2pPr marL="456926" indent="0">
              <a:buNone/>
              <a:defRPr sz="1400"/>
            </a:lvl2pPr>
            <a:lvl3pPr marL="913852" indent="0">
              <a:buNone/>
              <a:defRPr sz="1200"/>
            </a:lvl3pPr>
            <a:lvl4pPr marL="1370778" indent="0">
              <a:buNone/>
              <a:defRPr sz="1000"/>
            </a:lvl4pPr>
            <a:lvl5pPr marL="1827703" indent="0">
              <a:buNone/>
              <a:defRPr sz="1000"/>
            </a:lvl5pPr>
            <a:lvl6pPr marL="2284628" indent="0">
              <a:buNone/>
              <a:defRPr sz="1000"/>
            </a:lvl6pPr>
            <a:lvl7pPr marL="2741554" indent="0">
              <a:buNone/>
              <a:defRPr sz="1000"/>
            </a:lvl7pPr>
            <a:lvl8pPr marL="3198480" indent="0">
              <a:buNone/>
              <a:defRPr sz="1000"/>
            </a:lvl8pPr>
            <a:lvl9pPr marL="365540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52463C-3962-41B7-A880-4A817B529D37}" type="datetime1">
              <a:rPr lang="en-US" smtClean="0"/>
              <a:pPr/>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182185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8" y="4800600"/>
            <a:ext cx="8594428" cy="566738"/>
          </a:xfrm>
        </p:spPr>
        <p:txBody>
          <a:bodyPr anchor="b">
            <a:normAutofit/>
          </a:bodyPr>
          <a:lstStyle>
            <a:lvl1pPr algn="l">
              <a:defRPr sz="23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158" y="609600"/>
            <a:ext cx="8594429" cy="3845718"/>
          </a:xfrm>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dirty="0"/>
              <a:t>Click icon to add picture</a:t>
            </a:r>
          </a:p>
        </p:txBody>
      </p:sp>
      <p:sp>
        <p:nvSpPr>
          <p:cNvPr id="4" name="Text Placeholder 3"/>
          <p:cNvSpPr>
            <a:spLocks noGrp="1"/>
          </p:cNvSpPr>
          <p:nvPr>
            <p:ph type="body" sz="half" idx="2"/>
          </p:nvPr>
        </p:nvSpPr>
        <p:spPr>
          <a:xfrm>
            <a:off x="677158" y="5367338"/>
            <a:ext cx="8594428" cy="674024"/>
          </a:xfrm>
        </p:spPr>
        <p:txBody>
          <a:bodyPr>
            <a:normAutofit/>
          </a:bodyPr>
          <a:lstStyle>
            <a:lvl1pPr marL="0" indent="0">
              <a:buNone/>
              <a:defRPr sz="12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8683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88825"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158" y="609600"/>
            <a:ext cx="8594429"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158" y="2160590"/>
            <a:ext cx="8594429"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3257" y="6041363"/>
            <a:ext cx="91170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07BF51-29CA-4026-8867-ACEFA91575E8}" type="datetime1">
              <a:rPr lang="en-US" smtClean="0"/>
              <a:pPr/>
              <a:t>12/9/2022</a:t>
            </a:fld>
            <a:endParaRPr lang="en-US" dirty="0"/>
          </a:p>
        </p:txBody>
      </p:sp>
      <p:sp>
        <p:nvSpPr>
          <p:cNvPr id="5" name="Footer Placeholder 4"/>
          <p:cNvSpPr>
            <a:spLocks noGrp="1"/>
          </p:cNvSpPr>
          <p:nvPr>
            <p:ph type="ftr" sz="quarter" idx="3"/>
          </p:nvPr>
        </p:nvSpPr>
        <p:spPr>
          <a:xfrm>
            <a:off x="677158" y="6041363"/>
            <a:ext cx="629597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88426" y="6041363"/>
            <a:ext cx="683161" cy="365125"/>
          </a:xfrm>
          <a:prstGeom prst="rect">
            <a:avLst/>
          </a:prstGeom>
        </p:spPr>
        <p:txBody>
          <a:bodyPr vert="horz" lIns="91440" tIns="45720" rIns="91440" bIns="45720" rtlCol="0" anchor="ctr"/>
          <a:lstStyle>
            <a:lvl1pPr algn="r">
              <a:defRPr sz="900">
                <a:solidFill>
                  <a:schemeClr val="accent1"/>
                </a:solidFill>
              </a:defRPr>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1633975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063" rtl="0" eaLnBrk="1" latinLnBrk="0" hangingPunct="1">
        <a:spcBef>
          <a:spcPct val="0"/>
        </a:spcBef>
        <a:buNone/>
        <a:defRPr sz="3599" b="0" i="0" u="none"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42797" algn="l" defTabSz="457063" rtl="0" eaLnBrk="1" latinLnBrk="0" hangingPunct="1">
        <a:spcBef>
          <a:spcPts val="1000"/>
        </a:spcBef>
        <a:spcAft>
          <a:spcPts val="0"/>
        </a:spcAft>
        <a:buClr>
          <a:schemeClr val="accent1"/>
        </a:buClr>
        <a:buSzPct val="80000"/>
        <a:buFont typeface="Wingdings 3" charset="2"/>
        <a:buChar char=""/>
        <a:defRPr sz="1799" kern="1200">
          <a:solidFill>
            <a:schemeClr val="tx1">
              <a:lumMod val="75000"/>
              <a:lumOff val="25000"/>
            </a:schemeClr>
          </a:solidFill>
          <a:latin typeface="+mn-lt"/>
          <a:ea typeface="+mn-ea"/>
          <a:cs typeface="+mn-cs"/>
        </a:defRPr>
      </a:lvl1pPr>
      <a:lvl2pPr marL="742727" indent="-285664" algn="l" defTabSz="457063"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657" indent="-228531" algn="l" defTabSz="457063"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599720"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6783"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3846"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4.jpg"/><Relationship Id="rId5" Type="http://schemas.openxmlformats.org/officeDocument/2006/relationships/image" Target="../media/image9.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6.jpg"/><Relationship Id="rId5" Type="http://schemas.openxmlformats.org/officeDocument/2006/relationships/image" Target="../media/image9.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7.jpeg"/><Relationship Id="rId5" Type="http://schemas.openxmlformats.org/officeDocument/2006/relationships/hyperlink" Target="https://www.childsupport.dhs.nd.gov/employers/new-hire-reporting" TargetMode="External"/><Relationship Id="rId4" Type="http://schemas.openxmlformats.org/officeDocument/2006/relationships/hyperlink" Target="http://www.nd.gov/dhs/services/childsupport/empinfo/newhire/"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hyperlink" Target="https://www.ssa.gov/employer/ssnv.htm"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hyperlink" Target="https://www.irs.gov/pub/irs-pdf/p5137.pdf"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34.pn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36.jp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7.jpeg"/><Relationship Id="rId5" Type="http://schemas.openxmlformats.org/officeDocument/2006/relationships/hyperlink" Target="https://www.dol.gov/sites/dolgov/files/ebsa/about-ebsa/our-activities/resource-center/faqs/cobra-continuation-health-coverage-consumer.pdf" TargetMode="External"/><Relationship Id="rId4" Type="http://schemas.openxmlformats.org/officeDocument/2006/relationships/hyperlink" Target="http://www.dol.gov/ebsa/faqs/faq-consumer-cobra.html"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40.jpg"/><Relationship Id="rId5" Type="http://schemas.openxmlformats.org/officeDocument/2006/relationships/image" Target="../media/image9.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9.png"/><Relationship Id="rId5" Type="http://schemas.openxmlformats.org/officeDocument/2006/relationships/image" Target="../media/image41.png"/><Relationship Id="rId4" Type="http://schemas.openxmlformats.org/officeDocument/2006/relationships/hyperlink" Target="http://www.dol.gov/ebsa/faqs/faq-consumer-cobra.htm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hyperlink" Target="http://www.irs.gov/pub/irs-pdf/fw4.pdf"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www.dol.gov/ebsa/faqs/faq-consumer-cobra.html"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9.png"/><Relationship Id="rId5" Type="http://schemas.openxmlformats.org/officeDocument/2006/relationships/image" Target="../media/image43.jpe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hyperlink" Target="https://www.legis.nd.gov/cencode/t32c09-1.pdf"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www.irs.gov/pub/irs-pdf/fw9.pdf"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slideLayout" Target="../slideLayouts/slideLayout7.xml"/><Relationship Id="rId7" Type="http://schemas.openxmlformats.org/officeDocument/2006/relationships/image" Target="../media/image51.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0.jpg"/><Relationship Id="rId5" Type="http://schemas.openxmlformats.org/officeDocument/2006/relationships/image" Target="../media/image49.jpeg"/><Relationship Id="rId10" Type="http://schemas.openxmlformats.org/officeDocument/2006/relationships/image" Target="../media/image19.png"/><Relationship Id="rId4" Type="http://schemas.openxmlformats.org/officeDocument/2006/relationships/hyperlink" Target="https://www.irs.gov/forms-pubs/about-form-1099-misc" TargetMode="External"/><Relationship Id="rId9" Type="http://schemas.openxmlformats.org/officeDocument/2006/relationships/image" Target="../media/image53.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s://www.irs.gov/pub/irs-pdf/p1281.pdf"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58.jpe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56.pn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60.png"/><Relationship Id="rId5" Type="http://schemas.openxmlformats.org/officeDocument/2006/relationships/image" Target="../media/image9.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4.jpg"/><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9.png"/><Relationship Id="rId5" Type="http://schemas.openxmlformats.org/officeDocument/2006/relationships/image" Target="../media/image63.png"/><Relationship Id="rId4" Type="http://schemas.openxmlformats.org/officeDocument/2006/relationships/hyperlink" Target="https://www.irs.gov/government-entities/federal-state-local-governments/faqs-for-government-entities-regarding-cafeteria-plans"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66.jp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68.png"/><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56.png"/><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45.png"/><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56.png"/><Relationship Id="rId5" Type="http://schemas.openxmlformats.org/officeDocument/2006/relationships/image" Target="../media/image71.jpeg"/><Relationship Id="rId4" Type="http://schemas.openxmlformats.org/officeDocument/2006/relationships/hyperlink" Target="http://www.irs.gov/Government-Entities/Federal,-State-&amp;-Local-Governments/FSLG-Customer-Services" TargetMode="Externa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WAV"/><Relationship Id="rId1" Type="http://schemas.microsoft.com/office/2007/relationships/media" Target="../media/media38.WAV"/><Relationship Id="rId5" Type="http://schemas.openxmlformats.org/officeDocument/2006/relationships/image" Target="../media/image56.png"/><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56.png"/><Relationship Id="rId4" Type="http://schemas.openxmlformats.org/officeDocument/2006/relationships/image" Target="../media/image73.gif"/></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hyperlink" Target="https://www.uscis.gov/sites/default/files/document/forms/i-9-paper-version.pdf" TargetMode="External"/><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74.jpeg"/><Relationship Id="rId5" Type="http://schemas.openxmlformats.org/officeDocument/2006/relationships/image" Target="../media/image56.png"/><Relationship Id="rId4" Type="http://schemas.openxmlformats.org/officeDocument/2006/relationships/hyperlink" Target="http://www.irs.gov/irb/2013-47_IRB/ar10.html" TargetMode="Externa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6.png"/><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75.jpeg"/><Relationship Id="rId5" Type="http://schemas.openxmlformats.org/officeDocument/2006/relationships/hyperlink" Target="http://www.irs.gov/file_source/pub/irs-pdf/p15a.pdf" TargetMode="External"/><Relationship Id="rId4" Type="http://schemas.openxmlformats.org/officeDocument/2006/relationships/hyperlink" Target="http://www.irs.gov/file_source/pub/irs-pdf/p535.pdf" TargetMode="Externa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WAV"/><Relationship Id="rId1" Type="http://schemas.microsoft.com/office/2007/relationships/media" Target="../media/media42.WAV"/><Relationship Id="rId5" Type="http://schemas.openxmlformats.org/officeDocument/2006/relationships/image" Target="../media/image76.jp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9.png"/><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9.png"/><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openxmlformats.org/officeDocument/2006/relationships/hyperlink" Target="https://www.irs.gov/newsroom/looking-ahead-how-the-american-rescue-plan-affects-2021-taxes-part-1" TargetMode="External"/><Relationship Id="rId2" Type="http://schemas.openxmlformats.org/officeDocument/2006/relationships/hyperlink" Target="https://www.irs.gov/irb/2021-21_IRB#NOT-2021-26" TargetMode="External"/><Relationship Id="rId1" Type="http://schemas.openxmlformats.org/officeDocument/2006/relationships/slideLayout" Target="../slideLayouts/slideLayout7.xml"/><Relationship Id="rId5" Type="http://schemas.openxmlformats.org/officeDocument/2006/relationships/hyperlink" Target="https://localwiki.org/bloomington-normal/Daycare_by_Dawn/_files/Daycare%20Image.png/_info/" TargetMode="Externa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WAV"/><Relationship Id="rId1" Type="http://schemas.microsoft.com/office/2007/relationships/media" Target="../media/media45.WAV"/><Relationship Id="rId6" Type="http://schemas.openxmlformats.org/officeDocument/2006/relationships/image" Target="../media/image80.png"/><Relationship Id="rId5" Type="http://schemas.openxmlformats.org/officeDocument/2006/relationships/image" Target="../media/image56.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WAV"/><Relationship Id="rId1" Type="http://schemas.microsoft.com/office/2007/relationships/media" Target="../media/media46.WAV"/><Relationship Id="rId5" Type="http://schemas.openxmlformats.org/officeDocument/2006/relationships/image" Target="../media/image81.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WAV"/><Relationship Id="rId1" Type="http://schemas.microsoft.com/office/2007/relationships/media" Target="../media/media47.WAV"/><Relationship Id="rId5" Type="http://schemas.openxmlformats.org/officeDocument/2006/relationships/image" Target="../media/image82.gif"/><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WAV"/><Relationship Id="rId1" Type="http://schemas.microsoft.com/office/2007/relationships/media" Target="../media/media48.WAV"/><Relationship Id="rId6" Type="http://schemas.openxmlformats.org/officeDocument/2006/relationships/image" Target="../media/image83.jpg"/><Relationship Id="rId5" Type="http://schemas.openxmlformats.org/officeDocument/2006/relationships/image" Target="../media/image56.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14.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hyperlink" Target="http://www.nd.gov/dhs/services/medicalserv/medicaid/" TargetMode="Externa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19.png"/><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19.png"/><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WAV"/><Relationship Id="rId1" Type="http://schemas.microsoft.com/office/2007/relationships/media" Target="../media/media51.WAV"/><Relationship Id="rId5" Type="http://schemas.openxmlformats.org/officeDocument/2006/relationships/image" Target="../media/image86.jpg"/><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19.png"/><Relationship Id="rId5" Type="http://schemas.openxmlformats.org/officeDocument/2006/relationships/image" Target="../media/image87.jpeg"/><Relationship Id="rId4" Type="http://schemas.openxmlformats.org/officeDocument/2006/relationships/hyperlink" Target="https://www.irs.gov/retirement-plans/plan-participant-employee/retirement-topics-403b-contribution-limits" TargetMode="Externa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19.png"/><Relationship Id="rId4" Type="http://schemas.openxmlformats.org/officeDocument/2006/relationships/image" Target="../media/image88.jp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WAV"/><Relationship Id="rId1" Type="http://schemas.microsoft.com/office/2007/relationships/media" Target="../media/media54.WAV"/><Relationship Id="rId5" Type="http://schemas.openxmlformats.org/officeDocument/2006/relationships/image" Target="../media/image90.jpg"/><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5.WAV"/><Relationship Id="rId1" Type="http://schemas.microsoft.com/office/2007/relationships/media" Target="../media/media55.WAV"/><Relationship Id="rId5" Type="http://schemas.openxmlformats.org/officeDocument/2006/relationships/image" Target="../media/image92.png"/><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hyperlink" Target="https://marketplace.cms.gov/applications-and-forms/notices.html"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9.png"/><Relationship Id="rId4" Type="http://schemas.openxmlformats.org/officeDocument/2006/relationships/image" Target="../media/image18.w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0.png"/><Relationship Id="rId5" Type="http://schemas.openxmlformats.org/officeDocument/2006/relationships/hyperlink" Target="https://ndpers.nd.gov/change-in-ndpers-membership/" TargetMode="External"/><Relationship Id="rId4" Type="http://schemas.openxmlformats.org/officeDocument/2006/relationships/hyperlink" Target="https://www.ndpers.nd.gov/"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8612" y="1066800"/>
            <a:ext cx="8458200" cy="3962400"/>
          </a:xfrm>
        </p:spPr>
        <p:txBody>
          <a:bodyPr>
            <a:normAutofit/>
          </a:bodyPr>
          <a:lstStyle/>
          <a:p>
            <a:pPr algn="ctr">
              <a:lnSpc>
                <a:spcPct val="150000"/>
              </a:lnSpc>
            </a:pPr>
            <a:r>
              <a:rPr lang="en-US" b="1" dirty="0">
                <a:solidFill>
                  <a:schemeClr val="accent2">
                    <a:lumMod val="50000"/>
                  </a:schemeClr>
                </a:solidFill>
              </a:rPr>
              <a:t>PAYROLL</a:t>
            </a:r>
            <a:br>
              <a:rPr lang="en-US" b="1" dirty="0">
                <a:solidFill>
                  <a:schemeClr val="accent2">
                    <a:lumMod val="50000"/>
                  </a:schemeClr>
                </a:solidFill>
              </a:rPr>
            </a:br>
            <a:r>
              <a:rPr lang="en-US" b="1" dirty="0">
                <a:solidFill>
                  <a:schemeClr val="accent2">
                    <a:lumMod val="50000"/>
                  </a:schemeClr>
                </a:solidFill>
              </a:rPr>
              <a:t>NUTS &amp; </a:t>
            </a:r>
            <a:br>
              <a:rPr lang="en-US" b="1" dirty="0">
                <a:solidFill>
                  <a:schemeClr val="accent2">
                    <a:lumMod val="50000"/>
                  </a:schemeClr>
                </a:solidFill>
              </a:rPr>
            </a:br>
            <a:r>
              <a:rPr lang="en-US" b="1" dirty="0">
                <a:solidFill>
                  <a:schemeClr val="accent2">
                    <a:lumMod val="50000"/>
                  </a:schemeClr>
                </a:solidFill>
              </a:rPr>
              <a:t>BOLTS</a:t>
            </a:r>
          </a:p>
        </p:txBody>
      </p:sp>
      <p:pic>
        <p:nvPicPr>
          <p:cNvPr id="4" name="~PP7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1837700009"/>
      </p:ext>
    </p:extLst>
  </p:cSld>
  <p:clrMapOvr>
    <a:masterClrMapping/>
  </p:clrMapOvr>
  <p:transition spd="med" advTm="90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10</a:t>
            </a:fld>
            <a:endParaRPr lang="en-US" dirty="0"/>
          </a:p>
        </p:txBody>
      </p:sp>
      <p:sp>
        <p:nvSpPr>
          <p:cNvPr id="2" name="TextBox 1"/>
          <p:cNvSpPr txBox="1"/>
          <p:nvPr/>
        </p:nvSpPr>
        <p:spPr>
          <a:xfrm>
            <a:off x="379412" y="228600"/>
            <a:ext cx="10134600" cy="6091668"/>
          </a:xfrm>
          <a:prstGeom prst="rect">
            <a:avLst/>
          </a:prstGeom>
          <a:noFill/>
        </p:spPr>
        <p:txBody>
          <a:bodyPr wrap="square" rtlCol="0">
            <a:spAutoFit/>
          </a:bodyPr>
          <a:lstStyle/>
          <a:p>
            <a:pPr>
              <a:lnSpc>
                <a:spcPct val="90000"/>
              </a:lnSpc>
            </a:pPr>
            <a:r>
              <a:rPr lang="en-US" sz="3200" b="1" dirty="0"/>
              <a:t>The Business Manager Now Needs To:</a:t>
            </a:r>
          </a:p>
          <a:p>
            <a:pPr>
              <a:lnSpc>
                <a:spcPct val="90000"/>
              </a:lnSpc>
            </a:pPr>
            <a:endParaRPr lang="en-US" sz="1050" dirty="0"/>
          </a:p>
          <a:p>
            <a:pPr>
              <a:lnSpc>
                <a:spcPct val="90000"/>
              </a:lnSpc>
            </a:pPr>
            <a:r>
              <a:rPr lang="en-US" sz="2800" b="1" dirty="0"/>
              <a:t>Make an Employee File Which Includes:</a:t>
            </a:r>
          </a:p>
          <a:p>
            <a:pPr>
              <a:lnSpc>
                <a:spcPct val="90000"/>
              </a:lnSpc>
            </a:pPr>
            <a:endParaRPr lang="en-US" sz="1000" dirty="0"/>
          </a:p>
          <a:p>
            <a:pPr marL="860425" lvl="1" indent="-403225">
              <a:spcBef>
                <a:spcPts val="600"/>
              </a:spcBef>
              <a:buFont typeface="Courier New" pitchFamily="49" charset="0"/>
              <a:buChar char="o"/>
            </a:pPr>
            <a:r>
              <a:rPr lang="en-US" dirty="0"/>
              <a:t>Copy of </a:t>
            </a:r>
            <a:r>
              <a:rPr lang="en-US" dirty="0">
                <a:solidFill>
                  <a:srgbClr val="0000FF"/>
                </a:solidFill>
              </a:rPr>
              <a:t>Employment Application</a:t>
            </a:r>
          </a:p>
          <a:p>
            <a:pPr marL="860425" lvl="1" indent="-403225">
              <a:spcBef>
                <a:spcPts val="600"/>
              </a:spcBef>
              <a:buFont typeface="Courier New" pitchFamily="49" charset="0"/>
              <a:buChar char="o"/>
            </a:pPr>
            <a:r>
              <a:rPr lang="en-US" dirty="0"/>
              <a:t>Copy of </a:t>
            </a:r>
            <a:r>
              <a:rPr lang="en-US" dirty="0">
                <a:solidFill>
                  <a:srgbClr val="0000FF"/>
                </a:solidFill>
              </a:rPr>
              <a:t>Completed W-4</a:t>
            </a:r>
          </a:p>
          <a:p>
            <a:pPr marL="860425" lvl="1" indent="-403225">
              <a:spcBef>
                <a:spcPts val="600"/>
              </a:spcBef>
              <a:buFont typeface="Courier New" pitchFamily="49" charset="0"/>
              <a:buChar char="o"/>
            </a:pPr>
            <a:r>
              <a:rPr lang="en-US" dirty="0"/>
              <a:t>Copy of </a:t>
            </a:r>
            <a:r>
              <a:rPr lang="en-US" dirty="0">
                <a:solidFill>
                  <a:srgbClr val="0000FF"/>
                </a:solidFill>
              </a:rPr>
              <a:t>Completed I-9</a:t>
            </a:r>
          </a:p>
          <a:p>
            <a:pPr marL="1317625" lvl="2" indent="-403225">
              <a:spcBef>
                <a:spcPts val="600"/>
              </a:spcBef>
              <a:buFont typeface="Wingdings" pitchFamily="2" charset="2"/>
              <a:buChar char="Ø"/>
            </a:pPr>
            <a:r>
              <a:rPr lang="en-US" dirty="0">
                <a:solidFill>
                  <a:srgbClr val="C00000"/>
                </a:solidFill>
              </a:rPr>
              <a:t>Copy of Driver’s License</a:t>
            </a:r>
          </a:p>
          <a:p>
            <a:pPr marL="1317625" lvl="2" indent="-403225">
              <a:spcBef>
                <a:spcPts val="600"/>
              </a:spcBef>
              <a:buFont typeface="Wingdings" pitchFamily="2" charset="2"/>
              <a:buChar char="Ø"/>
            </a:pPr>
            <a:r>
              <a:rPr lang="en-US" dirty="0">
                <a:solidFill>
                  <a:srgbClr val="C00000"/>
                </a:solidFill>
              </a:rPr>
              <a:t>Copy of Social Security Card</a:t>
            </a:r>
          </a:p>
          <a:p>
            <a:pPr marL="860425" lvl="1" indent="-403225">
              <a:spcBef>
                <a:spcPts val="600"/>
              </a:spcBef>
              <a:buFont typeface="Courier New" pitchFamily="49" charset="0"/>
              <a:buChar char="o"/>
            </a:pPr>
            <a:r>
              <a:rPr lang="en-US" dirty="0"/>
              <a:t>Completed </a:t>
            </a:r>
            <a:r>
              <a:rPr lang="en-US" dirty="0">
                <a:solidFill>
                  <a:srgbClr val="0000FF"/>
                </a:solidFill>
              </a:rPr>
              <a:t>Copies of Benefits Applications</a:t>
            </a:r>
          </a:p>
          <a:p>
            <a:pPr marL="860425" lvl="1" indent="-403225">
              <a:spcBef>
                <a:spcPts val="600"/>
              </a:spcBef>
              <a:buFont typeface="Courier New" pitchFamily="49" charset="0"/>
              <a:buChar char="o"/>
            </a:pPr>
            <a:r>
              <a:rPr lang="en-US" dirty="0">
                <a:solidFill>
                  <a:srgbClr val="0000FF"/>
                </a:solidFill>
              </a:rPr>
              <a:t>Direct Deposit Information</a:t>
            </a:r>
          </a:p>
          <a:p>
            <a:pPr marL="860425" lvl="1" indent="-403225">
              <a:spcBef>
                <a:spcPts val="600"/>
              </a:spcBef>
              <a:buFont typeface="Courier New" pitchFamily="49" charset="0"/>
              <a:buChar char="o"/>
            </a:pPr>
            <a:r>
              <a:rPr lang="en-US" dirty="0"/>
              <a:t>Signed Copy of </a:t>
            </a:r>
            <a:r>
              <a:rPr lang="en-US" dirty="0">
                <a:solidFill>
                  <a:srgbClr val="0000FF"/>
                </a:solidFill>
              </a:rPr>
              <a:t>Eligibility Notice to Participate in/Waiver of The Benefit or Cafeteria Plan</a:t>
            </a:r>
          </a:p>
          <a:p>
            <a:pPr marL="860425" lvl="1" indent="-403225">
              <a:spcBef>
                <a:spcPts val="600"/>
              </a:spcBef>
              <a:buFont typeface="Courier New" pitchFamily="49" charset="0"/>
              <a:buChar char="o"/>
            </a:pPr>
            <a:r>
              <a:rPr lang="en-US" dirty="0">
                <a:solidFill>
                  <a:srgbClr val="0000FF"/>
                </a:solidFill>
              </a:rPr>
              <a:t>Signed Copy of Employee Information Sheet</a:t>
            </a:r>
          </a:p>
          <a:p>
            <a:pPr marL="860425" lvl="1" indent="-403225">
              <a:spcBef>
                <a:spcPts val="600"/>
              </a:spcBef>
              <a:buFont typeface="Courier New" pitchFamily="49" charset="0"/>
              <a:buChar char="o"/>
            </a:pPr>
            <a:r>
              <a:rPr lang="en-US" dirty="0">
                <a:solidFill>
                  <a:srgbClr val="0000FF"/>
                </a:solidFill>
              </a:rPr>
              <a:t>Copy of Completed New Hire Reporting Form</a:t>
            </a:r>
          </a:p>
          <a:p>
            <a:pPr marL="860425" lvl="1" indent="-403225">
              <a:spcBef>
                <a:spcPts val="600"/>
              </a:spcBef>
              <a:buFont typeface="Courier New" pitchFamily="49" charset="0"/>
              <a:buChar char="o"/>
            </a:pPr>
            <a:r>
              <a:rPr lang="en-US" dirty="0">
                <a:solidFill>
                  <a:srgbClr val="0000FF"/>
                </a:solidFill>
              </a:rPr>
              <a:t>Copy of Current Teaching/Para Certification</a:t>
            </a:r>
          </a:p>
          <a:p>
            <a:pPr marL="860425" lvl="1" indent="-403225">
              <a:spcBef>
                <a:spcPts val="600"/>
              </a:spcBef>
              <a:buFont typeface="Courier New" pitchFamily="49" charset="0"/>
              <a:buChar char="o"/>
            </a:pPr>
            <a:r>
              <a:rPr lang="en-US" dirty="0">
                <a:solidFill>
                  <a:srgbClr val="0000FF"/>
                </a:solidFill>
              </a:rPr>
              <a:t>Copy of Signed Contract</a:t>
            </a:r>
          </a:p>
          <a:p>
            <a:pPr>
              <a:lnSpc>
                <a:spcPct val="90000"/>
              </a:lnSpc>
            </a:pPr>
            <a:endParaRPr lang="en-US" dirty="0"/>
          </a:p>
        </p:txBody>
      </p:sp>
      <p:pic>
        <p:nvPicPr>
          <p:cNvPr id="6" name="~PP349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5" name="Picture 4" descr="C:\Users\Business-HP1\AppData\Local\Microsoft\Windows\Temporary Internet Files\Content.IE5\0B1PLR5G\MC900441285[1].png"/>
          <p:cNvPicPr>
            <a:picLocks noChangeAspect="1" noChangeArrowheads="1"/>
          </p:cNvPicPr>
          <p:nvPr/>
        </p:nvPicPr>
        <p:blipFill>
          <a:blip r:embed="rId5" cstate="print"/>
          <a:srcRect/>
          <a:stretch>
            <a:fillRect/>
          </a:stretch>
        </p:blipFill>
        <p:spPr bwMode="auto">
          <a:xfrm>
            <a:off x="836612" y="5867400"/>
            <a:ext cx="762000" cy="762000"/>
          </a:xfrm>
          <a:prstGeom prst="rect">
            <a:avLst/>
          </a:prstGeom>
          <a:noFill/>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7012" y="685800"/>
            <a:ext cx="3124200" cy="3124200"/>
          </a:xfrm>
          <a:prstGeom prst="rect">
            <a:avLst/>
          </a:prstGeom>
        </p:spPr>
      </p:pic>
    </p:spTree>
    <p:extLst>
      <p:ext uri="{BB962C8B-B14F-4D97-AF65-F5344CB8AC3E}">
        <p14:creationId xmlns:p14="http://schemas.microsoft.com/office/powerpoint/2010/main" val="2101307220"/>
      </p:ext>
    </p:extLst>
  </p:cSld>
  <p:clrMapOvr>
    <a:masterClrMapping/>
  </p:clrMapOvr>
  <p:transition spd="med" advTm="528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11</a:t>
            </a:fld>
            <a:endParaRPr lang="en-US" dirty="0"/>
          </a:p>
        </p:txBody>
      </p:sp>
      <p:sp>
        <p:nvSpPr>
          <p:cNvPr id="2" name="TextBox 1"/>
          <p:cNvSpPr txBox="1"/>
          <p:nvPr/>
        </p:nvSpPr>
        <p:spPr>
          <a:xfrm>
            <a:off x="455612" y="381000"/>
            <a:ext cx="10134600" cy="5558445"/>
          </a:xfrm>
          <a:prstGeom prst="rect">
            <a:avLst/>
          </a:prstGeom>
          <a:noFill/>
        </p:spPr>
        <p:txBody>
          <a:bodyPr wrap="square" rtlCol="0">
            <a:spAutoFit/>
          </a:bodyPr>
          <a:lstStyle/>
          <a:p>
            <a:pPr marL="395288" indent="-395288">
              <a:buFont typeface="Arial" pitchFamily="34" charset="0"/>
              <a:buChar char="•"/>
            </a:pPr>
            <a:r>
              <a:rPr lang="en-US" sz="2400" b="1" dirty="0"/>
              <a:t>Enter Wage/Deductions/Taxes Into Accounting Program Recording:</a:t>
            </a:r>
          </a:p>
          <a:p>
            <a:pPr marL="682625" lvl="1" indent="-225425">
              <a:spcBef>
                <a:spcPts val="600"/>
              </a:spcBef>
              <a:buFont typeface="Arial" pitchFamily="34" charset="0"/>
              <a:buChar char="•"/>
            </a:pPr>
            <a:r>
              <a:rPr lang="en-US" sz="1600" dirty="0"/>
              <a:t>Full Name as Listed on the Social Security Card</a:t>
            </a:r>
          </a:p>
          <a:p>
            <a:pPr marL="682625" lvl="1" indent="-225425">
              <a:spcBef>
                <a:spcPts val="600"/>
              </a:spcBef>
              <a:buFont typeface="Arial" pitchFamily="34" charset="0"/>
              <a:buChar char="•"/>
            </a:pPr>
            <a:r>
              <a:rPr lang="en-US" sz="1600" dirty="0"/>
              <a:t>Address</a:t>
            </a:r>
          </a:p>
          <a:p>
            <a:pPr marL="682625" lvl="1" indent="-225425">
              <a:spcBef>
                <a:spcPts val="600"/>
              </a:spcBef>
              <a:buFont typeface="Arial" pitchFamily="34" charset="0"/>
              <a:buChar char="•"/>
            </a:pPr>
            <a:r>
              <a:rPr lang="en-US" sz="1600" dirty="0"/>
              <a:t>Contact Information – Emergency #s, Phone #s, Email Addresses </a:t>
            </a:r>
          </a:p>
          <a:p>
            <a:pPr marL="682625" lvl="1" indent="-225425">
              <a:spcBef>
                <a:spcPts val="600"/>
              </a:spcBef>
              <a:buFont typeface="Arial" pitchFamily="34" charset="0"/>
              <a:buChar char="•"/>
            </a:pPr>
            <a:r>
              <a:rPr lang="en-US" sz="1600" dirty="0"/>
              <a:t>Date of Birth</a:t>
            </a:r>
          </a:p>
          <a:p>
            <a:pPr marL="682625" lvl="1" indent="-225425">
              <a:spcBef>
                <a:spcPts val="600"/>
              </a:spcBef>
              <a:buFont typeface="Arial" pitchFamily="34" charset="0"/>
              <a:buChar char="•"/>
            </a:pPr>
            <a:r>
              <a:rPr lang="en-US" sz="1600" dirty="0"/>
              <a:t>Marital Status</a:t>
            </a:r>
          </a:p>
          <a:p>
            <a:pPr marL="682625" lvl="1" indent="-225425">
              <a:spcBef>
                <a:spcPts val="600"/>
              </a:spcBef>
              <a:buFont typeface="Arial" pitchFamily="34" charset="0"/>
              <a:buChar char="•"/>
            </a:pPr>
            <a:r>
              <a:rPr lang="en-US" sz="1600" dirty="0"/>
              <a:t>Position</a:t>
            </a:r>
          </a:p>
          <a:p>
            <a:pPr marL="682625" lvl="1" indent="-225425">
              <a:spcBef>
                <a:spcPts val="600"/>
              </a:spcBef>
              <a:buFont typeface="Arial" pitchFamily="34" charset="0"/>
              <a:buChar char="•"/>
            </a:pPr>
            <a:r>
              <a:rPr lang="en-US" sz="1600" dirty="0"/>
              <a:t>Hire Date</a:t>
            </a:r>
          </a:p>
          <a:p>
            <a:pPr marL="682625" lvl="1" indent="-225425">
              <a:spcBef>
                <a:spcPts val="600"/>
              </a:spcBef>
              <a:buFont typeface="Arial" pitchFamily="34" charset="0"/>
              <a:buChar char="•"/>
            </a:pPr>
            <a:r>
              <a:rPr lang="en-US" sz="1600" dirty="0"/>
              <a:t>Years of Experience</a:t>
            </a:r>
          </a:p>
          <a:p>
            <a:pPr marL="682625" lvl="1" indent="-225425">
              <a:spcBef>
                <a:spcPts val="600"/>
              </a:spcBef>
              <a:buFont typeface="Arial" pitchFamily="34" charset="0"/>
              <a:buChar char="•"/>
            </a:pPr>
            <a:r>
              <a:rPr lang="en-US" sz="1600" dirty="0"/>
              <a:t>Pay Periods/Fiscal Year</a:t>
            </a:r>
          </a:p>
          <a:p>
            <a:pPr marL="682625" lvl="1" indent="-225425">
              <a:spcBef>
                <a:spcPts val="600"/>
              </a:spcBef>
              <a:buFont typeface="Arial" pitchFamily="34" charset="0"/>
              <a:buChar char="•"/>
            </a:pPr>
            <a:r>
              <a:rPr lang="en-US" sz="1600" dirty="0"/>
              <a:t>Any Deductions</a:t>
            </a:r>
          </a:p>
          <a:p>
            <a:pPr marL="1139825" lvl="2" indent="-225425">
              <a:spcBef>
                <a:spcPts val="600"/>
              </a:spcBef>
              <a:buFont typeface="Courier New" pitchFamily="49" charset="0"/>
              <a:buChar char="o"/>
            </a:pPr>
            <a:r>
              <a:rPr lang="en-US" sz="1600" dirty="0"/>
              <a:t>Taxes</a:t>
            </a:r>
          </a:p>
          <a:p>
            <a:pPr marL="1139825" lvl="2" indent="-225425">
              <a:spcBef>
                <a:spcPts val="600"/>
              </a:spcBef>
              <a:buFont typeface="Courier New" pitchFamily="49" charset="0"/>
              <a:buChar char="o"/>
            </a:pPr>
            <a:r>
              <a:rPr lang="en-US" sz="1600" dirty="0"/>
              <a:t>Benefits (Health/Dental/Vision/Life/Disability Insurance, Annuity, TFFR/NDPERS, etc.)</a:t>
            </a:r>
          </a:p>
          <a:p>
            <a:pPr marL="1139825" lvl="2" indent="-225425">
              <a:spcBef>
                <a:spcPts val="600"/>
              </a:spcBef>
              <a:buFont typeface="Courier New" pitchFamily="49" charset="0"/>
              <a:buChar char="o"/>
            </a:pPr>
            <a:r>
              <a:rPr lang="en-US" sz="1600" dirty="0"/>
              <a:t>Association Dues</a:t>
            </a:r>
          </a:p>
          <a:p>
            <a:pPr marL="682625" lvl="1" indent="-225425">
              <a:spcBef>
                <a:spcPts val="600"/>
              </a:spcBef>
              <a:buFont typeface="Arial" pitchFamily="34" charset="0"/>
              <a:buChar char="•"/>
            </a:pPr>
            <a:r>
              <a:rPr lang="en-US" sz="1600" dirty="0"/>
              <a:t>Leaves</a:t>
            </a:r>
          </a:p>
          <a:p>
            <a:pPr marL="682625" lvl="1" indent="-225425">
              <a:spcBef>
                <a:spcPts val="600"/>
              </a:spcBef>
              <a:buFont typeface="Arial" pitchFamily="34" charset="0"/>
              <a:buChar char="•"/>
            </a:pPr>
            <a:r>
              <a:rPr lang="en-US" sz="1600" dirty="0"/>
              <a:t>Direct Deposit Information</a:t>
            </a:r>
          </a:p>
          <a:p>
            <a:pPr>
              <a:lnSpc>
                <a:spcPct val="90000"/>
              </a:lnSpc>
            </a:pPr>
            <a:endParaRPr lang="en-US" dirty="0"/>
          </a:p>
        </p:txBody>
      </p:sp>
      <p:pic>
        <p:nvPicPr>
          <p:cNvPr id="5" name="~PP303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6" name="Picture 5" descr="C:\Users\Business-HP1\AppData\Local\Microsoft\Windows\Temporary Internet Files\Content.IE5\0B1PLR5G\MC900441285[1].png"/>
          <p:cNvPicPr>
            <a:picLocks noChangeAspect="1" noChangeArrowheads="1"/>
          </p:cNvPicPr>
          <p:nvPr/>
        </p:nvPicPr>
        <p:blipFill>
          <a:blip r:embed="rId5" cstate="print"/>
          <a:srcRect/>
          <a:stretch>
            <a:fillRect/>
          </a:stretch>
        </p:blipFill>
        <p:spPr bwMode="auto">
          <a:xfrm>
            <a:off x="684212" y="5638800"/>
            <a:ext cx="762000" cy="762000"/>
          </a:xfrm>
          <a:prstGeom prst="rect">
            <a:avLst/>
          </a:prstGeom>
          <a:noFill/>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4612" y="1066800"/>
            <a:ext cx="2398548" cy="2971801"/>
          </a:xfrm>
          <a:prstGeom prst="rect">
            <a:avLst/>
          </a:prstGeom>
        </p:spPr>
      </p:pic>
    </p:spTree>
    <p:extLst>
      <p:ext uri="{BB962C8B-B14F-4D97-AF65-F5344CB8AC3E}">
        <p14:creationId xmlns:p14="http://schemas.microsoft.com/office/powerpoint/2010/main" val="209760810"/>
      </p:ext>
    </p:extLst>
  </p:cSld>
  <p:clrMapOvr>
    <a:masterClrMapping/>
  </p:clrMapOvr>
  <p:transition spd="med" advTm="485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12</a:t>
            </a:fld>
            <a:endParaRPr lang="en-US" dirty="0"/>
          </a:p>
        </p:txBody>
      </p:sp>
      <p:sp>
        <p:nvSpPr>
          <p:cNvPr id="2" name="TextBox 1"/>
          <p:cNvSpPr txBox="1"/>
          <p:nvPr/>
        </p:nvSpPr>
        <p:spPr>
          <a:xfrm>
            <a:off x="455612" y="228600"/>
            <a:ext cx="9220200" cy="5558445"/>
          </a:xfrm>
          <a:prstGeom prst="rect">
            <a:avLst/>
          </a:prstGeom>
          <a:noFill/>
        </p:spPr>
        <p:txBody>
          <a:bodyPr wrap="square" rtlCol="0">
            <a:spAutoFit/>
          </a:bodyPr>
          <a:lstStyle/>
          <a:p>
            <a:pPr>
              <a:tabLst>
                <a:tab pos="231775" algn="l"/>
              </a:tabLst>
            </a:pPr>
            <a:r>
              <a:rPr lang="en-US" sz="2800" b="1" dirty="0"/>
              <a:t>Notify ND New Hire Reporting</a:t>
            </a:r>
            <a:endParaRPr lang="en-US" sz="2800" b="1" dirty="0">
              <a:hlinkClick r:id="rId4"/>
            </a:endParaRPr>
          </a:p>
          <a:p>
            <a:r>
              <a:rPr lang="en-US" b="1" dirty="0">
                <a:solidFill>
                  <a:srgbClr val="0000FF"/>
                </a:solidFill>
                <a:hlinkClick r:id="rId5">
                  <a:extLst>
                    <a:ext uri="{A12FA001-AC4F-418D-AE19-62706E023703}">
                      <ahyp:hlinkClr xmlns:ahyp="http://schemas.microsoft.com/office/drawing/2018/hyperlinkcolor" val="tx"/>
                    </a:ext>
                  </a:extLst>
                </a:hlinkClick>
              </a:rPr>
              <a:t>New Hire Reporting | Child Support, North Dakota (nd.gov)</a:t>
            </a:r>
            <a:endParaRPr lang="en-US" b="1" dirty="0">
              <a:solidFill>
                <a:srgbClr val="0000FF"/>
              </a:solidFill>
            </a:endParaRPr>
          </a:p>
          <a:p>
            <a:endParaRPr lang="en-US" sz="1600" dirty="0"/>
          </a:p>
          <a:p>
            <a:r>
              <a:rPr lang="en-US" sz="2000" dirty="0">
                <a:solidFill>
                  <a:srgbClr val="0000FF"/>
                </a:solidFill>
              </a:rPr>
              <a:t>All Employers must Report all Newly Hired Employees to the State Directory of New Hires within </a:t>
            </a:r>
            <a:r>
              <a:rPr lang="en-US" sz="2000" b="1" u="sng" dirty="0">
                <a:solidFill>
                  <a:srgbClr val="C00000"/>
                </a:solidFill>
              </a:rPr>
              <a:t>20 Days </a:t>
            </a:r>
            <a:r>
              <a:rPr lang="en-US" sz="2000" dirty="0">
                <a:solidFill>
                  <a:srgbClr val="0000FF"/>
                </a:solidFill>
              </a:rPr>
              <a:t>of the Employees First Day of Work.  A Newly Hired Employee is Defined as Either:</a:t>
            </a:r>
          </a:p>
          <a:p>
            <a:endParaRPr lang="en-US" sz="1050" dirty="0"/>
          </a:p>
          <a:p>
            <a:pPr marL="342900" indent="-342900">
              <a:spcBef>
                <a:spcPts val="600"/>
              </a:spcBef>
              <a:buFont typeface="Arial" panose="020B0604020202020204" pitchFamily="34" charset="0"/>
              <a:buChar char="•"/>
            </a:pPr>
            <a:r>
              <a:rPr lang="en-US" sz="2000" dirty="0"/>
              <a:t>An Employee who was </a:t>
            </a:r>
            <a:r>
              <a:rPr lang="en-US" sz="2000" b="1" dirty="0">
                <a:solidFill>
                  <a:srgbClr val="C00000"/>
                </a:solidFill>
              </a:rPr>
              <a:t>Not Previously Employed by You</a:t>
            </a:r>
          </a:p>
          <a:p>
            <a:pPr marL="342900" indent="-342900">
              <a:spcBef>
                <a:spcPts val="600"/>
              </a:spcBef>
              <a:buFont typeface="Arial" panose="020B0604020202020204" pitchFamily="34" charset="0"/>
              <a:buChar char="•"/>
            </a:pPr>
            <a:r>
              <a:rPr lang="en-US" sz="2000" dirty="0"/>
              <a:t>An Employee Who Was Previously Employed by You, but has been </a:t>
            </a:r>
            <a:r>
              <a:rPr lang="en-US" sz="2000" b="1" dirty="0">
                <a:solidFill>
                  <a:srgbClr val="FF0000"/>
                </a:solidFill>
              </a:rPr>
              <a:t>Separated from That Employment for at Least </a:t>
            </a:r>
            <a:r>
              <a:rPr lang="en-US" sz="2000" b="1" u="sng" dirty="0">
                <a:solidFill>
                  <a:srgbClr val="000099"/>
                </a:solidFill>
              </a:rPr>
              <a:t>60 Days </a:t>
            </a:r>
            <a:r>
              <a:rPr lang="en-US" sz="2000" b="1" dirty="0">
                <a:solidFill>
                  <a:srgbClr val="FF0000"/>
                </a:solidFill>
              </a:rPr>
              <a:t>in a Row</a:t>
            </a:r>
            <a:endParaRPr lang="en-US" sz="1000" dirty="0"/>
          </a:p>
          <a:p>
            <a:pPr lvl="1"/>
            <a:endParaRPr lang="en-US" b="1" i="1" dirty="0">
              <a:solidFill>
                <a:srgbClr val="00B050"/>
              </a:solidFill>
            </a:endParaRPr>
          </a:p>
          <a:p>
            <a:r>
              <a:rPr lang="en-US" sz="3200" b="1" i="1" dirty="0">
                <a:solidFill>
                  <a:srgbClr val="0000FF"/>
                </a:solidFill>
              </a:rPr>
              <a:t>How does This Affect Reporting?</a:t>
            </a:r>
          </a:p>
          <a:p>
            <a:endParaRPr lang="en-US" sz="1050" b="1" i="1" dirty="0">
              <a:solidFill>
                <a:srgbClr val="0000FF"/>
              </a:solidFill>
            </a:endParaRPr>
          </a:p>
          <a:p>
            <a:r>
              <a:rPr lang="en-US" sz="2800" b="1" i="1" dirty="0">
                <a:solidFill>
                  <a:srgbClr val="FF0000"/>
                </a:solidFill>
              </a:rPr>
              <a:t>Subs Must Now Be Reported Each New School Year</a:t>
            </a:r>
          </a:p>
          <a:p>
            <a:pPr lvl="1"/>
            <a:endParaRPr lang="en-US" sz="800" b="1" i="1" dirty="0"/>
          </a:p>
          <a:p>
            <a:pPr marL="631825" lvl="1" indent="-631825"/>
            <a:r>
              <a:rPr lang="en-US" sz="2000" b="1" dirty="0">
                <a:solidFill>
                  <a:srgbClr val="000099"/>
                </a:solidFill>
              </a:rPr>
              <a:t>TIP:  Send a Spreadsheet to New Hire Reporting at the Beginning of Each School Year With a List of Anticipated Subs</a:t>
            </a:r>
          </a:p>
          <a:p>
            <a:pPr>
              <a:lnSpc>
                <a:spcPct val="90000"/>
              </a:lnSpc>
            </a:pPr>
            <a:endParaRPr lang="en-US"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09212" y="4038600"/>
            <a:ext cx="1628555" cy="2241550"/>
          </a:xfrm>
          <a:prstGeom prst="rect">
            <a:avLst/>
          </a:prstGeom>
        </p:spPr>
      </p:pic>
      <p:pic>
        <p:nvPicPr>
          <p:cNvPr id="5" name="~PP268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1741150" y="6410325"/>
            <a:ext cx="304800" cy="304800"/>
          </a:xfrm>
          <a:prstGeom prst="rect">
            <a:avLst/>
          </a:prstGeom>
        </p:spPr>
      </p:pic>
      <p:pic>
        <p:nvPicPr>
          <p:cNvPr id="6" name="Picture 5" descr="C:\Users\Business-HP1\AppData\Local\Microsoft\Windows\Temporary Internet Files\Content.IE5\0B1PLR5G\MC900441285[1].png"/>
          <p:cNvPicPr>
            <a:picLocks noChangeAspect="1" noChangeArrowheads="1"/>
          </p:cNvPicPr>
          <p:nvPr/>
        </p:nvPicPr>
        <p:blipFill>
          <a:blip r:embed="rId8" cstate="print"/>
          <a:srcRect/>
          <a:stretch>
            <a:fillRect/>
          </a:stretch>
        </p:blipFill>
        <p:spPr bwMode="auto">
          <a:xfrm>
            <a:off x="455612" y="5791200"/>
            <a:ext cx="762000" cy="762000"/>
          </a:xfrm>
          <a:prstGeom prst="rect">
            <a:avLst/>
          </a:prstGeom>
          <a:noFill/>
        </p:spPr>
      </p:pic>
    </p:spTree>
    <p:extLst>
      <p:ext uri="{BB962C8B-B14F-4D97-AF65-F5344CB8AC3E}">
        <p14:creationId xmlns:p14="http://schemas.microsoft.com/office/powerpoint/2010/main" val="1387583384"/>
      </p:ext>
    </p:extLst>
  </p:cSld>
  <p:clrMapOvr>
    <a:masterClrMapping/>
  </p:clrMapOvr>
  <p:transition spd="med" advTm="649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13</a:t>
            </a:fld>
            <a:endParaRPr lang="en-US" dirty="0"/>
          </a:p>
        </p:txBody>
      </p:sp>
      <p:sp>
        <p:nvSpPr>
          <p:cNvPr id="2" name="TextBox 1"/>
          <p:cNvSpPr txBox="1"/>
          <p:nvPr/>
        </p:nvSpPr>
        <p:spPr>
          <a:xfrm>
            <a:off x="531812" y="609600"/>
            <a:ext cx="9067800" cy="3080843"/>
          </a:xfrm>
          <a:prstGeom prst="rect">
            <a:avLst/>
          </a:prstGeom>
          <a:solidFill>
            <a:schemeClr val="bg1"/>
          </a:solidFill>
        </p:spPr>
        <p:txBody>
          <a:bodyPr wrap="square" rtlCol="0">
            <a:spAutoFit/>
          </a:bodyPr>
          <a:lstStyle/>
          <a:p>
            <a:pPr>
              <a:buFont typeface="Arial" pitchFamily="34" charset="0"/>
              <a:buChar char="•"/>
            </a:pPr>
            <a:r>
              <a:rPr lang="en-US" sz="2800" b="1" dirty="0"/>
              <a:t>    Verify Social Security Number</a:t>
            </a:r>
          </a:p>
          <a:p>
            <a:r>
              <a:rPr lang="en-US" b="1" dirty="0">
                <a:solidFill>
                  <a:srgbClr val="0000FF"/>
                </a:solidFill>
              </a:rPr>
              <a:t>        </a:t>
            </a:r>
            <a:r>
              <a:rPr lang="en-US" b="1" dirty="0">
                <a:solidFill>
                  <a:srgbClr val="0000FF"/>
                </a:solidFill>
                <a:hlinkClick r:id="rId4">
                  <a:extLst>
                    <a:ext uri="{A12FA001-AC4F-418D-AE19-62706E023703}">
                      <ahyp:hlinkClr xmlns:ahyp="http://schemas.microsoft.com/office/drawing/2018/hyperlinkcolor" val="tx"/>
                    </a:ext>
                  </a:extLst>
                </a:hlinkClick>
              </a:rPr>
              <a:t>https://www.ssa.gov/employer/ssnv.htm</a:t>
            </a:r>
            <a:endParaRPr lang="en-US" b="1" dirty="0">
              <a:solidFill>
                <a:srgbClr val="0000FF"/>
              </a:solidFill>
            </a:endParaRPr>
          </a:p>
          <a:p>
            <a:endParaRPr lang="en-US" dirty="0"/>
          </a:p>
          <a:p>
            <a:pPr lvl="1"/>
            <a:r>
              <a:rPr lang="en-US" sz="2400" b="1" dirty="0">
                <a:solidFill>
                  <a:srgbClr val="000099"/>
                </a:solidFill>
              </a:rPr>
              <a:t>TIP:  Do This as Part of The New Hire Process</a:t>
            </a:r>
          </a:p>
          <a:p>
            <a:pPr lvl="1"/>
            <a:endParaRPr lang="en-US" sz="800" b="1" dirty="0">
              <a:solidFill>
                <a:srgbClr val="000099"/>
              </a:solidFill>
            </a:endParaRPr>
          </a:p>
          <a:p>
            <a:pPr marL="852488" lvl="1" indent="-395288">
              <a:buFont typeface="Arial" pitchFamily="34" charset="0"/>
              <a:buChar char="•"/>
            </a:pPr>
            <a:r>
              <a:rPr lang="en-US" sz="2400" dirty="0">
                <a:solidFill>
                  <a:srgbClr val="000099"/>
                </a:solidFill>
              </a:rPr>
              <a:t>Assures Wages Are Credited to The Employee Properly</a:t>
            </a:r>
          </a:p>
          <a:p>
            <a:pPr lvl="1"/>
            <a:endParaRPr lang="en-US" sz="1000" dirty="0">
              <a:solidFill>
                <a:srgbClr val="000099"/>
              </a:solidFill>
            </a:endParaRPr>
          </a:p>
          <a:p>
            <a:pPr marL="852488" lvl="1" indent="-395288">
              <a:buFont typeface="Arial" pitchFamily="34" charset="0"/>
              <a:buChar char="•"/>
            </a:pPr>
            <a:r>
              <a:rPr lang="en-US" sz="2400" dirty="0">
                <a:solidFill>
                  <a:srgbClr val="000099"/>
                </a:solidFill>
              </a:rPr>
              <a:t>It Avoids Any Surprises When You Report Your W-2 Wages to Social Security</a:t>
            </a:r>
          </a:p>
          <a:p>
            <a:pPr>
              <a:lnSpc>
                <a:spcPct val="90000"/>
              </a:lnSpc>
            </a:pP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285739">
            <a:off x="4734793" y="3612614"/>
            <a:ext cx="1746024" cy="2617761"/>
          </a:xfrm>
          <a:prstGeom prst="rect">
            <a:avLst/>
          </a:prstGeom>
        </p:spPr>
      </p:pic>
      <p:pic>
        <p:nvPicPr>
          <p:cNvPr id="5" name="~PP127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1527676422"/>
      </p:ext>
    </p:extLst>
  </p:cSld>
  <p:clrMapOvr>
    <a:masterClrMapping/>
  </p:clrMapOvr>
  <p:transition spd="med" advTm="844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C5"/>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14</a:t>
            </a:fld>
            <a:endParaRPr lang="en-US" dirty="0"/>
          </a:p>
        </p:txBody>
      </p:sp>
      <p:sp>
        <p:nvSpPr>
          <p:cNvPr id="2" name="TextBox 1"/>
          <p:cNvSpPr txBox="1"/>
          <p:nvPr/>
        </p:nvSpPr>
        <p:spPr>
          <a:xfrm>
            <a:off x="379413" y="381000"/>
            <a:ext cx="8915399" cy="5373779"/>
          </a:xfrm>
          <a:prstGeom prst="rect">
            <a:avLst/>
          </a:prstGeom>
          <a:noFill/>
        </p:spPr>
        <p:txBody>
          <a:bodyPr wrap="square" rtlCol="0">
            <a:spAutoFit/>
          </a:bodyPr>
          <a:lstStyle/>
          <a:p>
            <a:r>
              <a:rPr lang="en-US" sz="3600" b="1" dirty="0"/>
              <a:t>Other Payroll Items To Keep In Mind</a:t>
            </a:r>
          </a:p>
          <a:p>
            <a:endParaRPr lang="en-US" dirty="0"/>
          </a:p>
          <a:p>
            <a:pPr marL="457200" indent="-457200">
              <a:buFont typeface="Wingdings" pitchFamily="2" charset="2"/>
              <a:buChar char="Ø"/>
            </a:pPr>
            <a:r>
              <a:rPr lang="en-US" b="1" dirty="0"/>
              <a:t>If the District Reimburses Their Board Members for Travel to and From the Board Meetings, the IRS Calls That </a:t>
            </a:r>
            <a:r>
              <a:rPr lang="en-US" b="1" dirty="0">
                <a:solidFill>
                  <a:srgbClr val="0000FF"/>
                </a:solidFill>
              </a:rPr>
              <a:t>COMMUTING </a:t>
            </a:r>
            <a:r>
              <a:rPr lang="en-US" b="1" dirty="0"/>
              <a:t>and That Income </a:t>
            </a:r>
            <a:r>
              <a:rPr lang="en-US" b="1" dirty="0">
                <a:solidFill>
                  <a:srgbClr val="C00000"/>
                </a:solidFill>
              </a:rPr>
              <a:t>is Subject to Taxes</a:t>
            </a:r>
            <a:r>
              <a:rPr lang="en-US" b="1" dirty="0"/>
              <a:t>.</a:t>
            </a:r>
          </a:p>
          <a:p>
            <a:pPr marL="231775" indent="-231775">
              <a:buFont typeface="Wingdings" pitchFamily="2" charset="2"/>
              <a:buChar char="Ø"/>
            </a:pPr>
            <a:endParaRPr lang="en-US" dirty="0"/>
          </a:p>
          <a:p>
            <a:pPr marL="457200" indent="-457200">
              <a:buFont typeface="Wingdings" pitchFamily="2" charset="2"/>
              <a:buChar char="Ø"/>
            </a:pPr>
            <a:r>
              <a:rPr lang="en-US" b="1" dirty="0"/>
              <a:t>If the District Reimburses Employees for </a:t>
            </a:r>
            <a:r>
              <a:rPr lang="en-US" b="1" dirty="0">
                <a:solidFill>
                  <a:srgbClr val="7030A0"/>
                </a:solidFill>
              </a:rPr>
              <a:t>MEAL EXPENSES</a:t>
            </a:r>
            <a:r>
              <a:rPr lang="en-US" b="1" dirty="0"/>
              <a:t>, </a:t>
            </a:r>
            <a:r>
              <a:rPr lang="en-US" b="1" u="sng" dirty="0">
                <a:solidFill>
                  <a:srgbClr val="0000FF"/>
                </a:solidFill>
              </a:rPr>
              <a:t>Without an Overnight Stay</a:t>
            </a:r>
            <a:r>
              <a:rPr lang="en-US" b="1" dirty="0"/>
              <a:t>, That too, is </a:t>
            </a:r>
            <a:r>
              <a:rPr lang="en-US" b="1" dirty="0">
                <a:solidFill>
                  <a:srgbClr val="C00000"/>
                </a:solidFill>
              </a:rPr>
              <a:t>Taxable Income</a:t>
            </a:r>
            <a:r>
              <a:rPr lang="en-US" b="1" dirty="0"/>
              <a:t>.  </a:t>
            </a:r>
            <a:r>
              <a:rPr lang="en-US" b="1" i="1" dirty="0">
                <a:solidFill>
                  <a:srgbClr val="0000FF"/>
                </a:solidFill>
              </a:rPr>
              <a:t>(See pages 18–24 of IRS Fringe Benefit Guide at:</a:t>
            </a:r>
            <a:r>
              <a:rPr lang="en-US" b="1" dirty="0"/>
              <a:t>  </a:t>
            </a:r>
            <a:r>
              <a:rPr lang="en-US" u="sng" dirty="0">
                <a:solidFill>
                  <a:srgbClr val="FF00FF"/>
                </a:solidFill>
                <a:hlinkClick r:id="rId4">
                  <a:extLst>
                    <a:ext uri="{A12FA001-AC4F-418D-AE19-62706E023703}">
                      <ahyp:hlinkClr xmlns:ahyp="http://schemas.microsoft.com/office/drawing/2018/hyperlinkcolor" val="tx"/>
                    </a:ext>
                  </a:extLst>
                </a:hlinkClick>
              </a:rPr>
              <a:t>https://www.irs.gov/pub/irs-pdf/p5137.pdf</a:t>
            </a:r>
            <a:r>
              <a:rPr lang="en-US" i="1" u="sng" dirty="0">
                <a:solidFill>
                  <a:srgbClr val="FF00FF"/>
                </a:solidFill>
              </a:rPr>
              <a:t>)</a:t>
            </a:r>
            <a:endParaRPr lang="en-US" b="1" i="1" dirty="0">
              <a:solidFill>
                <a:srgbClr val="FF00FF"/>
              </a:solidFill>
            </a:endParaRPr>
          </a:p>
          <a:p>
            <a:endParaRPr lang="en-US" sz="1050" dirty="0"/>
          </a:p>
          <a:p>
            <a:pPr marL="457200"/>
            <a:r>
              <a:rPr lang="en-US" b="1" dirty="0">
                <a:solidFill>
                  <a:srgbClr val="C00000"/>
                </a:solidFill>
              </a:rPr>
              <a:t>Tip:</a:t>
            </a:r>
          </a:p>
          <a:p>
            <a:pPr marL="457200"/>
            <a:endParaRPr lang="en-US" sz="1050" b="1" dirty="0">
              <a:solidFill>
                <a:srgbClr val="7030A0"/>
              </a:solidFill>
            </a:endParaRPr>
          </a:p>
          <a:p>
            <a:pPr marL="457200"/>
            <a:r>
              <a:rPr lang="en-US" b="1" i="1" dirty="0">
                <a:solidFill>
                  <a:srgbClr val="7030A0"/>
                </a:solidFill>
              </a:rPr>
              <a:t>Set up Pay Codes in Your Accounting System That are Already Coded for the Proper Rates.</a:t>
            </a:r>
          </a:p>
          <a:p>
            <a:pPr marL="457200"/>
            <a:endParaRPr lang="en-US" b="1" i="1" dirty="0">
              <a:solidFill>
                <a:srgbClr val="7030A0"/>
              </a:solidFill>
            </a:endParaRPr>
          </a:p>
          <a:p>
            <a:pPr marL="457200"/>
            <a:r>
              <a:rPr lang="en-US" b="1" i="1" dirty="0">
                <a:solidFill>
                  <a:srgbClr val="7030A0"/>
                </a:solidFill>
              </a:rPr>
              <a:t>This is What I Used With Software Unlimited. It Makes for Fast Entry.</a:t>
            </a:r>
          </a:p>
          <a:p>
            <a:endParaRPr lang="en-US" dirty="0"/>
          </a:p>
          <a:p>
            <a:endParaRPr lang="en-US" dirty="0"/>
          </a:p>
          <a:p>
            <a:pPr>
              <a:lnSpc>
                <a:spcPct val="90000"/>
              </a:lnSpc>
            </a:pPr>
            <a:r>
              <a:rPr lang="en-US" dirty="0"/>
              <a:t>				</a:t>
            </a:r>
          </a:p>
        </p:txBody>
      </p:sp>
      <p:graphicFrame>
        <p:nvGraphicFramePr>
          <p:cNvPr id="3" name="Table 2"/>
          <p:cNvGraphicFramePr>
            <a:graphicFrameLocks noGrp="1"/>
          </p:cNvGraphicFramePr>
          <p:nvPr>
            <p:extLst>
              <p:ext uri="{D42A27DB-BD31-4B8C-83A1-F6EECF244321}">
                <p14:modId xmlns:p14="http://schemas.microsoft.com/office/powerpoint/2010/main" val="437101775"/>
              </p:ext>
            </p:extLst>
          </p:nvPr>
        </p:nvGraphicFramePr>
        <p:xfrm>
          <a:off x="4494212" y="5029200"/>
          <a:ext cx="2971800" cy="1557938"/>
        </p:xfrm>
        <a:graphic>
          <a:graphicData uri="http://schemas.openxmlformats.org/drawingml/2006/table">
            <a:tbl>
              <a:tblPr>
                <a:tableStyleId>{3B4B98B0-60AC-42C2-AFA5-B58CD77FA1E5}</a:tableStyleId>
              </a:tblPr>
              <a:tblGrid>
                <a:gridCol w="1062544">
                  <a:extLst>
                    <a:ext uri="{9D8B030D-6E8A-4147-A177-3AD203B41FA5}">
                      <a16:colId xmlns:a16="http://schemas.microsoft.com/office/drawing/2014/main" val="20000"/>
                    </a:ext>
                  </a:extLst>
                </a:gridCol>
                <a:gridCol w="1909256">
                  <a:extLst>
                    <a:ext uri="{9D8B030D-6E8A-4147-A177-3AD203B41FA5}">
                      <a16:colId xmlns:a16="http://schemas.microsoft.com/office/drawing/2014/main" val="20001"/>
                    </a:ext>
                  </a:extLst>
                </a:gridCol>
              </a:tblGrid>
              <a:tr h="306167">
                <a:tc>
                  <a:txBody>
                    <a:bodyPr/>
                    <a:lstStyle/>
                    <a:p>
                      <a:pPr algn="ctr" fontAlgn="ctr"/>
                      <a:r>
                        <a:rPr lang="en-US" sz="1600" b="1" u="none" strike="noStrike" dirty="0">
                          <a:effectLst/>
                        </a:rPr>
                        <a:t>Code</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FDD7F3"/>
                    </a:solidFill>
                  </a:tcPr>
                </a:tc>
                <a:tc>
                  <a:txBody>
                    <a:bodyPr/>
                    <a:lstStyle/>
                    <a:p>
                      <a:pPr algn="l" fontAlgn="ctr"/>
                      <a:r>
                        <a:rPr lang="en-US" sz="1600" b="1" u="none" strike="noStrike" dirty="0">
                          <a:effectLst/>
                        </a:rPr>
                        <a:t>Description</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FDD7F3"/>
                    </a:solidFill>
                  </a:tcPr>
                </a:tc>
                <a:extLst>
                  <a:ext uri="{0D108BD9-81ED-4DB2-BD59-A6C34878D82A}">
                    <a16:rowId xmlns:a16="http://schemas.microsoft.com/office/drawing/2014/main" val="10000"/>
                  </a:ext>
                </a:extLst>
              </a:tr>
              <a:tr h="306167">
                <a:tc>
                  <a:txBody>
                    <a:bodyPr/>
                    <a:lstStyle/>
                    <a:p>
                      <a:pPr algn="ctr" fontAlgn="ctr"/>
                      <a:r>
                        <a:rPr lang="en-US" sz="1600" u="none" strike="noStrike" dirty="0">
                          <a:effectLst/>
                        </a:rPr>
                        <a:t>085</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FDD7F3"/>
                    </a:solidFill>
                  </a:tcPr>
                </a:tc>
                <a:tc>
                  <a:txBody>
                    <a:bodyPr/>
                    <a:lstStyle/>
                    <a:p>
                      <a:pPr algn="l" fontAlgn="ctr"/>
                      <a:r>
                        <a:rPr lang="en-US" sz="1600" u="none" strike="noStrike" dirty="0">
                          <a:effectLst/>
                        </a:rPr>
                        <a:t>Mileage - Taxed</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FDD7F3"/>
                    </a:solidFill>
                  </a:tcPr>
                </a:tc>
                <a:extLst>
                  <a:ext uri="{0D108BD9-81ED-4DB2-BD59-A6C34878D82A}">
                    <a16:rowId xmlns:a16="http://schemas.microsoft.com/office/drawing/2014/main" val="10001"/>
                  </a:ext>
                </a:extLst>
              </a:tr>
              <a:tr h="317961">
                <a:tc>
                  <a:txBody>
                    <a:bodyPr/>
                    <a:lstStyle/>
                    <a:p>
                      <a:pPr algn="ctr" fontAlgn="ctr"/>
                      <a:r>
                        <a:rPr lang="en-US" sz="1600" u="none" strike="noStrike" dirty="0">
                          <a:effectLst/>
                        </a:rPr>
                        <a:t>086</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FDD7F3"/>
                    </a:solidFill>
                  </a:tcPr>
                </a:tc>
                <a:tc>
                  <a:txBody>
                    <a:bodyPr/>
                    <a:lstStyle/>
                    <a:p>
                      <a:pPr algn="l" fontAlgn="ctr"/>
                      <a:r>
                        <a:rPr lang="en-US" sz="1600" u="none" strike="noStrike" dirty="0">
                          <a:effectLst/>
                        </a:rPr>
                        <a:t>Breakfast - Taxed</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FDD7F3"/>
                    </a:solidFill>
                  </a:tcPr>
                </a:tc>
                <a:extLst>
                  <a:ext uri="{0D108BD9-81ED-4DB2-BD59-A6C34878D82A}">
                    <a16:rowId xmlns:a16="http://schemas.microsoft.com/office/drawing/2014/main" val="10002"/>
                  </a:ext>
                </a:extLst>
              </a:tr>
              <a:tr h="306167">
                <a:tc>
                  <a:txBody>
                    <a:bodyPr/>
                    <a:lstStyle/>
                    <a:p>
                      <a:pPr algn="ctr" fontAlgn="ctr"/>
                      <a:r>
                        <a:rPr lang="en-US" sz="1600" u="none" strike="noStrike" dirty="0">
                          <a:effectLst/>
                        </a:rPr>
                        <a:t>087</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FDD7F3"/>
                    </a:solidFill>
                  </a:tcPr>
                </a:tc>
                <a:tc>
                  <a:txBody>
                    <a:bodyPr/>
                    <a:lstStyle/>
                    <a:p>
                      <a:pPr algn="l" fontAlgn="ctr"/>
                      <a:r>
                        <a:rPr lang="en-US" sz="1600" u="none" strike="noStrike" dirty="0">
                          <a:effectLst/>
                        </a:rPr>
                        <a:t>Dinner - Taxed</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FDD7F3"/>
                    </a:solidFill>
                  </a:tcPr>
                </a:tc>
                <a:extLst>
                  <a:ext uri="{0D108BD9-81ED-4DB2-BD59-A6C34878D82A}">
                    <a16:rowId xmlns:a16="http://schemas.microsoft.com/office/drawing/2014/main" val="10003"/>
                  </a:ext>
                </a:extLst>
              </a:tr>
              <a:tr h="321476">
                <a:tc>
                  <a:txBody>
                    <a:bodyPr/>
                    <a:lstStyle/>
                    <a:p>
                      <a:pPr algn="ctr" fontAlgn="ctr"/>
                      <a:r>
                        <a:rPr lang="en-US" sz="1600" u="none" strike="noStrike" dirty="0">
                          <a:effectLst/>
                        </a:rPr>
                        <a:t>088</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FDD7F3"/>
                    </a:solidFill>
                  </a:tcPr>
                </a:tc>
                <a:tc>
                  <a:txBody>
                    <a:bodyPr/>
                    <a:lstStyle/>
                    <a:p>
                      <a:pPr algn="l" fontAlgn="ctr"/>
                      <a:r>
                        <a:rPr lang="en-US" sz="1600" u="none" strike="noStrike" dirty="0">
                          <a:effectLst/>
                        </a:rPr>
                        <a:t>Supper - Taxed</a:t>
                      </a:r>
                      <a:endParaRPr lang="en-US" sz="1600" b="1" i="0" u="none" strike="noStrike" dirty="0">
                        <a:solidFill>
                          <a:srgbClr val="000000"/>
                        </a:solidFill>
                        <a:effectLst/>
                        <a:latin typeface="Calibri" panose="020F0502020204030204" pitchFamily="34" charset="0"/>
                      </a:endParaRPr>
                    </a:p>
                  </a:txBody>
                  <a:tcPr marL="9525" marR="9525" marT="9525" marB="0" anchor="ctr">
                    <a:solidFill>
                      <a:srgbClr val="FDD7F3"/>
                    </a:solidFill>
                  </a:tcPr>
                </a:tc>
                <a:extLst>
                  <a:ext uri="{0D108BD9-81ED-4DB2-BD59-A6C34878D82A}">
                    <a16:rowId xmlns:a16="http://schemas.microsoft.com/office/drawing/2014/main" val="10004"/>
                  </a:ext>
                </a:extLst>
              </a:tr>
            </a:tbl>
          </a:graphicData>
        </a:graphic>
      </p:graphicFrame>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3412" y="1905000"/>
            <a:ext cx="1905000" cy="1905000"/>
          </a:xfrm>
          <a:prstGeom prst="rect">
            <a:avLst/>
          </a:prstGeom>
        </p:spPr>
      </p:pic>
      <p:pic>
        <p:nvPicPr>
          <p:cNvPr id="6" name="~PP16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1741150" y="6410325"/>
            <a:ext cx="304800" cy="304800"/>
          </a:xfrm>
          <a:prstGeom prst="rect">
            <a:avLst/>
          </a:prstGeom>
        </p:spPr>
      </p:pic>
      <p:pic>
        <p:nvPicPr>
          <p:cNvPr id="7" name="Picture 6" descr="C:\Users\Business-HP1\AppData\Local\Microsoft\Windows\Temporary Internet Files\Content.IE5\0B1PLR5G\MC900441285[1].png"/>
          <p:cNvPicPr>
            <a:picLocks noChangeAspect="1" noChangeArrowheads="1"/>
          </p:cNvPicPr>
          <p:nvPr/>
        </p:nvPicPr>
        <p:blipFill>
          <a:blip r:embed="rId7" cstate="print"/>
          <a:srcRect/>
          <a:stretch>
            <a:fillRect/>
          </a:stretch>
        </p:blipFill>
        <p:spPr bwMode="auto">
          <a:xfrm>
            <a:off x="836612" y="5638800"/>
            <a:ext cx="762000" cy="762000"/>
          </a:xfrm>
          <a:prstGeom prst="rect">
            <a:avLst/>
          </a:prstGeom>
          <a:noFill/>
        </p:spPr>
      </p:pic>
    </p:spTree>
    <p:extLst>
      <p:ext uri="{BB962C8B-B14F-4D97-AF65-F5344CB8AC3E}">
        <p14:creationId xmlns:p14="http://schemas.microsoft.com/office/powerpoint/2010/main" val="3032760906"/>
      </p:ext>
    </p:extLst>
  </p:cSld>
  <p:clrMapOvr>
    <a:masterClrMapping/>
  </p:clrMapOvr>
  <p:transition spd="med" advTm="615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15</a:t>
            </a:fld>
            <a:endParaRPr lang="en-US" dirty="0"/>
          </a:p>
        </p:txBody>
      </p:sp>
      <p:sp>
        <p:nvSpPr>
          <p:cNvPr id="2" name="TextBox 1"/>
          <p:cNvSpPr txBox="1"/>
          <p:nvPr/>
        </p:nvSpPr>
        <p:spPr>
          <a:xfrm>
            <a:off x="379412" y="381000"/>
            <a:ext cx="8915400" cy="5795433"/>
          </a:xfrm>
          <a:prstGeom prst="rect">
            <a:avLst/>
          </a:prstGeom>
          <a:noFill/>
        </p:spPr>
        <p:txBody>
          <a:bodyPr wrap="square" rtlCol="0">
            <a:spAutoFit/>
          </a:bodyPr>
          <a:lstStyle/>
          <a:p>
            <a:r>
              <a:rPr lang="en-US" sz="2800" b="1" dirty="0"/>
              <a:t>Retiring Employee or Employee Leaving the District</a:t>
            </a:r>
          </a:p>
          <a:p>
            <a:pPr algn="ctr"/>
            <a:endParaRPr lang="en-US" sz="900" b="1" dirty="0"/>
          </a:p>
          <a:p>
            <a:r>
              <a:rPr lang="en-US" sz="2400" b="1" dirty="0">
                <a:solidFill>
                  <a:srgbClr val="0000FF"/>
                </a:solidFill>
              </a:rPr>
              <a:t>TEACHERS:</a:t>
            </a:r>
          </a:p>
          <a:p>
            <a:endParaRPr lang="en-US" sz="1400" b="1" dirty="0"/>
          </a:p>
          <a:p>
            <a:r>
              <a:rPr lang="en-US" sz="2400" b="1" dirty="0"/>
              <a:t>Notify TFFR Of Teacher Retirement Date</a:t>
            </a:r>
          </a:p>
          <a:p>
            <a:endParaRPr lang="en-US" sz="1000" b="1" dirty="0"/>
          </a:p>
          <a:p>
            <a:pPr marL="342900" indent="-342900">
              <a:buFont typeface="Arial" panose="020B0604020202020204" pitchFamily="34" charset="0"/>
              <a:buChar char="•"/>
            </a:pPr>
            <a:r>
              <a:rPr lang="en-US" sz="2400" dirty="0">
                <a:solidFill>
                  <a:srgbClr val="C00000"/>
                </a:solidFill>
              </a:rPr>
              <a:t>Complete Form That Estimates The Salary The Teacher Will Earn Before Retirement</a:t>
            </a:r>
          </a:p>
          <a:p>
            <a:endParaRPr lang="en-US" sz="1000" b="1" dirty="0"/>
          </a:p>
          <a:p>
            <a:pPr marL="342900" indent="-342900">
              <a:buFont typeface="Arial" panose="020B0604020202020204" pitchFamily="34" charset="0"/>
              <a:buChar char="•"/>
            </a:pPr>
            <a:r>
              <a:rPr lang="en-US" sz="2400" dirty="0">
                <a:solidFill>
                  <a:srgbClr val="C00000"/>
                </a:solidFill>
              </a:rPr>
              <a:t>Give The Teacher The TFFR Contact Information</a:t>
            </a:r>
          </a:p>
          <a:p>
            <a:endParaRPr lang="en-US" sz="2400" b="1" dirty="0"/>
          </a:p>
          <a:p>
            <a:r>
              <a:rPr lang="en-US" sz="2400" b="1" dirty="0">
                <a:solidFill>
                  <a:srgbClr val="0000FF"/>
                </a:solidFill>
              </a:rPr>
              <a:t>FOR ALL EMPLOYEES:</a:t>
            </a:r>
          </a:p>
          <a:p>
            <a:endParaRPr lang="en-US" sz="1400" b="1" dirty="0"/>
          </a:p>
          <a:p>
            <a:pPr marL="342900" indent="-342900">
              <a:buFont typeface="Arial" panose="020B0604020202020204" pitchFamily="34" charset="0"/>
              <a:buChar char="•"/>
            </a:pPr>
            <a:r>
              <a:rPr lang="en-US" sz="2400" dirty="0">
                <a:solidFill>
                  <a:srgbClr val="C00000"/>
                </a:solidFill>
              </a:rPr>
              <a:t>Complete any NDPERS Forms (if applicable)</a:t>
            </a:r>
          </a:p>
          <a:p>
            <a:endParaRPr lang="en-US" sz="1050" dirty="0">
              <a:solidFill>
                <a:srgbClr val="C00000"/>
              </a:solidFill>
            </a:endParaRPr>
          </a:p>
          <a:p>
            <a:pPr marL="342900" indent="-342900">
              <a:buFont typeface="Arial" panose="020B0604020202020204" pitchFamily="34" charset="0"/>
              <a:buChar char="•"/>
            </a:pPr>
            <a:r>
              <a:rPr lang="en-US" sz="2400" dirty="0">
                <a:solidFill>
                  <a:srgbClr val="C00000"/>
                </a:solidFill>
              </a:rPr>
              <a:t>Get a Forwarding Address And Phone Contact For W-2 </a:t>
            </a:r>
          </a:p>
          <a:p>
            <a:pPr marL="800100" lvl="1" indent="-342900">
              <a:buFont typeface="Wingdings" panose="05000000000000000000" pitchFamily="2" charset="2"/>
              <a:buChar char="Ø"/>
            </a:pPr>
            <a:r>
              <a:rPr lang="en-US" sz="2400" dirty="0">
                <a:solidFill>
                  <a:srgbClr val="C00000"/>
                </a:solidFill>
              </a:rPr>
              <a:t>This Helps When W-2 Issuance Rolls Around</a:t>
            </a:r>
          </a:p>
          <a:p>
            <a:pPr>
              <a:lnSpc>
                <a:spcPct val="90000"/>
              </a:lnSpc>
            </a:pPr>
            <a:endParaRPr lang="en-US" sz="24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8012" y="2667000"/>
            <a:ext cx="2533650" cy="1874901"/>
          </a:xfrm>
          <a:prstGeom prst="rect">
            <a:avLst/>
          </a:prstGeom>
        </p:spPr>
      </p:pic>
      <p:pic>
        <p:nvPicPr>
          <p:cNvPr id="5" name="~PP281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824886811"/>
      </p:ext>
    </p:extLst>
  </p:cSld>
  <p:clrMapOvr>
    <a:masterClrMapping/>
  </p:clrMapOvr>
  <p:transition spd="med" advTm="420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16</a:t>
            </a:fld>
            <a:endParaRPr lang="en-US" dirty="0"/>
          </a:p>
        </p:txBody>
      </p:sp>
      <p:sp>
        <p:nvSpPr>
          <p:cNvPr id="2" name="TextBox 1"/>
          <p:cNvSpPr txBox="1"/>
          <p:nvPr/>
        </p:nvSpPr>
        <p:spPr>
          <a:xfrm>
            <a:off x="684212" y="533400"/>
            <a:ext cx="9144000" cy="5856988"/>
          </a:xfrm>
          <a:prstGeom prst="rect">
            <a:avLst/>
          </a:prstGeom>
          <a:noFill/>
        </p:spPr>
        <p:txBody>
          <a:bodyPr wrap="square" rtlCol="0">
            <a:spAutoFit/>
          </a:bodyPr>
          <a:lstStyle/>
          <a:p>
            <a:r>
              <a:rPr lang="en-US" sz="2800" b="1" dirty="0"/>
              <a:t>Retiring Employee or Employee Leaving the District</a:t>
            </a:r>
          </a:p>
          <a:p>
            <a:pPr algn="ctr"/>
            <a:endParaRPr lang="en-US" sz="900" b="1" dirty="0"/>
          </a:p>
          <a:p>
            <a:r>
              <a:rPr lang="en-US" sz="2400" b="1" dirty="0">
                <a:solidFill>
                  <a:srgbClr val="7030A0"/>
                </a:solidFill>
              </a:rPr>
              <a:t>IF THE EMPLOYEE HAD MEDICAL INSURANCE</a:t>
            </a:r>
            <a:r>
              <a:rPr lang="en-US" sz="2400" b="1" dirty="0"/>
              <a:t>:</a:t>
            </a:r>
          </a:p>
          <a:p>
            <a:endParaRPr lang="en-US" sz="2400" b="1" dirty="0"/>
          </a:p>
          <a:p>
            <a:r>
              <a:rPr lang="en-US" sz="2400" b="1" dirty="0"/>
              <a:t>Notify Them </a:t>
            </a:r>
            <a:r>
              <a:rPr lang="en-US" sz="2400" b="1" u="sng" dirty="0">
                <a:solidFill>
                  <a:srgbClr val="C00000"/>
                </a:solidFill>
              </a:rPr>
              <a:t>VERBALLY AND IN WRITING </a:t>
            </a:r>
            <a:r>
              <a:rPr lang="en-US" sz="2400" b="1" dirty="0"/>
              <a:t>of </a:t>
            </a:r>
            <a:r>
              <a:rPr lang="en-US" sz="2400" b="1" dirty="0">
                <a:solidFill>
                  <a:srgbClr val="0000FF"/>
                </a:solidFill>
              </a:rPr>
              <a:t>COBRA Eligibility</a:t>
            </a:r>
          </a:p>
          <a:p>
            <a:endParaRPr lang="en-US" sz="800" b="1" dirty="0"/>
          </a:p>
          <a:p>
            <a:pPr marL="342900" indent="-342900">
              <a:spcBef>
                <a:spcPts val="600"/>
              </a:spcBef>
              <a:buFont typeface="Wingdings" panose="05000000000000000000" pitchFamily="2" charset="2"/>
              <a:buChar char="ü"/>
            </a:pPr>
            <a:r>
              <a:rPr lang="en-US" sz="2400" dirty="0"/>
              <a:t>Number of Months Available</a:t>
            </a:r>
          </a:p>
          <a:p>
            <a:pPr marL="342900" indent="-342900">
              <a:spcBef>
                <a:spcPts val="600"/>
              </a:spcBef>
              <a:buFont typeface="Wingdings" panose="05000000000000000000" pitchFamily="2" charset="2"/>
              <a:buChar char="ü"/>
            </a:pPr>
            <a:r>
              <a:rPr lang="en-US" sz="2400" dirty="0"/>
              <a:t>How Payments of Premiums Should be Handled</a:t>
            </a:r>
          </a:p>
          <a:p>
            <a:pPr marL="342900" indent="-342900">
              <a:spcBef>
                <a:spcPts val="600"/>
              </a:spcBef>
              <a:buFont typeface="Wingdings" panose="05000000000000000000" pitchFamily="2" charset="2"/>
              <a:buChar char="ü"/>
            </a:pPr>
            <a:r>
              <a:rPr lang="en-US" sz="2400" dirty="0"/>
              <a:t>When Premiums are Due</a:t>
            </a:r>
          </a:p>
          <a:p>
            <a:pPr marL="342900" indent="-342900">
              <a:spcBef>
                <a:spcPts val="600"/>
              </a:spcBef>
              <a:buFont typeface="Wingdings" panose="05000000000000000000" pitchFamily="2" charset="2"/>
              <a:buChar char="ü"/>
            </a:pPr>
            <a:r>
              <a:rPr lang="en-US" sz="2400" dirty="0"/>
              <a:t>How Failure to Make Timely Premiums Will Result in Cancellation of Coverage</a:t>
            </a:r>
          </a:p>
          <a:p>
            <a:pPr marL="342900" indent="-342900">
              <a:spcBef>
                <a:spcPts val="600"/>
              </a:spcBef>
              <a:buFont typeface="Wingdings" panose="05000000000000000000" pitchFamily="2" charset="2"/>
              <a:buChar char="ü"/>
            </a:pPr>
            <a:r>
              <a:rPr lang="en-US" sz="2400" dirty="0"/>
              <a:t>How Change in Status can Affect COBRA Coverage</a:t>
            </a:r>
          </a:p>
          <a:p>
            <a:pPr marL="800100" lvl="1" indent="-342900">
              <a:spcBef>
                <a:spcPts val="600"/>
              </a:spcBef>
              <a:buFont typeface="Arial" panose="020B0604020202020204" pitchFamily="34" charset="0"/>
              <a:buChar char="•"/>
            </a:pPr>
            <a:r>
              <a:rPr lang="en-US" sz="2400" dirty="0">
                <a:solidFill>
                  <a:srgbClr val="7030A0"/>
                </a:solidFill>
              </a:rPr>
              <a:t>i.e., Becoming Disabled</a:t>
            </a:r>
          </a:p>
          <a:p>
            <a:endParaRPr lang="en-US" sz="2400" b="1" dirty="0"/>
          </a:p>
          <a:p>
            <a:endParaRPr lang="en-US" sz="1400" b="1" dirty="0"/>
          </a:p>
          <a:p>
            <a:pPr>
              <a:lnSpc>
                <a:spcPct val="90000"/>
              </a:lnSpc>
            </a:pPr>
            <a:endParaRPr lang="en-US" sz="2400" dirty="0"/>
          </a:p>
        </p:txBody>
      </p:sp>
      <p:pic>
        <p:nvPicPr>
          <p:cNvPr id="6" name="~PP356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6612" y="2514600"/>
            <a:ext cx="3314700" cy="3314700"/>
          </a:xfrm>
          <a:prstGeom prst="rect">
            <a:avLst/>
          </a:prstGeom>
        </p:spPr>
      </p:pic>
    </p:spTree>
    <p:extLst>
      <p:ext uri="{BB962C8B-B14F-4D97-AF65-F5344CB8AC3E}">
        <p14:creationId xmlns:p14="http://schemas.microsoft.com/office/powerpoint/2010/main" val="490696409"/>
      </p:ext>
    </p:extLst>
  </p:cSld>
  <p:clrMapOvr>
    <a:masterClrMapping/>
  </p:clrMapOvr>
  <p:transition spd="med" advTm="292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17</a:t>
            </a:fld>
            <a:endParaRPr lang="en-US" dirty="0"/>
          </a:p>
        </p:txBody>
      </p:sp>
      <p:sp>
        <p:nvSpPr>
          <p:cNvPr id="2" name="TextBox 1"/>
          <p:cNvSpPr txBox="1"/>
          <p:nvPr/>
        </p:nvSpPr>
        <p:spPr>
          <a:xfrm>
            <a:off x="455612" y="228600"/>
            <a:ext cx="8763000" cy="5478423"/>
          </a:xfrm>
          <a:prstGeom prst="rect">
            <a:avLst/>
          </a:prstGeom>
          <a:noFill/>
        </p:spPr>
        <p:txBody>
          <a:bodyPr wrap="square" rtlCol="0">
            <a:spAutoFit/>
          </a:bodyPr>
          <a:lstStyle/>
          <a:p>
            <a:pPr algn="ctr"/>
            <a:r>
              <a:rPr lang="en-US" sz="3200" b="1" dirty="0"/>
              <a:t>Cobra Coverage</a:t>
            </a:r>
          </a:p>
          <a:p>
            <a:endParaRPr lang="en-US" sz="800" b="1" dirty="0">
              <a:hlinkClick r:id="rId4"/>
            </a:endParaRPr>
          </a:p>
          <a:p>
            <a:pPr algn="ctr"/>
            <a:r>
              <a:rPr lang="en-US" b="1" dirty="0">
                <a:solidFill>
                  <a:srgbClr val="FF00FF"/>
                </a:solidFill>
                <a:hlinkClick r:id="rId5">
                  <a:extLst>
                    <a:ext uri="{A12FA001-AC4F-418D-AE19-62706E023703}">
                      <ahyp:hlinkClr xmlns:ahyp="http://schemas.microsoft.com/office/drawing/2018/hyperlinkcolor" val="tx"/>
                    </a:ext>
                  </a:extLst>
                </a:hlinkClick>
              </a:rPr>
              <a:t>https://www.dol.gov/sites/dolgov/files/ebsa/about-ebsa/our-activities/resource-center/faqs/cobra-continuation-health-coverage-consumer.pdf</a:t>
            </a:r>
            <a:endParaRPr lang="en-US" b="1" dirty="0">
              <a:solidFill>
                <a:srgbClr val="FF00FF"/>
              </a:solidFill>
            </a:endParaRPr>
          </a:p>
          <a:p>
            <a:endParaRPr lang="en-US" sz="1050" b="1" dirty="0"/>
          </a:p>
          <a:p>
            <a:r>
              <a:rPr lang="en-US" sz="2400" b="1" dirty="0">
                <a:solidFill>
                  <a:srgbClr val="0000FF"/>
                </a:solidFill>
              </a:rPr>
              <a:t>What is COBRA Continuation Health Coverage?</a:t>
            </a:r>
          </a:p>
          <a:p>
            <a:endParaRPr lang="en-US" sz="800" b="1" dirty="0"/>
          </a:p>
          <a:p>
            <a:r>
              <a:rPr lang="en-US" dirty="0"/>
              <a:t>Congress Passed the Landmark </a:t>
            </a:r>
            <a:r>
              <a:rPr lang="en-US" b="1" i="1" u="sng" dirty="0"/>
              <a:t>Consolidated Omnibus Budget Reconciliation Act (COBRA) </a:t>
            </a:r>
            <a:r>
              <a:rPr lang="en-US" dirty="0"/>
              <a:t>Health Benefit Provisions in 1986. </a:t>
            </a:r>
          </a:p>
          <a:p>
            <a:endParaRPr lang="en-US" sz="800" dirty="0"/>
          </a:p>
          <a:p>
            <a:r>
              <a:rPr lang="en-US" dirty="0"/>
              <a:t>The Law Provides Continuation of Group Health Coverage That Otherwise Might be Terminated.</a:t>
            </a:r>
          </a:p>
          <a:p>
            <a:endParaRPr lang="en-US" sz="800" dirty="0"/>
          </a:p>
          <a:p>
            <a:r>
              <a:rPr lang="en-US" sz="2400" b="1" dirty="0"/>
              <a:t>What Does COBRA Do?</a:t>
            </a:r>
          </a:p>
          <a:p>
            <a:endParaRPr lang="en-US" sz="800" b="1" dirty="0"/>
          </a:p>
          <a:p>
            <a:r>
              <a:rPr lang="en-US" dirty="0"/>
              <a:t>COBRA Provides Certain Former Employees, Retirees, Spouses, Former Spouses, And Dependent Children the Right to Temporary Continuation of Health Coverage </a:t>
            </a:r>
            <a:r>
              <a:rPr lang="en-US" b="1" dirty="0">
                <a:solidFill>
                  <a:srgbClr val="C00000"/>
                </a:solidFill>
              </a:rPr>
              <a:t>at Group Rates</a:t>
            </a:r>
            <a:r>
              <a:rPr lang="en-US" dirty="0"/>
              <a:t>.</a:t>
            </a:r>
          </a:p>
          <a:p>
            <a:endParaRPr lang="en-US" sz="800" dirty="0"/>
          </a:p>
          <a:p>
            <a:r>
              <a:rPr lang="en-US" dirty="0"/>
              <a:t>This Coverage is Only Available When Coverage is Lost Due to Certain Specific Events</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7212" y="2286000"/>
            <a:ext cx="2452414" cy="1600200"/>
          </a:xfrm>
          <a:prstGeom prst="rect">
            <a:avLst/>
          </a:prstGeom>
        </p:spPr>
      </p:pic>
      <p:pic>
        <p:nvPicPr>
          <p:cNvPr id="5" name="~PP16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1741150" y="6410325"/>
            <a:ext cx="304800" cy="304800"/>
          </a:xfrm>
          <a:prstGeom prst="rect">
            <a:avLst/>
          </a:prstGeom>
        </p:spPr>
      </p:pic>
      <p:pic>
        <p:nvPicPr>
          <p:cNvPr id="6" name="Picture 5" descr="C:\Users\Business-HP1\AppData\Local\Microsoft\Windows\Temporary Internet Files\Content.IE5\0B1PLR5G\MC900441285[1].png"/>
          <p:cNvPicPr>
            <a:picLocks noChangeAspect="1" noChangeArrowheads="1"/>
          </p:cNvPicPr>
          <p:nvPr/>
        </p:nvPicPr>
        <p:blipFill>
          <a:blip r:embed="rId8" cstate="print"/>
          <a:srcRect/>
          <a:stretch>
            <a:fillRect/>
          </a:stretch>
        </p:blipFill>
        <p:spPr bwMode="auto">
          <a:xfrm>
            <a:off x="531812" y="5715000"/>
            <a:ext cx="762000" cy="762000"/>
          </a:xfrm>
          <a:prstGeom prst="rect">
            <a:avLst/>
          </a:prstGeom>
          <a:noFill/>
        </p:spPr>
      </p:pic>
    </p:spTree>
    <p:extLst>
      <p:ext uri="{BB962C8B-B14F-4D97-AF65-F5344CB8AC3E}">
        <p14:creationId xmlns:p14="http://schemas.microsoft.com/office/powerpoint/2010/main" val="3927499764"/>
      </p:ext>
    </p:extLst>
  </p:cSld>
  <p:clrMapOvr>
    <a:masterClrMapping/>
  </p:clrMapOvr>
  <p:transition spd="med" advTm="496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C5"/>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18</a:t>
            </a:fld>
            <a:endParaRPr lang="en-US" dirty="0"/>
          </a:p>
        </p:txBody>
      </p:sp>
      <p:sp>
        <p:nvSpPr>
          <p:cNvPr id="2" name="TextBox 1"/>
          <p:cNvSpPr txBox="1"/>
          <p:nvPr/>
        </p:nvSpPr>
        <p:spPr>
          <a:xfrm>
            <a:off x="455612" y="533400"/>
            <a:ext cx="9067800" cy="5666167"/>
          </a:xfrm>
          <a:prstGeom prst="rect">
            <a:avLst/>
          </a:prstGeom>
          <a:noFill/>
        </p:spPr>
        <p:txBody>
          <a:bodyPr wrap="square" rtlCol="0">
            <a:spAutoFit/>
          </a:bodyPr>
          <a:lstStyle/>
          <a:p>
            <a:pPr algn="ctr"/>
            <a:r>
              <a:rPr lang="en-US" sz="3600" b="1" dirty="0"/>
              <a:t>Cobra Coverage</a:t>
            </a:r>
          </a:p>
          <a:p>
            <a:endParaRPr lang="en-US" sz="800" b="1" dirty="0"/>
          </a:p>
          <a:p>
            <a:r>
              <a:rPr lang="en-US" sz="2000" b="1" dirty="0">
                <a:solidFill>
                  <a:srgbClr val="0000FF"/>
                </a:solidFill>
              </a:rPr>
              <a:t>How Does a Person Become Eligible for COBRA Continuation Coverage?</a:t>
            </a:r>
          </a:p>
          <a:p>
            <a:endParaRPr lang="en-US" sz="800" b="1" dirty="0"/>
          </a:p>
          <a:p>
            <a:pPr marL="285750" indent="-285750">
              <a:buFont typeface="Arial" panose="020B0604020202020204" pitchFamily="34" charset="0"/>
              <a:buChar char="•"/>
            </a:pPr>
            <a:r>
              <a:rPr lang="en-US" dirty="0">
                <a:solidFill>
                  <a:srgbClr val="C00000"/>
                </a:solidFill>
              </a:rPr>
              <a:t>To be Eligible For </a:t>
            </a:r>
            <a:r>
              <a:rPr lang="en-US" b="1" dirty="0">
                <a:solidFill>
                  <a:schemeClr val="tx2"/>
                </a:solidFill>
              </a:rPr>
              <a:t>COBRA </a:t>
            </a:r>
            <a:r>
              <a:rPr lang="en-US" dirty="0">
                <a:solidFill>
                  <a:srgbClr val="C00000"/>
                </a:solidFill>
              </a:rPr>
              <a:t>Coverage, You Must Have Been Enrolled in the District’s Health Plan When You Worked and the Health Plan Must Continue to be in Effect for Active Employees. </a:t>
            </a:r>
          </a:p>
          <a:p>
            <a:pPr marL="171450" indent="-171450">
              <a:buFont typeface="Arial" panose="020B0604020202020204" pitchFamily="34" charset="0"/>
              <a:buChar char="•"/>
            </a:pPr>
            <a:endParaRPr lang="en-US" sz="800" dirty="0">
              <a:solidFill>
                <a:srgbClr val="C00000"/>
              </a:solidFill>
            </a:endParaRPr>
          </a:p>
          <a:p>
            <a:pPr marL="285750" indent="-285750">
              <a:buFont typeface="Arial" panose="020B0604020202020204" pitchFamily="34" charset="0"/>
              <a:buChar char="•"/>
            </a:pPr>
            <a:r>
              <a:rPr lang="en-US" b="1" dirty="0">
                <a:solidFill>
                  <a:schemeClr val="tx2"/>
                </a:solidFill>
              </a:rPr>
              <a:t>COBRA</a:t>
            </a:r>
            <a:r>
              <a:rPr lang="en-US" dirty="0">
                <a:solidFill>
                  <a:srgbClr val="C00000"/>
                </a:solidFill>
              </a:rPr>
              <a:t> Continuation Coverage is Available When a Qualifying Event Occurs That Would, Except for the COBRA Continuation Coverage, Cause an Individual to Lose Their Health Care Coverage.</a:t>
            </a:r>
          </a:p>
          <a:p>
            <a:endParaRPr lang="en-US" sz="1400" dirty="0"/>
          </a:p>
          <a:p>
            <a:r>
              <a:rPr lang="en-US" sz="2000" b="1" dirty="0">
                <a:solidFill>
                  <a:srgbClr val="0000FF"/>
                </a:solidFill>
              </a:rPr>
              <a:t>Qualifying Events for Employees:</a:t>
            </a:r>
          </a:p>
          <a:p>
            <a:endParaRPr lang="en-US" sz="800" dirty="0"/>
          </a:p>
          <a:p>
            <a:pPr marL="285750" indent="-285750">
              <a:buFont typeface="Arial" panose="020B0604020202020204" pitchFamily="34" charset="0"/>
              <a:buChar char="•"/>
            </a:pPr>
            <a:r>
              <a:rPr lang="en-US" dirty="0">
                <a:solidFill>
                  <a:srgbClr val="C00000"/>
                </a:solidFill>
              </a:rPr>
              <a:t>Voluntary or Involuntary Termination of Employment for Reasons Other Than Gross Misconduct</a:t>
            </a:r>
          </a:p>
          <a:p>
            <a:endParaRPr lang="en-US" sz="1000" dirty="0">
              <a:solidFill>
                <a:srgbClr val="C00000"/>
              </a:solidFill>
            </a:endParaRPr>
          </a:p>
          <a:p>
            <a:pPr marL="285750" indent="-285750">
              <a:buFont typeface="Arial" panose="020B0604020202020204" pitchFamily="34" charset="0"/>
              <a:buChar char="•"/>
            </a:pPr>
            <a:r>
              <a:rPr lang="en-US" dirty="0">
                <a:solidFill>
                  <a:srgbClr val="C00000"/>
                </a:solidFill>
              </a:rPr>
              <a:t>Reduction in the Number of Hours of Employment</a:t>
            </a:r>
          </a:p>
          <a:p>
            <a:endParaRPr lang="en-US" sz="1400" dirty="0"/>
          </a:p>
          <a:p>
            <a:r>
              <a:rPr lang="en-US" sz="2000" b="1" dirty="0">
                <a:solidFill>
                  <a:srgbClr val="0000FF"/>
                </a:solidFill>
              </a:rPr>
              <a:t>How Long can Cobra Coverage be Offered?</a:t>
            </a:r>
            <a:r>
              <a:rPr lang="en-US" sz="2000" b="1" dirty="0"/>
              <a:t>  </a:t>
            </a:r>
            <a:r>
              <a:rPr lang="en-US" sz="2000" b="1" u="sng" dirty="0">
                <a:solidFill>
                  <a:srgbClr val="C00000"/>
                </a:solidFill>
              </a:rPr>
              <a:t>18 Months</a:t>
            </a:r>
          </a:p>
          <a:p>
            <a:r>
              <a:rPr lang="en-US" sz="2000" i="1" dirty="0">
                <a:solidFill>
                  <a:srgbClr val="7030A0"/>
                </a:solidFill>
              </a:rPr>
              <a:t>Coverage can be extended to </a:t>
            </a:r>
            <a:r>
              <a:rPr lang="en-US" sz="2000" b="1" i="1" u="sng" dirty="0">
                <a:solidFill>
                  <a:srgbClr val="7030A0"/>
                </a:solidFill>
              </a:rPr>
              <a:t>36 months </a:t>
            </a:r>
            <a:r>
              <a:rPr lang="en-US" sz="2000" i="1" dirty="0">
                <a:solidFill>
                  <a:srgbClr val="7030A0"/>
                </a:solidFill>
              </a:rPr>
              <a:t>under very specific conditions</a:t>
            </a:r>
            <a:endParaRPr lang="en-US" i="1" dirty="0">
              <a:solidFill>
                <a:srgbClr val="7030A0"/>
              </a:solidFill>
            </a:endParaRPr>
          </a:p>
          <a:p>
            <a:pPr>
              <a:lnSpc>
                <a:spcPct val="90000"/>
              </a:lnSpc>
            </a:pPr>
            <a:endParaRPr lang="en-US" dirty="0"/>
          </a:p>
        </p:txBody>
      </p:sp>
      <p:pic>
        <p:nvPicPr>
          <p:cNvPr id="5" name="~PP233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6" name="Picture 5" descr="C:\Users\Business-HP1\AppData\Local\Microsoft\Windows\Temporary Internet Files\Content.IE5\0B1PLR5G\MC900441285[1].png"/>
          <p:cNvPicPr>
            <a:picLocks noChangeAspect="1" noChangeArrowheads="1"/>
          </p:cNvPicPr>
          <p:nvPr/>
        </p:nvPicPr>
        <p:blipFill>
          <a:blip r:embed="rId5" cstate="print"/>
          <a:srcRect/>
          <a:stretch>
            <a:fillRect/>
          </a:stretch>
        </p:blipFill>
        <p:spPr bwMode="auto">
          <a:xfrm>
            <a:off x="531812" y="5943600"/>
            <a:ext cx="762000" cy="762000"/>
          </a:xfrm>
          <a:prstGeom prst="rect">
            <a:avLst/>
          </a:prstGeom>
          <a:noFill/>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7212" y="1143000"/>
            <a:ext cx="2423698" cy="4272675"/>
          </a:xfrm>
          <a:prstGeom prst="rect">
            <a:avLst/>
          </a:prstGeom>
        </p:spPr>
      </p:pic>
    </p:spTree>
    <p:extLst>
      <p:ext uri="{BB962C8B-B14F-4D97-AF65-F5344CB8AC3E}">
        <p14:creationId xmlns:p14="http://schemas.microsoft.com/office/powerpoint/2010/main" val="2154070380"/>
      </p:ext>
    </p:extLst>
  </p:cSld>
  <p:clrMapOvr>
    <a:masterClrMapping/>
  </p:clrMapOvr>
  <p:transition spd="med" advTm="634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C5"/>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19</a:t>
            </a:fld>
            <a:endParaRPr lang="en-US" dirty="0"/>
          </a:p>
        </p:txBody>
      </p:sp>
      <p:sp>
        <p:nvSpPr>
          <p:cNvPr id="2" name="TextBox 1"/>
          <p:cNvSpPr txBox="1"/>
          <p:nvPr/>
        </p:nvSpPr>
        <p:spPr>
          <a:xfrm>
            <a:off x="722313" y="304800"/>
            <a:ext cx="8648699" cy="5743111"/>
          </a:xfrm>
          <a:prstGeom prst="rect">
            <a:avLst/>
          </a:prstGeom>
          <a:solidFill>
            <a:srgbClr val="FFFFC5"/>
          </a:solidFill>
        </p:spPr>
        <p:txBody>
          <a:bodyPr wrap="square" rtlCol="0">
            <a:spAutoFit/>
          </a:bodyPr>
          <a:lstStyle/>
          <a:p>
            <a:r>
              <a:rPr lang="en-US" sz="3600" b="1" dirty="0"/>
              <a:t>Cobra Coverage</a:t>
            </a:r>
          </a:p>
          <a:p>
            <a:endParaRPr lang="en-US" sz="900" b="1" dirty="0">
              <a:hlinkClick r:id="rId4"/>
            </a:endParaRPr>
          </a:p>
          <a:p>
            <a:endParaRPr lang="en-US" sz="800" dirty="0"/>
          </a:p>
          <a:p>
            <a:r>
              <a:rPr lang="en-US" sz="2000" b="1" dirty="0">
                <a:solidFill>
                  <a:srgbClr val="0000FF"/>
                </a:solidFill>
              </a:rPr>
              <a:t>When Does COBRA Coverage Begin?</a:t>
            </a:r>
          </a:p>
          <a:p>
            <a:endParaRPr lang="en-US" sz="1000" dirty="0"/>
          </a:p>
          <a:p>
            <a:pPr marL="285750" indent="-285750">
              <a:buFont typeface="Arial" panose="020B0604020202020204" pitchFamily="34" charset="0"/>
              <a:buChar char="•"/>
            </a:pPr>
            <a:r>
              <a:rPr lang="en-US" dirty="0">
                <a:solidFill>
                  <a:srgbClr val="C00000"/>
                </a:solidFill>
              </a:rPr>
              <a:t>Coverage Begins on the Date That Coverage Would Otherwise Have Been Lost by Reason of a Qualifying Event and Will End at the End of the Maximum Period. </a:t>
            </a:r>
            <a:r>
              <a:rPr lang="en-US" b="1" dirty="0">
                <a:solidFill>
                  <a:srgbClr val="7030A0"/>
                </a:solidFill>
              </a:rPr>
              <a:t>It May End Earlier If</a:t>
            </a:r>
            <a:r>
              <a:rPr lang="en-US" b="1" dirty="0">
                <a:solidFill>
                  <a:srgbClr val="C00000"/>
                </a:solidFill>
              </a:rPr>
              <a:t>:</a:t>
            </a:r>
          </a:p>
          <a:p>
            <a:endParaRPr lang="en-US" sz="800" b="1" dirty="0"/>
          </a:p>
          <a:p>
            <a:pPr marL="742950" lvl="1" indent="-285750">
              <a:buFont typeface="Courier New" panose="02070309020205020404" pitchFamily="49" charset="0"/>
              <a:buChar char="o"/>
            </a:pPr>
            <a:r>
              <a:rPr lang="en-US" b="1" dirty="0"/>
              <a:t>Premiums are Not Paid on a Timely Basis</a:t>
            </a:r>
          </a:p>
          <a:p>
            <a:pPr marL="628650" lvl="1" indent="-171450">
              <a:buFont typeface="Courier New" panose="02070309020205020404" pitchFamily="49" charset="0"/>
              <a:buChar char="o"/>
            </a:pPr>
            <a:endParaRPr lang="en-US" sz="1000" b="1" dirty="0"/>
          </a:p>
          <a:p>
            <a:pPr marL="742950" lvl="1" indent="-285750">
              <a:buFont typeface="Courier New" panose="02070309020205020404" pitchFamily="49" charset="0"/>
              <a:buChar char="o"/>
            </a:pPr>
            <a:r>
              <a:rPr lang="en-US" b="1" dirty="0"/>
              <a:t>The Employer Ceases to Maintain any Group Health Plan</a:t>
            </a:r>
          </a:p>
          <a:p>
            <a:pPr marL="742950" lvl="1" indent="-285750">
              <a:buFont typeface="Courier New" panose="02070309020205020404" pitchFamily="49" charset="0"/>
              <a:buChar char="o"/>
            </a:pPr>
            <a:endParaRPr lang="en-US" sz="1000" b="1" dirty="0"/>
          </a:p>
          <a:p>
            <a:pPr marL="742950" lvl="1" indent="-285750">
              <a:buFont typeface="Courier New" panose="02070309020205020404" pitchFamily="49" charset="0"/>
              <a:buChar char="o"/>
            </a:pPr>
            <a:r>
              <a:rPr lang="en-US" b="1" dirty="0"/>
              <a:t>The Cobra Participant Begins Coverage Under Another Group Health Plan After Electing Continuation Coverage</a:t>
            </a:r>
          </a:p>
          <a:p>
            <a:pPr marL="742950" lvl="1" indent="-285750">
              <a:buFont typeface="Courier New" panose="02070309020205020404" pitchFamily="49" charset="0"/>
              <a:buChar char="o"/>
            </a:pPr>
            <a:endParaRPr lang="en-US" sz="1000" b="1" dirty="0"/>
          </a:p>
          <a:p>
            <a:pPr marL="742950" lvl="1" indent="-285750">
              <a:buFont typeface="Courier New" panose="02070309020205020404" pitchFamily="49" charset="0"/>
              <a:buChar char="o"/>
            </a:pPr>
            <a:r>
              <a:rPr lang="en-US" b="1" dirty="0"/>
              <a:t>The Cobra Participant Becomes Entitled to Medicare Benefits After Electing Continuation of Coverage; or</a:t>
            </a:r>
          </a:p>
          <a:p>
            <a:pPr marL="742950" lvl="1" indent="-285750">
              <a:buFont typeface="Courier New" panose="02070309020205020404" pitchFamily="49" charset="0"/>
              <a:buChar char="o"/>
            </a:pPr>
            <a:endParaRPr lang="en-US" sz="1000" b="1" dirty="0"/>
          </a:p>
          <a:p>
            <a:pPr marL="742950" lvl="1" indent="-285750">
              <a:buFont typeface="Courier New" panose="02070309020205020404" pitchFamily="49" charset="0"/>
              <a:buChar char="o"/>
            </a:pPr>
            <a:r>
              <a:rPr lang="en-US" b="1" dirty="0"/>
              <a:t>The Cobra Participant Engages in Conduct that Would Justify the Plan Terminating Coverage (such as Fraud).</a:t>
            </a:r>
          </a:p>
          <a:p>
            <a:endParaRPr lang="en-US" sz="1400" dirty="0"/>
          </a:p>
          <a:p>
            <a:pPr>
              <a:lnSpc>
                <a:spcPct val="90000"/>
              </a:lnSpc>
            </a:pP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3411" y="2057400"/>
            <a:ext cx="2347437" cy="2362200"/>
          </a:xfrm>
          <a:prstGeom prst="rect">
            <a:avLst/>
          </a:prstGeom>
        </p:spPr>
      </p:pic>
      <p:pic>
        <p:nvPicPr>
          <p:cNvPr id="6" name="Picture 5" descr="C:\Users\Business-HP1\AppData\Local\Microsoft\Windows\Temporary Internet Files\Content.IE5\0B1PLR5G\MC900441285[1].png"/>
          <p:cNvPicPr>
            <a:picLocks noChangeAspect="1" noChangeArrowheads="1"/>
          </p:cNvPicPr>
          <p:nvPr/>
        </p:nvPicPr>
        <p:blipFill>
          <a:blip r:embed="rId6" cstate="print"/>
          <a:srcRect/>
          <a:stretch>
            <a:fillRect/>
          </a:stretch>
        </p:blipFill>
        <p:spPr bwMode="auto">
          <a:xfrm>
            <a:off x="836612" y="5638800"/>
            <a:ext cx="762000" cy="762000"/>
          </a:xfrm>
          <a:prstGeom prst="rect">
            <a:avLst/>
          </a:prstGeom>
          <a:noFill/>
        </p:spPr>
      </p:pic>
      <p:pic>
        <p:nvPicPr>
          <p:cNvPr id="7" name="Audio 6">
            <a:hlinkClick r:id="" action="ppaction://media"/>
            <a:extLst>
              <a:ext uri="{FF2B5EF4-FFF2-40B4-BE49-F238E27FC236}">
                <a16:creationId xmlns:a16="http://schemas.microsoft.com/office/drawing/2014/main" id="{637C554F-CD9A-4B69-A370-C09E69172C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793349670"/>
      </p:ext>
    </p:extLst>
  </p:cSld>
  <p:clrMapOvr>
    <a:masterClrMapping/>
  </p:clrMapOvr>
  <p:transition spd="med" advTm="486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C5"/>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2</a:t>
            </a:fld>
            <a:endParaRPr lang="en-US" dirty="0"/>
          </a:p>
        </p:txBody>
      </p:sp>
      <p:sp>
        <p:nvSpPr>
          <p:cNvPr id="6" name="TextBox 5"/>
          <p:cNvSpPr txBox="1"/>
          <p:nvPr/>
        </p:nvSpPr>
        <p:spPr>
          <a:xfrm>
            <a:off x="455612" y="228600"/>
            <a:ext cx="9220200" cy="6214009"/>
          </a:xfrm>
          <a:prstGeom prst="rect">
            <a:avLst/>
          </a:prstGeom>
          <a:noFill/>
        </p:spPr>
        <p:txBody>
          <a:bodyPr wrap="square" rtlCol="0">
            <a:spAutoFit/>
          </a:bodyPr>
          <a:lstStyle/>
          <a:p>
            <a:pPr>
              <a:lnSpc>
                <a:spcPct val="90000"/>
              </a:lnSpc>
            </a:pPr>
            <a:r>
              <a:rPr lang="en-US" sz="2900" b="1" dirty="0"/>
              <a:t>Payroll Data To Collect For And From Newly Hired Employees</a:t>
            </a:r>
          </a:p>
          <a:p>
            <a:pPr>
              <a:lnSpc>
                <a:spcPct val="90000"/>
              </a:lnSpc>
            </a:pPr>
            <a:endParaRPr lang="en-US" sz="1400" b="1" dirty="0"/>
          </a:p>
          <a:p>
            <a:pPr marL="342900" indent="-342900">
              <a:lnSpc>
                <a:spcPct val="90000"/>
              </a:lnSpc>
              <a:buFont typeface="Arial" panose="020B0604020202020204" pitchFamily="34" charset="0"/>
              <a:buChar char="•"/>
            </a:pPr>
            <a:r>
              <a:rPr lang="en-US" sz="2000" b="1" dirty="0"/>
              <a:t>Copy of the </a:t>
            </a:r>
            <a:r>
              <a:rPr lang="en-US" sz="2000" b="1" dirty="0">
                <a:solidFill>
                  <a:srgbClr val="0000FF"/>
                </a:solidFill>
              </a:rPr>
              <a:t>Job Application</a:t>
            </a:r>
          </a:p>
          <a:p>
            <a:pPr>
              <a:lnSpc>
                <a:spcPct val="90000"/>
              </a:lnSpc>
            </a:pPr>
            <a:endParaRPr lang="en-US" sz="1000" dirty="0"/>
          </a:p>
          <a:p>
            <a:pPr marL="800100" lvl="1" indent="-342900">
              <a:lnSpc>
                <a:spcPct val="90000"/>
              </a:lnSpc>
              <a:buFont typeface="Courier New" panose="02070309020205020404" pitchFamily="49" charset="0"/>
              <a:buChar char="o"/>
            </a:pPr>
            <a:r>
              <a:rPr lang="en-US" sz="2000" dirty="0">
                <a:solidFill>
                  <a:srgbClr val="C00000"/>
                </a:solidFill>
              </a:rPr>
              <a:t>Verify Employment Start Date</a:t>
            </a:r>
          </a:p>
          <a:p>
            <a:pPr marL="800100" lvl="1" indent="-342900">
              <a:lnSpc>
                <a:spcPct val="90000"/>
              </a:lnSpc>
              <a:buFont typeface="Courier New" panose="02070309020205020404" pitchFamily="49" charset="0"/>
              <a:buChar char="o"/>
            </a:pPr>
            <a:r>
              <a:rPr lang="en-US" sz="2000" dirty="0">
                <a:solidFill>
                  <a:srgbClr val="C00000"/>
                </a:solidFill>
              </a:rPr>
              <a:t>Verify That you Have a Phone Number for Employees and Emergency Contact Information</a:t>
            </a:r>
          </a:p>
          <a:p>
            <a:pPr lvl="1">
              <a:lnSpc>
                <a:spcPct val="90000"/>
              </a:lnSpc>
            </a:pPr>
            <a:endParaRPr lang="en-US" sz="1000" dirty="0">
              <a:solidFill>
                <a:srgbClr val="C00000"/>
              </a:solidFill>
            </a:endParaRPr>
          </a:p>
          <a:p>
            <a:pPr marL="342900" indent="-342900">
              <a:lnSpc>
                <a:spcPct val="90000"/>
              </a:lnSpc>
              <a:buFont typeface="Arial" panose="020B0604020202020204" pitchFamily="34" charset="0"/>
              <a:buChar char="•"/>
            </a:pPr>
            <a:r>
              <a:rPr lang="en-US" sz="2000" b="1" dirty="0"/>
              <a:t>Copy of </a:t>
            </a:r>
            <a:r>
              <a:rPr lang="en-US" sz="2000" b="1" dirty="0">
                <a:solidFill>
                  <a:srgbClr val="0000FF"/>
                </a:solidFill>
              </a:rPr>
              <a:t>Social Security Card</a:t>
            </a:r>
          </a:p>
          <a:p>
            <a:pPr>
              <a:lnSpc>
                <a:spcPct val="90000"/>
              </a:lnSpc>
            </a:pPr>
            <a:endParaRPr lang="en-US" sz="1000" dirty="0"/>
          </a:p>
          <a:p>
            <a:pPr marL="342900" indent="-342900">
              <a:lnSpc>
                <a:spcPct val="90000"/>
              </a:lnSpc>
              <a:buFont typeface="Arial" panose="020B0604020202020204" pitchFamily="34" charset="0"/>
              <a:buChar char="•"/>
            </a:pPr>
            <a:r>
              <a:rPr lang="en-US" sz="2000" b="1" dirty="0"/>
              <a:t>Copy of </a:t>
            </a:r>
            <a:r>
              <a:rPr lang="en-US" sz="2000" b="1" dirty="0">
                <a:solidFill>
                  <a:srgbClr val="0000FF"/>
                </a:solidFill>
              </a:rPr>
              <a:t>Driver’s License</a:t>
            </a:r>
          </a:p>
          <a:p>
            <a:pPr>
              <a:lnSpc>
                <a:spcPct val="90000"/>
              </a:lnSpc>
            </a:pPr>
            <a:endParaRPr lang="en-US" sz="1000" dirty="0"/>
          </a:p>
          <a:p>
            <a:pPr marL="342900" indent="-342900">
              <a:lnSpc>
                <a:spcPct val="90000"/>
              </a:lnSpc>
              <a:buFont typeface="Arial" panose="020B0604020202020204" pitchFamily="34" charset="0"/>
              <a:buChar char="•"/>
            </a:pPr>
            <a:r>
              <a:rPr lang="en-US" sz="2000" b="1" dirty="0"/>
              <a:t>Completed W-4 </a:t>
            </a:r>
            <a:r>
              <a:rPr lang="en-US" sz="2000" dirty="0">
                <a:ln>
                  <a:solidFill>
                    <a:srgbClr val="0000FF"/>
                  </a:solidFill>
                </a:ln>
                <a:hlinkClick r:id="rId4"/>
              </a:rPr>
              <a:t>http://www.irs.gov/pub/irs-pdf/fw4.pdf</a:t>
            </a:r>
            <a:endParaRPr lang="en-US" sz="2000" dirty="0">
              <a:ln>
                <a:solidFill>
                  <a:srgbClr val="0000FF"/>
                </a:solidFill>
              </a:ln>
            </a:endParaRPr>
          </a:p>
          <a:p>
            <a:pPr>
              <a:lnSpc>
                <a:spcPct val="90000"/>
              </a:lnSpc>
            </a:pPr>
            <a:endParaRPr lang="en-US" sz="1000" b="1" dirty="0"/>
          </a:p>
          <a:p>
            <a:pPr marL="800100" lvl="1" indent="-342900">
              <a:lnSpc>
                <a:spcPct val="90000"/>
              </a:lnSpc>
              <a:buFont typeface="Courier New" panose="02070309020205020404" pitchFamily="49" charset="0"/>
              <a:buChar char="o"/>
            </a:pPr>
            <a:r>
              <a:rPr lang="en-US" sz="2000" dirty="0"/>
              <a:t>Be </a:t>
            </a:r>
            <a:r>
              <a:rPr lang="en-US" sz="2000" b="1" u="sng" dirty="0">
                <a:solidFill>
                  <a:srgbClr val="0000FF"/>
                </a:solidFill>
              </a:rPr>
              <a:t>SURE</a:t>
            </a:r>
            <a:r>
              <a:rPr lang="en-US" sz="2000" dirty="0"/>
              <a:t> That the </a:t>
            </a:r>
            <a:r>
              <a:rPr lang="en-US" sz="2000" b="1" dirty="0">
                <a:solidFill>
                  <a:srgbClr val="C00000"/>
                </a:solidFill>
              </a:rPr>
              <a:t>Full Name and Social Security Number </a:t>
            </a:r>
            <a:r>
              <a:rPr lang="en-US" sz="2000" dirty="0"/>
              <a:t>of the Employee </a:t>
            </a:r>
            <a:r>
              <a:rPr lang="en-US" sz="2000" b="1" u="sng" dirty="0">
                <a:solidFill>
                  <a:srgbClr val="0000FF"/>
                </a:solidFill>
              </a:rPr>
              <a:t>EXACTLY</a:t>
            </a:r>
            <a:r>
              <a:rPr lang="en-US" sz="2000" dirty="0">
                <a:solidFill>
                  <a:srgbClr val="0000FF"/>
                </a:solidFill>
              </a:rPr>
              <a:t> </a:t>
            </a:r>
            <a:r>
              <a:rPr lang="en-US" sz="2000" b="1" u="sng" dirty="0">
                <a:solidFill>
                  <a:srgbClr val="0000FF"/>
                </a:solidFill>
              </a:rPr>
              <a:t>Matches</a:t>
            </a:r>
            <a:r>
              <a:rPr lang="en-US" sz="2000" dirty="0">
                <a:solidFill>
                  <a:srgbClr val="0000FF"/>
                </a:solidFill>
              </a:rPr>
              <a:t> </a:t>
            </a:r>
            <a:r>
              <a:rPr lang="en-US" sz="2000" dirty="0"/>
              <a:t>the Name and Number on the Social Security Card!</a:t>
            </a:r>
          </a:p>
          <a:p>
            <a:pPr lvl="1">
              <a:lnSpc>
                <a:spcPct val="90000"/>
              </a:lnSpc>
            </a:pPr>
            <a:endParaRPr lang="en-US" sz="1000" dirty="0"/>
          </a:p>
          <a:p>
            <a:pPr marL="800100" lvl="1" indent="-342900">
              <a:lnSpc>
                <a:spcPct val="90000"/>
              </a:lnSpc>
              <a:buFont typeface="Courier New" panose="02070309020205020404" pitchFamily="49" charset="0"/>
              <a:buChar char="o"/>
            </a:pPr>
            <a:r>
              <a:rPr lang="en-US" sz="2000" dirty="0"/>
              <a:t>Be Sure That the Marital Status and Number of Exemptions is Completed</a:t>
            </a:r>
          </a:p>
          <a:p>
            <a:pPr marL="800100" lvl="1" indent="-342900">
              <a:lnSpc>
                <a:spcPct val="90000"/>
              </a:lnSpc>
              <a:buFont typeface="Courier New" panose="02070309020205020404" pitchFamily="49" charset="0"/>
              <a:buChar char="o"/>
            </a:pPr>
            <a:endParaRPr lang="en-US" sz="1000" dirty="0"/>
          </a:p>
          <a:p>
            <a:pPr marL="1257300" lvl="2" indent="-342900">
              <a:lnSpc>
                <a:spcPct val="90000"/>
              </a:lnSpc>
              <a:buFont typeface="Courier New" panose="02070309020205020404" pitchFamily="49" charset="0"/>
              <a:buChar char="o"/>
            </a:pPr>
            <a:r>
              <a:rPr lang="en-US" sz="2000" b="1" i="1" dirty="0">
                <a:solidFill>
                  <a:srgbClr val="00B050"/>
                </a:solidFill>
              </a:rPr>
              <a:t>Note:  You are NOT a Tax Attorney.  Don’t Advise how Many Exemptions to Claim.</a:t>
            </a:r>
            <a:endParaRPr lang="en-US" sz="2000" dirty="0"/>
          </a:p>
          <a:p>
            <a:pPr marL="342900" indent="-342900">
              <a:lnSpc>
                <a:spcPct val="90000"/>
              </a:lnSpc>
              <a:buFont typeface="Arial" panose="020B0604020202020204" pitchFamily="34" charset="0"/>
              <a:buChar char="•"/>
            </a:pPr>
            <a:endParaRPr lang="en-US" sz="20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3412" y="4800600"/>
            <a:ext cx="2230244" cy="1371600"/>
          </a:xfrm>
          <a:prstGeom prst="rect">
            <a:avLst/>
          </a:prstGeom>
        </p:spPr>
      </p:pic>
      <p:pic>
        <p:nvPicPr>
          <p:cNvPr id="9" name="~PP69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1741150" y="6410325"/>
            <a:ext cx="304800" cy="3048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7612" y="2438400"/>
            <a:ext cx="2895600" cy="1409019"/>
          </a:xfrm>
          <a:prstGeom prst="rect">
            <a:avLst/>
          </a:prstGeom>
        </p:spPr>
      </p:pic>
    </p:spTree>
    <p:extLst>
      <p:ext uri="{BB962C8B-B14F-4D97-AF65-F5344CB8AC3E}">
        <p14:creationId xmlns:p14="http://schemas.microsoft.com/office/powerpoint/2010/main" val="4094612842"/>
      </p:ext>
    </p:extLst>
  </p:cSld>
  <p:clrMapOvr>
    <a:masterClrMapping/>
  </p:clrMapOvr>
  <p:transition spd="med" advTm="783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C5"/>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20</a:t>
            </a:fld>
            <a:endParaRPr lang="en-US" dirty="0"/>
          </a:p>
        </p:txBody>
      </p:sp>
      <p:sp>
        <p:nvSpPr>
          <p:cNvPr id="2" name="TextBox 1"/>
          <p:cNvSpPr txBox="1"/>
          <p:nvPr/>
        </p:nvSpPr>
        <p:spPr>
          <a:xfrm>
            <a:off x="622888" y="914400"/>
            <a:ext cx="8648699" cy="4235006"/>
          </a:xfrm>
          <a:prstGeom prst="rect">
            <a:avLst/>
          </a:prstGeom>
          <a:noFill/>
        </p:spPr>
        <p:txBody>
          <a:bodyPr wrap="square" rtlCol="0">
            <a:spAutoFit/>
          </a:bodyPr>
          <a:lstStyle/>
          <a:p>
            <a:r>
              <a:rPr lang="en-US" sz="3600" b="1" dirty="0"/>
              <a:t>Cobra Coverage</a:t>
            </a:r>
          </a:p>
          <a:p>
            <a:endParaRPr lang="en-US" sz="900" b="1" dirty="0">
              <a:hlinkClick r:id="rId4"/>
            </a:endParaRPr>
          </a:p>
          <a:p>
            <a:endParaRPr lang="en-US" sz="800" dirty="0"/>
          </a:p>
          <a:p>
            <a:r>
              <a:rPr lang="en-US" sz="2000" b="1" dirty="0">
                <a:solidFill>
                  <a:srgbClr val="0000FF"/>
                </a:solidFill>
              </a:rPr>
              <a:t>If COBRA is Elected, How Much Does it Cost?</a:t>
            </a:r>
          </a:p>
          <a:p>
            <a:endParaRPr lang="en-US" sz="1000" b="1" dirty="0"/>
          </a:p>
          <a:p>
            <a:pPr marL="285750" indent="-285750">
              <a:buFont typeface="Arial" panose="020B0604020202020204" pitchFamily="34" charset="0"/>
              <a:buChar char="•"/>
            </a:pPr>
            <a:r>
              <a:rPr lang="en-US" dirty="0">
                <a:solidFill>
                  <a:srgbClr val="C00000"/>
                </a:solidFill>
              </a:rPr>
              <a:t>Before the Employee Left Employment, the District may Have Paid all or Part of the Group Health Premiums. </a:t>
            </a:r>
          </a:p>
          <a:p>
            <a:pPr marL="171450" indent="-171450">
              <a:buFont typeface="Arial" panose="020B0604020202020204" pitchFamily="34" charset="0"/>
              <a:buChar char="•"/>
            </a:pPr>
            <a:endParaRPr lang="en-US" sz="800" dirty="0">
              <a:solidFill>
                <a:srgbClr val="C00000"/>
              </a:solidFill>
            </a:endParaRPr>
          </a:p>
          <a:p>
            <a:pPr marL="285750" indent="-285750">
              <a:buFont typeface="Arial" panose="020B0604020202020204" pitchFamily="34" charset="0"/>
              <a:buChar char="•"/>
            </a:pPr>
            <a:r>
              <a:rPr lang="en-US" dirty="0">
                <a:solidFill>
                  <a:srgbClr val="C00000"/>
                </a:solidFill>
              </a:rPr>
              <a:t>Under COBRA, as a Former Employee no Longer Receiving Benefits, the </a:t>
            </a:r>
            <a:r>
              <a:rPr lang="en-US" b="1" dirty="0">
                <a:solidFill>
                  <a:srgbClr val="0000FF"/>
                </a:solidFill>
              </a:rPr>
              <a:t>EMPLOYEE </a:t>
            </a:r>
            <a:r>
              <a:rPr lang="en-US" dirty="0">
                <a:solidFill>
                  <a:srgbClr val="C00000"/>
                </a:solidFill>
              </a:rPr>
              <a:t>Will Usually Pay the Entire Premium Amount - That Is, the Portion of the Premium That They Paid as an Active Employee and the Amount of the Contribution Made by the District.</a:t>
            </a:r>
          </a:p>
          <a:p>
            <a:pPr algn="ctr"/>
            <a:endParaRPr lang="en-US" b="1" dirty="0">
              <a:solidFill>
                <a:srgbClr val="C00000"/>
              </a:solidFill>
            </a:endParaRPr>
          </a:p>
          <a:p>
            <a:pPr algn="ctr"/>
            <a:r>
              <a:rPr lang="en-US" b="1" dirty="0">
                <a:solidFill>
                  <a:srgbClr val="7030A0"/>
                </a:solidFill>
              </a:rPr>
              <a:t>In Addition, The District Can Charge a 2% Administrative Fee.</a:t>
            </a:r>
          </a:p>
          <a:p>
            <a:endParaRPr lang="en-US" dirty="0"/>
          </a:p>
          <a:p>
            <a:pPr>
              <a:lnSpc>
                <a:spcPct val="90000"/>
              </a:lnSpc>
            </a:pP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3411" y="2057400"/>
            <a:ext cx="2347437" cy="2362200"/>
          </a:xfrm>
          <a:prstGeom prst="rect">
            <a:avLst/>
          </a:prstGeom>
        </p:spPr>
      </p:pic>
      <p:pic>
        <p:nvPicPr>
          <p:cNvPr id="5" name="~PP371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1741150" y="6410325"/>
            <a:ext cx="304800" cy="304800"/>
          </a:xfrm>
          <a:prstGeom prst="rect">
            <a:avLst/>
          </a:prstGeom>
        </p:spPr>
      </p:pic>
      <p:pic>
        <p:nvPicPr>
          <p:cNvPr id="6" name="Picture 5" descr="C:\Users\Business-HP1\AppData\Local\Microsoft\Windows\Temporary Internet Files\Content.IE5\0B1PLR5G\MC900441285[1].png"/>
          <p:cNvPicPr>
            <a:picLocks noChangeAspect="1" noChangeArrowheads="1"/>
          </p:cNvPicPr>
          <p:nvPr/>
        </p:nvPicPr>
        <p:blipFill>
          <a:blip r:embed="rId7" cstate="print"/>
          <a:srcRect/>
          <a:stretch>
            <a:fillRect/>
          </a:stretch>
        </p:blipFill>
        <p:spPr bwMode="auto">
          <a:xfrm>
            <a:off x="836612" y="5638800"/>
            <a:ext cx="762000" cy="762000"/>
          </a:xfrm>
          <a:prstGeom prst="rect">
            <a:avLst/>
          </a:prstGeom>
          <a:noFill/>
        </p:spPr>
      </p:pic>
    </p:spTree>
    <p:extLst>
      <p:ext uri="{BB962C8B-B14F-4D97-AF65-F5344CB8AC3E}">
        <p14:creationId xmlns:p14="http://schemas.microsoft.com/office/powerpoint/2010/main" val="54899363"/>
      </p:ext>
    </p:extLst>
  </p:cSld>
  <p:clrMapOvr>
    <a:masterClrMapping/>
  </p:clrMapOvr>
  <p:transition spd="med" advTm="627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C5"/>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21</a:t>
            </a:fld>
            <a:endParaRPr lang="en-US" dirty="0"/>
          </a:p>
        </p:txBody>
      </p:sp>
      <p:sp>
        <p:nvSpPr>
          <p:cNvPr id="2" name="TextBox 1"/>
          <p:cNvSpPr txBox="1"/>
          <p:nvPr/>
        </p:nvSpPr>
        <p:spPr>
          <a:xfrm>
            <a:off x="684212" y="152400"/>
            <a:ext cx="9372600" cy="6166303"/>
          </a:xfrm>
          <a:prstGeom prst="rect">
            <a:avLst/>
          </a:prstGeom>
          <a:noFill/>
        </p:spPr>
        <p:txBody>
          <a:bodyPr wrap="square" rtlCol="0">
            <a:spAutoFit/>
          </a:bodyPr>
          <a:lstStyle/>
          <a:p>
            <a:r>
              <a:rPr lang="en-US" sz="3600" b="1" dirty="0"/>
              <a:t>Cobra Coverage</a:t>
            </a:r>
          </a:p>
          <a:p>
            <a:endParaRPr lang="en-US" sz="1050" dirty="0"/>
          </a:p>
          <a:p>
            <a:r>
              <a:rPr lang="en-US" sz="2400" b="1" dirty="0"/>
              <a:t>Send your Written COBRA Notification Via </a:t>
            </a:r>
            <a:r>
              <a:rPr lang="en-US" sz="2400" b="1" u="sng" dirty="0">
                <a:solidFill>
                  <a:srgbClr val="FF0000"/>
                </a:solidFill>
              </a:rPr>
              <a:t>Certified Mail</a:t>
            </a:r>
            <a:r>
              <a:rPr lang="en-US" sz="2400" b="1" dirty="0"/>
              <a:t>.   </a:t>
            </a:r>
            <a:r>
              <a:rPr lang="en-US" sz="2800" b="1" dirty="0">
                <a:solidFill>
                  <a:srgbClr val="FF0000"/>
                </a:solidFill>
              </a:rPr>
              <a:t>Why?  </a:t>
            </a:r>
          </a:p>
          <a:p>
            <a:endParaRPr lang="en-US" sz="1050" b="1" dirty="0"/>
          </a:p>
          <a:p>
            <a:r>
              <a:rPr lang="en-US" sz="2400" b="1">
                <a:solidFill>
                  <a:srgbClr val="0000FF"/>
                </a:solidFill>
              </a:rPr>
              <a:t>So, </a:t>
            </a:r>
            <a:r>
              <a:rPr lang="en-US" sz="2400" b="1" dirty="0">
                <a:solidFill>
                  <a:srgbClr val="0000FF"/>
                </a:solidFill>
              </a:rPr>
              <a:t>There is Verification That the Former Employee </a:t>
            </a:r>
            <a:r>
              <a:rPr lang="en-US" sz="2400" b="1" u="sng" dirty="0">
                <a:solidFill>
                  <a:srgbClr val="C00000"/>
                </a:solidFill>
              </a:rPr>
              <a:t>DID</a:t>
            </a:r>
            <a:r>
              <a:rPr lang="en-US" sz="2400" b="1" dirty="0">
                <a:solidFill>
                  <a:srgbClr val="0000FF"/>
                </a:solidFill>
              </a:rPr>
              <a:t> Receive the COBRA Information</a:t>
            </a:r>
          </a:p>
          <a:p>
            <a:endParaRPr lang="en-US" sz="1000" dirty="0"/>
          </a:p>
          <a:p>
            <a:pPr marL="285750" indent="-285750">
              <a:buFont typeface="Arial" panose="020B0604020202020204" pitchFamily="34" charset="0"/>
              <a:buChar char="•"/>
            </a:pPr>
            <a:r>
              <a:rPr lang="en-US" dirty="0">
                <a:solidFill>
                  <a:srgbClr val="C00000"/>
                </a:solidFill>
              </a:rPr>
              <a:t>Outline When COBRA Coverage Would Start</a:t>
            </a:r>
          </a:p>
          <a:p>
            <a:endParaRPr lang="en-US" sz="1050" dirty="0">
              <a:solidFill>
                <a:srgbClr val="C00000"/>
              </a:solidFill>
            </a:endParaRPr>
          </a:p>
          <a:p>
            <a:pPr marL="285750" indent="-285750">
              <a:buFont typeface="Arial" panose="020B0604020202020204" pitchFamily="34" charset="0"/>
              <a:buChar char="•"/>
            </a:pPr>
            <a:r>
              <a:rPr lang="en-US" dirty="0">
                <a:solidFill>
                  <a:srgbClr val="C00000"/>
                </a:solidFill>
              </a:rPr>
              <a:t>Outline When COBRA Coverage Would End (18 Months) With Timely Premium Payments</a:t>
            </a:r>
          </a:p>
          <a:p>
            <a:endParaRPr lang="en-US" sz="1050" dirty="0">
              <a:solidFill>
                <a:srgbClr val="C00000"/>
              </a:solidFill>
            </a:endParaRPr>
          </a:p>
          <a:p>
            <a:pPr marL="285750" indent="-285750">
              <a:buFont typeface="Arial" panose="020B0604020202020204" pitchFamily="34" charset="0"/>
              <a:buChar char="•"/>
            </a:pPr>
            <a:r>
              <a:rPr lang="en-US" dirty="0">
                <a:solidFill>
                  <a:srgbClr val="C00000"/>
                </a:solidFill>
              </a:rPr>
              <a:t>State When Premiums are Due</a:t>
            </a:r>
          </a:p>
          <a:p>
            <a:pPr marL="742950" lvl="1" indent="-285750">
              <a:buFont typeface="Courier New" panose="02070309020205020404" pitchFamily="49" charset="0"/>
              <a:buChar char="o"/>
            </a:pPr>
            <a:r>
              <a:rPr lang="en-US" dirty="0">
                <a:solidFill>
                  <a:srgbClr val="7030A0"/>
                </a:solidFill>
              </a:rPr>
              <a:t>By the 30</a:t>
            </a:r>
            <a:r>
              <a:rPr lang="en-US" baseline="30000" dirty="0">
                <a:solidFill>
                  <a:srgbClr val="7030A0"/>
                </a:solidFill>
              </a:rPr>
              <a:t>th</a:t>
            </a:r>
            <a:r>
              <a:rPr lang="en-US" dirty="0">
                <a:solidFill>
                  <a:srgbClr val="7030A0"/>
                </a:solidFill>
              </a:rPr>
              <a:t> of the Month for the Coming Month’s Premium.  </a:t>
            </a:r>
            <a:r>
              <a:rPr lang="en-US" b="1" i="1" dirty="0">
                <a:solidFill>
                  <a:srgbClr val="7030A0"/>
                </a:solidFill>
              </a:rPr>
              <a:t>In Other Words</a:t>
            </a:r>
            <a:r>
              <a:rPr lang="en-US" dirty="0">
                <a:solidFill>
                  <a:srgbClr val="7030A0"/>
                </a:solidFill>
              </a:rPr>
              <a:t>, the Premium for October 1</a:t>
            </a:r>
            <a:r>
              <a:rPr lang="en-US" baseline="30000" dirty="0">
                <a:solidFill>
                  <a:srgbClr val="7030A0"/>
                </a:solidFill>
              </a:rPr>
              <a:t>st</a:t>
            </a:r>
            <a:r>
              <a:rPr lang="en-US" dirty="0">
                <a:solidFill>
                  <a:srgbClr val="7030A0"/>
                </a:solidFill>
              </a:rPr>
              <a:t> is Due in the District Office No Later Than 4:00 PM on September 30</a:t>
            </a:r>
            <a:r>
              <a:rPr lang="en-US" baseline="30000" dirty="0">
                <a:solidFill>
                  <a:srgbClr val="7030A0"/>
                </a:solidFill>
              </a:rPr>
              <a:t>th</a:t>
            </a:r>
            <a:r>
              <a:rPr lang="en-US" dirty="0">
                <a:solidFill>
                  <a:srgbClr val="7030A0"/>
                </a:solidFill>
              </a:rPr>
              <a:t> or Coverage </a:t>
            </a:r>
            <a:r>
              <a:rPr lang="en-US" b="1" dirty="0">
                <a:solidFill>
                  <a:srgbClr val="7030A0"/>
                </a:solidFill>
              </a:rPr>
              <a:t>WILL CEASE </a:t>
            </a:r>
            <a:r>
              <a:rPr lang="en-US" dirty="0">
                <a:solidFill>
                  <a:srgbClr val="7030A0"/>
                </a:solidFill>
              </a:rPr>
              <a:t>and </a:t>
            </a:r>
            <a:r>
              <a:rPr lang="en-US" b="1" dirty="0">
                <a:solidFill>
                  <a:srgbClr val="7030A0"/>
                </a:solidFill>
              </a:rPr>
              <a:t>CAN NOT BE REINSTATED </a:t>
            </a:r>
            <a:r>
              <a:rPr lang="en-US" dirty="0">
                <a:solidFill>
                  <a:srgbClr val="7030A0"/>
                </a:solidFill>
              </a:rPr>
              <a:t>if Paid </a:t>
            </a:r>
            <a:r>
              <a:rPr lang="en-US" b="1" dirty="0">
                <a:solidFill>
                  <a:srgbClr val="0000FF"/>
                </a:solidFill>
              </a:rPr>
              <a:t>Outside the 30-day grace period</a:t>
            </a:r>
            <a:r>
              <a:rPr lang="en-US" b="1" dirty="0">
                <a:solidFill>
                  <a:srgbClr val="7030A0"/>
                </a:solidFill>
              </a:rPr>
              <a:t>.</a:t>
            </a:r>
          </a:p>
          <a:p>
            <a:pPr marL="285750" indent="-285750">
              <a:buFont typeface="Arial" panose="020B0604020202020204" pitchFamily="34" charset="0"/>
              <a:buChar char="•"/>
            </a:pPr>
            <a:endParaRPr lang="en-US" sz="1050" b="1" dirty="0">
              <a:solidFill>
                <a:srgbClr val="C00000"/>
              </a:solidFill>
            </a:endParaRPr>
          </a:p>
          <a:p>
            <a:pPr marL="285750" indent="-285750">
              <a:buFont typeface="Arial" panose="020B0604020202020204" pitchFamily="34" charset="0"/>
              <a:buChar char="•"/>
            </a:pPr>
            <a:r>
              <a:rPr lang="en-US" dirty="0">
                <a:solidFill>
                  <a:srgbClr val="C00000"/>
                </a:solidFill>
              </a:rPr>
              <a:t>Tell Them That Premiums Will Change on the Anniversary Date of the District’s Plan and They Will be Notified of the New Premiums </a:t>
            </a:r>
          </a:p>
          <a:p>
            <a:endParaRPr lang="en-US" dirty="0">
              <a:solidFill>
                <a:srgbClr val="C00000"/>
              </a:solidFill>
            </a:endParaRPr>
          </a:p>
          <a:p>
            <a:pPr>
              <a:lnSpc>
                <a:spcPct val="90000"/>
              </a:lnSpc>
            </a:pPr>
            <a:endParaRPr lang="en-US" dirty="0"/>
          </a:p>
        </p:txBody>
      </p:sp>
      <p:pic>
        <p:nvPicPr>
          <p:cNvPr id="6" name="Picture 5" descr="C:\Users\Business-HP1\AppData\Local\Microsoft\Windows\Temporary Internet Files\Content.IE5\0B1PLR5G\MC900441285[1].png"/>
          <p:cNvPicPr>
            <a:picLocks noChangeAspect="1" noChangeArrowheads="1"/>
          </p:cNvPicPr>
          <p:nvPr/>
        </p:nvPicPr>
        <p:blipFill>
          <a:blip r:embed="rId4" cstate="print"/>
          <a:srcRect/>
          <a:stretch>
            <a:fillRect/>
          </a:stretch>
        </p:blipFill>
        <p:spPr bwMode="auto">
          <a:xfrm>
            <a:off x="455612" y="5943600"/>
            <a:ext cx="762000" cy="762000"/>
          </a:xfrm>
          <a:prstGeom prst="rect">
            <a:avLst/>
          </a:prstGeom>
          <a:noFill/>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8212" y="4267200"/>
            <a:ext cx="2168989" cy="1447800"/>
          </a:xfrm>
          <a:prstGeom prst="rect">
            <a:avLst/>
          </a:prstGeom>
        </p:spPr>
      </p:pic>
      <p:pic>
        <p:nvPicPr>
          <p:cNvPr id="9" name="Audio 8">
            <a:hlinkClick r:id="" action="ppaction://media"/>
            <a:extLst>
              <a:ext uri="{FF2B5EF4-FFF2-40B4-BE49-F238E27FC236}">
                <a16:creationId xmlns:a16="http://schemas.microsoft.com/office/drawing/2014/main" id="{3285FAAC-95A3-4CB7-89E7-009C446902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617290361"/>
      </p:ext>
    </p:extLst>
  </p:cSld>
  <p:clrMapOvr>
    <a:masterClrMapping/>
  </p:clrMapOvr>
  <p:transition spd="med" advTm="7450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22</a:t>
            </a:fld>
            <a:endParaRPr lang="en-US" dirty="0"/>
          </a:p>
        </p:txBody>
      </p:sp>
      <p:sp>
        <p:nvSpPr>
          <p:cNvPr id="2" name="TextBox 1"/>
          <p:cNvSpPr txBox="1"/>
          <p:nvPr/>
        </p:nvSpPr>
        <p:spPr>
          <a:xfrm>
            <a:off x="455612" y="152400"/>
            <a:ext cx="8991600" cy="6124754"/>
          </a:xfrm>
          <a:prstGeom prst="rect">
            <a:avLst/>
          </a:prstGeom>
          <a:noFill/>
        </p:spPr>
        <p:txBody>
          <a:bodyPr wrap="square" rtlCol="0">
            <a:spAutoFit/>
          </a:bodyPr>
          <a:lstStyle/>
          <a:p>
            <a:pPr>
              <a:lnSpc>
                <a:spcPct val="90000"/>
              </a:lnSpc>
            </a:pPr>
            <a:r>
              <a:rPr lang="en-US" sz="4400" b="1" dirty="0"/>
              <a:t>Garnishments</a:t>
            </a:r>
          </a:p>
          <a:p>
            <a:pPr>
              <a:lnSpc>
                <a:spcPct val="90000"/>
              </a:lnSpc>
            </a:pPr>
            <a:endParaRPr lang="en-US" b="1" dirty="0"/>
          </a:p>
          <a:p>
            <a:r>
              <a:rPr lang="en-US" sz="2000" dirty="0">
                <a:solidFill>
                  <a:srgbClr val="0000FF"/>
                </a:solidFill>
              </a:rPr>
              <a:t>For Garnishments, See NDCC 32-09.1 at: </a:t>
            </a:r>
            <a:r>
              <a:rPr lang="en-US" sz="2000" dirty="0">
                <a:solidFill>
                  <a:srgbClr val="FF00FF"/>
                </a:solidFill>
                <a:hlinkClick r:id="rId4">
                  <a:extLst>
                    <a:ext uri="{A12FA001-AC4F-418D-AE19-62706E023703}">
                      <ahyp:hlinkClr xmlns:ahyp="http://schemas.microsoft.com/office/drawing/2018/hyperlinkcolor" val="tx"/>
                    </a:ext>
                  </a:extLst>
                </a:hlinkClick>
              </a:rPr>
              <a:t>https://www.legis.nd.gov/cencode/t32c09-1.pdf</a:t>
            </a:r>
            <a:endParaRPr lang="en-US" sz="2000" dirty="0">
              <a:solidFill>
                <a:srgbClr val="FF00FF"/>
              </a:solidFill>
            </a:endParaRPr>
          </a:p>
          <a:p>
            <a:endParaRPr lang="en-US" sz="2000" dirty="0">
              <a:solidFill>
                <a:srgbClr val="FF00FF"/>
              </a:solidFill>
            </a:endParaRPr>
          </a:p>
          <a:p>
            <a:r>
              <a:rPr lang="en-US" sz="2000" b="1" dirty="0"/>
              <a:t>Garnishment</a:t>
            </a:r>
            <a:r>
              <a:rPr lang="en-US" sz="2000" dirty="0"/>
              <a:t> is an Action That may be Used to Execute on Earnings of a Debtor </a:t>
            </a:r>
            <a:r>
              <a:rPr lang="en-US" sz="2000" dirty="0">
                <a:solidFill>
                  <a:srgbClr val="7030A0"/>
                </a:solidFill>
              </a:rPr>
              <a:t>(Employee) </a:t>
            </a:r>
            <a:r>
              <a:rPr lang="en-US" sz="2000" dirty="0"/>
              <a:t>While These Earning are Held by a Third-Party Employer </a:t>
            </a:r>
            <a:r>
              <a:rPr lang="en-US" sz="2000" dirty="0">
                <a:solidFill>
                  <a:srgbClr val="7030A0"/>
                </a:solidFill>
              </a:rPr>
              <a:t>(The District).</a:t>
            </a:r>
          </a:p>
          <a:p>
            <a:endParaRPr lang="en-US" sz="2000" dirty="0"/>
          </a:p>
          <a:p>
            <a:r>
              <a:rPr lang="en-US" sz="2000" dirty="0"/>
              <a:t>Garnishment “Earnings” </a:t>
            </a:r>
            <a:r>
              <a:rPr lang="en-US" sz="2000" b="1" dirty="0">
                <a:solidFill>
                  <a:srgbClr val="C00000"/>
                </a:solidFill>
              </a:rPr>
              <a:t>DO NOT INCLUDE </a:t>
            </a:r>
            <a:r>
              <a:rPr lang="en-US" sz="2000" dirty="0"/>
              <a:t>Social Security Benefits or Veterans’ Disability Pension Benefits, Except When the Benefits are Subject to Garnishment to Enforce any Order for the Support of a Dependent Child.</a:t>
            </a:r>
          </a:p>
          <a:p>
            <a:endParaRPr lang="en-US" sz="2000" dirty="0"/>
          </a:p>
          <a:p>
            <a:pPr marL="342900" indent="-342900">
              <a:buFont typeface="Arial" panose="020B0604020202020204" pitchFamily="34" charset="0"/>
              <a:buChar char="•"/>
            </a:pPr>
            <a:r>
              <a:rPr lang="en-US" sz="2000" dirty="0">
                <a:solidFill>
                  <a:srgbClr val="C00000"/>
                </a:solidFill>
              </a:rPr>
              <a:t>Garnishments Should be Noted on Your Balance Sheet Under </a:t>
            </a:r>
            <a:r>
              <a:rPr lang="en-US" sz="2000" b="1" u="sng" dirty="0">
                <a:solidFill>
                  <a:srgbClr val="C00000"/>
                </a:solidFill>
              </a:rPr>
              <a:t>Current Liabilities</a:t>
            </a:r>
            <a:r>
              <a:rPr lang="en-US" sz="2000" dirty="0">
                <a:solidFill>
                  <a:srgbClr val="C00000"/>
                </a:solidFill>
              </a:rPr>
              <a:t>  in the General Fund That the Board and the Auditors See. </a:t>
            </a:r>
          </a:p>
          <a:p>
            <a:endParaRPr lang="en-US" sz="2000" dirty="0"/>
          </a:p>
          <a:p>
            <a:r>
              <a:rPr lang="en-US" sz="2000" b="1" dirty="0">
                <a:solidFill>
                  <a:srgbClr val="FF0000"/>
                </a:solidFill>
              </a:rPr>
              <a:t>I Used Accounting Code </a:t>
            </a:r>
            <a:r>
              <a:rPr lang="en-US" sz="2000" b="1" u="sng" dirty="0">
                <a:solidFill>
                  <a:srgbClr val="FF0000"/>
                </a:solidFill>
              </a:rPr>
              <a:t>01-423</a:t>
            </a:r>
            <a:r>
              <a:rPr lang="en-US" sz="2000" b="1" dirty="0">
                <a:solidFill>
                  <a:srgbClr val="FF0000"/>
                </a:solidFill>
              </a:rPr>
              <a:t> and Labeled it </a:t>
            </a:r>
            <a:r>
              <a:rPr lang="en-US" sz="2000" b="1" u="sng" dirty="0">
                <a:solidFill>
                  <a:srgbClr val="FF0000"/>
                </a:solidFill>
              </a:rPr>
              <a:t>Garnishment – Child Support Payable</a:t>
            </a:r>
            <a:r>
              <a:rPr lang="en-US" sz="2000" b="1" dirty="0">
                <a:solidFill>
                  <a:srgbClr val="FF0000"/>
                </a:solidFill>
              </a:rPr>
              <a:t>.</a:t>
            </a:r>
          </a:p>
          <a:p>
            <a:pPr>
              <a:lnSpc>
                <a:spcPct val="90000"/>
              </a:lnSpc>
            </a:pPr>
            <a:endParaRPr lang="en-US" dirty="0"/>
          </a:p>
        </p:txBody>
      </p:sp>
      <p:pic>
        <p:nvPicPr>
          <p:cNvPr id="7" name="Picture 6">
            <a:extLst>
              <a:ext uri="{FF2B5EF4-FFF2-40B4-BE49-F238E27FC236}">
                <a16:creationId xmlns:a16="http://schemas.microsoft.com/office/drawing/2014/main" id="{DC8035D1-C183-40CF-99EF-51D127BB6D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7212" y="2300377"/>
            <a:ext cx="2434793" cy="1828800"/>
          </a:xfrm>
          <a:prstGeom prst="rect">
            <a:avLst/>
          </a:prstGeom>
        </p:spPr>
      </p:pic>
      <p:pic>
        <p:nvPicPr>
          <p:cNvPr id="8" name="~PP1577.WAV">
            <a:hlinkClick r:id="" action="ppaction://media"/>
            <a:extLst>
              <a:ext uri="{FF2B5EF4-FFF2-40B4-BE49-F238E27FC236}">
                <a16:creationId xmlns:a16="http://schemas.microsoft.com/office/drawing/2014/main" id="{C36BF1BA-2A1A-435D-8D35-CA0E9A097C8A}"/>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1580813" y="6406488"/>
            <a:ext cx="304800" cy="304800"/>
          </a:xfrm>
          <a:prstGeom prst="rect">
            <a:avLst/>
          </a:prstGeom>
        </p:spPr>
      </p:pic>
    </p:spTree>
    <p:extLst>
      <p:ext uri="{BB962C8B-B14F-4D97-AF65-F5344CB8AC3E}">
        <p14:creationId xmlns:p14="http://schemas.microsoft.com/office/powerpoint/2010/main" val="2110689180"/>
      </p:ext>
    </p:extLst>
  </p:cSld>
  <p:clrMapOvr>
    <a:masterClrMapping/>
  </p:clrMapOvr>
  <p:transition spd="med" advTm="574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23</a:t>
            </a:fld>
            <a:endParaRPr lang="en-US" dirty="0"/>
          </a:p>
        </p:txBody>
      </p:sp>
      <p:sp>
        <p:nvSpPr>
          <p:cNvPr id="2" name="TextBox 1"/>
          <p:cNvSpPr txBox="1"/>
          <p:nvPr/>
        </p:nvSpPr>
        <p:spPr>
          <a:xfrm>
            <a:off x="455612" y="152400"/>
            <a:ext cx="8267699" cy="5796972"/>
          </a:xfrm>
          <a:prstGeom prst="rect">
            <a:avLst/>
          </a:prstGeom>
          <a:noFill/>
        </p:spPr>
        <p:txBody>
          <a:bodyPr wrap="square" rtlCol="0">
            <a:spAutoFit/>
          </a:bodyPr>
          <a:lstStyle/>
          <a:p>
            <a:r>
              <a:rPr lang="en-US" sz="2800" b="1" dirty="0"/>
              <a:t>Independent Contractors Need to Provide:</a:t>
            </a:r>
          </a:p>
          <a:p>
            <a:endParaRPr lang="en-US" sz="1050" dirty="0"/>
          </a:p>
          <a:p>
            <a:r>
              <a:rPr lang="en-US" sz="2000" b="1" dirty="0">
                <a:solidFill>
                  <a:srgbClr val="0000FF"/>
                </a:solidFill>
              </a:rPr>
              <a:t>W-9</a:t>
            </a:r>
            <a:r>
              <a:rPr lang="en-US" sz="2000" dirty="0">
                <a:solidFill>
                  <a:srgbClr val="0000FF"/>
                </a:solidFill>
              </a:rPr>
              <a:t> </a:t>
            </a:r>
            <a:r>
              <a:rPr lang="en-US" sz="2000" b="1" dirty="0">
                <a:solidFill>
                  <a:srgbClr val="0000FF"/>
                </a:solidFill>
              </a:rPr>
              <a:t>Request for Taxpayer Identification Number and Certification</a:t>
            </a:r>
          </a:p>
          <a:p>
            <a:pPr lvl="1"/>
            <a:r>
              <a:rPr lang="en-US" dirty="0">
                <a:ln>
                  <a:solidFill>
                    <a:srgbClr val="0000FF"/>
                  </a:solidFill>
                </a:ln>
                <a:solidFill>
                  <a:srgbClr val="D60093"/>
                </a:solidFill>
                <a:hlinkClick r:id="rId4">
                  <a:extLst>
                    <a:ext uri="{A12FA001-AC4F-418D-AE19-62706E023703}">
                      <ahyp:hlinkClr xmlns:ahyp="http://schemas.microsoft.com/office/drawing/2018/hyperlinkcolor" val="tx"/>
                    </a:ext>
                  </a:extLst>
                </a:hlinkClick>
              </a:rPr>
              <a:t>http://www.irs.gov/pub/irs-pdf/fw9.pdf</a:t>
            </a:r>
            <a:endParaRPr lang="en-US" dirty="0">
              <a:ln>
                <a:solidFill>
                  <a:srgbClr val="0000FF"/>
                </a:solidFill>
              </a:ln>
              <a:solidFill>
                <a:srgbClr val="D60093"/>
              </a:solidFill>
            </a:endParaRPr>
          </a:p>
          <a:p>
            <a:pPr lvl="1"/>
            <a:endParaRPr lang="en-US" sz="1000" dirty="0"/>
          </a:p>
          <a:p>
            <a:pPr lvl="1"/>
            <a:r>
              <a:rPr lang="en-US" sz="2400" b="1" dirty="0">
                <a:solidFill>
                  <a:srgbClr val="FF0000"/>
                </a:solidFill>
              </a:rPr>
              <a:t>Why?</a:t>
            </a:r>
            <a:r>
              <a:rPr lang="en-US" sz="2400" dirty="0"/>
              <a:t>  </a:t>
            </a:r>
          </a:p>
          <a:p>
            <a:pPr lvl="1"/>
            <a:r>
              <a:rPr lang="en-US" dirty="0"/>
              <a:t>Because if They are </a:t>
            </a:r>
            <a:r>
              <a:rPr lang="en-US" b="1" dirty="0">
                <a:solidFill>
                  <a:srgbClr val="0000FF"/>
                </a:solidFill>
              </a:rPr>
              <a:t>Paid More Than $600 </a:t>
            </a:r>
            <a:r>
              <a:rPr lang="en-US" dirty="0"/>
              <a:t>During a Calendar Year, You will be Issuing a </a:t>
            </a:r>
            <a:r>
              <a:rPr lang="en-US" b="1" i="1" dirty="0"/>
              <a:t>1099-Misc.</a:t>
            </a:r>
            <a:r>
              <a:rPr lang="en-US" dirty="0"/>
              <a:t>  This Includes Referees, Plumbers, an Attorney, the District Auditor, Etc., and You’ll Need to Have This Information on File to Avoid Back-Up Withholding.</a:t>
            </a:r>
          </a:p>
          <a:p>
            <a:endParaRPr lang="en-US" dirty="0"/>
          </a:p>
          <a:p>
            <a:r>
              <a:rPr lang="en-US" sz="2000" b="1" dirty="0">
                <a:solidFill>
                  <a:srgbClr val="0000FF"/>
                </a:solidFill>
              </a:rPr>
              <a:t>Proof of Insurance if They Will be Providing Services to the District</a:t>
            </a:r>
          </a:p>
          <a:p>
            <a:pPr lvl="1"/>
            <a:r>
              <a:rPr lang="en-US" b="1" dirty="0"/>
              <a:t>Examples:</a:t>
            </a:r>
          </a:p>
          <a:p>
            <a:pPr lvl="1">
              <a:buFont typeface="Arial" pitchFamily="34" charset="0"/>
              <a:buChar char="•"/>
            </a:pPr>
            <a:r>
              <a:rPr lang="en-US" dirty="0"/>
              <a:t>   You Lease Buses for the District</a:t>
            </a:r>
          </a:p>
          <a:p>
            <a:pPr lvl="1">
              <a:buFont typeface="Arial" pitchFamily="34" charset="0"/>
              <a:buChar char="•"/>
            </a:pPr>
            <a:r>
              <a:rPr lang="en-US" dirty="0"/>
              <a:t>   You Hire a Contractor to Replace the Gym Floor</a:t>
            </a:r>
          </a:p>
          <a:p>
            <a:pPr lvl="1"/>
            <a:endParaRPr lang="en-US" sz="1000" dirty="0"/>
          </a:p>
          <a:p>
            <a:pPr lvl="1"/>
            <a:r>
              <a:rPr lang="en-US" sz="2400" b="1" dirty="0">
                <a:solidFill>
                  <a:srgbClr val="FF0000"/>
                </a:solidFill>
              </a:rPr>
              <a:t>Why:</a:t>
            </a:r>
          </a:p>
          <a:p>
            <a:pPr lvl="1">
              <a:buFont typeface="Arial" pitchFamily="34" charset="0"/>
              <a:buChar char="•"/>
            </a:pPr>
            <a:r>
              <a:rPr lang="en-US" dirty="0"/>
              <a:t>   You Will Want to Protect the District from Contractors That Don’t Carry</a:t>
            </a:r>
          </a:p>
          <a:p>
            <a:pPr lvl="1"/>
            <a:r>
              <a:rPr lang="en-US" dirty="0"/>
              <a:t>    Adequate Insurance (Worker’s Comp, Liability Insurance, Etc.) </a:t>
            </a:r>
          </a:p>
          <a:p>
            <a:pPr>
              <a:lnSpc>
                <a:spcPct val="90000"/>
              </a:lnSpc>
            </a:pP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812" y="4191000"/>
            <a:ext cx="1828800" cy="20574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3912" y="609600"/>
            <a:ext cx="2001982" cy="2590800"/>
          </a:xfrm>
          <a:prstGeom prst="rect">
            <a:avLst/>
          </a:prstGeom>
        </p:spPr>
      </p:pic>
      <p:pic>
        <p:nvPicPr>
          <p:cNvPr id="6" name="~PP234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89096530"/>
      </p:ext>
    </p:extLst>
  </p:cSld>
  <p:clrMapOvr>
    <a:masterClrMapping/>
  </p:clrMapOvr>
  <p:transition spd="med" advTm="743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FEFA0A-2F20-4B60-98C6-5FFDA469AA1C}" type="slidenum">
              <a:rPr lang="en-US" smtClean="0"/>
              <a:pPr/>
              <a:t>24</a:t>
            </a:fld>
            <a:endParaRPr lang="en-US" dirty="0"/>
          </a:p>
        </p:txBody>
      </p:sp>
      <p:sp>
        <p:nvSpPr>
          <p:cNvPr id="3" name="TextBox 2"/>
          <p:cNvSpPr txBox="1"/>
          <p:nvPr/>
        </p:nvSpPr>
        <p:spPr>
          <a:xfrm>
            <a:off x="608012" y="609600"/>
            <a:ext cx="8991600" cy="4339650"/>
          </a:xfrm>
          <a:prstGeom prst="rect">
            <a:avLst/>
          </a:prstGeom>
          <a:solidFill>
            <a:schemeClr val="bg1"/>
          </a:solidFill>
        </p:spPr>
        <p:txBody>
          <a:bodyPr wrap="square" rtlCol="0">
            <a:spAutoFit/>
          </a:bodyPr>
          <a:lstStyle/>
          <a:p>
            <a:r>
              <a:rPr lang="en-US" sz="2400" b="1" dirty="0"/>
              <a:t>1099-Misc Form Should be Issued for Each Non-Employee You’ve Paid during the Year</a:t>
            </a:r>
            <a:r>
              <a:rPr lang="en-US" sz="2400" b="1" dirty="0">
                <a:solidFill>
                  <a:srgbClr val="0000FF"/>
                </a:solidFill>
                <a:sym typeface="Wingdings" panose="05000000000000000000" pitchFamily="2" charset="2"/>
              </a:rPr>
              <a:t></a:t>
            </a:r>
            <a:r>
              <a:rPr lang="en-US" sz="2400" b="1" dirty="0"/>
              <a:t>:</a:t>
            </a:r>
          </a:p>
          <a:p>
            <a:endParaRPr lang="en-US" sz="2400" b="1" dirty="0"/>
          </a:p>
          <a:p>
            <a:r>
              <a:rPr lang="en-US" sz="2400" b="1" dirty="0">
                <a:solidFill>
                  <a:srgbClr val="0000FF"/>
                </a:solidFill>
              </a:rPr>
              <a:t>At Least $600 in:</a:t>
            </a:r>
          </a:p>
          <a:p>
            <a:pPr marL="342900" indent="-342900">
              <a:buFont typeface="Arial" panose="020B0604020202020204" pitchFamily="34" charset="0"/>
              <a:buChar char="•"/>
            </a:pPr>
            <a:r>
              <a:rPr lang="en-US" sz="2000" dirty="0"/>
              <a:t>Rents</a:t>
            </a:r>
          </a:p>
          <a:p>
            <a:pPr marL="342900" indent="-342900">
              <a:buFont typeface="Arial" panose="020B0604020202020204" pitchFamily="34" charset="0"/>
              <a:buChar char="•"/>
            </a:pPr>
            <a:r>
              <a:rPr lang="en-US" sz="2000" dirty="0"/>
              <a:t>Services Performed by Someone who is NOT your Employee</a:t>
            </a:r>
          </a:p>
          <a:p>
            <a:pPr marL="342900" indent="-342900">
              <a:buFont typeface="Arial" panose="020B0604020202020204" pitchFamily="34" charset="0"/>
              <a:buChar char="•"/>
            </a:pPr>
            <a:r>
              <a:rPr lang="en-US" sz="2000" dirty="0"/>
              <a:t>Prizes and Awards</a:t>
            </a:r>
          </a:p>
          <a:p>
            <a:pPr marL="342900" indent="-342900">
              <a:buFont typeface="Arial" panose="020B0604020202020204" pitchFamily="34" charset="0"/>
              <a:buChar char="•"/>
            </a:pPr>
            <a:r>
              <a:rPr lang="en-US" sz="2000" dirty="0"/>
              <a:t>Other Income Payments</a:t>
            </a:r>
          </a:p>
          <a:p>
            <a:pPr marL="342900" indent="-342900">
              <a:buFont typeface="Arial" panose="020B0604020202020204" pitchFamily="34" charset="0"/>
              <a:buChar char="•"/>
            </a:pPr>
            <a:r>
              <a:rPr lang="en-US" sz="2000" dirty="0"/>
              <a:t>Payments to an Attorney</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Wingdings" panose="05000000000000000000" pitchFamily="2" charset="2"/>
              <a:buChar char="v"/>
            </a:pPr>
            <a:r>
              <a:rPr lang="en-US" sz="2000" dirty="0">
                <a:solidFill>
                  <a:srgbClr val="0000FF"/>
                </a:solidFill>
              </a:rPr>
              <a:t>This is only a Partial List.  See IRS Guidance at:  </a:t>
            </a:r>
            <a:r>
              <a:rPr lang="en-US" sz="2000" dirty="0">
                <a:solidFill>
                  <a:srgbClr val="D60093"/>
                </a:solidFill>
                <a:hlinkClick r:id="rId4">
                  <a:extLst>
                    <a:ext uri="{A12FA001-AC4F-418D-AE19-62706E023703}">
                      <ahyp:hlinkClr xmlns:ahyp="http://schemas.microsoft.com/office/drawing/2018/hyperlinkcolor" val="tx"/>
                    </a:ext>
                  </a:extLst>
                </a:hlinkClick>
              </a:rPr>
              <a:t>https://www.irs.gov/forms-pubs/about-form-1099-misc</a:t>
            </a:r>
            <a:endParaRPr lang="en-US" sz="2000" dirty="0">
              <a:solidFill>
                <a:srgbClr val="D60093"/>
              </a:solidFill>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0412" y="1371600"/>
            <a:ext cx="1549400" cy="116205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8212" y="2133600"/>
            <a:ext cx="1428750" cy="1704975"/>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8412" y="2819400"/>
            <a:ext cx="2057400" cy="1312621"/>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4412" y="4038600"/>
            <a:ext cx="1792224" cy="1658112"/>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47012" y="4572000"/>
            <a:ext cx="1645920" cy="1700784"/>
          </a:xfrm>
          <a:prstGeom prst="rect">
            <a:avLst/>
          </a:prstGeom>
        </p:spPr>
      </p:pic>
      <p:pic>
        <p:nvPicPr>
          <p:cNvPr id="9" name="Audio 8">
            <a:hlinkClick r:id="" action="ppaction://media"/>
            <a:extLst>
              <a:ext uri="{FF2B5EF4-FFF2-40B4-BE49-F238E27FC236}">
                <a16:creationId xmlns:a16="http://schemas.microsoft.com/office/drawing/2014/main" id="{8D7CD7FE-8155-4865-B09F-4B2251218C0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173021354"/>
      </p:ext>
    </p:extLst>
  </p:cSld>
  <p:clrMapOvr>
    <a:masterClrMapping/>
  </p:clrMapOvr>
  <mc:AlternateContent xmlns:mc="http://schemas.openxmlformats.org/markup-compatibility/2006" xmlns:p14="http://schemas.microsoft.com/office/powerpoint/2010/main">
    <mc:Choice Requires="p14">
      <p:transition spd="med" p14:dur="700" advTm="50744">
        <p:fade/>
      </p:transition>
    </mc:Choice>
    <mc:Fallback xmlns="">
      <p:transition spd="med" advTm="507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FEFA0A-2F20-4B60-98C6-5FFDA469AA1C}" type="slidenum">
              <a:rPr lang="en-US" smtClean="0"/>
              <a:pPr/>
              <a:t>25</a:t>
            </a:fld>
            <a:endParaRPr lang="en-US" dirty="0"/>
          </a:p>
        </p:txBody>
      </p:sp>
      <p:sp>
        <p:nvSpPr>
          <p:cNvPr id="3" name="TextBox 2"/>
          <p:cNvSpPr txBox="1"/>
          <p:nvPr/>
        </p:nvSpPr>
        <p:spPr>
          <a:xfrm>
            <a:off x="303212" y="457200"/>
            <a:ext cx="9220200" cy="5696944"/>
          </a:xfrm>
          <a:prstGeom prst="rect">
            <a:avLst/>
          </a:prstGeom>
          <a:noFill/>
        </p:spPr>
        <p:txBody>
          <a:bodyPr wrap="square" rtlCol="0">
            <a:spAutoFit/>
          </a:bodyPr>
          <a:lstStyle/>
          <a:p>
            <a:r>
              <a:rPr lang="en-US" sz="2400" b="1" dirty="0"/>
              <a:t>What Can You Do if The Independent Contractor Does </a:t>
            </a:r>
            <a:r>
              <a:rPr lang="en-US" sz="2400" b="1" dirty="0">
                <a:solidFill>
                  <a:srgbClr val="C00000"/>
                </a:solidFill>
              </a:rPr>
              <a:t>NOT </a:t>
            </a:r>
            <a:r>
              <a:rPr lang="en-US" sz="2400" b="1" dirty="0"/>
              <a:t>Return the W-9?</a:t>
            </a:r>
          </a:p>
          <a:p>
            <a:endParaRPr lang="en-US" sz="800" dirty="0"/>
          </a:p>
          <a:p>
            <a:r>
              <a:rPr lang="en-US" sz="2400" b="1" dirty="0">
                <a:solidFill>
                  <a:srgbClr val="C00000"/>
                </a:solidFill>
              </a:rPr>
              <a:t>The District Should Deduct Backup Withholding Out of Payment</a:t>
            </a:r>
          </a:p>
          <a:p>
            <a:endParaRPr lang="en-US" sz="800" dirty="0"/>
          </a:p>
          <a:p>
            <a:r>
              <a:rPr lang="en-US" dirty="0"/>
              <a:t>Government Entities are Subject to Rules That Require </a:t>
            </a:r>
            <a:r>
              <a:rPr lang="en-US" b="1" dirty="0">
                <a:solidFill>
                  <a:srgbClr val="0000FF"/>
                </a:solidFill>
              </a:rPr>
              <a:t>Income Tax Withholding Of 28%</a:t>
            </a:r>
            <a:r>
              <a:rPr lang="en-US" dirty="0">
                <a:solidFill>
                  <a:srgbClr val="0000FF"/>
                </a:solidFill>
              </a:rPr>
              <a:t> </a:t>
            </a:r>
            <a:r>
              <a:rPr lang="en-US" dirty="0"/>
              <a:t>From Certain Payments if the Payee is Not Exempt From Backup Withholding and Fails to Furnish Correct Taxpayer Identification Number (TIN) Through the W-9.  The IRS May Also Notify You to Begin Backup Withholding Because of a Payee Underreporting Taxes Due.</a:t>
            </a:r>
          </a:p>
          <a:p>
            <a:endParaRPr lang="en-US" sz="800" dirty="0"/>
          </a:p>
          <a:p>
            <a:r>
              <a:rPr lang="en-US" dirty="0"/>
              <a:t>Failure to Follow the Backup Withholding Rules can </a:t>
            </a:r>
            <a:r>
              <a:rPr lang="en-US" b="1" dirty="0">
                <a:solidFill>
                  <a:srgbClr val="0000FF"/>
                </a:solidFill>
              </a:rPr>
              <a:t>Result in Penalties to the District </a:t>
            </a:r>
            <a:r>
              <a:rPr lang="en-US" dirty="0"/>
              <a:t>for Filing Incorrect Information Returns.  </a:t>
            </a:r>
            <a:r>
              <a:rPr lang="en-US" b="1" dirty="0">
                <a:solidFill>
                  <a:srgbClr val="7030A0"/>
                </a:solidFill>
              </a:rPr>
              <a:t>This Means the District may also Become Liable for any Uncollected Amounts PLUS Penalties.</a:t>
            </a:r>
          </a:p>
          <a:p>
            <a:endParaRPr lang="en-US" sz="1000" dirty="0"/>
          </a:p>
          <a:p>
            <a:pPr marL="287338" indent="-287338">
              <a:buFont typeface="Arial" pitchFamily="34" charset="0"/>
              <a:buChar char="•"/>
            </a:pPr>
            <a:r>
              <a:rPr lang="en-US" dirty="0"/>
              <a:t>Exempt Entities Should Still Complete W-9 to Avoid Erroneous Backup Withholding</a:t>
            </a:r>
          </a:p>
          <a:p>
            <a:endParaRPr lang="en-US" sz="800" dirty="0"/>
          </a:p>
          <a:p>
            <a:pPr marL="341313" indent="-341313">
              <a:buFont typeface="Wingdings" pitchFamily="2" charset="2"/>
              <a:buChar char="v"/>
            </a:pPr>
            <a:r>
              <a:rPr lang="en-US" b="1" dirty="0">
                <a:solidFill>
                  <a:srgbClr val="C00000"/>
                </a:solidFill>
              </a:rPr>
              <a:t>Some Districts Have an Independent Contractor Sign a Form Before Work Starts Stating That Payment Will Not be Paid Until the W-9 has Been Returned.  </a:t>
            </a:r>
          </a:p>
          <a:p>
            <a:pPr marL="341313" indent="-341313">
              <a:buFont typeface="Wingdings" pitchFamily="2" charset="2"/>
              <a:buChar char="v"/>
            </a:pPr>
            <a:endParaRPr lang="en-US" b="1" dirty="0">
              <a:solidFill>
                <a:srgbClr val="C00000"/>
              </a:solidFill>
            </a:endParaRPr>
          </a:p>
          <a:p>
            <a:pPr marL="341313" indent="-341313">
              <a:buFont typeface="Wingdings" pitchFamily="2" charset="2"/>
              <a:buChar char="v"/>
            </a:pPr>
            <a:r>
              <a:rPr lang="en-US" b="1" dirty="0">
                <a:solidFill>
                  <a:srgbClr val="C00000"/>
                </a:solidFill>
              </a:rPr>
              <a:t>More Information can be Found at: </a:t>
            </a:r>
            <a:r>
              <a:rPr lang="en-US" b="1" dirty="0">
                <a:solidFill>
                  <a:srgbClr val="D60093"/>
                </a:solidFill>
                <a:hlinkClick r:id="rId4">
                  <a:extLst>
                    <a:ext uri="{A12FA001-AC4F-418D-AE19-62706E023703}">
                      <ahyp:hlinkClr xmlns:ahyp="http://schemas.microsoft.com/office/drawing/2018/hyperlinkcolor" val="tx"/>
                    </a:ext>
                  </a:extLst>
                </a:hlinkClick>
              </a:rPr>
              <a:t>Publication 1281 (rev. 5-2021) (irs.gov)</a:t>
            </a:r>
            <a:endParaRPr lang="en-US" b="1" dirty="0">
              <a:solidFill>
                <a:srgbClr val="D60093"/>
              </a:solidFill>
            </a:endParaRPr>
          </a:p>
          <a:p>
            <a:pPr>
              <a:lnSpc>
                <a:spcPct val="90000"/>
              </a:lnSpc>
            </a:pPr>
            <a:endParaRPr lang="en-US" dirty="0"/>
          </a:p>
        </p:txBody>
      </p:sp>
      <p:pic>
        <p:nvPicPr>
          <p:cNvPr id="4" name="~PP215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1824" y="4038600"/>
            <a:ext cx="2590800" cy="1356122"/>
          </a:xfrm>
          <a:prstGeom prst="rect">
            <a:avLst/>
          </a:prstGeom>
        </p:spPr>
      </p:pic>
    </p:spTree>
    <p:extLst>
      <p:ext uri="{BB962C8B-B14F-4D97-AF65-F5344CB8AC3E}">
        <p14:creationId xmlns:p14="http://schemas.microsoft.com/office/powerpoint/2010/main" val="3396737633"/>
      </p:ext>
    </p:extLst>
  </p:cSld>
  <p:clrMapOvr>
    <a:masterClrMapping/>
  </p:clrMapOvr>
  <p:transition spd="med" advTm="692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26</a:t>
            </a:fld>
            <a:endParaRPr lang="en-US" dirty="0"/>
          </a:p>
        </p:txBody>
      </p:sp>
      <p:sp>
        <p:nvSpPr>
          <p:cNvPr id="2" name="TextBox 1"/>
          <p:cNvSpPr txBox="1"/>
          <p:nvPr/>
        </p:nvSpPr>
        <p:spPr>
          <a:xfrm>
            <a:off x="303212" y="152400"/>
            <a:ext cx="9296400" cy="6392519"/>
          </a:xfrm>
          <a:prstGeom prst="rect">
            <a:avLst/>
          </a:prstGeom>
          <a:noFill/>
        </p:spPr>
        <p:txBody>
          <a:bodyPr wrap="square" rtlCol="0">
            <a:spAutoFit/>
          </a:bodyPr>
          <a:lstStyle/>
          <a:p>
            <a:r>
              <a:rPr lang="en-US" sz="3200" b="1" dirty="0"/>
              <a:t>Who is Exempt From Backup Withholding?</a:t>
            </a:r>
          </a:p>
          <a:p>
            <a:pPr marL="342900" indent="-342900">
              <a:spcBef>
                <a:spcPts val="600"/>
              </a:spcBef>
              <a:buFont typeface="Arial" panose="020B0604020202020204" pitchFamily="34" charset="0"/>
              <a:buChar char="•"/>
            </a:pPr>
            <a:r>
              <a:rPr lang="en-US" sz="1600" dirty="0"/>
              <a:t>Corporations</a:t>
            </a:r>
          </a:p>
          <a:p>
            <a:pPr marL="800100" lvl="1" indent="-342900">
              <a:spcBef>
                <a:spcPts val="600"/>
              </a:spcBef>
              <a:buFont typeface="+mj-lt"/>
              <a:buAutoNum type="alphaLcParenR"/>
            </a:pPr>
            <a:r>
              <a:rPr lang="en-US" sz="1600" dirty="0"/>
              <a:t>Corporations are </a:t>
            </a:r>
            <a:r>
              <a:rPr lang="en-US" sz="1600" b="1" dirty="0">
                <a:solidFill>
                  <a:srgbClr val="7030A0"/>
                </a:solidFill>
              </a:rPr>
              <a:t>NOT </a:t>
            </a:r>
            <a:r>
              <a:rPr lang="en-US" sz="1600" dirty="0"/>
              <a:t>Exempt for Payments Made in Settlement of Payment Card or Third Part Network Transactions.</a:t>
            </a:r>
          </a:p>
          <a:p>
            <a:pPr marL="342900" indent="-342900">
              <a:spcBef>
                <a:spcPts val="600"/>
              </a:spcBef>
              <a:buFont typeface="Arial" panose="020B0604020202020204" pitchFamily="34" charset="0"/>
              <a:buChar char="•"/>
            </a:pPr>
            <a:r>
              <a:rPr lang="en-US" sz="1600" dirty="0"/>
              <a:t>Organizations Exempt from Tax under section 501(a), Any IRA or a Custodial Account Under Section 403(b)(7) if the Account Satisfies the Requirements of Section 401(f)(2)</a:t>
            </a:r>
          </a:p>
          <a:p>
            <a:pPr marL="342900" indent="-342900">
              <a:spcBef>
                <a:spcPts val="600"/>
              </a:spcBef>
              <a:buFont typeface="Arial" panose="020B0604020202020204" pitchFamily="34" charset="0"/>
              <a:buChar char="•"/>
            </a:pPr>
            <a:r>
              <a:rPr lang="en-US" sz="1600" dirty="0"/>
              <a:t>The United States or Any of its Agencies or Instrumentalities</a:t>
            </a:r>
          </a:p>
          <a:p>
            <a:pPr marL="342900" indent="-342900">
              <a:spcBef>
                <a:spcPts val="600"/>
              </a:spcBef>
              <a:buFont typeface="Arial" panose="020B0604020202020204" pitchFamily="34" charset="0"/>
              <a:buChar char="•"/>
            </a:pPr>
            <a:r>
              <a:rPr lang="en-US" sz="1600" dirty="0"/>
              <a:t>A State or District of Columbia, a possession of the United States, or any of Their Political Subdivisions or Instrumentalities</a:t>
            </a:r>
          </a:p>
          <a:p>
            <a:pPr marL="342900" indent="-342900">
              <a:spcBef>
                <a:spcPts val="600"/>
              </a:spcBef>
              <a:buFont typeface="Arial" panose="020B0604020202020204" pitchFamily="34" charset="0"/>
              <a:buChar char="•"/>
            </a:pPr>
            <a:r>
              <a:rPr lang="en-US" sz="1600" dirty="0"/>
              <a:t>A Foreign Government or any of Their Political Subdivisions or Instrumentalities</a:t>
            </a:r>
          </a:p>
          <a:p>
            <a:pPr marL="342900" indent="-342900">
              <a:spcBef>
                <a:spcPts val="600"/>
              </a:spcBef>
              <a:buFont typeface="Arial" panose="020B0604020202020204" pitchFamily="34" charset="0"/>
              <a:buChar char="•"/>
            </a:pPr>
            <a:r>
              <a:rPr lang="en-US" sz="1600" dirty="0"/>
              <a:t>A Dealer in Securities or Commodities Required to Register in the US, District of Columbia, or a Possession of the US</a:t>
            </a:r>
          </a:p>
          <a:p>
            <a:pPr marL="342900" indent="-342900">
              <a:spcBef>
                <a:spcPts val="600"/>
              </a:spcBef>
              <a:buFont typeface="Arial" panose="020B0604020202020204" pitchFamily="34" charset="0"/>
              <a:buChar char="•"/>
            </a:pPr>
            <a:r>
              <a:rPr lang="en-US" sz="1600" dirty="0"/>
              <a:t>A Futures Commission Merchant Registered with the Commodity futures Trading Commission</a:t>
            </a:r>
          </a:p>
          <a:p>
            <a:pPr marL="342900" indent="-342900">
              <a:spcBef>
                <a:spcPts val="600"/>
              </a:spcBef>
              <a:buFont typeface="Arial" panose="020B0604020202020204" pitchFamily="34" charset="0"/>
              <a:buChar char="•"/>
            </a:pPr>
            <a:r>
              <a:rPr lang="en-US" sz="1600" dirty="0"/>
              <a:t>A Real Estate Investment Trust</a:t>
            </a:r>
          </a:p>
          <a:p>
            <a:pPr marL="342900" indent="-342900">
              <a:spcBef>
                <a:spcPts val="600"/>
              </a:spcBef>
              <a:buFont typeface="Arial" panose="020B0604020202020204" pitchFamily="34" charset="0"/>
              <a:buChar char="•"/>
            </a:pPr>
            <a:r>
              <a:rPr lang="en-US" sz="1600" dirty="0"/>
              <a:t>An Entry Registered at all Times During the tax Year Under the Investment Company Act of 1940</a:t>
            </a:r>
          </a:p>
          <a:p>
            <a:pPr marL="342900" indent="-342900">
              <a:spcBef>
                <a:spcPts val="600"/>
              </a:spcBef>
              <a:buFont typeface="Arial" panose="020B0604020202020204" pitchFamily="34" charset="0"/>
              <a:buChar char="•"/>
            </a:pPr>
            <a:r>
              <a:rPr lang="en-US" sz="1600" dirty="0"/>
              <a:t>A Common Trust Fund Operated by a Bank Under Section 584(a)</a:t>
            </a:r>
          </a:p>
          <a:p>
            <a:pPr marL="342900" indent="-342900">
              <a:spcBef>
                <a:spcPts val="600"/>
              </a:spcBef>
              <a:buFont typeface="Arial" panose="020B0604020202020204" pitchFamily="34" charset="0"/>
              <a:buChar char="•"/>
            </a:pPr>
            <a:r>
              <a:rPr lang="en-US" sz="1600" dirty="0"/>
              <a:t>A Financial Institution</a:t>
            </a:r>
          </a:p>
          <a:p>
            <a:pPr marL="342900" indent="-342900">
              <a:spcBef>
                <a:spcPts val="600"/>
              </a:spcBef>
              <a:buFont typeface="Arial" panose="020B0604020202020204" pitchFamily="34" charset="0"/>
              <a:buChar char="•"/>
            </a:pPr>
            <a:r>
              <a:rPr lang="en-US" sz="1600" dirty="0"/>
              <a:t>A Middleman Known in the Investment Community as a Nominee or Custodian</a:t>
            </a:r>
          </a:p>
          <a:p>
            <a:pPr marL="342900" indent="-342900">
              <a:spcBef>
                <a:spcPts val="600"/>
              </a:spcBef>
              <a:buFont typeface="Arial" panose="020B0604020202020204" pitchFamily="34" charset="0"/>
              <a:buChar char="•"/>
            </a:pPr>
            <a:r>
              <a:rPr lang="en-US" sz="1600" dirty="0"/>
              <a:t>A Trust Exempt From Tax Under Section 664 or Described in Section 4947</a:t>
            </a:r>
          </a:p>
          <a:p>
            <a:pPr marL="285750" indent="-285750">
              <a:lnSpc>
                <a:spcPct val="90000"/>
              </a:lnSpc>
              <a:spcBef>
                <a:spcPts val="600"/>
              </a:spcBef>
              <a:buFont typeface="Arial" panose="020B0604020202020204" pitchFamily="34" charset="0"/>
              <a:buChar char="•"/>
            </a:pPr>
            <a:endParaRPr lang="en-US" sz="1600" dirty="0"/>
          </a:p>
        </p:txBody>
      </p:sp>
      <p:pic>
        <p:nvPicPr>
          <p:cNvPr id="5" name="~PP119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73250" flipH="1" flipV="1">
            <a:off x="9256855" y="2293530"/>
            <a:ext cx="2771184" cy="1158268"/>
          </a:xfrm>
          <a:prstGeom prst="rect">
            <a:avLst/>
          </a:prstGeom>
        </p:spPr>
      </p:pic>
    </p:spTree>
    <p:extLst>
      <p:ext uri="{BB962C8B-B14F-4D97-AF65-F5344CB8AC3E}">
        <p14:creationId xmlns:p14="http://schemas.microsoft.com/office/powerpoint/2010/main" val="825577801"/>
      </p:ext>
    </p:extLst>
  </p:cSld>
  <p:clrMapOvr>
    <a:masterClrMapping/>
  </p:clrMapOvr>
  <p:transition spd="med" advTm="652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8612" y="1066800"/>
            <a:ext cx="8458200" cy="3962400"/>
          </a:xfrm>
        </p:spPr>
        <p:txBody>
          <a:bodyPr>
            <a:normAutofit/>
          </a:bodyPr>
          <a:lstStyle/>
          <a:p>
            <a:pPr algn="ctr">
              <a:lnSpc>
                <a:spcPct val="150000"/>
              </a:lnSpc>
            </a:pPr>
            <a:r>
              <a:rPr lang="en-US" b="1" dirty="0">
                <a:solidFill>
                  <a:schemeClr val="accent2">
                    <a:lumMod val="50000"/>
                  </a:schemeClr>
                </a:solidFill>
              </a:rPr>
              <a:t>PAYROLL</a:t>
            </a:r>
            <a:br>
              <a:rPr lang="en-US" b="1" dirty="0">
                <a:solidFill>
                  <a:schemeClr val="accent2">
                    <a:lumMod val="50000"/>
                  </a:schemeClr>
                </a:solidFill>
              </a:rPr>
            </a:br>
            <a:r>
              <a:rPr lang="en-US" b="1" dirty="0">
                <a:solidFill>
                  <a:schemeClr val="accent2">
                    <a:lumMod val="50000"/>
                  </a:schemeClr>
                </a:solidFill>
              </a:rPr>
              <a:t>DEDUCTIONS</a:t>
            </a:r>
          </a:p>
        </p:txBody>
      </p:sp>
      <p:pic>
        <p:nvPicPr>
          <p:cNvPr id="3" name="~PP187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2979729793"/>
      </p:ext>
    </p:extLst>
  </p:cSld>
  <p:clrMapOvr>
    <a:masterClrMapping/>
  </p:clrMapOvr>
  <p:transition spd="med" advTm="46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C5"/>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28</a:t>
            </a:fld>
            <a:endParaRPr lang="en-US" dirty="0"/>
          </a:p>
        </p:txBody>
      </p:sp>
      <p:sp>
        <p:nvSpPr>
          <p:cNvPr id="2" name="TextBox 1"/>
          <p:cNvSpPr txBox="1"/>
          <p:nvPr/>
        </p:nvSpPr>
        <p:spPr>
          <a:xfrm>
            <a:off x="379412" y="304800"/>
            <a:ext cx="9220200" cy="6281720"/>
          </a:xfrm>
          <a:prstGeom prst="rect">
            <a:avLst/>
          </a:prstGeom>
          <a:noFill/>
        </p:spPr>
        <p:txBody>
          <a:bodyPr wrap="square" rtlCol="0">
            <a:spAutoFit/>
          </a:bodyPr>
          <a:lstStyle/>
          <a:p>
            <a:r>
              <a:rPr lang="en-US" sz="2400" b="1" dirty="0"/>
              <a:t>Employee Deductions  - What is Required and What is Optional</a:t>
            </a:r>
          </a:p>
          <a:p>
            <a:endParaRPr lang="en-US" sz="800" dirty="0"/>
          </a:p>
          <a:p>
            <a:r>
              <a:rPr lang="en-US" sz="2000" b="1" dirty="0">
                <a:solidFill>
                  <a:srgbClr val="0000FF"/>
                </a:solidFill>
              </a:rPr>
              <a:t>Required Deductions:</a:t>
            </a:r>
          </a:p>
          <a:p>
            <a:pPr marL="341313" indent="-341313">
              <a:buFont typeface="Arial" pitchFamily="34" charset="0"/>
              <a:buChar char="•"/>
            </a:pPr>
            <a:r>
              <a:rPr lang="en-US" b="1" dirty="0"/>
              <a:t>Taxes</a:t>
            </a:r>
          </a:p>
          <a:p>
            <a:pPr marL="798513" lvl="1" indent="-341313">
              <a:buFont typeface="Courier New" pitchFamily="49" charset="0"/>
              <a:buChar char="o"/>
            </a:pPr>
            <a:r>
              <a:rPr lang="en-US" dirty="0"/>
              <a:t>Federal Income Tax</a:t>
            </a:r>
          </a:p>
          <a:p>
            <a:pPr marL="798513" lvl="1" indent="-341313">
              <a:buFont typeface="Courier New" pitchFamily="49" charset="0"/>
              <a:buChar char="o"/>
            </a:pPr>
            <a:r>
              <a:rPr lang="en-US" dirty="0"/>
              <a:t>Social Security</a:t>
            </a:r>
          </a:p>
          <a:p>
            <a:pPr marL="798513" lvl="1" indent="-341313">
              <a:buFont typeface="Courier New" pitchFamily="49" charset="0"/>
              <a:buChar char="o"/>
            </a:pPr>
            <a:r>
              <a:rPr lang="en-US" dirty="0"/>
              <a:t>Medicare</a:t>
            </a:r>
          </a:p>
          <a:p>
            <a:pPr marL="798513" lvl="1" indent="-341313">
              <a:buFont typeface="Courier New" pitchFamily="49" charset="0"/>
              <a:buChar char="o"/>
            </a:pPr>
            <a:r>
              <a:rPr lang="en-US" dirty="0"/>
              <a:t>State Income Tax</a:t>
            </a:r>
          </a:p>
          <a:p>
            <a:pPr marL="341313" indent="-341313">
              <a:buFont typeface="Arial" pitchFamily="34" charset="0"/>
              <a:buChar char="•"/>
            </a:pPr>
            <a:r>
              <a:rPr lang="en-US" b="1" dirty="0"/>
              <a:t>Court Ordered Items</a:t>
            </a:r>
            <a:r>
              <a:rPr lang="en-US" dirty="0"/>
              <a:t> - Garnishments</a:t>
            </a:r>
            <a:endParaRPr lang="en-US" b="1" dirty="0"/>
          </a:p>
          <a:p>
            <a:pPr marL="341313" indent="-341313">
              <a:buFont typeface="Arial" pitchFamily="34" charset="0"/>
              <a:buChar char="•"/>
            </a:pPr>
            <a:r>
              <a:rPr lang="en-US" b="1" dirty="0"/>
              <a:t>Documented Advances Paid to Employees</a:t>
            </a:r>
          </a:p>
          <a:p>
            <a:endParaRPr lang="en-US" sz="800" dirty="0"/>
          </a:p>
          <a:p>
            <a:r>
              <a:rPr lang="en-US" sz="2000" b="1" dirty="0">
                <a:solidFill>
                  <a:srgbClr val="0000FF"/>
                </a:solidFill>
              </a:rPr>
              <a:t>Optional Deductions</a:t>
            </a:r>
            <a:r>
              <a:rPr lang="en-US" b="1" dirty="0">
                <a:solidFill>
                  <a:srgbClr val="0000FF"/>
                </a:solidFill>
              </a:rPr>
              <a:t> </a:t>
            </a:r>
            <a:r>
              <a:rPr lang="en-US" b="1" dirty="0"/>
              <a:t>– Valid Only With Employees </a:t>
            </a:r>
            <a:r>
              <a:rPr lang="en-US" b="1" u="sng" dirty="0">
                <a:solidFill>
                  <a:srgbClr val="0000FF"/>
                </a:solidFill>
              </a:rPr>
              <a:t>WRITTEN</a:t>
            </a:r>
            <a:r>
              <a:rPr lang="en-US" b="1" dirty="0"/>
              <a:t> Authorization</a:t>
            </a:r>
          </a:p>
          <a:p>
            <a:pPr marL="341313" indent="-341313">
              <a:buFont typeface="Arial" pitchFamily="34" charset="0"/>
              <a:buChar char="•"/>
            </a:pPr>
            <a:r>
              <a:rPr lang="en-US" dirty="0"/>
              <a:t>Medical Insurance</a:t>
            </a:r>
          </a:p>
          <a:p>
            <a:pPr marL="341313" indent="-341313">
              <a:buFont typeface="Arial" pitchFamily="34" charset="0"/>
              <a:buChar char="•"/>
            </a:pPr>
            <a:r>
              <a:rPr lang="en-US" dirty="0"/>
              <a:t>Cafeteria Coverage</a:t>
            </a:r>
          </a:p>
          <a:p>
            <a:pPr marL="341313" indent="-341313">
              <a:buFont typeface="Arial" pitchFamily="34" charset="0"/>
              <a:buChar char="•"/>
            </a:pPr>
            <a:r>
              <a:rPr lang="en-US" dirty="0"/>
              <a:t>403(b) Annuity</a:t>
            </a:r>
          </a:p>
          <a:p>
            <a:pPr marL="341313" indent="-341313">
              <a:buFont typeface="Arial" pitchFamily="34" charset="0"/>
              <a:buChar char="•"/>
            </a:pPr>
            <a:r>
              <a:rPr lang="en-US" dirty="0"/>
              <a:t>Dental/Vision Insurance</a:t>
            </a:r>
          </a:p>
          <a:p>
            <a:pPr marL="341313" indent="-341313">
              <a:buFont typeface="Arial" pitchFamily="34" charset="0"/>
              <a:buChar char="•"/>
            </a:pPr>
            <a:r>
              <a:rPr lang="en-US" dirty="0"/>
              <a:t>Life/Disability Insurance</a:t>
            </a:r>
          </a:p>
          <a:p>
            <a:pPr marL="341313" indent="-341313">
              <a:buFont typeface="Arial" pitchFamily="34" charset="0"/>
              <a:buChar char="•"/>
            </a:pPr>
            <a:r>
              <a:rPr lang="en-US" dirty="0"/>
              <a:t>Dependent Care</a:t>
            </a:r>
          </a:p>
          <a:p>
            <a:pPr marL="341313" indent="-341313">
              <a:buFont typeface="Arial" pitchFamily="34" charset="0"/>
              <a:buChar char="•"/>
            </a:pPr>
            <a:r>
              <a:rPr lang="en-US" dirty="0"/>
              <a:t>125 Medical Expense</a:t>
            </a:r>
          </a:p>
          <a:p>
            <a:pPr marL="341313" indent="-341313">
              <a:buFont typeface="Arial" pitchFamily="34" charset="0"/>
              <a:buChar char="•"/>
            </a:pPr>
            <a:r>
              <a:rPr lang="en-US" dirty="0"/>
              <a:t>Teacher’s Fund For Retirement</a:t>
            </a:r>
          </a:p>
          <a:p>
            <a:pPr marL="341313" indent="-341313">
              <a:buFont typeface="Arial" pitchFamily="34" charset="0"/>
              <a:buChar char="•"/>
            </a:pPr>
            <a:r>
              <a:rPr lang="en-US" dirty="0"/>
              <a:t>Education Association</a:t>
            </a:r>
          </a:p>
          <a:p>
            <a:pPr marL="341313" indent="-341313">
              <a:buFont typeface="Arial" pitchFamily="34" charset="0"/>
              <a:buChar char="•"/>
            </a:pPr>
            <a:r>
              <a:rPr lang="en-US" dirty="0"/>
              <a:t>United Way, Etc.</a:t>
            </a:r>
          </a:p>
          <a:p>
            <a:pPr>
              <a:lnSpc>
                <a:spcPct val="90000"/>
              </a:lnSpc>
            </a:pPr>
            <a:endParaRPr lang="en-US" dirty="0"/>
          </a:p>
        </p:txBody>
      </p:sp>
      <p:pic>
        <p:nvPicPr>
          <p:cNvPr id="5" name="~PP25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9812" y="3581400"/>
            <a:ext cx="3657600" cy="2743200"/>
          </a:xfrm>
          <a:prstGeom prst="rect">
            <a:avLst/>
          </a:prstGeom>
        </p:spPr>
      </p:pic>
    </p:spTree>
    <p:extLst>
      <p:ext uri="{BB962C8B-B14F-4D97-AF65-F5344CB8AC3E}">
        <p14:creationId xmlns:p14="http://schemas.microsoft.com/office/powerpoint/2010/main" val="588220880"/>
      </p:ext>
    </p:extLst>
  </p:cSld>
  <p:clrMapOvr>
    <a:masterClrMapping/>
  </p:clrMapOvr>
  <p:transition spd="med" advTm="555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29</a:t>
            </a:fld>
            <a:endParaRPr lang="en-US" dirty="0"/>
          </a:p>
        </p:txBody>
      </p:sp>
      <p:sp>
        <p:nvSpPr>
          <p:cNvPr id="2" name="TextBox 1"/>
          <p:cNvSpPr txBox="1"/>
          <p:nvPr/>
        </p:nvSpPr>
        <p:spPr>
          <a:xfrm>
            <a:off x="531812" y="228600"/>
            <a:ext cx="8686800" cy="5139869"/>
          </a:xfrm>
          <a:prstGeom prst="rect">
            <a:avLst/>
          </a:prstGeom>
          <a:solidFill>
            <a:schemeClr val="bg1"/>
          </a:solidFill>
        </p:spPr>
        <p:txBody>
          <a:bodyPr wrap="square" rtlCol="0">
            <a:spAutoFit/>
          </a:bodyPr>
          <a:lstStyle/>
          <a:p>
            <a:pPr algn="ctr"/>
            <a:r>
              <a:rPr lang="en-US" sz="3200" b="1" dirty="0"/>
              <a:t>Employee Deductions</a:t>
            </a:r>
          </a:p>
          <a:p>
            <a:pPr algn="ctr"/>
            <a:endParaRPr lang="en-US" sz="1400" b="1" dirty="0"/>
          </a:p>
          <a:p>
            <a:r>
              <a:rPr lang="en-US" sz="2400" b="1" dirty="0">
                <a:solidFill>
                  <a:srgbClr val="0000FF"/>
                </a:solidFill>
              </a:rPr>
              <a:t>TAX DEDUCTIONS:</a:t>
            </a:r>
          </a:p>
          <a:p>
            <a:endParaRPr lang="en-US" dirty="0"/>
          </a:p>
          <a:p>
            <a:pPr marL="231775" indent="-231775">
              <a:buFont typeface="Arial" pitchFamily="34" charset="0"/>
              <a:buChar char="•"/>
            </a:pPr>
            <a:r>
              <a:rPr lang="en-US" sz="2400" b="1" dirty="0">
                <a:solidFill>
                  <a:srgbClr val="C00000"/>
                </a:solidFill>
              </a:rPr>
              <a:t>Federal Income Tax</a:t>
            </a:r>
          </a:p>
          <a:p>
            <a:pPr marL="231775" indent="-231775">
              <a:buFont typeface="Arial" pitchFamily="34" charset="0"/>
              <a:buChar char="•"/>
            </a:pPr>
            <a:endParaRPr lang="en-US" sz="2400" b="1" dirty="0"/>
          </a:p>
          <a:p>
            <a:pPr marL="231775" indent="-231775">
              <a:buFont typeface="Arial" pitchFamily="34" charset="0"/>
              <a:buChar char="•"/>
            </a:pPr>
            <a:r>
              <a:rPr lang="en-US" sz="2400" b="1" dirty="0">
                <a:solidFill>
                  <a:srgbClr val="C00000"/>
                </a:solidFill>
              </a:rPr>
              <a:t>FICA  (Federal Insurance Contributions Act) Tax = 7.65% of Salary</a:t>
            </a:r>
          </a:p>
          <a:p>
            <a:pPr marL="231775" indent="-231775">
              <a:buFont typeface="Arial" pitchFamily="34" charset="0"/>
              <a:buChar char="•"/>
            </a:pPr>
            <a:endParaRPr lang="en-US" sz="2400" b="1" dirty="0"/>
          </a:p>
          <a:p>
            <a:pPr marL="1030288" lvl="1" indent="-573088">
              <a:buFont typeface="Courier New" pitchFamily="49" charset="0"/>
              <a:buChar char="o"/>
            </a:pPr>
            <a:r>
              <a:rPr lang="en-US" sz="2400" b="1" dirty="0"/>
              <a:t>Social Security</a:t>
            </a:r>
          </a:p>
          <a:p>
            <a:pPr marL="1030288" lvl="1" indent="-573088">
              <a:buFont typeface="Courier New" pitchFamily="49" charset="0"/>
              <a:buChar char="o"/>
            </a:pPr>
            <a:endParaRPr lang="en-US" sz="2400" b="1" dirty="0"/>
          </a:p>
          <a:p>
            <a:pPr marL="1030288" lvl="1" indent="-573088">
              <a:buFont typeface="Courier New" pitchFamily="49" charset="0"/>
              <a:buChar char="o"/>
            </a:pPr>
            <a:r>
              <a:rPr lang="en-US" sz="2400" b="1" dirty="0"/>
              <a:t>Medicare Tax</a:t>
            </a:r>
          </a:p>
          <a:p>
            <a:pPr marL="231775" indent="-231775">
              <a:buFont typeface="Arial" pitchFamily="34" charset="0"/>
              <a:buChar char="•"/>
            </a:pPr>
            <a:endParaRPr lang="en-US" sz="2400" b="1" dirty="0"/>
          </a:p>
          <a:p>
            <a:pPr marL="231775" indent="-231775">
              <a:buFont typeface="Arial" pitchFamily="34" charset="0"/>
              <a:buChar char="•"/>
            </a:pPr>
            <a:r>
              <a:rPr lang="en-US" sz="2400" b="1" dirty="0">
                <a:solidFill>
                  <a:srgbClr val="C00000"/>
                </a:solidFill>
              </a:rPr>
              <a:t>State Income Tax</a:t>
            </a:r>
            <a:endParaRPr lang="en-US" sz="2400" dirty="0">
              <a:solidFill>
                <a:srgbClr val="C00000"/>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0012" y="3657600"/>
            <a:ext cx="2609850" cy="1957388"/>
          </a:xfrm>
          <a:prstGeom prst="rect">
            <a:avLst/>
          </a:prstGeom>
        </p:spPr>
      </p:pic>
      <p:pic>
        <p:nvPicPr>
          <p:cNvPr id="5" name="~PP376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1604095713"/>
      </p:ext>
    </p:extLst>
  </p:cSld>
  <p:clrMapOvr>
    <a:masterClrMapping/>
  </p:clrMapOvr>
  <p:transition spd="med" advTm="4435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3</a:t>
            </a:fld>
            <a:endParaRPr lang="en-US" dirty="0"/>
          </a:p>
        </p:txBody>
      </p:sp>
      <p:sp>
        <p:nvSpPr>
          <p:cNvPr id="5" name="TextBox 4"/>
          <p:cNvSpPr txBox="1"/>
          <p:nvPr/>
        </p:nvSpPr>
        <p:spPr>
          <a:xfrm>
            <a:off x="455612" y="304800"/>
            <a:ext cx="9067800" cy="5542286"/>
          </a:xfrm>
          <a:prstGeom prst="rect">
            <a:avLst/>
          </a:prstGeom>
          <a:noFill/>
        </p:spPr>
        <p:txBody>
          <a:bodyPr wrap="square" rtlCol="0">
            <a:spAutoFit/>
          </a:bodyPr>
          <a:lstStyle/>
          <a:p>
            <a:pPr>
              <a:lnSpc>
                <a:spcPct val="90000"/>
              </a:lnSpc>
            </a:pPr>
            <a:r>
              <a:rPr lang="en-US" sz="3200" b="1" dirty="0"/>
              <a:t>Why Should You Have:</a:t>
            </a:r>
          </a:p>
          <a:p>
            <a:pPr>
              <a:lnSpc>
                <a:spcPct val="90000"/>
              </a:lnSpc>
            </a:pPr>
            <a:endParaRPr lang="en-US" sz="1050" dirty="0"/>
          </a:p>
          <a:p>
            <a:pPr>
              <a:lnSpc>
                <a:spcPct val="90000"/>
              </a:lnSpc>
            </a:pPr>
            <a:r>
              <a:rPr lang="en-US" sz="2400" b="1" dirty="0">
                <a:solidFill>
                  <a:srgbClr val="0000FF"/>
                </a:solidFill>
              </a:rPr>
              <a:t>Copy of Social Security Card</a:t>
            </a:r>
          </a:p>
          <a:p>
            <a:pPr>
              <a:lnSpc>
                <a:spcPct val="90000"/>
              </a:lnSpc>
            </a:pPr>
            <a:endParaRPr lang="en-US" sz="1000" b="1" dirty="0"/>
          </a:p>
          <a:p>
            <a:pPr marL="285750" indent="-285750">
              <a:lnSpc>
                <a:spcPct val="90000"/>
              </a:lnSpc>
              <a:buFont typeface="Arial" panose="020B0604020202020204" pitchFamily="34" charset="0"/>
              <a:buChar char="•"/>
            </a:pPr>
            <a:r>
              <a:rPr lang="en-US" dirty="0">
                <a:solidFill>
                  <a:srgbClr val="C00000"/>
                </a:solidFill>
              </a:rPr>
              <a:t>Paychecks are Issued in the </a:t>
            </a:r>
            <a:r>
              <a:rPr lang="en-US" b="1" dirty="0">
                <a:solidFill>
                  <a:srgbClr val="0000FF"/>
                </a:solidFill>
              </a:rPr>
              <a:t>EXACT</a:t>
            </a:r>
            <a:r>
              <a:rPr lang="en-US" dirty="0">
                <a:solidFill>
                  <a:srgbClr val="0000FF"/>
                </a:solidFill>
              </a:rPr>
              <a:t> </a:t>
            </a:r>
            <a:r>
              <a:rPr lang="en-US" dirty="0">
                <a:solidFill>
                  <a:srgbClr val="C00000"/>
                </a:solidFill>
              </a:rPr>
              <a:t>Name as it Appears on the Social Security Card</a:t>
            </a:r>
          </a:p>
          <a:p>
            <a:pPr>
              <a:lnSpc>
                <a:spcPct val="90000"/>
              </a:lnSpc>
            </a:pPr>
            <a:endParaRPr lang="en-US" sz="1050" dirty="0">
              <a:solidFill>
                <a:srgbClr val="C00000"/>
              </a:solidFill>
            </a:endParaRPr>
          </a:p>
          <a:p>
            <a:pPr marL="285750" indent="-285750">
              <a:lnSpc>
                <a:spcPct val="90000"/>
              </a:lnSpc>
              <a:buFont typeface="Arial" panose="020B0604020202020204" pitchFamily="34" charset="0"/>
              <a:buChar char="•"/>
            </a:pPr>
            <a:r>
              <a:rPr lang="en-US" dirty="0">
                <a:solidFill>
                  <a:srgbClr val="C00000"/>
                </a:solidFill>
              </a:rPr>
              <a:t>Verifies the Social Security Number Used on the W-4</a:t>
            </a:r>
          </a:p>
          <a:p>
            <a:pPr>
              <a:lnSpc>
                <a:spcPct val="90000"/>
              </a:lnSpc>
            </a:pPr>
            <a:endParaRPr lang="en-US" sz="1050" dirty="0">
              <a:solidFill>
                <a:srgbClr val="C00000"/>
              </a:solidFill>
            </a:endParaRPr>
          </a:p>
          <a:p>
            <a:pPr marL="285750" indent="-285750">
              <a:lnSpc>
                <a:spcPct val="90000"/>
              </a:lnSpc>
              <a:buFont typeface="Arial" panose="020B0604020202020204" pitchFamily="34" charset="0"/>
              <a:buChar char="•"/>
            </a:pPr>
            <a:r>
              <a:rPr lang="en-US" dirty="0">
                <a:solidFill>
                  <a:srgbClr val="C00000"/>
                </a:solidFill>
              </a:rPr>
              <a:t>Employee is Given Credit for </a:t>
            </a:r>
            <a:r>
              <a:rPr lang="en-US" b="1" dirty="0">
                <a:solidFill>
                  <a:srgbClr val="0000FF"/>
                </a:solidFill>
              </a:rPr>
              <a:t>ALL</a:t>
            </a:r>
            <a:r>
              <a:rPr lang="en-US" dirty="0">
                <a:solidFill>
                  <a:srgbClr val="C00000"/>
                </a:solidFill>
              </a:rPr>
              <a:t> of Their Contributions</a:t>
            </a:r>
          </a:p>
          <a:p>
            <a:pPr>
              <a:lnSpc>
                <a:spcPct val="90000"/>
              </a:lnSpc>
            </a:pPr>
            <a:endParaRPr lang="en-US" sz="1050" dirty="0">
              <a:solidFill>
                <a:srgbClr val="C00000"/>
              </a:solidFill>
            </a:endParaRPr>
          </a:p>
          <a:p>
            <a:pPr marL="285750" indent="-285750">
              <a:lnSpc>
                <a:spcPct val="90000"/>
              </a:lnSpc>
              <a:buFont typeface="Arial" panose="020B0604020202020204" pitchFamily="34" charset="0"/>
              <a:buChar char="•"/>
            </a:pPr>
            <a:r>
              <a:rPr lang="en-US" dirty="0">
                <a:solidFill>
                  <a:srgbClr val="C00000"/>
                </a:solidFill>
              </a:rPr>
              <a:t>Reduction in Fraud</a:t>
            </a:r>
          </a:p>
          <a:p>
            <a:pPr marL="285750" indent="-285750">
              <a:lnSpc>
                <a:spcPct val="90000"/>
              </a:lnSpc>
              <a:buFont typeface="Arial" panose="020B0604020202020204" pitchFamily="34" charset="0"/>
              <a:buChar char="•"/>
            </a:pPr>
            <a:endParaRPr lang="en-US" sz="1400" dirty="0">
              <a:solidFill>
                <a:srgbClr val="C00000"/>
              </a:solidFill>
            </a:endParaRPr>
          </a:p>
          <a:p>
            <a:pPr algn="ctr">
              <a:lnSpc>
                <a:spcPct val="90000"/>
              </a:lnSpc>
            </a:pPr>
            <a:r>
              <a:rPr lang="en-US" sz="2400" b="1" dirty="0">
                <a:solidFill>
                  <a:srgbClr val="0000FF"/>
                </a:solidFill>
                <a:effectLst>
                  <a:glow rad="127000">
                    <a:srgbClr val="FFFF00"/>
                  </a:glow>
                </a:effectLst>
              </a:rPr>
              <a:t>Don’t Change an Employee’s Name Until the Social Security Administration has Issued a New Social Security Card</a:t>
            </a:r>
          </a:p>
          <a:p>
            <a:pPr>
              <a:lnSpc>
                <a:spcPct val="90000"/>
              </a:lnSpc>
            </a:pPr>
            <a:endParaRPr lang="en-US" sz="1400" b="1" dirty="0"/>
          </a:p>
          <a:p>
            <a:pPr>
              <a:lnSpc>
                <a:spcPct val="90000"/>
              </a:lnSpc>
            </a:pPr>
            <a:r>
              <a:rPr lang="en-US" sz="2400" b="1" dirty="0">
                <a:solidFill>
                  <a:srgbClr val="0000FF"/>
                </a:solidFill>
              </a:rPr>
              <a:t>Photo ID </a:t>
            </a:r>
          </a:p>
          <a:p>
            <a:pPr>
              <a:lnSpc>
                <a:spcPct val="90000"/>
              </a:lnSpc>
            </a:pPr>
            <a:endParaRPr lang="en-US" sz="1000" b="1" dirty="0">
              <a:solidFill>
                <a:schemeClr val="tx2"/>
              </a:solidFill>
            </a:endParaRPr>
          </a:p>
          <a:p>
            <a:pPr marL="342900" indent="-342900">
              <a:lnSpc>
                <a:spcPct val="90000"/>
              </a:lnSpc>
              <a:buFont typeface="Arial" panose="020B0604020202020204" pitchFamily="34" charset="0"/>
              <a:buChar char="•"/>
            </a:pPr>
            <a:r>
              <a:rPr lang="en-US" dirty="0">
                <a:solidFill>
                  <a:srgbClr val="C00000"/>
                </a:solidFill>
              </a:rPr>
              <a:t>Verification of Who They Claim to Be</a:t>
            </a:r>
          </a:p>
          <a:p>
            <a:pPr>
              <a:lnSpc>
                <a:spcPct val="90000"/>
              </a:lnSpc>
            </a:pPr>
            <a:endParaRPr lang="en-US" sz="1050" dirty="0">
              <a:solidFill>
                <a:srgbClr val="C00000"/>
              </a:solidFill>
            </a:endParaRPr>
          </a:p>
          <a:p>
            <a:pPr marL="342900" indent="-342900">
              <a:lnSpc>
                <a:spcPct val="90000"/>
              </a:lnSpc>
              <a:buFont typeface="Arial" panose="020B0604020202020204" pitchFamily="34" charset="0"/>
              <a:buChar char="•"/>
            </a:pPr>
            <a:r>
              <a:rPr lang="en-US" dirty="0">
                <a:solidFill>
                  <a:srgbClr val="C00000"/>
                </a:solidFill>
              </a:rPr>
              <a:t>Verification They Have Valid License for Driving District Vehicles</a:t>
            </a:r>
          </a:p>
          <a:p>
            <a:pPr marL="342900" indent="-342900">
              <a:lnSpc>
                <a:spcPct val="90000"/>
              </a:lnSpc>
              <a:buFont typeface="Arial" panose="020B0604020202020204" pitchFamily="34" charset="0"/>
              <a:buChar char="•"/>
            </a:pPr>
            <a:r>
              <a:rPr lang="en-US" dirty="0">
                <a:solidFill>
                  <a:srgbClr val="C00000"/>
                </a:solidFill>
              </a:rPr>
              <a:t>For I-9 and Background Check Information</a:t>
            </a:r>
            <a:r>
              <a:rPr lang="en-US" sz="2800" b="1" dirty="0">
                <a:noFill/>
              </a:rPr>
              <a:t>ial Security Card</a:t>
            </a:r>
          </a:p>
          <a:p>
            <a:pPr>
              <a:lnSpc>
                <a:spcPct val="90000"/>
              </a:lnSpc>
            </a:pPr>
            <a:endParaRPr lang="en-US" sz="2900" b="1" dirty="0">
              <a:noFill/>
              <a:effectLst>
                <a:glow rad="127000">
                  <a:srgbClr val="FFFF00"/>
                </a:glow>
              </a:effectLst>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3812" y="3962400"/>
            <a:ext cx="2514600" cy="1885950"/>
          </a:xfrm>
          <a:prstGeom prst="rect">
            <a:avLst/>
          </a:prstGeom>
        </p:spPr>
      </p:pic>
      <p:pic>
        <p:nvPicPr>
          <p:cNvPr id="7" name="~PP165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2899537618"/>
      </p:ext>
    </p:extLst>
  </p:cSld>
  <p:clrMapOvr>
    <a:masterClrMapping/>
  </p:clrMapOvr>
  <p:transition spd="med" advTm="949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30</a:t>
            </a:fld>
            <a:endParaRPr lang="en-US" dirty="0"/>
          </a:p>
        </p:txBody>
      </p:sp>
      <p:sp>
        <p:nvSpPr>
          <p:cNvPr id="2" name="TextBox 1"/>
          <p:cNvSpPr txBox="1"/>
          <p:nvPr/>
        </p:nvSpPr>
        <p:spPr>
          <a:xfrm>
            <a:off x="608013" y="304800"/>
            <a:ext cx="9220199" cy="5142946"/>
          </a:xfrm>
          <a:prstGeom prst="rect">
            <a:avLst/>
          </a:prstGeom>
          <a:noFill/>
        </p:spPr>
        <p:txBody>
          <a:bodyPr wrap="square" rtlCol="0">
            <a:spAutoFit/>
          </a:bodyPr>
          <a:lstStyle/>
          <a:p>
            <a:pPr algn="ctr"/>
            <a:r>
              <a:rPr lang="en-US" sz="3200" b="1" dirty="0"/>
              <a:t>Employee Deductions</a:t>
            </a:r>
          </a:p>
          <a:p>
            <a:pPr algn="ctr"/>
            <a:endParaRPr lang="en-US" sz="1000" b="1" dirty="0"/>
          </a:p>
          <a:p>
            <a:r>
              <a:rPr lang="en-US" sz="2400" b="1" dirty="0"/>
              <a:t>PRE-TAX DEDUCTIONS VERSUS POST-TAX DEDUCTIONS</a:t>
            </a:r>
          </a:p>
          <a:p>
            <a:endParaRPr lang="en-US" sz="1000" dirty="0"/>
          </a:p>
          <a:p>
            <a:pPr marL="231775" indent="-231775">
              <a:buFont typeface="Arial" pitchFamily="34" charset="0"/>
              <a:buChar char="•"/>
            </a:pPr>
            <a:r>
              <a:rPr lang="en-US" sz="2000" dirty="0"/>
              <a:t>Some Deductions Are </a:t>
            </a:r>
            <a:r>
              <a:rPr lang="en-US" sz="2000" dirty="0">
                <a:solidFill>
                  <a:srgbClr val="7030A0"/>
                </a:solidFill>
              </a:rPr>
              <a:t>Subtracted From Gross Salary Prior To Computation Of Income &amp; FICA Taxes</a:t>
            </a:r>
            <a:r>
              <a:rPr lang="en-US" sz="2000" dirty="0"/>
              <a:t>.</a:t>
            </a:r>
          </a:p>
          <a:p>
            <a:pPr marL="688975" lvl="1" indent="-231775">
              <a:buFont typeface="Courier New" pitchFamily="49" charset="0"/>
              <a:buChar char="o"/>
            </a:pPr>
            <a:r>
              <a:rPr lang="en-US" sz="2000" dirty="0">
                <a:solidFill>
                  <a:srgbClr val="C00000"/>
                </a:solidFill>
              </a:rPr>
              <a:t>Health Insurance, 125/Cafeteria Plans, Med Spending, Dependent Care, Group Life Insurance Up to $50,000</a:t>
            </a:r>
          </a:p>
          <a:p>
            <a:pPr marL="231775" indent="-231775">
              <a:buFont typeface="Arial" pitchFamily="34" charset="0"/>
              <a:buChar char="•"/>
            </a:pPr>
            <a:endParaRPr lang="en-US" dirty="0"/>
          </a:p>
          <a:p>
            <a:pPr marL="231775" indent="-231775">
              <a:buFont typeface="Arial" pitchFamily="34" charset="0"/>
              <a:buChar char="•"/>
            </a:pPr>
            <a:r>
              <a:rPr lang="en-US" sz="2000" dirty="0"/>
              <a:t>Some Deductions Are </a:t>
            </a:r>
            <a:r>
              <a:rPr lang="en-US" sz="2000" dirty="0">
                <a:solidFill>
                  <a:srgbClr val="7030A0"/>
                </a:solidFill>
              </a:rPr>
              <a:t>Deducted From Gross Salary Prior To Computation Of Federal And State Income Taxes.</a:t>
            </a:r>
          </a:p>
          <a:p>
            <a:pPr marL="688975" lvl="1" indent="-231775">
              <a:buFont typeface="Courier New" pitchFamily="49" charset="0"/>
              <a:buChar char="o"/>
            </a:pPr>
            <a:r>
              <a:rPr lang="en-US" sz="2000" dirty="0">
                <a:solidFill>
                  <a:srgbClr val="C00000"/>
                </a:solidFill>
              </a:rPr>
              <a:t>TFFR, 403(b) Annuity, NDPERS, Etc.</a:t>
            </a:r>
          </a:p>
          <a:p>
            <a:pPr marL="231775" indent="-231775">
              <a:buFont typeface="Arial" pitchFamily="34" charset="0"/>
              <a:buChar char="•"/>
            </a:pPr>
            <a:endParaRPr lang="en-US" dirty="0"/>
          </a:p>
          <a:p>
            <a:pPr marL="231775" indent="-231775">
              <a:buFont typeface="Arial" pitchFamily="34" charset="0"/>
              <a:buChar char="•"/>
            </a:pPr>
            <a:r>
              <a:rPr lang="en-US" sz="2000" dirty="0">
                <a:solidFill>
                  <a:srgbClr val="7030A0"/>
                </a:solidFill>
              </a:rPr>
              <a:t>Non-Qualified</a:t>
            </a:r>
            <a:r>
              <a:rPr lang="en-US" sz="2000" dirty="0"/>
              <a:t> </a:t>
            </a:r>
            <a:r>
              <a:rPr lang="en-US" sz="2000" dirty="0">
                <a:solidFill>
                  <a:srgbClr val="C00000"/>
                </a:solidFill>
              </a:rPr>
              <a:t>(i.e., Disability Insurance) </a:t>
            </a:r>
            <a:r>
              <a:rPr lang="en-US" sz="2000" dirty="0"/>
              <a:t>And Some Voluntary Deductions </a:t>
            </a:r>
            <a:r>
              <a:rPr lang="en-US" sz="2000" dirty="0">
                <a:solidFill>
                  <a:srgbClr val="C00000"/>
                </a:solidFill>
              </a:rPr>
              <a:t>(i.e., Education Association Dues, Wage Assignments &amp; Garnishments ) </a:t>
            </a:r>
            <a:r>
              <a:rPr lang="en-US" sz="2000" dirty="0"/>
              <a:t>Must Be Subtracted After Computing Income And FICA Taxes.</a:t>
            </a:r>
          </a:p>
          <a:p>
            <a:pPr>
              <a:lnSpc>
                <a:spcPct val="90000"/>
              </a:lnSpc>
            </a:pPr>
            <a:endParaRPr lang="en-US" dirty="0"/>
          </a:p>
        </p:txBody>
      </p:sp>
      <p:pic>
        <p:nvPicPr>
          <p:cNvPr id="5" name="~PP91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6" name="Picture 5" descr="C:\Users\Business-HP1\AppData\Local\Microsoft\Windows\Temporary Internet Files\Content.IE5\0B1PLR5G\MC900441285[1].png"/>
          <p:cNvPicPr>
            <a:picLocks noChangeAspect="1" noChangeArrowheads="1"/>
          </p:cNvPicPr>
          <p:nvPr/>
        </p:nvPicPr>
        <p:blipFill>
          <a:blip r:embed="rId5" cstate="print"/>
          <a:srcRect/>
          <a:stretch>
            <a:fillRect/>
          </a:stretch>
        </p:blipFill>
        <p:spPr bwMode="auto">
          <a:xfrm>
            <a:off x="531812" y="5943600"/>
            <a:ext cx="762000" cy="762000"/>
          </a:xfrm>
          <a:prstGeom prst="rect">
            <a:avLst/>
          </a:prstGeom>
          <a:noFill/>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6012" y="4876800"/>
            <a:ext cx="2819400" cy="1550500"/>
          </a:xfrm>
          <a:prstGeom prst="rect">
            <a:avLst/>
          </a:prstGeom>
        </p:spPr>
      </p:pic>
    </p:spTree>
    <p:extLst>
      <p:ext uri="{BB962C8B-B14F-4D97-AF65-F5344CB8AC3E}">
        <p14:creationId xmlns:p14="http://schemas.microsoft.com/office/powerpoint/2010/main" val="2290496442"/>
      </p:ext>
    </p:extLst>
  </p:cSld>
  <p:clrMapOvr>
    <a:masterClrMapping/>
  </p:clrMapOvr>
  <p:transition spd="med" advTm="542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C5"/>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31</a:t>
            </a:fld>
            <a:endParaRPr lang="en-US" dirty="0"/>
          </a:p>
        </p:txBody>
      </p:sp>
      <p:sp>
        <p:nvSpPr>
          <p:cNvPr id="2" name="TextBox 1"/>
          <p:cNvSpPr txBox="1"/>
          <p:nvPr/>
        </p:nvSpPr>
        <p:spPr>
          <a:xfrm>
            <a:off x="455612" y="228600"/>
            <a:ext cx="8572499" cy="5881610"/>
          </a:xfrm>
          <a:prstGeom prst="rect">
            <a:avLst/>
          </a:prstGeom>
          <a:noFill/>
        </p:spPr>
        <p:txBody>
          <a:bodyPr wrap="square" rtlCol="0">
            <a:spAutoFit/>
          </a:bodyPr>
          <a:lstStyle/>
          <a:p>
            <a:pPr algn="ctr"/>
            <a:r>
              <a:rPr lang="en-US" sz="3200" b="1" dirty="0"/>
              <a:t>Employee Deductions</a:t>
            </a:r>
          </a:p>
          <a:p>
            <a:pPr algn="ctr"/>
            <a:endParaRPr lang="en-US" sz="1000" b="1" dirty="0"/>
          </a:p>
          <a:p>
            <a:r>
              <a:rPr lang="en-US" sz="2400" b="1" dirty="0">
                <a:solidFill>
                  <a:srgbClr val="0000FF"/>
                </a:solidFill>
              </a:rPr>
              <a:t>WHAT IS A CAFETERIA PLAN?</a:t>
            </a:r>
          </a:p>
          <a:p>
            <a:endParaRPr lang="en-US" sz="800" b="1" dirty="0"/>
          </a:p>
          <a:p>
            <a:pPr marL="231775" indent="-231775">
              <a:buFont typeface="Arial" pitchFamily="34" charset="0"/>
              <a:buChar char="•"/>
            </a:pPr>
            <a:r>
              <a:rPr lang="en-US" dirty="0"/>
              <a:t>A Cafeteria Plan, Including a Flexible Spending Arrangement, is </a:t>
            </a:r>
            <a:r>
              <a:rPr lang="en-US" i="1" dirty="0">
                <a:solidFill>
                  <a:srgbClr val="C00000"/>
                </a:solidFill>
              </a:rPr>
              <a:t>a Separate Written Plan Maintained by an Employer for Employees </a:t>
            </a:r>
            <a:r>
              <a:rPr lang="en-US" dirty="0"/>
              <a:t>That Meets the Specific Requirements and Regulations of Section 125 of The Internal Revenue Code.</a:t>
            </a:r>
          </a:p>
          <a:p>
            <a:pPr marL="231775" indent="-231775">
              <a:buFont typeface="Arial" pitchFamily="34" charset="0"/>
              <a:buChar char="•"/>
            </a:pPr>
            <a:endParaRPr lang="en-US" sz="800" dirty="0"/>
          </a:p>
          <a:p>
            <a:pPr marL="231775" indent="-231775">
              <a:buFont typeface="Arial" pitchFamily="34" charset="0"/>
              <a:buChar char="•"/>
            </a:pPr>
            <a:r>
              <a:rPr lang="en-US" dirty="0"/>
              <a:t>It Provides Participants an Opportunity to Receive Certain Benefits on a Pretax Basis. Participants in a Cafeteria Plan </a:t>
            </a:r>
            <a:r>
              <a:rPr lang="en-US" i="1" dirty="0">
                <a:solidFill>
                  <a:srgbClr val="C00000"/>
                </a:solidFill>
              </a:rPr>
              <a:t>Must be Permitted to Choose Among at Least One </a:t>
            </a:r>
            <a:r>
              <a:rPr lang="en-US" i="1" dirty="0">
                <a:solidFill>
                  <a:srgbClr val="7030A0"/>
                </a:solidFill>
              </a:rPr>
              <a:t>Taxable</a:t>
            </a:r>
            <a:r>
              <a:rPr lang="en-US" i="1" dirty="0">
                <a:solidFill>
                  <a:srgbClr val="C00000"/>
                </a:solidFill>
              </a:rPr>
              <a:t> Benefit (Such as Cash or Other Taxable Benefits) and One </a:t>
            </a:r>
            <a:r>
              <a:rPr lang="en-US" i="1" dirty="0">
                <a:solidFill>
                  <a:srgbClr val="7030A0"/>
                </a:solidFill>
              </a:rPr>
              <a:t>Qualified Benefit</a:t>
            </a:r>
            <a:r>
              <a:rPr lang="en-US" sz="2000" i="1" dirty="0">
                <a:solidFill>
                  <a:srgbClr val="C00000"/>
                </a:solidFill>
              </a:rPr>
              <a:t>.</a:t>
            </a:r>
          </a:p>
          <a:p>
            <a:pPr marL="231775" indent="-231775">
              <a:buFont typeface="Arial" pitchFamily="34" charset="0"/>
              <a:buChar char="•"/>
            </a:pPr>
            <a:endParaRPr lang="en-US" sz="800" dirty="0"/>
          </a:p>
          <a:p>
            <a:pPr marL="231775" indent="-231775">
              <a:buFont typeface="Arial" pitchFamily="34" charset="0"/>
              <a:buChar char="•"/>
            </a:pPr>
            <a:r>
              <a:rPr lang="en-US" dirty="0"/>
              <a:t>The Written Plan </a:t>
            </a:r>
            <a:r>
              <a:rPr lang="en-US" i="1" dirty="0">
                <a:solidFill>
                  <a:srgbClr val="0000FF"/>
                </a:solidFill>
              </a:rPr>
              <a:t>Must Specifically Describe All Benefits and Establish Rules for Eligibility and Elections.</a:t>
            </a:r>
          </a:p>
          <a:p>
            <a:pPr marL="231775" indent="-231775">
              <a:buFont typeface="Arial" pitchFamily="34" charset="0"/>
              <a:buChar char="•"/>
            </a:pPr>
            <a:endParaRPr lang="en-US" sz="800" dirty="0"/>
          </a:p>
          <a:p>
            <a:pPr marL="231775" indent="-231775">
              <a:buFont typeface="Arial" pitchFamily="34" charset="0"/>
              <a:buChar char="•"/>
            </a:pPr>
            <a:r>
              <a:rPr lang="en-US" sz="2000" dirty="0">
                <a:solidFill>
                  <a:srgbClr val="7030A0"/>
                </a:solidFill>
              </a:rPr>
              <a:t>A Section 125 Plan is the </a:t>
            </a:r>
            <a:r>
              <a:rPr lang="en-US" sz="2000" b="1" i="1" u="dbl" dirty="0">
                <a:solidFill>
                  <a:srgbClr val="C00000"/>
                </a:solidFill>
              </a:rPr>
              <a:t>ONLY</a:t>
            </a:r>
            <a:r>
              <a:rPr lang="en-US" sz="2000" dirty="0">
                <a:solidFill>
                  <a:srgbClr val="7030A0"/>
                </a:solidFill>
              </a:rPr>
              <a:t> Means by Which an Employer Can Offer Employees a Choice Between Taxable and Nontaxable Benefits Without the Choice Causing the Benefits to </a:t>
            </a:r>
            <a:r>
              <a:rPr lang="en-US" sz="2000" dirty="0">
                <a:solidFill>
                  <a:srgbClr val="0000FF"/>
                </a:solidFill>
              </a:rPr>
              <a:t>Become Taxable</a:t>
            </a:r>
            <a:r>
              <a:rPr lang="en-US" sz="2000" dirty="0">
                <a:solidFill>
                  <a:srgbClr val="7030A0"/>
                </a:solidFill>
              </a:rPr>
              <a:t>.</a:t>
            </a:r>
            <a:r>
              <a:rPr lang="en-US" sz="2000" dirty="0"/>
              <a:t>  </a:t>
            </a:r>
            <a:r>
              <a:rPr lang="en-US" sz="2000" b="1" i="1" dirty="0">
                <a:solidFill>
                  <a:srgbClr val="C00000"/>
                </a:solidFill>
              </a:rPr>
              <a:t>A Plan Offering Only a Choice Between Taxable Benefits is </a:t>
            </a:r>
            <a:r>
              <a:rPr lang="en-US" sz="2000" b="1" i="1" dirty="0">
                <a:solidFill>
                  <a:srgbClr val="FF00FF"/>
                </a:solidFill>
              </a:rPr>
              <a:t>Not</a:t>
            </a:r>
            <a:r>
              <a:rPr lang="en-US" sz="2000" b="1" i="1" dirty="0">
                <a:solidFill>
                  <a:srgbClr val="C00000"/>
                </a:solidFill>
              </a:rPr>
              <a:t> a Section 125 Plan.</a:t>
            </a:r>
          </a:p>
          <a:p>
            <a:pPr>
              <a:lnSpc>
                <a:spcPct val="90000"/>
              </a:lnSpc>
            </a:pPr>
            <a:endParaRPr lang="en-US" dirty="0"/>
          </a:p>
        </p:txBody>
      </p:sp>
      <p:pic>
        <p:nvPicPr>
          <p:cNvPr id="6" name="~PP316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4812" y="3124200"/>
            <a:ext cx="2514600" cy="1672209"/>
          </a:xfrm>
          <a:prstGeom prst="rect">
            <a:avLst/>
          </a:prstGeom>
        </p:spPr>
      </p:pic>
    </p:spTree>
    <p:extLst>
      <p:ext uri="{BB962C8B-B14F-4D97-AF65-F5344CB8AC3E}">
        <p14:creationId xmlns:p14="http://schemas.microsoft.com/office/powerpoint/2010/main" val="1954998264"/>
      </p:ext>
    </p:extLst>
  </p:cSld>
  <p:clrMapOvr>
    <a:masterClrMapping/>
  </p:clrMapOvr>
  <p:transition spd="med" advTm="1024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32</a:t>
            </a:fld>
            <a:endParaRPr lang="en-US" dirty="0"/>
          </a:p>
        </p:txBody>
      </p:sp>
      <p:sp>
        <p:nvSpPr>
          <p:cNvPr id="2" name="TextBox 1"/>
          <p:cNvSpPr txBox="1"/>
          <p:nvPr/>
        </p:nvSpPr>
        <p:spPr>
          <a:xfrm>
            <a:off x="455613" y="304800"/>
            <a:ext cx="8991599" cy="4950586"/>
          </a:xfrm>
          <a:prstGeom prst="rect">
            <a:avLst/>
          </a:prstGeom>
          <a:noFill/>
        </p:spPr>
        <p:txBody>
          <a:bodyPr wrap="square" rtlCol="0">
            <a:spAutoFit/>
          </a:bodyPr>
          <a:lstStyle/>
          <a:p>
            <a:r>
              <a:rPr lang="en-US" sz="2400" b="1" dirty="0"/>
              <a:t>HOW DOES A CAFETERIA PLAN WORK?</a:t>
            </a:r>
          </a:p>
          <a:p>
            <a:endParaRPr lang="en-US" sz="1000" dirty="0"/>
          </a:p>
          <a:p>
            <a:pPr marL="231775" indent="-231775">
              <a:buFont typeface="Arial" pitchFamily="34" charset="0"/>
              <a:buChar char="•"/>
            </a:pPr>
            <a:r>
              <a:rPr lang="en-US" dirty="0"/>
              <a:t>Employer Contributions to the Cafeteria Plan are Usually Made Pursuant to </a:t>
            </a:r>
            <a:r>
              <a:rPr lang="en-US" dirty="0">
                <a:solidFill>
                  <a:srgbClr val="0000FF"/>
                </a:solidFill>
              </a:rPr>
              <a:t>Salary Reduction Agreements </a:t>
            </a:r>
            <a:r>
              <a:rPr lang="en-US" dirty="0"/>
              <a:t>Between the Employer and The Employee in Which the Employee Agrees to Contribute a Portion Their Salary on a Pre-tax Basis to Pay for The Qualified Benefits. </a:t>
            </a:r>
          </a:p>
          <a:p>
            <a:endParaRPr lang="en-US" sz="1050" dirty="0"/>
          </a:p>
          <a:p>
            <a:pPr marL="231775" indent="-231775">
              <a:buFont typeface="Arial" pitchFamily="34" charset="0"/>
              <a:buChar char="•"/>
            </a:pPr>
            <a:r>
              <a:rPr lang="en-US" dirty="0"/>
              <a:t>Salary Reduction Contributions are Not Actually or Constructively Received by the Participant. Therefore, Those Contributions are </a:t>
            </a:r>
            <a:r>
              <a:rPr lang="en-US" b="1" dirty="0">
                <a:solidFill>
                  <a:srgbClr val="0000FF"/>
                </a:solidFill>
              </a:rPr>
              <a:t>NOT</a:t>
            </a:r>
            <a:r>
              <a:rPr lang="en-US" dirty="0">
                <a:solidFill>
                  <a:srgbClr val="0000FF"/>
                </a:solidFill>
              </a:rPr>
              <a:t> Considered Wages for Federal Income Tax Purposes. </a:t>
            </a:r>
          </a:p>
          <a:p>
            <a:pPr marL="231775" indent="-231775">
              <a:buFont typeface="Arial" pitchFamily="34" charset="0"/>
              <a:buChar char="•"/>
            </a:pPr>
            <a:endParaRPr lang="en-US" sz="1050" dirty="0"/>
          </a:p>
          <a:p>
            <a:pPr marL="231775" indent="-231775">
              <a:buFont typeface="Arial" pitchFamily="34" charset="0"/>
              <a:buChar char="•"/>
            </a:pPr>
            <a:r>
              <a:rPr lang="en-US" dirty="0"/>
              <a:t>In Addition, Those Sums Generally are </a:t>
            </a:r>
            <a:r>
              <a:rPr lang="en-US" dirty="0">
                <a:solidFill>
                  <a:srgbClr val="0000FF"/>
                </a:solidFill>
              </a:rPr>
              <a:t>Not Subject to FICA and FUTA</a:t>
            </a:r>
            <a:r>
              <a:rPr lang="en-US" dirty="0"/>
              <a:t>. See Sections 3121(a)(5)(g) And 3306(b)(5)(g) of the Internal Revenue Code.</a:t>
            </a:r>
          </a:p>
          <a:p>
            <a:pPr marL="231775" indent="-231775">
              <a:buFont typeface="Arial" pitchFamily="34" charset="0"/>
              <a:buChar char="•"/>
            </a:pPr>
            <a:endParaRPr lang="en-US" sz="1050" dirty="0"/>
          </a:p>
          <a:p>
            <a:pPr marL="231775" indent="-231775">
              <a:buFont typeface="Arial" pitchFamily="34" charset="0"/>
              <a:buChar char="•"/>
            </a:pPr>
            <a:r>
              <a:rPr lang="en-US" dirty="0"/>
              <a:t>This Discussion Provides Only the Most Basic Rules Governing a Cafeteria Plan. For a Complete Understanding of the Rules, See the IRS Regulations Under Code Section 125 at:  </a:t>
            </a:r>
            <a:r>
              <a:rPr lang="en-US" b="1" dirty="0">
                <a:solidFill>
                  <a:srgbClr val="FF00FF"/>
                </a:solidFill>
                <a:hlinkClick r:id="rId4">
                  <a:extLst>
                    <a:ext uri="{A12FA001-AC4F-418D-AE19-62706E023703}">
                      <ahyp:hlinkClr xmlns:ahyp="http://schemas.microsoft.com/office/drawing/2018/hyperlinkcolor" val="tx"/>
                    </a:ext>
                  </a:extLst>
                </a:hlinkClick>
              </a:rPr>
              <a:t>https://www.irs.gov/government-entities/federal-state-local-governments/faqs-for-government-entities-regarding-cafeteria-plans</a:t>
            </a:r>
            <a:r>
              <a:rPr lang="en-US" dirty="0"/>
              <a:t>.</a:t>
            </a:r>
          </a:p>
          <a:p>
            <a:pPr>
              <a:lnSpc>
                <a:spcPct val="90000"/>
              </a:lnSpc>
            </a:pPr>
            <a:endParaRPr lang="en-US" dirty="0"/>
          </a:p>
        </p:txBody>
      </p:sp>
      <p:pic>
        <p:nvPicPr>
          <p:cNvPr id="5" name="~PP168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pic>
        <p:nvPicPr>
          <p:cNvPr id="6" name="Picture 5" descr="C:\Users\Business-HP1\AppData\Local\Microsoft\Windows\Temporary Internet Files\Content.IE5\0B1PLR5G\MC900441285[1].png"/>
          <p:cNvPicPr>
            <a:picLocks noChangeAspect="1" noChangeArrowheads="1"/>
          </p:cNvPicPr>
          <p:nvPr/>
        </p:nvPicPr>
        <p:blipFill>
          <a:blip r:embed="rId6" cstate="print"/>
          <a:srcRect/>
          <a:stretch>
            <a:fillRect/>
          </a:stretch>
        </p:blipFill>
        <p:spPr bwMode="auto">
          <a:xfrm>
            <a:off x="760412" y="5562600"/>
            <a:ext cx="762000" cy="762000"/>
          </a:xfrm>
          <a:prstGeom prst="rect">
            <a:avLst/>
          </a:prstGeom>
          <a:noFill/>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24364">
            <a:off x="9447212" y="3657600"/>
            <a:ext cx="2146590" cy="1432082"/>
          </a:xfrm>
          <a:prstGeom prst="rect">
            <a:avLst/>
          </a:prstGeom>
        </p:spPr>
      </p:pic>
    </p:spTree>
    <p:extLst>
      <p:ext uri="{BB962C8B-B14F-4D97-AF65-F5344CB8AC3E}">
        <p14:creationId xmlns:p14="http://schemas.microsoft.com/office/powerpoint/2010/main" val="2042467722"/>
      </p:ext>
    </p:extLst>
  </p:cSld>
  <p:clrMapOvr>
    <a:masterClrMapping/>
  </p:clrMapOvr>
  <p:transition spd="med" advTm="639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C5"/>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FEFA0A-2F20-4B60-98C6-5FFDA469AA1C}" type="slidenum">
              <a:rPr lang="en-US" smtClean="0"/>
              <a:pPr/>
              <a:t>33</a:t>
            </a:fld>
            <a:endParaRPr lang="en-US" dirty="0"/>
          </a:p>
        </p:txBody>
      </p:sp>
      <p:sp>
        <p:nvSpPr>
          <p:cNvPr id="3" name="TextBox 2"/>
          <p:cNvSpPr txBox="1"/>
          <p:nvPr/>
        </p:nvSpPr>
        <p:spPr>
          <a:xfrm>
            <a:off x="455612" y="609600"/>
            <a:ext cx="9296400" cy="5272213"/>
          </a:xfrm>
          <a:prstGeom prst="rect">
            <a:avLst/>
          </a:prstGeom>
          <a:noFill/>
        </p:spPr>
        <p:txBody>
          <a:bodyPr wrap="square" rtlCol="0">
            <a:spAutoFit/>
          </a:bodyPr>
          <a:lstStyle/>
          <a:p>
            <a:pPr>
              <a:lnSpc>
                <a:spcPct val="90000"/>
              </a:lnSpc>
            </a:pPr>
            <a:r>
              <a:rPr lang="en-US" sz="2800" b="1" dirty="0">
                <a:solidFill>
                  <a:schemeClr val="tx2"/>
                </a:solidFill>
              </a:rPr>
              <a:t>What is a Qualified Cafeteria Benefit?</a:t>
            </a:r>
          </a:p>
          <a:p>
            <a:pPr>
              <a:lnSpc>
                <a:spcPct val="90000"/>
              </a:lnSpc>
            </a:pPr>
            <a:endParaRPr lang="en-US" b="1" dirty="0">
              <a:solidFill>
                <a:srgbClr val="7030A0"/>
              </a:solidFill>
            </a:endParaRPr>
          </a:p>
          <a:p>
            <a:pPr>
              <a:lnSpc>
                <a:spcPct val="90000"/>
              </a:lnSpc>
            </a:pPr>
            <a:r>
              <a:rPr lang="en-US" b="1" dirty="0">
                <a:solidFill>
                  <a:srgbClr val="0000FF"/>
                </a:solidFill>
              </a:rPr>
              <a:t>A Qualified Benefit </a:t>
            </a:r>
            <a:r>
              <a:rPr lang="en-US" dirty="0"/>
              <a:t>is a Benefit that Does Not Defer Compensation and is Excludable From an Employee’s Gross Income Under a Specific Provision of the Code, Without Being Subject to the Principles of Constructive Receipt.</a:t>
            </a:r>
          </a:p>
          <a:p>
            <a:pPr>
              <a:lnSpc>
                <a:spcPct val="90000"/>
              </a:lnSpc>
            </a:pPr>
            <a:endParaRPr lang="en-US" dirty="0"/>
          </a:p>
          <a:p>
            <a:pPr>
              <a:lnSpc>
                <a:spcPct val="90000"/>
              </a:lnSpc>
            </a:pPr>
            <a:r>
              <a:rPr lang="en-US" b="1" dirty="0">
                <a:solidFill>
                  <a:srgbClr val="0000FF"/>
                </a:solidFill>
              </a:rPr>
              <a:t>Qualified Benefits Include the Following:</a:t>
            </a:r>
          </a:p>
          <a:p>
            <a:pPr>
              <a:lnSpc>
                <a:spcPct val="90000"/>
              </a:lnSpc>
            </a:pPr>
            <a:endParaRPr lang="en-US" dirty="0"/>
          </a:p>
          <a:p>
            <a:pPr marL="285750" indent="-285750">
              <a:lnSpc>
                <a:spcPct val="90000"/>
              </a:lnSpc>
              <a:buFont typeface="Arial" panose="020B0604020202020204" pitchFamily="34" charset="0"/>
              <a:buChar char="•"/>
            </a:pPr>
            <a:r>
              <a:rPr lang="en-US" dirty="0">
                <a:solidFill>
                  <a:srgbClr val="C00000"/>
                </a:solidFill>
              </a:rPr>
              <a:t>Accident and Health Benefits (But NOT Archer Medical Savings Accounts (Archer MSAs) or Long-Term Care Insurance)</a:t>
            </a:r>
          </a:p>
          <a:p>
            <a:pPr>
              <a:lnSpc>
                <a:spcPct val="90000"/>
              </a:lnSpc>
            </a:pPr>
            <a:endParaRPr lang="en-US" sz="1000" dirty="0">
              <a:solidFill>
                <a:srgbClr val="C00000"/>
              </a:solidFill>
            </a:endParaRPr>
          </a:p>
          <a:p>
            <a:pPr marL="285750" indent="-285750">
              <a:lnSpc>
                <a:spcPct val="90000"/>
              </a:lnSpc>
              <a:buFont typeface="Arial" panose="020B0604020202020204" pitchFamily="34" charset="0"/>
              <a:buChar char="•"/>
            </a:pPr>
            <a:r>
              <a:rPr lang="en-US" dirty="0">
                <a:solidFill>
                  <a:srgbClr val="C00000"/>
                </a:solidFill>
              </a:rPr>
              <a:t>Adoption Assistance</a:t>
            </a:r>
          </a:p>
          <a:p>
            <a:pPr>
              <a:lnSpc>
                <a:spcPct val="90000"/>
              </a:lnSpc>
            </a:pPr>
            <a:endParaRPr lang="en-US" sz="1000" dirty="0">
              <a:solidFill>
                <a:srgbClr val="C00000"/>
              </a:solidFill>
            </a:endParaRPr>
          </a:p>
          <a:p>
            <a:pPr marL="285750" indent="-285750">
              <a:lnSpc>
                <a:spcPct val="90000"/>
              </a:lnSpc>
              <a:buFont typeface="Arial" panose="020B0604020202020204" pitchFamily="34" charset="0"/>
              <a:buChar char="•"/>
            </a:pPr>
            <a:r>
              <a:rPr lang="en-US" dirty="0">
                <a:solidFill>
                  <a:srgbClr val="C00000"/>
                </a:solidFill>
              </a:rPr>
              <a:t>Dependent Care Assistance</a:t>
            </a:r>
          </a:p>
          <a:p>
            <a:pPr>
              <a:lnSpc>
                <a:spcPct val="90000"/>
              </a:lnSpc>
            </a:pPr>
            <a:endParaRPr lang="en-US" sz="1000" dirty="0">
              <a:solidFill>
                <a:srgbClr val="C00000"/>
              </a:solidFill>
            </a:endParaRPr>
          </a:p>
          <a:p>
            <a:pPr marL="285750" indent="-285750">
              <a:lnSpc>
                <a:spcPct val="90000"/>
              </a:lnSpc>
              <a:buFont typeface="Arial" panose="020B0604020202020204" pitchFamily="34" charset="0"/>
              <a:buChar char="•"/>
            </a:pPr>
            <a:r>
              <a:rPr lang="en-US" dirty="0">
                <a:solidFill>
                  <a:srgbClr val="C00000"/>
                </a:solidFill>
              </a:rPr>
              <a:t>Group-Term Life Insurance Coverage – Including Costs that Can’t be Excluded From Wages</a:t>
            </a:r>
            <a:r>
              <a:rPr lang="en-US" b="1" dirty="0">
                <a:ln>
                  <a:solidFill>
                    <a:srgbClr val="FFFF00"/>
                  </a:solidFill>
                </a:ln>
              </a:rPr>
              <a:t>**</a:t>
            </a:r>
          </a:p>
          <a:p>
            <a:pPr>
              <a:lnSpc>
                <a:spcPct val="90000"/>
              </a:lnSpc>
            </a:pPr>
            <a:endParaRPr lang="en-US" sz="1000" dirty="0">
              <a:solidFill>
                <a:srgbClr val="C00000"/>
              </a:solidFill>
            </a:endParaRPr>
          </a:p>
          <a:p>
            <a:pPr marL="285750" indent="-285750">
              <a:lnSpc>
                <a:spcPct val="90000"/>
              </a:lnSpc>
              <a:buFont typeface="Arial" panose="020B0604020202020204" pitchFamily="34" charset="0"/>
              <a:buChar char="•"/>
            </a:pPr>
            <a:r>
              <a:rPr lang="en-US" dirty="0">
                <a:solidFill>
                  <a:srgbClr val="C00000"/>
                </a:solidFill>
              </a:rPr>
              <a:t>Health Savings Accounts, Including Distribution to Pay Long-Term Care Services</a:t>
            </a:r>
          </a:p>
          <a:p>
            <a:pPr>
              <a:lnSpc>
                <a:spcPct val="90000"/>
              </a:lnSpc>
            </a:pPr>
            <a:endParaRPr lang="en-US" dirty="0"/>
          </a:p>
          <a:p>
            <a:pPr>
              <a:lnSpc>
                <a:spcPct val="90000"/>
              </a:lnSpc>
            </a:pPr>
            <a:r>
              <a:rPr lang="en-US" b="1" dirty="0">
                <a:ln>
                  <a:solidFill>
                    <a:srgbClr val="FFFF00"/>
                  </a:solidFill>
                </a:ln>
                <a:solidFill>
                  <a:srgbClr val="0000FF"/>
                </a:solidFill>
              </a:rPr>
              <a:t>**</a:t>
            </a:r>
            <a:r>
              <a:rPr lang="en-US" b="1" dirty="0">
                <a:ln>
                  <a:solidFill>
                    <a:srgbClr val="FFFF00"/>
                  </a:solidFill>
                </a:ln>
              </a:rPr>
              <a:t> </a:t>
            </a:r>
            <a:r>
              <a:rPr lang="en-US" i="1" dirty="0">
                <a:solidFill>
                  <a:srgbClr val="7030A0"/>
                </a:solidFill>
              </a:rPr>
              <a:t>Certain Life Insurance Plans Maintained by a School can be Offered as a Benefit Even Though They Defer Pay.</a:t>
            </a:r>
          </a:p>
        </p:txBody>
      </p:sp>
      <p:pic>
        <p:nvPicPr>
          <p:cNvPr id="4" name="~PP290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3412" y="3200400"/>
            <a:ext cx="2200275" cy="1337798"/>
          </a:xfrm>
          <a:prstGeom prst="rect">
            <a:avLst/>
          </a:prstGeom>
        </p:spPr>
      </p:pic>
    </p:spTree>
    <p:extLst>
      <p:ext uri="{BB962C8B-B14F-4D97-AF65-F5344CB8AC3E}">
        <p14:creationId xmlns:p14="http://schemas.microsoft.com/office/powerpoint/2010/main" val="1264675512"/>
      </p:ext>
    </p:extLst>
  </p:cSld>
  <p:clrMapOvr>
    <a:masterClrMapping/>
  </p:clrMapOvr>
  <p:transition spd="med" advTm="624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C5"/>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34</a:t>
            </a:fld>
            <a:endParaRPr lang="en-US" dirty="0"/>
          </a:p>
        </p:txBody>
      </p:sp>
      <p:sp>
        <p:nvSpPr>
          <p:cNvPr id="2" name="TextBox 1"/>
          <p:cNvSpPr txBox="1"/>
          <p:nvPr/>
        </p:nvSpPr>
        <p:spPr>
          <a:xfrm>
            <a:off x="646113" y="609600"/>
            <a:ext cx="8724899" cy="4724370"/>
          </a:xfrm>
          <a:prstGeom prst="rect">
            <a:avLst/>
          </a:prstGeom>
          <a:noFill/>
        </p:spPr>
        <p:txBody>
          <a:bodyPr wrap="square" rtlCol="0">
            <a:spAutoFit/>
          </a:bodyPr>
          <a:lstStyle/>
          <a:p>
            <a:r>
              <a:rPr lang="en-US" sz="2800" b="1" dirty="0">
                <a:solidFill>
                  <a:srgbClr val="0000FF"/>
                </a:solidFill>
              </a:rPr>
              <a:t>Who May Receive Benefits Under a Cafeteria Plan?</a:t>
            </a:r>
          </a:p>
          <a:p>
            <a:endParaRPr lang="en-US" sz="700" b="1" dirty="0"/>
          </a:p>
          <a:p>
            <a:pPr>
              <a:spcAft>
                <a:spcPts val="600"/>
              </a:spcAft>
            </a:pPr>
            <a:r>
              <a:rPr lang="en-US" sz="3200" dirty="0"/>
              <a:t>Eligibility and Participation Requirements are met if </a:t>
            </a:r>
            <a:r>
              <a:rPr lang="en-US" sz="3200" b="1" u="sng" dirty="0">
                <a:solidFill>
                  <a:srgbClr val="C00000"/>
                </a:solidFill>
              </a:rPr>
              <a:t>ALL</a:t>
            </a:r>
            <a:r>
              <a:rPr lang="en-US" sz="3200" dirty="0"/>
              <a:t> </a:t>
            </a:r>
            <a:r>
              <a:rPr lang="en-US" sz="3200" b="1" u="sng" dirty="0">
                <a:solidFill>
                  <a:srgbClr val="C00000"/>
                </a:solidFill>
              </a:rPr>
              <a:t>Employees</a:t>
            </a:r>
            <a:r>
              <a:rPr lang="en-US" sz="3200" dirty="0"/>
              <a:t> who had at Least 1,000 Hours of Service for the Preceding Plan Year are Eligible to Participate</a:t>
            </a:r>
          </a:p>
          <a:p>
            <a:pPr algn="ctr">
              <a:spcAft>
                <a:spcPts val="600"/>
              </a:spcAft>
            </a:pPr>
            <a:r>
              <a:rPr lang="en-US" sz="3200" b="1" u="sng" dirty="0">
                <a:solidFill>
                  <a:srgbClr val="C00000"/>
                </a:solidFill>
              </a:rPr>
              <a:t>AND</a:t>
            </a:r>
            <a:endParaRPr lang="en-US" sz="3200" dirty="0"/>
          </a:p>
          <a:p>
            <a:r>
              <a:rPr lang="en-US" sz="3200" dirty="0"/>
              <a:t>Each Employee Eligible to Participate in the Plan May Elect Any Benefit Available Under the Plan.</a:t>
            </a:r>
          </a:p>
        </p:txBody>
      </p:sp>
      <p:pic>
        <p:nvPicPr>
          <p:cNvPr id="7" name="Picture 2" descr="C:\Users\Business-HP1\AppData\Local\Microsoft\Windows\INetCache\IE\9VNKJDZZ\id-10070652_plan[1].jpg">
            <a:extLst>
              <a:ext uri="{FF2B5EF4-FFF2-40B4-BE49-F238E27FC236}">
                <a16:creationId xmlns:a16="http://schemas.microsoft.com/office/drawing/2014/main" id="{EF871F99-D2FE-4506-938B-A0218936724E}"/>
              </a:ext>
            </a:extLst>
          </p:cNvPr>
          <p:cNvPicPr>
            <a:picLocks noChangeAspect="1" noChangeArrowheads="1"/>
          </p:cNvPicPr>
          <p:nvPr/>
        </p:nvPicPr>
        <p:blipFill>
          <a:blip r:embed="rId4" cstate="print"/>
          <a:srcRect/>
          <a:stretch>
            <a:fillRect/>
          </a:stretch>
        </p:blipFill>
        <p:spPr bwMode="auto">
          <a:xfrm>
            <a:off x="8930006" y="2371725"/>
            <a:ext cx="2819400" cy="2114550"/>
          </a:xfrm>
          <a:prstGeom prst="rect">
            <a:avLst/>
          </a:prstGeom>
          <a:noFill/>
        </p:spPr>
      </p:pic>
      <p:pic>
        <p:nvPicPr>
          <p:cNvPr id="9" name="~PP505.WAV">
            <a:hlinkClick r:id="" action="ppaction://media"/>
            <a:extLst>
              <a:ext uri="{FF2B5EF4-FFF2-40B4-BE49-F238E27FC236}">
                <a16:creationId xmlns:a16="http://schemas.microsoft.com/office/drawing/2014/main" id="{18844A4F-7324-4394-BAA1-9860B05EABED}"/>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3856740612"/>
      </p:ext>
    </p:extLst>
  </p:cSld>
  <p:clrMapOvr>
    <a:masterClrMapping/>
  </p:clrMapOvr>
  <p:transition spd="med" advTm="2605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3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C5"/>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35</a:t>
            </a:fld>
            <a:endParaRPr lang="en-US" dirty="0"/>
          </a:p>
        </p:txBody>
      </p:sp>
      <p:sp>
        <p:nvSpPr>
          <p:cNvPr id="2" name="TextBox 1"/>
          <p:cNvSpPr txBox="1"/>
          <p:nvPr/>
        </p:nvSpPr>
        <p:spPr>
          <a:xfrm>
            <a:off x="646113" y="609600"/>
            <a:ext cx="8572499" cy="4504310"/>
          </a:xfrm>
          <a:prstGeom prst="rect">
            <a:avLst/>
          </a:prstGeom>
          <a:noFill/>
        </p:spPr>
        <p:txBody>
          <a:bodyPr wrap="square" rtlCol="0">
            <a:spAutoFit/>
          </a:bodyPr>
          <a:lstStyle/>
          <a:p>
            <a:r>
              <a:rPr lang="en-US" sz="2800" b="1" dirty="0">
                <a:solidFill>
                  <a:srgbClr val="0000FF"/>
                </a:solidFill>
              </a:rPr>
              <a:t>Who May Receive Benefits Under a Cafeteria Plan?</a:t>
            </a:r>
          </a:p>
          <a:p>
            <a:endParaRPr lang="en-US" sz="2800" b="1" dirty="0">
              <a:solidFill>
                <a:srgbClr val="0000FF"/>
              </a:solidFill>
            </a:endParaRPr>
          </a:p>
          <a:p>
            <a:r>
              <a:rPr lang="en-US" sz="2400" dirty="0"/>
              <a:t>Districts may Elect to </a:t>
            </a:r>
            <a:r>
              <a:rPr lang="en-US" sz="2400" b="1" u="sng" dirty="0">
                <a:solidFill>
                  <a:srgbClr val="C00000"/>
                </a:solidFill>
              </a:rPr>
              <a:t>Exclude</a:t>
            </a:r>
            <a:r>
              <a:rPr lang="en-US" sz="2400" dirty="0"/>
              <a:t> Employees From the Cafeteria Plan Who:</a:t>
            </a:r>
          </a:p>
          <a:p>
            <a:endParaRPr lang="en-US" sz="1050" dirty="0"/>
          </a:p>
          <a:p>
            <a:pPr marL="457200" indent="-457200">
              <a:buFont typeface="Arial" panose="020B0604020202020204" pitchFamily="34" charset="0"/>
              <a:buChar char="•"/>
            </a:pPr>
            <a:r>
              <a:rPr lang="en-US" sz="2400" dirty="0"/>
              <a:t>Are Under Age 21 Before the Close of the Plan Year</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sz="2400" dirty="0"/>
              <a:t>Have Less than One Year of Service With the District as of any Day During the Plan Year, </a:t>
            </a:r>
            <a:r>
              <a:rPr lang="en-US" sz="2400" b="1" dirty="0"/>
              <a:t>OR</a:t>
            </a:r>
          </a:p>
          <a:p>
            <a:pPr marL="342900" indent="-342900">
              <a:buFont typeface="Arial" panose="020B0604020202020204" pitchFamily="34" charset="0"/>
              <a:buChar char="•"/>
            </a:pPr>
            <a:endParaRPr lang="en-US" sz="1200" dirty="0"/>
          </a:p>
          <a:p>
            <a:pPr marL="457200" indent="-457200">
              <a:buFont typeface="Arial" panose="020B0604020202020204" pitchFamily="34" charset="0"/>
              <a:buChar char="•"/>
            </a:pPr>
            <a:r>
              <a:rPr lang="en-US" sz="2400" dirty="0"/>
              <a:t>Are Covered Under a Collective Bargaining Agreement</a:t>
            </a:r>
          </a:p>
          <a:p>
            <a:endParaRPr lang="en-US" sz="800" dirty="0"/>
          </a:p>
          <a:p>
            <a:pPr>
              <a:lnSpc>
                <a:spcPct val="90000"/>
              </a:lnSpc>
            </a:pP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7612" y="4114800"/>
            <a:ext cx="2647950" cy="1985963"/>
          </a:xfrm>
          <a:prstGeom prst="rect">
            <a:avLst/>
          </a:prstGeom>
        </p:spPr>
      </p:pic>
      <p:pic>
        <p:nvPicPr>
          <p:cNvPr id="6" name="~PP171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2342167935"/>
      </p:ext>
    </p:extLst>
  </p:cSld>
  <p:clrMapOvr>
    <a:masterClrMapping/>
  </p:clrMapOvr>
  <p:transition spd="med" advTm="2605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36</a:t>
            </a:fld>
            <a:endParaRPr lang="en-US" dirty="0"/>
          </a:p>
        </p:txBody>
      </p:sp>
      <p:sp>
        <p:nvSpPr>
          <p:cNvPr id="2" name="TextBox 1"/>
          <p:cNvSpPr txBox="1"/>
          <p:nvPr/>
        </p:nvSpPr>
        <p:spPr>
          <a:xfrm>
            <a:off x="608012" y="762000"/>
            <a:ext cx="8991600" cy="4342727"/>
          </a:xfrm>
          <a:prstGeom prst="rect">
            <a:avLst/>
          </a:prstGeom>
          <a:noFill/>
        </p:spPr>
        <p:txBody>
          <a:bodyPr wrap="square" rtlCol="0">
            <a:spAutoFit/>
          </a:bodyPr>
          <a:lstStyle/>
          <a:p>
            <a:r>
              <a:rPr lang="en-US" sz="2800" b="1" dirty="0">
                <a:solidFill>
                  <a:srgbClr val="0000FF"/>
                </a:solidFill>
              </a:rPr>
              <a:t>Who May Receive Benefits Under a Cafeteria Plan?</a:t>
            </a:r>
          </a:p>
          <a:p>
            <a:endParaRPr lang="en-US" sz="800" b="1" dirty="0"/>
          </a:p>
          <a:p>
            <a:r>
              <a:rPr lang="en-US" sz="2400" dirty="0"/>
              <a:t>The Plan </a:t>
            </a:r>
            <a:r>
              <a:rPr lang="en-US" sz="2400" b="1" dirty="0">
                <a:solidFill>
                  <a:srgbClr val="0000FF"/>
                </a:solidFill>
              </a:rPr>
              <a:t>MAY</a:t>
            </a:r>
            <a:r>
              <a:rPr lang="en-US" sz="2400" dirty="0"/>
              <a:t> Make Benefits Available to All Employees, </a:t>
            </a:r>
            <a:r>
              <a:rPr lang="en-US" sz="2400" dirty="0">
                <a:solidFill>
                  <a:srgbClr val="0000FF"/>
                </a:solidFill>
              </a:rPr>
              <a:t>Their Spouses, and Dependents</a:t>
            </a:r>
          </a:p>
          <a:p>
            <a:endParaRPr lang="en-US" sz="2400" dirty="0"/>
          </a:p>
          <a:p>
            <a:r>
              <a:rPr lang="en-US" sz="2400" dirty="0"/>
              <a:t>It May Also Include Coverage of </a:t>
            </a:r>
            <a:r>
              <a:rPr lang="en-US" sz="2400" dirty="0">
                <a:solidFill>
                  <a:srgbClr val="0000FF"/>
                </a:solidFill>
              </a:rPr>
              <a:t>Former Employees</a:t>
            </a:r>
            <a:r>
              <a:rPr lang="en-US" sz="2400" dirty="0"/>
              <a:t>, But Can’t Exist Primarily for Them</a:t>
            </a:r>
          </a:p>
          <a:p>
            <a:endParaRPr lang="en-US" sz="2400" dirty="0"/>
          </a:p>
          <a:p>
            <a:r>
              <a:rPr lang="en-US" sz="2400" dirty="0"/>
              <a:t>See the Statements on the Next Slide for Treatment of Benefits Made Available to Individuals who are Not Spouses or Dependents of the Employee</a:t>
            </a:r>
          </a:p>
          <a:p>
            <a:endParaRPr lang="en-US" sz="800" dirty="0"/>
          </a:p>
          <a:p>
            <a:pPr>
              <a:lnSpc>
                <a:spcPct val="90000"/>
              </a:lnSpc>
            </a:pP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3812" y="4114800"/>
            <a:ext cx="2607187" cy="2020570"/>
          </a:xfrm>
          <a:prstGeom prst="rect">
            <a:avLst/>
          </a:prstGeom>
        </p:spPr>
      </p:pic>
      <p:pic>
        <p:nvPicPr>
          <p:cNvPr id="5" name="~PP387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1481044966"/>
      </p:ext>
    </p:extLst>
  </p:cSld>
  <p:clrMapOvr>
    <a:masterClrMapping/>
  </p:clrMapOvr>
  <p:transition spd="med" advTm="253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37</a:t>
            </a:fld>
            <a:endParaRPr lang="en-US" dirty="0"/>
          </a:p>
        </p:txBody>
      </p:sp>
      <p:sp>
        <p:nvSpPr>
          <p:cNvPr id="2" name="TextBox 1"/>
          <p:cNvSpPr txBox="1"/>
          <p:nvPr/>
        </p:nvSpPr>
        <p:spPr>
          <a:xfrm>
            <a:off x="761719" y="609600"/>
            <a:ext cx="9218893" cy="4896725"/>
          </a:xfrm>
          <a:prstGeom prst="rect">
            <a:avLst/>
          </a:prstGeom>
          <a:noFill/>
        </p:spPr>
        <p:txBody>
          <a:bodyPr wrap="square" rtlCol="0">
            <a:spAutoFit/>
          </a:bodyPr>
          <a:lstStyle/>
          <a:p>
            <a:r>
              <a:rPr lang="en-US" sz="2400" b="1" dirty="0"/>
              <a:t>IS THERE AN IRS FILING REQUIREMENT FOR A CAFETERIA PLAN?</a:t>
            </a:r>
          </a:p>
          <a:p>
            <a:endParaRPr lang="en-US" sz="1000" dirty="0"/>
          </a:p>
          <a:p>
            <a:r>
              <a:rPr lang="en-US" sz="2400" b="1" dirty="0">
                <a:solidFill>
                  <a:srgbClr val="7030A0"/>
                </a:solidFill>
              </a:rPr>
              <a:t>Generally, No</a:t>
            </a:r>
            <a:r>
              <a:rPr lang="en-US" sz="2400" dirty="0">
                <a:solidFill>
                  <a:srgbClr val="7030A0"/>
                </a:solidFill>
              </a:rPr>
              <a:t>.</a:t>
            </a:r>
          </a:p>
          <a:p>
            <a:endParaRPr lang="en-US" sz="800" dirty="0"/>
          </a:p>
          <a:p>
            <a:pPr marL="231775" indent="-231775">
              <a:buFont typeface="Arial" pitchFamily="34" charset="0"/>
              <a:buChar char="•"/>
            </a:pPr>
            <a:r>
              <a:rPr lang="en-US" sz="2000" dirty="0"/>
              <a:t>If You Only Have a Cafeteria Plan, You are Not Required to File Form 5500 or Schedule F.</a:t>
            </a:r>
            <a:r>
              <a:rPr lang="en-US" dirty="0"/>
              <a:t> </a:t>
            </a:r>
          </a:p>
          <a:p>
            <a:pPr marL="231775" indent="-231775">
              <a:buFont typeface="Arial" pitchFamily="34" charset="0"/>
              <a:buChar char="•"/>
            </a:pPr>
            <a:endParaRPr lang="en-US" sz="800" dirty="0"/>
          </a:p>
          <a:p>
            <a:pPr marL="231775" indent="-231775">
              <a:buFont typeface="Arial" pitchFamily="34" charset="0"/>
              <a:buChar char="•"/>
            </a:pPr>
            <a:r>
              <a:rPr lang="en-US" sz="2000" dirty="0"/>
              <a:t>However, if You Have a </a:t>
            </a:r>
            <a:r>
              <a:rPr lang="en-US" sz="2000" dirty="0">
                <a:solidFill>
                  <a:srgbClr val="0000FF"/>
                </a:solidFill>
              </a:rPr>
              <a:t>Welfare Benefit Plan</a:t>
            </a:r>
            <a:r>
              <a:rPr lang="en-US" sz="2000" dirty="0"/>
              <a:t>, You May be Required Under Department of Labor Regulations to File a Return for That Plan. </a:t>
            </a:r>
          </a:p>
          <a:p>
            <a:pPr marL="231775" indent="-231775">
              <a:buFont typeface="Arial" pitchFamily="34" charset="0"/>
              <a:buChar char="•"/>
            </a:pPr>
            <a:endParaRPr lang="en-US" sz="800" dirty="0"/>
          </a:p>
          <a:p>
            <a:pPr marL="231775" indent="-231775">
              <a:buFont typeface="Arial" pitchFamily="34" charset="0"/>
              <a:buChar char="•"/>
            </a:pPr>
            <a:r>
              <a:rPr lang="en-US" sz="2000" dirty="0"/>
              <a:t>See the Form 5500 Instructions or Contact the U.S. Department of Labor for More Information. Assistance is Also Available From the IRS </a:t>
            </a:r>
            <a:r>
              <a:rPr lang="en-US" sz="2000" dirty="0">
                <a:ln>
                  <a:solidFill>
                    <a:srgbClr val="0000FF"/>
                  </a:solidFill>
                </a:ln>
                <a:solidFill>
                  <a:srgbClr val="7030A0"/>
                </a:solidFill>
                <a:hlinkClick r:id="rId4"/>
              </a:rPr>
              <a:t>Customer Account Services</a:t>
            </a:r>
            <a:r>
              <a:rPr lang="en-US" sz="2000" dirty="0">
                <a:ln>
                  <a:solidFill>
                    <a:srgbClr val="0000FF"/>
                  </a:solidFill>
                </a:ln>
                <a:solidFill>
                  <a:srgbClr val="7030A0"/>
                </a:solidFill>
              </a:rPr>
              <a:t> </a:t>
            </a:r>
            <a:r>
              <a:rPr lang="en-US" sz="2000" dirty="0"/>
              <a:t>Office.</a:t>
            </a:r>
          </a:p>
          <a:p>
            <a:pPr marL="231775" indent="-231775">
              <a:buFont typeface="Arial" pitchFamily="34" charset="0"/>
              <a:buChar char="•"/>
            </a:pPr>
            <a:endParaRPr lang="en-US" dirty="0"/>
          </a:p>
          <a:p>
            <a:pPr marL="231775" indent="-231775">
              <a:buFont typeface="Arial" pitchFamily="34" charset="0"/>
              <a:buChar char="•"/>
            </a:pPr>
            <a:r>
              <a:rPr lang="en-US" sz="2800" b="1" dirty="0">
                <a:solidFill>
                  <a:srgbClr val="C00000"/>
                </a:solidFill>
              </a:rPr>
              <a:t>HOWEVER:  </a:t>
            </a:r>
            <a:r>
              <a:rPr lang="en-US" sz="2800" b="1" u="sng" dirty="0">
                <a:solidFill>
                  <a:srgbClr val="7030A0"/>
                </a:solidFill>
              </a:rPr>
              <a:t>ALL</a:t>
            </a:r>
            <a:r>
              <a:rPr lang="en-US" sz="2800" b="1" dirty="0">
                <a:solidFill>
                  <a:srgbClr val="C00000"/>
                </a:solidFill>
              </a:rPr>
              <a:t> EMPLOYEES SHOULD BE NOTIFIED </a:t>
            </a:r>
            <a:r>
              <a:rPr lang="en-US" sz="2800" b="1" dirty="0">
                <a:solidFill>
                  <a:srgbClr val="0000FF"/>
                </a:solidFill>
              </a:rPr>
              <a:t>EVERY YEAR </a:t>
            </a:r>
            <a:r>
              <a:rPr lang="en-US" sz="2800" b="1" dirty="0">
                <a:solidFill>
                  <a:srgbClr val="C00000"/>
                </a:solidFill>
              </a:rPr>
              <a:t>OF THEIR ELIGIBILITY TO PARTICIPATE</a:t>
            </a:r>
          </a:p>
          <a:p>
            <a:pPr>
              <a:lnSpc>
                <a:spcPct val="90000"/>
              </a:lnSpc>
            </a:pP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3612" y="5257800"/>
            <a:ext cx="3048000" cy="1400175"/>
          </a:xfrm>
          <a:prstGeom prst="rect">
            <a:avLst/>
          </a:prstGeom>
        </p:spPr>
      </p:pic>
      <p:pic>
        <p:nvPicPr>
          <p:cNvPr id="5" name="~PP7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1741150" y="6410325"/>
            <a:ext cx="304800" cy="304800"/>
          </a:xfrm>
          <a:prstGeom prst="rect">
            <a:avLst/>
          </a:prstGeom>
        </p:spPr>
      </p:pic>
      <p:pic>
        <p:nvPicPr>
          <p:cNvPr id="6" name="Picture 5" descr="C:\Users\Business-HP1\AppData\Local\Microsoft\Windows\Temporary Internet Files\Content.IE5\0B1PLR5G\MC900441285[1].png"/>
          <p:cNvPicPr>
            <a:picLocks noChangeAspect="1" noChangeArrowheads="1"/>
          </p:cNvPicPr>
          <p:nvPr/>
        </p:nvPicPr>
        <p:blipFill>
          <a:blip r:embed="rId7" cstate="print"/>
          <a:srcRect/>
          <a:stretch>
            <a:fillRect/>
          </a:stretch>
        </p:blipFill>
        <p:spPr bwMode="auto">
          <a:xfrm>
            <a:off x="684212" y="5562600"/>
            <a:ext cx="762000" cy="762000"/>
          </a:xfrm>
          <a:prstGeom prst="rect">
            <a:avLst/>
          </a:prstGeom>
          <a:noFill/>
        </p:spPr>
      </p:pic>
    </p:spTree>
    <p:extLst>
      <p:ext uri="{BB962C8B-B14F-4D97-AF65-F5344CB8AC3E}">
        <p14:creationId xmlns:p14="http://schemas.microsoft.com/office/powerpoint/2010/main" val="3003356062"/>
      </p:ext>
    </p:extLst>
  </p:cSld>
  <p:clrMapOvr>
    <a:masterClrMapping/>
  </p:clrMapOvr>
  <p:transition spd="med" advTm="407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38</a:t>
            </a:fld>
            <a:endParaRPr lang="en-US" dirty="0"/>
          </a:p>
        </p:txBody>
      </p:sp>
      <p:sp>
        <p:nvSpPr>
          <p:cNvPr id="2" name="TextBox 1"/>
          <p:cNvSpPr txBox="1"/>
          <p:nvPr/>
        </p:nvSpPr>
        <p:spPr>
          <a:xfrm>
            <a:off x="379412" y="533400"/>
            <a:ext cx="9067800" cy="3333220"/>
          </a:xfrm>
          <a:prstGeom prst="rect">
            <a:avLst/>
          </a:prstGeom>
          <a:noFill/>
        </p:spPr>
        <p:txBody>
          <a:bodyPr wrap="square" rtlCol="0">
            <a:spAutoFit/>
          </a:bodyPr>
          <a:lstStyle/>
          <a:p>
            <a:pPr>
              <a:lnSpc>
                <a:spcPct val="90000"/>
              </a:lnSpc>
            </a:pPr>
            <a:r>
              <a:rPr lang="en-US" sz="4000" b="1" dirty="0"/>
              <a:t>REMEMBER</a:t>
            </a:r>
          </a:p>
          <a:p>
            <a:pPr>
              <a:lnSpc>
                <a:spcPct val="90000"/>
              </a:lnSpc>
            </a:pPr>
            <a:endParaRPr lang="en-US" sz="2400" b="1" dirty="0"/>
          </a:p>
          <a:p>
            <a:pPr>
              <a:lnSpc>
                <a:spcPct val="90000"/>
              </a:lnSpc>
            </a:pPr>
            <a:r>
              <a:rPr lang="en-US" sz="3200" b="1" dirty="0"/>
              <a:t>The Cafeteria Plan Must be Approved by the Board</a:t>
            </a:r>
          </a:p>
          <a:p>
            <a:pPr>
              <a:lnSpc>
                <a:spcPct val="90000"/>
              </a:lnSpc>
            </a:pPr>
            <a:endParaRPr lang="en-US" sz="1200" dirty="0"/>
          </a:p>
          <a:p>
            <a:pPr>
              <a:lnSpc>
                <a:spcPct val="90000"/>
              </a:lnSpc>
            </a:pPr>
            <a:endParaRPr lang="en-US" sz="1200" dirty="0"/>
          </a:p>
          <a:p>
            <a:pPr>
              <a:lnSpc>
                <a:spcPct val="90000"/>
              </a:lnSpc>
            </a:pPr>
            <a:r>
              <a:rPr lang="en-US" sz="3200" b="1" dirty="0"/>
              <a:t>The Board Must Also Approve the List of Qualified Benefits and Vendors for the Plan</a:t>
            </a:r>
          </a:p>
          <a:p>
            <a:pPr>
              <a:lnSpc>
                <a:spcPct val="90000"/>
              </a:lnSpc>
            </a:pP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7013" y="3810000"/>
            <a:ext cx="4114800" cy="2738914"/>
          </a:xfrm>
          <a:prstGeom prst="rect">
            <a:avLst/>
          </a:prstGeom>
        </p:spPr>
      </p:pic>
      <p:pic>
        <p:nvPicPr>
          <p:cNvPr id="5" name="~PP249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3723787561"/>
      </p:ext>
    </p:extLst>
  </p:cSld>
  <p:clrMapOvr>
    <a:masterClrMapping/>
  </p:clrMapOvr>
  <p:transition spd="med" advTm="104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C5"/>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39</a:t>
            </a:fld>
            <a:endParaRPr lang="en-US" dirty="0"/>
          </a:p>
        </p:txBody>
      </p:sp>
      <p:sp>
        <p:nvSpPr>
          <p:cNvPr id="2" name="TextBox 1"/>
          <p:cNvSpPr txBox="1"/>
          <p:nvPr/>
        </p:nvSpPr>
        <p:spPr>
          <a:xfrm>
            <a:off x="303212" y="533400"/>
            <a:ext cx="9296400" cy="5632311"/>
          </a:xfrm>
          <a:prstGeom prst="rect">
            <a:avLst/>
          </a:prstGeom>
          <a:noFill/>
        </p:spPr>
        <p:txBody>
          <a:bodyPr wrap="square" rtlCol="0">
            <a:spAutoFit/>
          </a:bodyPr>
          <a:lstStyle/>
          <a:p>
            <a:r>
              <a:rPr lang="en-US" sz="2000" b="1" dirty="0"/>
              <a:t>WHAT IS A FLEXIBLE SPENDING ARRANGEMENT?</a:t>
            </a:r>
          </a:p>
          <a:p>
            <a:endParaRPr lang="en-US" sz="800" dirty="0"/>
          </a:p>
          <a:p>
            <a:pPr marL="231775" indent="-231775">
              <a:buFont typeface="Arial" pitchFamily="34" charset="0"/>
              <a:buChar char="•"/>
            </a:pPr>
            <a:r>
              <a:rPr lang="en-US" sz="2000" dirty="0"/>
              <a:t>A </a:t>
            </a:r>
            <a:r>
              <a:rPr lang="en-US" sz="2000" dirty="0">
                <a:solidFill>
                  <a:srgbClr val="0000FF"/>
                </a:solidFill>
              </a:rPr>
              <a:t>Flexible Spending Arrangement (FSA) </a:t>
            </a:r>
            <a:r>
              <a:rPr lang="en-US" sz="2000" dirty="0"/>
              <a:t>is a Form of Cafeteria Plan Benefit, Funded by Salary Reduction, That Reimburses Employees for Expenses Incurred for Certain Qualified Benefits.</a:t>
            </a:r>
          </a:p>
          <a:p>
            <a:pPr marL="231775" indent="-231775">
              <a:buFont typeface="Arial" pitchFamily="34" charset="0"/>
              <a:buChar char="•"/>
            </a:pPr>
            <a:endParaRPr lang="en-US" sz="800" dirty="0"/>
          </a:p>
          <a:p>
            <a:pPr marL="231775" indent="-231775">
              <a:buFont typeface="Arial" pitchFamily="34" charset="0"/>
              <a:buChar char="•"/>
            </a:pPr>
            <a:r>
              <a:rPr lang="en-US" sz="2000" dirty="0"/>
              <a:t>A FSA may be Offered for </a:t>
            </a:r>
            <a:r>
              <a:rPr lang="en-US" sz="2000" dirty="0">
                <a:solidFill>
                  <a:srgbClr val="7030A0"/>
                </a:solidFill>
              </a:rPr>
              <a:t>Dependent Care Assistance, Adoption Assistance, And Medical Care Reimbursements</a:t>
            </a:r>
            <a:r>
              <a:rPr lang="en-US" sz="2000" dirty="0"/>
              <a:t>.  The Benefits are Subject to an Annual Maximum and are Generally Subject to an Annual “Use-or-lose” Rule.</a:t>
            </a:r>
            <a:r>
              <a:rPr lang="en-US" sz="2000" dirty="0">
                <a:solidFill>
                  <a:srgbClr val="C00000"/>
                </a:solidFill>
              </a:rPr>
              <a:t>**</a:t>
            </a:r>
            <a:r>
              <a:rPr lang="en-US" sz="2000" dirty="0"/>
              <a:t> </a:t>
            </a:r>
          </a:p>
          <a:p>
            <a:pPr marL="231775" indent="-231775">
              <a:buFont typeface="Arial" pitchFamily="34" charset="0"/>
              <a:buChar char="•"/>
            </a:pPr>
            <a:endParaRPr lang="en-US" sz="800" dirty="0"/>
          </a:p>
          <a:p>
            <a:pPr marL="231775" indent="-231775">
              <a:buFont typeface="Arial" pitchFamily="34" charset="0"/>
              <a:buChar char="•"/>
            </a:pPr>
            <a:r>
              <a:rPr lang="en-US" sz="2000" dirty="0"/>
              <a:t>The Maximum Amount of Reimbursement Which is Reasonably Available to a Participant for Such Coverage Must be Less than 500 Percent of the Value of the Coverage.</a:t>
            </a:r>
            <a:r>
              <a:rPr lang="en-US" dirty="0"/>
              <a:t> </a:t>
            </a:r>
          </a:p>
          <a:p>
            <a:pPr marL="231775" indent="-231775">
              <a:buFont typeface="Arial" pitchFamily="34" charset="0"/>
              <a:buChar char="•"/>
            </a:pPr>
            <a:endParaRPr lang="en-US" sz="800" dirty="0"/>
          </a:p>
          <a:p>
            <a:pPr marL="231775" indent="-231775">
              <a:buFont typeface="Arial" pitchFamily="34" charset="0"/>
              <a:buChar char="•"/>
            </a:pPr>
            <a:r>
              <a:rPr lang="en-US" sz="2000" dirty="0"/>
              <a:t>In the Case of an Insured Plan, The Maximum Amount Reasonably Available Must be Determined on the Basis of the Underlying Coverage. </a:t>
            </a:r>
          </a:p>
          <a:p>
            <a:pPr marL="231775" indent="-231775">
              <a:buFont typeface="Arial" pitchFamily="34" charset="0"/>
              <a:buChar char="•"/>
            </a:pPr>
            <a:endParaRPr lang="en-US" sz="800" dirty="0"/>
          </a:p>
          <a:p>
            <a:pPr marL="231775" indent="-231775">
              <a:buFont typeface="Arial" pitchFamily="34" charset="0"/>
              <a:buChar char="•"/>
            </a:pPr>
            <a:r>
              <a:rPr lang="en-US" sz="2000" dirty="0"/>
              <a:t>An FSA Cannot Provide a Cumulative Benefit to the Employee Beyond the Plan Year. </a:t>
            </a:r>
            <a:r>
              <a:rPr lang="en-US" sz="2000" dirty="0">
                <a:solidFill>
                  <a:srgbClr val="C00000"/>
                </a:solidFill>
              </a:rPr>
              <a:t>**</a:t>
            </a:r>
          </a:p>
          <a:p>
            <a:pPr marL="231775" indent="-231775">
              <a:buFont typeface="Arial" pitchFamily="34" charset="0"/>
              <a:buChar char="•"/>
            </a:pPr>
            <a:endParaRPr lang="en-US" sz="2000" dirty="0">
              <a:solidFill>
                <a:srgbClr val="C00000"/>
              </a:solidFill>
            </a:endParaRPr>
          </a:p>
          <a:p>
            <a:pPr marL="231775" indent="-231775">
              <a:buFont typeface="Arial" pitchFamily="34" charset="0"/>
              <a:buChar char="•"/>
            </a:pPr>
            <a:r>
              <a:rPr lang="en-US" sz="2000" dirty="0">
                <a:solidFill>
                  <a:srgbClr val="C00000"/>
                </a:solidFill>
              </a:rPr>
              <a:t>** SEE OPTIONS TO THIS ON THE FOLLOWING SLIDE</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3012" y="2743200"/>
            <a:ext cx="1419225" cy="1419225"/>
          </a:xfrm>
          <a:prstGeom prst="rect">
            <a:avLst/>
          </a:prstGeom>
        </p:spPr>
      </p:pic>
      <p:pic>
        <p:nvPicPr>
          <p:cNvPr id="5" name="~PP195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3342828178"/>
      </p:ext>
    </p:extLst>
  </p:cSld>
  <p:clrMapOvr>
    <a:masterClrMapping/>
  </p:clrMapOvr>
  <p:transition spd="med" advTm="648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C5"/>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4</a:t>
            </a:fld>
            <a:endParaRPr lang="en-US" dirty="0"/>
          </a:p>
        </p:txBody>
      </p:sp>
      <p:sp>
        <p:nvSpPr>
          <p:cNvPr id="6" name="TextBox 5"/>
          <p:cNvSpPr txBox="1"/>
          <p:nvPr/>
        </p:nvSpPr>
        <p:spPr>
          <a:xfrm>
            <a:off x="455612" y="533400"/>
            <a:ext cx="9067800" cy="5764399"/>
          </a:xfrm>
          <a:prstGeom prst="rect">
            <a:avLst/>
          </a:prstGeom>
          <a:noFill/>
        </p:spPr>
        <p:txBody>
          <a:bodyPr wrap="square" rtlCol="0">
            <a:spAutoFit/>
          </a:bodyPr>
          <a:lstStyle/>
          <a:p>
            <a:pPr>
              <a:lnSpc>
                <a:spcPct val="90000"/>
              </a:lnSpc>
            </a:pPr>
            <a:r>
              <a:rPr lang="en-US" sz="2400" b="1" dirty="0"/>
              <a:t>Payroll Data To Collect For And From Newly Hired Employees</a:t>
            </a:r>
          </a:p>
          <a:p>
            <a:pPr>
              <a:lnSpc>
                <a:spcPct val="90000"/>
              </a:lnSpc>
            </a:pPr>
            <a:endParaRPr lang="en-US" sz="1400" b="1" dirty="0"/>
          </a:p>
          <a:p>
            <a:pPr marL="342900" indent="-342900">
              <a:lnSpc>
                <a:spcPct val="90000"/>
              </a:lnSpc>
              <a:buFont typeface="Arial" panose="020B0604020202020204" pitchFamily="34" charset="0"/>
              <a:buChar char="•"/>
            </a:pPr>
            <a:r>
              <a:rPr lang="en-US" sz="2000" b="1" dirty="0"/>
              <a:t>I-9 Employment Eligibility Verification - Homeland Security Form </a:t>
            </a:r>
            <a:r>
              <a:rPr lang="en-US" sz="2000" b="1" dirty="0">
                <a:solidFill>
                  <a:srgbClr val="0000FF"/>
                </a:solidFill>
                <a:hlinkClick r:id="rId4">
                  <a:extLst>
                    <a:ext uri="{A12FA001-AC4F-418D-AE19-62706E023703}">
                      <ahyp:hlinkClr xmlns:ahyp="http://schemas.microsoft.com/office/drawing/2018/hyperlinkcolor" val="tx"/>
                    </a:ext>
                  </a:extLst>
                </a:hlinkClick>
              </a:rPr>
              <a:t>USCIS Form I-9</a:t>
            </a:r>
            <a:endParaRPr lang="en-US" b="1" dirty="0">
              <a:ln>
                <a:solidFill>
                  <a:srgbClr val="0000FF"/>
                </a:solidFill>
              </a:ln>
              <a:solidFill>
                <a:srgbClr val="0000FF"/>
              </a:solidFill>
            </a:endParaRPr>
          </a:p>
          <a:p>
            <a:pPr>
              <a:lnSpc>
                <a:spcPct val="90000"/>
              </a:lnSpc>
            </a:pPr>
            <a:endParaRPr lang="en-US" sz="1000" dirty="0"/>
          </a:p>
          <a:p>
            <a:pPr marL="800100" lvl="1" indent="-342900">
              <a:lnSpc>
                <a:spcPct val="90000"/>
              </a:lnSpc>
              <a:buFont typeface="Courier New" panose="02070309020205020404" pitchFamily="49" charset="0"/>
              <a:buChar char="o"/>
            </a:pPr>
            <a:r>
              <a:rPr lang="en-US" dirty="0">
                <a:solidFill>
                  <a:srgbClr val="C00000"/>
                </a:solidFill>
              </a:rPr>
              <a:t>Verifies Citizenship</a:t>
            </a:r>
          </a:p>
          <a:p>
            <a:pPr lvl="1">
              <a:lnSpc>
                <a:spcPct val="90000"/>
              </a:lnSpc>
            </a:pPr>
            <a:endParaRPr lang="en-US" sz="1050" dirty="0">
              <a:solidFill>
                <a:srgbClr val="C00000"/>
              </a:solidFill>
            </a:endParaRPr>
          </a:p>
          <a:p>
            <a:pPr marL="800100" lvl="1" indent="-342900">
              <a:lnSpc>
                <a:spcPct val="90000"/>
              </a:lnSpc>
              <a:buFont typeface="Courier New" panose="02070309020205020404" pitchFamily="49" charset="0"/>
              <a:buChar char="o"/>
            </a:pPr>
            <a:r>
              <a:rPr lang="en-US" dirty="0">
                <a:solidFill>
                  <a:srgbClr val="C00000"/>
                </a:solidFill>
              </a:rPr>
              <a:t>Make Sure you Have Verification Documentation to Accompany Form I-9</a:t>
            </a:r>
          </a:p>
          <a:p>
            <a:pPr lvl="1">
              <a:lnSpc>
                <a:spcPct val="90000"/>
              </a:lnSpc>
            </a:pPr>
            <a:endParaRPr lang="en-US" sz="1000" dirty="0">
              <a:solidFill>
                <a:srgbClr val="C00000"/>
              </a:solidFill>
            </a:endParaRPr>
          </a:p>
          <a:p>
            <a:pPr marL="342900" indent="-342900">
              <a:lnSpc>
                <a:spcPct val="90000"/>
              </a:lnSpc>
              <a:buFont typeface="Arial" panose="020B0604020202020204" pitchFamily="34" charset="0"/>
              <a:buChar char="•"/>
            </a:pPr>
            <a:endParaRPr lang="en-US" sz="2000" b="1" dirty="0"/>
          </a:p>
          <a:p>
            <a:pPr marL="342900" indent="-342900">
              <a:lnSpc>
                <a:spcPct val="90000"/>
              </a:lnSpc>
              <a:buFont typeface="Arial" panose="020B0604020202020204" pitchFamily="34" charset="0"/>
              <a:buChar char="•"/>
            </a:pPr>
            <a:r>
              <a:rPr lang="en-US" sz="2000" b="1" dirty="0"/>
              <a:t>Direct Deposit Form Completed if Appropriate</a:t>
            </a:r>
          </a:p>
          <a:p>
            <a:pPr marL="342900" indent="-342900">
              <a:lnSpc>
                <a:spcPct val="90000"/>
              </a:lnSpc>
              <a:buFont typeface="Arial" panose="020B0604020202020204" pitchFamily="34" charset="0"/>
              <a:buChar char="•"/>
            </a:pPr>
            <a:endParaRPr lang="en-US" sz="1000" b="1" dirty="0"/>
          </a:p>
          <a:p>
            <a:pPr marL="800100" lvl="1" indent="-342900">
              <a:lnSpc>
                <a:spcPct val="90000"/>
              </a:lnSpc>
              <a:buFont typeface="Courier New" panose="02070309020205020404" pitchFamily="49" charset="0"/>
              <a:buChar char="o"/>
            </a:pPr>
            <a:r>
              <a:rPr lang="en-US" sz="2000" dirty="0">
                <a:solidFill>
                  <a:srgbClr val="C00000"/>
                </a:solidFill>
              </a:rPr>
              <a:t>Copy of Voided Check</a:t>
            </a:r>
          </a:p>
          <a:p>
            <a:pPr marL="800100" lvl="1" indent="-342900">
              <a:lnSpc>
                <a:spcPct val="90000"/>
              </a:lnSpc>
              <a:buFont typeface="Courier New" panose="02070309020205020404" pitchFamily="49" charset="0"/>
              <a:buChar char="o"/>
            </a:pPr>
            <a:endParaRPr lang="en-US" sz="1000" dirty="0">
              <a:solidFill>
                <a:srgbClr val="C00000"/>
              </a:solidFill>
            </a:endParaRPr>
          </a:p>
          <a:p>
            <a:pPr marL="342900" indent="-342900">
              <a:lnSpc>
                <a:spcPct val="90000"/>
              </a:lnSpc>
              <a:buFont typeface="Arial" panose="020B0604020202020204" pitchFamily="34" charset="0"/>
              <a:buChar char="•"/>
            </a:pPr>
            <a:endParaRPr lang="en-US" sz="2000" b="1" dirty="0"/>
          </a:p>
          <a:p>
            <a:pPr marL="342900" indent="-342900">
              <a:lnSpc>
                <a:spcPct val="90000"/>
              </a:lnSpc>
              <a:buFont typeface="Arial" panose="020B0604020202020204" pitchFamily="34" charset="0"/>
              <a:buChar char="•"/>
            </a:pPr>
            <a:r>
              <a:rPr lang="en-US" sz="2000" b="1" dirty="0"/>
              <a:t>Cafeteria/Flex Spending Sign Up Form/Waiver</a:t>
            </a:r>
          </a:p>
          <a:p>
            <a:pPr marL="800100" lvl="1" indent="-342900">
              <a:lnSpc>
                <a:spcPct val="90000"/>
              </a:lnSpc>
              <a:spcBef>
                <a:spcPts val="1000"/>
              </a:spcBef>
              <a:buFont typeface="Courier New" panose="02070309020205020404" pitchFamily="49" charset="0"/>
              <a:buChar char="o"/>
            </a:pPr>
            <a:r>
              <a:rPr lang="en-US" sz="2000" dirty="0">
                <a:solidFill>
                  <a:srgbClr val="C00000"/>
                </a:solidFill>
              </a:rPr>
              <a:t>Eligibility Notice of Cafeteria Plan/Flex Spending Given to Employee</a:t>
            </a:r>
          </a:p>
          <a:p>
            <a:pPr marL="800100" lvl="1" indent="-342900">
              <a:lnSpc>
                <a:spcPct val="90000"/>
              </a:lnSpc>
              <a:spcBef>
                <a:spcPts val="1000"/>
              </a:spcBef>
              <a:buFont typeface="Courier New" panose="02070309020205020404" pitchFamily="49" charset="0"/>
              <a:buChar char="o"/>
            </a:pPr>
            <a:r>
              <a:rPr lang="en-US" sz="2000" dirty="0">
                <a:solidFill>
                  <a:srgbClr val="C00000"/>
                </a:solidFill>
              </a:rPr>
              <a:t>Health Insurance Application, Life Insurance Application, Aflac Applications, etc.</a:t>
            </a:r>
          </a:p>
          <a:p>
            <a:pPr marL="800100" lvl="1" indent="-342900">
              <a:lnSpc>
                <a:spcPct val="90000"/>
              </a:lnSpc>
              <a:spcBef>
                <a:spcPts val="1000"/>
              </a:spcBef>
              <a:buFont typeface="Courier New" panose="02070309020205020404" pitchFamily="49" charset="0"/>
              <a:buChar char="o"/>
            </a:pPr>
            <a:r>
              <a:rPr lang="en-US" sz="2000" dirty="0">
                <a:solidFill>
                  <a:srgbClr val="C00000"/>
                </a:solidFill>
              </a:rPr>
              <a:t>Cafeteria/Flexible Benefit Plan Summary Given to Employee</a:t>
            </a:r>
          </a:p>
          <a:p>
            <a:pPr>
              <a:lnSpc>
                <a:spcPct val="90000"/>
              </a:lnSpc>
              <a:spcBef>
                <a:spcPts val="1000"/>
              </a:spcBef>
            </a:pPr>
            <a:endParaRPr lang="en-US" sz="1000" dirty="0"/>
          </a:p>
          <a:p>
            <a:pPr marL="342900" indent="-342900">
              <a:lnSpc>
                <a:spcPct val="90000"/>
              </a:lnSpc>
              <a:buFont typeface="Arial" panose="020B0604020202020204" pitchFamily="34" charset="0"/>
              <a:buChar char="•"/>
            </a:pPr>
            <a:endParaRPr lang="en-US" sz="2000"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9612" y="762000"/>
            <a:ext cx="2057400" cy="1440180"/>
          </a:xfrm>
          <a:prstGeom prst="rect">
            <a:avLst/>
          </a:prstGeom>
        </p:spPr>
      </p:pic>
      <p:pic>
        <p:nvPicPr>
          <p:cNvPr id="7" name="~PP250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1741150" y="6410325"/>
            <a:ext cx="304800" cy="304800"/>
          </a:xfrm>
          <a:prstGeom prst="rect">
            <a:avLst/>
          </a:prstGeom>
        </p:spPr>
      </p:pic>
      <p:pic>
        <p:nvPicPr>
          <p:cNvPr id="8" name="Picture 7" descr="C:\Users\Business-HP1\AppData\Local\Microsoft\Windows\Temporary Internet Files\Content.IE5\0B1PLR5G\MC900441285[1].png"/>
          <p:cNvPicPr>
            <a:picLocks noChangeAspect="1" noChangeArrowheads="1"/>
          </p:cNvPicPr>
          <p:nvPr/>
        </p:nvPicPr>
        <p:blipFill>
          <a:blip r:embed="rId7" cstate="print"/>
          <a:srcRect/>
          <a:stretch>
            <a:fillRect/>
          </a:stretch>
        </p:blipFill>
        <p:spPr bwMode="auto">
          <a:xfrm>
            <a:off x="531812" y="5867400"/>
            <a:ext cx="762000" cy="762000"/>
          </a:xfrm>
          <a:prstGeom prst="rect">
            <a:avLst/>
          </a:prstGeom>
          <a:noFill/>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32612" y="2819400"/>
            <a:ext cx="2847975" cy="1286086"/>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42412" y="4559300"/>
            <a:ext cx="2133600" cy="1422400"/>
          </a:xfrm>
          <a:prstGeom prst="rect">
            <a:avLst/>
          </a:prstGeom>
        </p:spPr>
      </p:pic>
    </p:spTree>
    <p:extLst>
      <p:ext uri="{BB962C8B-B14F-4D97-AF65-F5344CB8AC3E}">
        <p14:creationId xmlns:p14="http://schemas.microsoft.com/office/powerpoint/2010/main" val="3731768266"/>
      </p:ext>
    </p:extLst>
  </p:cSld>
  <p:clrMapOvr>
    <a:masterClrMapping/>
  </p:clrMapOvr>
  <p:transition spd="med" advTm="744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40</a:t>
            </a:fld>
            <a:endParaRPr lang="en-US" dirty="0"/>
          </a:p>
        </p:txBody>
      </p:sp>
      <p:sp>
        <p:nvSpPr>
          <p:cNvPr id="2" name="TextBox 1"/>
          <p:cNvSpPr txBox="1"/>
          <p:nvPr/>
        </p:nvSpPr>
        <p:spPr>
          <a:xfrm>
            <a:off x="379412" y="152400"/>
            <a:ext cx="9296400" cy="6478697"/>
          </a:xfrm>
          <a:prstGeom prst="rect">
            <a:avLst/>
          </a:prstGeom>
          <a:noFill/>
        </p:spPr>
        <p:txBody>
          <a:bodyPr wrap="square" rtlCol="0">
            <a:spAutoFit/>
          </a:bodyPr>
          <a:lstStyle/>
          <a:p>
            <a:r>
              <a:rPr lang="en-US" sz="2800" b="1" dirty="0"/>
              <a:t>Cafeteria Plans Must:</a:t>
            </a:r>
          </a:p>
          <a:p>
            <a:pPr marL="231775" indent="-231775">
              <a:buFont typeface="Arial" pitchFamily="34" charset="0"/>
              <a:buChar char="•"/>
            </a:pPr>
            <a:r>
              <a:rPr lang="en-US" sz="2000" b="1" dirty="0">
                <a:solidFill>
                  <a:srgbClr val="0000FF"/>
                </a:solidFill>
              </a:rPr>
              <a:t>Have Elections Made In Writing Prior To The Start Of The “Plan Year”</a:t>
            </a:r>
          </a:p>
          <a:p>
            <a:pPr marL="688975" lvl="1" indent="-231775">
              <a:buFont typeface="Arial" pitchFamily="34" charset="0"/>
              <a:buChar char="•"/>
            </a:pPr>
            <a:r>
              <a:rPr lang="en-US" dirty="0"/>
              <a:t>Plan Year may Follow the Calendar Year, Fiscal Year, or Benefit Year</a:t>
            </a:r>
          </a:p>
          <a:p>
            <a:pPr lvl="1"/>
            <a:endParaRPr lang="en-US" sz="1000" b="1" dirty="0"/>
          </a:p>
          <a:p>
            <a:pPr marL="231775" indent="-231775">
              <a:buFont typeface="Arial" pitchFamily="34" charset="0"/>
              <a:buChar char="•"/>
            </a:pPr>
            <a:r>
              <a:rPr lang="en-US" sz="2000" b="1" dirty="0">
                <a:solidFill>
                  <a:srgbClr val="0000FF"/>
                </a:solidFill>
              </a:rPr>
              <a:t>** Have A “Use It Or Lose It” Feature</a:t>
            </a:r>
          </a:p>
          <a:p>
            <a:pPr marL="688975" lvl="1" indent="-231775">
              <a:buFont typeface="Arial" pitchFamily="34" charset="0"/>
              <a:buChar char="•"/>
            </a:pPr>
            <a:r>
              <a:rPr lang="en-US" dirty="0"/>
              <a:t>You Have to Incur the Expense Within The Plan Year, but You can Submit the Claims for Payment During the Grace Period.  Generally, </a:t>
            </a:r>
            <a:r>
              <a:rPr lang="en-US" dirty="0">
                <a:solidFill>
                  <a:srgbClr val="0000FF"/>
                </a:solidFill>
              </a:rPr>
              <a:t>90 Days </a:t>
            </a:r>
            <a:r>
              <a:rPr lang="en-US" dirty="0"/>
              <a:t>After the Last Day of The Plan Year.</a:t>
            </a:r>
          </a:p>
          <a:p>
            <a:pPr marL="231775" indent="-231775">
              <a:buFont typeface="Arial" pitchFamily="34" charset="0"/>
              <a:buChar char="•"/>
            </a:pPr>
            <a:endParaRPr lang="en-US" sz="1050" dirty="0"/>
          </a:p>
          <a:p>
            <a:pPr marL="688975" lvl="1" indent="-231775">
              <a:buFont typeface="Courier New" pitchFamily="49" charset="0"/>
              <a:buChar char="o"/>
            </a:pPr>
            <a:r>
              <a:rPr lang="en-US" dirty="0">
                <a:solidFill>
                  <a:srgbClr val="C00000"/>
                </a:solidFill>
              </a:rPr>
              <a:t>There Is A 2013 IRS Regulation That Could Affect This Feature for Your District.  See: </a:t>
            </a:r>
            <a:r>
              <a:rPr lang="en-US" dirty="0">
                <a:solidFill>
                  <a:srgbClr val="FF00FF"/>
                </a:solidFill>
                <a:effectLst>
                  <a:outerShdw blurRad="50800" dist="50800" dir="5400000" algn="ctr" rotWithShape="0">
                    <a:srgbClr val="0000FF"/>
                  </a:outerShdw>
                </a:effectLst>
                <a:hlinkClick r:id="rId4">
                  <a:extLst>
                    <a:ext uri="{A12FA001-AC4F-418D-AE19-62706E023703}">
                      <ahyp:hlinkClr xmlns:ahyp="http://schemas.microsoft.com/office/drawing/2018/hyperlinkcolor" val="tx"/>
                    </a:ext>
                  </a:extLst>
                </a:hlinkClick>
              </a:rPr>
              <a:t>http://www.irs.gov/irb/2013-47_IRB/ar10.html</a:t>
            </a:r>
            <a:endParaRPr lang="en-US" dirty="0">
              <a:solidFill>
                <a:srgbClr val="FF00FF"/>
              </a:solidFill>
              <a:effectLst>
                <a:outerShdw blurRad="50800" dist="50800" dir="5400000" algn="ctr" rotWithShape="0">
                  <a:srgbClr val="0000FF"/>
                </a:outerShdw>
              </a:effectLst>
            </a:endParaRPr>
          </a:p>
          <a:p>
            <a:pPr marL="914400" lvl="3"/>
            <a:endParaRPr lang="en-US" sz="1050" dirty="0">
              <a:effectLst>
                <a:outerShdw blurRad="50800" dist="50800" dir="5400000" algn="ctr" rotWithShape="0">
                  <a:srgbClr val="0000FF"/>
                </a:outerShdw>
              </a:effectLst>
            </a:endParaRPr>
          </a:p>
          <a:p>
            <a:pPr marL="914400" lvl="3"/>
            <a:r>
              <a:rPr lang="en-US" dirty="0">
                <a:solidFill>
                  <a:srgbClr val="C00000"/>
                </a:solidFill>
              </a:rPr>
              <a:t>The IRS has Implemented a Carryover Option </a:t>
            </a:r>
            <a:r>
              <a:rPr lang="en-US" dirty="0">
                <a:solidFill>
                  <a:srgbClr val="7030A0"/>
                </a:solidFill>
              </a:rPr>
              <a:t>(Up to $500) </a:t>
            </a:r>
            <a:r>
              <a:rPr lang="en-US" dirty="0">
                <a:solidFill>
                  <a:srgbClr val="C00000"/>
                </a:solidFill>
              </a:rPr>
              <a:t>for 125 Cafeteria Plans Offering a Flexible Spending Arrangement (FSA).  To Utilize the Carryover Option, the Cafeteria Plan </a:t>
            </a:r>
            <a:r>
              <a:rPr lang="en-US" b="1" dirty="0">
                <a:solidFill>
                  <a:srgbClr val="7030A0"/>
                </a:solidFill>
              </a:rPr>
              <a:t>MUST</a:t>
            </a:r>
            <a:r>
              <a:rPr lang="en-US" dirty="0">
                <a:solidFill>
                  <a:srgbClr val="C00000"/>
                </a:solidFill>
              </a:rPr>
              <a:t> be Amended to Set Forth the Carryover Option.</a:t>
            </a:r>
          </a:p>
          <a:p>
            <a:pPr marL="914400" lvl="3"/>
            <a:endParaRPr lang="en-US" sz="1050" dirty="0">
              <a:solidFill>
                <a:srgbClr val="C00000"/>
              </a:solidFill>
            </a:endParaRPr>
          </a:p>
          <a:p>
            <a:pPr marL="914400" lvl="3"/>
            <a:r>
              <a:rPr lang="en-US" dirty="0">
                <a:solidFill>
                  <a:srgbClr val="C00000"/>
                </a:solidFill>
              </a:rPr>
              <a:t>The Amendment Must be Adopted Before the Last Day of the Plan Year from Which Amounts May be Carried Over and May be Effective Retroactively to the First Day of That Plan Year, Provided Participants are Notified of the Carryover Provision.</a:t>
            </a:r>
          </a:p>
          <a:p>
            <a:pPr marL="914400" lvl="3"/>
            <a:endParaRPr lang="en-US" sz="1000" dirty="0">
              <a:effectLst>
                <a:outerShdw blurRad="50800" dist="50800" dir="5400000" algn="ctr" rotWithShape="0">
                  <a:srgbClr val="0000FF"/>
                </a:outerShdw>
              </a:effectLst>
            </a:endParaRPr>
          </a:p>
          <a:p>
            <a:pPr lvl="1"/>
            <a:r>
              <a:rPr lang="en-US" dirty="0">
                <a:solidFill>
                  <a:srgbClr val="7030A0"/>
                </a:solidFill>
              </a:rPr>
              <a:t>The Plan can </a:t>
            </a:r>
            <a:r>
              <a:rPr lang="en-US" b="1" dirty="0">
                <a:solidFill>
                  <a:srgbClr val="C00000"/>
                </a:solidFill>
              </a:rPr>
              <a:t>NOT</a:t>
            </a:r>
            <a:r>
              <a:rPr lang="en-US" dirty="0">
                <a:solidFill>
                  <a:srgbClr val="7030A0"/>
                </a:solidFill>
              </a:rPr>
              <a:t> Utilize the Carryover Option and Also Incorporate a Grace Period Option.</a:t>
            </a:r>
            <a:endParaRPr lang="en-US" dirty="0"/>
          </a:p>
        </p:txBody>
      </p:sp>
      <p:pic>
        <p:nvPicPr>
          <p:cNvPr id="5" name="~PP41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5812" y="2743200"/>
            <a:ext cx="1979171" cy="1485037"/>
          </a:xfrm>
          <a:prstGeom prst="rect">
            <a:avLst/>
          </a:prstGeom>
        </p:spPr>
      </p:pic>
    </p:spTree>
    <p:extLst>
      <p:ext uri="{BB962C8B-B14F-4D97-AF65-F5344CB8AC3E}">
        <p14:creationId xmlns:p14="http://schemas.microsoft.com/office/powerpoint/2010/main" val="1533839635"/>
      </p:ext>
    </p:extLst>
  </p:cSld>
  <p:clrMapOvr>
    <a:masterClrMapping/>
  </p:clrMapOvr>
  <p:transition spd="med" advTm="1253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41</a:t>
            </a:fld>
            <a:endParaRPr lang="en-US" dirty="0"/>
          </a:p>
        </p:txBody>
      </p:sp>
      <p:sp>
        <p:nvSpPr>
          <p:cNvPr id="2" name="TextBox 1"/>
          <p:cNvSpPr txBox="1"/>
          <p:nvPr/>
        </p:nvSpPr>
        <p:spPr>
          <a:xfrm>
            <a:off x="455612" y="304800"/>
            <a:ext cx="8763000" cy="5973943"/>
          </a:xfrm>
          <a:prstGeom prst="rect">
            <a:avLst/>
          </a:prstGeom>
          <a:noFill/>
        </p:spPr>
        <p:txBody>
          <a:bodyPr wrap="square" rtlCol="0">
            <a:spAutoFit/>
          </a:bodyPr>
          <a:lstStyle/>
          <a:p>
            <a:r>
              <a:rPr lang="en-US" sz="2200" b="1" dirty="0">
                <a:solidFill>
                  <a:srgbClr val="0000FF"/>
                </a:solidFill>
              </a:rPr>
              <a:t>WHAT REMUNERATION UNDER A CAFETERIA PLAN IS NOT SUBJECT TO FICA, FUTA, MEDICARE TAX OR INCOME TAX WITHHOLDING?</a:t>
            </a:r>
          </a:p>
          <a:p>
            <a:endParaRPr lang="en-US" sz="1000" dirty="0"/>
          </a:p>
          <a:p>
            <a:pPr marL="231775" indent="-231775">
              <a:buFont typeface="Arial" pitchFamily="34" charset="0"/>
              <a:buChar char="•"/>
            </a:pPr>
            <a:r>
              <a:rPr lang="en-US" sz="2000" dirty="0"/>
              <a:t>Generally, Qualified Benefits Under a Cafeteria Plan are </a:t>
            </a:r>
            <a:r>
              <a:rPr lang="en-US" sz="2000" b="1" dirty="0">
                <a:solidFill>
                  <a:srgbClr val="0000FF"/>
                </a:solidFill>
              </a:rPr>
              <a:t>NOT</a:t>
            </a:r>
            <a:r>
              <a:rPr lang="en-US" sz="2000" dirty="0"/>
              <a:t> Subject To FICA, FUTA, Medicare Tax, or Income Tax Withholding.  </a:t>
            </a:r>
          </a:p>
          <a:p>
            <a:pPr marL="231775" indent="-231775">
              <a:buFont typeface="Arial" pitchFamily="34" charset="0"/>
              <a:buChar char="•"/>
            </a:pPr>
            <a:endParaRPr lang="en-US" sz="800" dirty="0"/>
          </a:p>
          <a:p>
            <a:pPr marL="231775" indent="-231775">
              <a:buFont typeface="Arial" pitchFamily="34" charset="0"/>
              <a:buChar char="•"/>
            </a:pPr>
            <a:r>
              <a:rPr lang="en-US" sz="2000" dirty="0"/>
              <a:t>However, Group-Term Life Insurance That </a:t>
            </a:r>
            <a:r>
              <a:rPr lang="en-US" sz="2000" dirty="0">
                <a:solidFill>
                  <a:srgbClr val="0000FF"/>
                </a:solidFill>
              </a:rPr>
              <a:t>Exceeds $50,000 of Coverage </a:t>
            </a:r>
            <a:r>
              <a:rPr lang="en-US" sz="2000" b="1" dirty="0">
                <a:solidFill>
                  <a:srgbClr val="0000FF"/>
                </a:solidFill>
              </a:rPr>
              <a:t>IS</a:t>
            </a:r>
            <a:r>
              <a:rPr lang="en-US" sz="2000" dirty="0">
                <a:solidFill>
                  <a:srgbClr val="C00000"/>
                </a:solidFill>
              </a:rPr>
              <a:t> </a:t>
            </a:r>
            <a:r>
              <a:rPr lang="en-US" sz="2000" dirty="0"/>
              <a:t>Subject to Social Security and Medicare Taxes, but </a:t>
            </a:r>
            <a:r>
              <a:rPr lang="en-US" sz="2000" b="1" dirty="0">
                <a:solidFill>
                  <a:srgbClr val="0000FF"/>
                </a:solidFill>
              </a:rPr>
              <a:t>NOT</a:t>
            </a:r>
            <a:r>
              <a:rPr lang="en-US" sz="2000" dirty="0">
                <a:solidFill>
                  <a:srgbClr val="0000FF"/>
                </a:solidFill>
              </a:rPr>
              <a:t> </a:t>
            </a:r>
            <a:r>
              <a:rPr lang="en-US" sz="2000" dirty="0"/>
              <a:t>FUTA Tax or Income Tax Withholding, Even When Provided as</a:t>
            </a:r>
            <a:r>
              <a:rPr lang="en-US" dirty="0"/>
              <a:t> </a:t>
            </a:r>
            <a:r>
              <a:rPr lang="en-US" sz="2000" dirty="0"/>
              <a:t>a Qualified Benefit in a Cafeteria Plan.</a:t>
            </a:r>
            <a:r>
              <a:rPr lang="en-US" dirty="0"/>
              <a:t> </a:t>
            </a:r>
          </a:p>
          <a:p>
            <a:pPr marL="231775" indent="-231775">
              <a:buFont typeface="Arial" pitchFamily="34" charset="0"/>
              <a:buChar char="•"/>
            </a:pPr>
            <a:endParaRPr lang="en-US" sz="800" dirty="0"/>
          </a:p>
          <a:p>
            <a:pPr marL="231775" indent="-231775">
              <a:buFont typeface="Arial" pitchFamily="34" charset="0"/>
              <a:buChar char="•"/>
            </a:pPr>
            <a:r>
              <a:rPr lang="en-US" sz="2000" dirty="0"/>
              <a:t>Adoption Assistance Benefits Provided in a  Cafeteria Plan are Subject to Social Security, Medicare, and FUTA Taxes, but</a:t>
            </a:r>
            <a:r>
              <a:rPr lang="en-US" sz="2000" b="1" dirty="0"/>
              <a:t> </a:t>
            </a:r>
            <a:r>
              <a:rPr lang="en-US" sz="2000" b="1" dirty="0">
                <a:solidFill>
                  <a:srgbClr val="0000FF"/>
                </a:solidFill>
              </a:rPr>
              <a:t>NOT</a:t>
            </a:r>
            <a:r>
              <a:rPr lang="en-US" sz="2000" b="1" dirty="0"/>
              <a:t> </a:t>
            </a:r>
            <a:r>
              <a:rPr lang="en-US" sz="2000" dirty="0"/>
              <a:t>Income Tax Withholding.  </a:t>
            </a:r>
          </a:p>
          <a:p>
            <a:pPr marL="231775" indent="-231775">
              <a:buFont typeface="Arial" pitchFamily="34" charset="0"/>
              <a:buChar char="•"/>
            </a:pPr>
            <a:endParaRPr lang="en-US" sz="800" dirty="0"/>
          </a:p>
          <a:p>
            <a:pPr marL="231775" indent="-231775">
              <a:buFont typeface="Arial" pitchFamily="34" charset="0"/>
              <a:buChar char="•"/>
            </a:pPr>
            <a:r>
              <a:rPr lang="en-US" sz="2000" dirty="0">
                <a:solidFill>
                  <a:srgbClr val="0000FF"/>
                </a:solidFill>
              </a:rPr>
              <a:t>If An Employee Elects to Receive Cash (Cash Back Option) Instead of any Qualified Benefit, it is Treated as Wages Subject to all Employment Taxes.  </a:t>
            </a:r>
          </a:p>
          <a:p>
            <a:pPr marL="231775" indent="-231775">
              <a:buFont typeface="Arial" pitchFamily="34" charset="0"/>
              <a:buChar char="•"/>
            </a:pPr>
            <a:endParaRPr lang="en-US" sz="800" dirty="0">
              <a:solidFill>
                <a:srgbClr val="0000FF"/>
              </a:solidFill>
            </a:endParaRPr>
          </a:p>
          <a:p>
            <a:pPr marL="231775" indent="-231775">
              <a:buFont typeface="Arial" pitchFamily="34" charset="0"/>
              <a:buChar char="•"/>
            </a:pPr>
            <a:r>
              <a:rPr lang="en-US" sz="2000" dirty="0"/>
              <a:t>For More Information, See IRS </a:t>
            </a:r>
            <a:r>
              <a:rPr lang="en-US" sz="2000" dirty="0">
                <a:solidFill>
                  <a:srgbClr val="FF00FF"/>
                </a:solidFill>
                <a:effectLst>
                  <a:outerShdw blurRad="50800" dist="50800" dir="5400000" algn="ctr" rotWithShape="0">
                    <a:srgbClr val="0000FF"/>
                  </a:outerShdw>
                </a:effectLst>
                <a:hlinkClick r:id="rId4">
                  <a:extLst>
                    <a:ext uri="{A12FA001-AC4F-418D-AE19-62706E023703}">
                      <ahyp:hlinkClr xmlns:ahyp="http://schemas.microsoft.com/office/drawing/2018/hyperlinkcolor" val="tx"/>
                    </a:ext>
                  </a:extLst>
                </a:hlinkClick>
              </a:rPr>
              <a:t>Publication 535</a:t>
            </a:r>
            <a:r>
              <a:rPr lang="en-US" sz="2000" dirty="0"/>
              <a:t>, Chapter 5 Or </a:t>
            </a:r>
            <a:r>
              <a:rPr lang="en-US" sz="2000" dirty="0">
                <a:solidFill>
                  <a:srgbClr val="FF00FF"/>
                </a:solidFill>
                <a:effectLst>
                  <a:outerShdw blurRad="50800" dist="50800" dir="5400000" algn="ctr" rotWithShape="0">
                    <a:srgbClr val="0000FF"/>
                  </a:outerShdw>
                </a:effectLst>
                <a:hlinkClick r:id="rId5">
                  <a:extLst>
                    <a:ext uri="{A12FA001-AC4F-418D-AE19-62706E023703}">
                      <ahyp:hlinkClr xmlns:ahyp="http://schemas.microsoft.com/office/drawing/2018/hyperlinkcolor" val="tx"/>
                    </a:ext>
                  </a:extLst>
                </a:hlinkClick>
              </a:rPr>
              <a:t>Publication 15-a</a:t>
            </a:r>
            <a:r>
              <a:rPr lang="en-US" sz="2000" dirty="0">
                <a:solidFill>
                  <a:srgbClr val="FF00FF"/>
                </a:solidFill>
                <a:effectLst>
                  <a:outerShdw blurRad="50800" dist="50800" dir="5400000" algn="ctr" rotWithShape="0">
                    <a:srgbClr val="0000FF"/>
                  </a:outerShdw>
                </a:effectLst>
              </a:rPr>
              <a:t> </a:t>
            </a:r>
            <a:r>
              <a:rPr lang="en-US" dirty="0">
                <a:solidFill>
                  <a:srgbClr val="FF00FF"/>
                </a:solidFill>
              </a:rPr>
              <a:t>.</a:t>
            </a:r>
          </a:p>
          <a:p>
            <a:pPr>
              <a:lnSpc>
                <a:spcPct val="90000"/>
              </a:lnSpc>
            </a:pPr>
            <a:endParaRPr lang="en-US"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4812" y="2286000"/>
            <a:ext cx="2438400" cy="1621536"/>
          </a:xfrm>
          <a:prstGeom prst="rect">
            <a:avLst/>
          </a:prstGeom>
        </p:spPr>
      </p:pic>
      <p:pic>
        <p:nvPicPr>
          <p:cNvPr id="5" name="~PP328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4225739870"/>
      </p:ext>
    </p:extLst>
  </p:cSld>
  <p:clrMapOvr>
    <a:masterClrMapping/>
  </p:clrMapOvr>
  <p:transition spd="med" advTm="723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C5"/>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42</a:t>
            </a:fld>
            <a:endParaRPr lang="en-US" dirty="0"/>
          </a:p>
        </p:txBody>
      </p:sp>
      <p:sp>
        <p:nvSpPr>
          <p:cNvPr id="3" name="TextBox 2"/>
          <p:cNvSpPr txBox="1"/>
          <p:nvPr/>
        </p:nvSpPr>
        <p:spPr>
          <a:xfrm>
            <a:off x="379412" y="228600"/>
            <a:ext cx="9601200" cy="5576911"/>
          </a:xfrm>
          <a:prstGeom prst="rect">
            <a:avLst/>
          </a:prstGeom>
          <a:noFill/>
        </p:spPr>
        <p:txBody>
          <a:bodyPr wrap="square" rtlCol="0">
            <a:spAutoFit/>
          </a:bodyPr>
          <a:lstStyle/>
          <a:p>
            <a:pPr>
              <a:lnSpc>
                <a:spcPct val="90000"/>
              </a:lnSpc>
            </a:pPr>
            <a:r>
              <a:rPr lang="en-US" sz="3600" b="1" dirty="0">
                <a:solidFill>
                  <a:srgbClr val="C00000"/>
                </a:solidFill>
              </a:rPr>
              <a:t>Can a Cafeteria Plan Make Advance Reimbursements for Medical Expenses?</a:t>
            </a:r>
          </a:p>
          <a:p>
            <a:pPr>
              <a:lnSpc>
                <a:spcPct val="90000"/>
              </a:lnSpc>
            </a:pPr>
            <a:endParaRPr lang="en-US" dirty="0"/>
          </a:p>
          <a:p>
            <a:pPr>
              <a:lnSpc>
                <a:spcPct val="90000"/>
              </a:lnSpc>
            </a:pPr>
            <a:endParaRPr lang="en-US" dirty="0"/>
          </a:p>
          <a:p>
            <a:pPr>
              <a:lnSpc>
                <a:spcPct val="90000"/>
              </a:lnSpc>
            </a:pPr>
            <a:endParaRPr lang="en-US" dirty="0"/>
          </a:p>
          <a:p>
            <a:pPr algn="ctr">
              <a:lnSpc>
                <a:spcPct val="90000"/>
              </a:lnSpc>
            </a:pPr>
            <a:r>
              <a:rPr lang="en-US" sz="8000" b="1" dirty="0">
                <a:ln w="9525">
                  <a:solidFill>
                    <a:srgbClr val="FFFF00"/>
                  </a:solidFill>
                  <a:prstDash val="solid"/>
                </a:ln>
                <a:solidFill>
                  <a:srgbClr val="FF00FF"/>
                </a:solidFill>
                <a:effectLst>
                  <a:glow rad="101600">
                    <a:srgbClr val="FFFF00">
                      <a:alpha val="60000"/>
                    </a:srgbClr>
                  </a:glow>
                  <a:outerShdw blurRad="12700" dist="38100" dir="2700000" algn="tl" rotWithShape="0">
                    <a:schemeClr val="bg1">
                      <a:lumMod val="50000"/>
                    </a:schemeClr>
                  </a:outerShdw>
                </a:effectLst>
              </a:rPr>
              <a:t>NO!</a:t>
            </a:r>
          </a:p>
          <a:p>
            <a:pPr>
              <a:lnSpc>
                <a:spcPct val="90000"/>
              </a:lnSpc>
            </a:pPr>
            <a:endParaRPr lang="en-US" dirty="0"/>
          </a:p>
          <a:p>
            <a:pPr>
              <a:lnSpc>
                <a:spcPct val="90000"/>
              </a:lnSpc>
            </a:pPr>
            <a:endParaRPr lang="en-US" dirty="0"/>
          </a:p>
          <a:p>
            <a:pPr>
              <a:lnSpc>
                <a:spcPct val="90000"/>
              </a:lnSpc>
            </a:pPr>
            <a:endParaRPr lang="en-US" dirty="0"/>
          </a:p>
          <a:p>
            <a:pPr>
              <a:lnSpc>
                <a:spcPct val="90000"/>
              </a:lnSpc>
            </a:pPr>
            <a:r>
              <a:rPr lang="en-US" sz="3200" b="1" dirty="0">
                <a:solidFill>
                  <a:srgbClr val="0000FF"/>
                </a:solidFill>
              </a:rPr>
              <a:t>Employees Can Only be Reimbursed for </a:t>
            </a:r>
            <a:r>
              <a:rPr lang="en-US" sz="3200" b="1" dirty="0">
                <a:solidFill>
                  <a:srgbClr val="C00000"/>
                </a:solidFill>
              </a:rPr>
              <a:t>Allowable, Documented Expenses </a:t>
            </a:r>
            <a:r>
              <a:rPr lang="en-US" sz="3200" b="1" dirty="0">
                <a:solidFill>
                  <a:srgbClr val="0000FF"/>
                </a:solidFill>
              </a:rPr>
              <a:t>Incurred During the Plan Year, </a:t>
            </a:r>
            <a:r>
              <a:rPr lang="en-US" sz="3200" b="1" u="sng" dirty="0">
                <a:solidFill>
                  <a:srgbClr val="FF00FF"/>
                </a:solidFill>
              </a:rPr>
              <a:t>AFTER</a:t>
            </a:r>
            <a:r>
              <a:rPr lang="en-US" sz="3200" b="1" dirty="0">
                <a:solidFill>
                  <a:srgbClr val="C00000"/>
                </a:solidFill>
              </a:rPr>
              <a:t> the Expenses Have Been Substantiated.</a:t>
            </a:r>
          </a:p>
        </p:txBody>
      </p:sp>
      <p:pic>
        <p:nvPicPr>
          <p:cNvPr id="5" name="~PP316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6212" y="1524000"/>
            <a:ext cx="1981200" cy="1981200"/>
          </a:xfrm>
          <a:prstGeom prst="rect">
            <a:avLst/>
          </a:prstGeom>
        </p:spPr>
      </p:pic>
    </p:spTree>
    <p:extLst>
      <p:ext uri="{BB962C8B-B14F-4D97-AF65-F5344CB8AC3E}">
        <p14:creationId xmlns:p14="http://schemas.microsoft.com/office/powerpoint/2010/main" val="1411248570"/>
      </p:ext>
    </p:extLst>
  </p:cSld>
  <p:clrMapOvr>
    <a:masterClrMapping/>
  </p:clrMapOvr>
  <p:transition spd="med" advTm="488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C5"/>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FEFA0A-2F20-4B60-98C6-5FFDA469AA1C}" type="slidenum">
              <a:rPr lang="en-US" smtClean="0"/>
              <a:pPr/>
              <a:t>43</a:t>
            </a:fld>
            <a:endParaRPr lang="en-US" dirty="0"/>
          </a:p>
        </p:txBody>
      </p:sp>
      <p:sp>
        <p:nvSpPr>
          <p:cNvPr id="3" name="TextBox 2"/>
          <p:cNvSpPr txBox="1"/>
          <p:nvPr/>
        </p:nvSpPr>
        <p:spPr>
          <a:xfrm>
            <a:off x="303212" y="457200"/>
            <a:ext cx="9372600" cy="4524315"/>
          </a:xfrm>
          <a:prstGeom prst="rect">
            <a:avLst/>
          </a:prstGeom>
          <a:solidFill>
            <a:schemeClr val="accent5">
              <a:lumMod val="20000"/>
              <a:lumOff val="80000"/>
            </a:schemeClr>
          </a:solidFill>
        </p:spPr>
        <p:txBody>
          <a:bodyPr wrap="square" rtlCol="0">
            <a:spAutoFit/>
          </a:bodyPr>
          <a:lstStyle/>
          <a:p>
            <a:pPr>
              <a:lnSpc>
                <a:spcPct val="90000"/>
              </a:lnSpc>
            </a:pPr>
            <a:r>
              <a:rPr lang="en-US" sz="3200" b="1" dirty="0"/>
              <a:t>A Cafeteria Plan May Not Allow an Employee to Request Salary Reduction for a Health Flexible Spending Arrangement (FSA) in Excess of </a:t>
            </a:r>
            <a:r>
              <a:rPr lang="en-US" sz="3200" b="1" u="sng" dirty="0">
                <a:solidFill>
                  <a:srgbClr val="C00000"/>
                </a:solidFill>
              </a:rPr>
              <a:t>$3,050</a:t>
            </a:r>
            <a:r>
              <a:rPr lang="en-US" sz="3200" b="1" dirty="0">
                <a:solidFill>
                  <a:srgbClr val="C00000"/>
                </a:solidFill>
              </a:rPr>
              <a:t> </a:t>
            </a:r>
            <a:r>
              <a:rPr lang="en-US" sz="3200" b="1" dirty="0"/>
              <a:t>for 2023. </a:t>
            </a:r>
          </a:p>
          <a:p>
            <a:pPr>
              <a:lnSpc>
                <a:spcPct val="90000"/>
              </a:lnSpc>
            </a:pPr>
            <a:r>
              <a:rPr lang="en-US" sz="3200" b="1" dirty="0"/>
              <a:t> </a:t>
            </a:r>
            <a:endParaRPr lang="en-US" b="1" dirty="0"/>
          </a:p>
          <a:p>
            <a:pPr>
              <a:lnSpc>
                <a:spcPct val="90000"/>
              </a:lnSpc>
            </a:pPr>
            <a:r>
              <a:rPr lang="en-US" sz="3200" b="1" dirty="0"/>
              <a:t>A Cafeteria Plan That Doesn’t Limit Health FSA Contributions to This Dollar Limit </a:t>
            </a:r>
            <a:r>
              <a:rPr lang="en-US" sz="3200" b="1" u="sng" dirty="0">
                <a:solidFill>
                  <a:srgbClr val="C00000"/>
                </a:solidFill>
              </a:rPr>
              <a:t>ISN’T</a:t>
            </a:r>
            <a:r>
              <a:rPr lang="en-US" sz="3200" b="1" dirty="0"/>
              <a:t> a Cafeteria Plan and </a:t>
            </a:r>
            <a:r>
              <a:rPr lang="en-US" sz="3200" b="1" u="sng" dirty="0">
                <a:solidFill>
                  <a:srgbClr val="C00000"/>
                </a:solidFill>
              </a:rPr>
              <a:t>ALL</a:t>
            </a:r>
            <a:r>
              <a:rPr lang="en-US" sz="3200" b="1" dirty="0"/>
              <a:t> Benefits Offered Under the Plan are Includible in the Employee’s Gross Income!  </a:t>
            </a:r>
            <a:r>
              <a:rPr lang="en-US" sz="3200" b="1" dirty="0">
                <a:solidFill>
                  <a:srgbClr val="7030A0"/>
                </a:solidFill>
              </a:rPr>
              <a:t>In Other Words – </a:t>
            </a:r>
            <a:r>
              <a:rPr lang="en-US" sz="3200" b="1" dirty="0">
                <a:solidFill>
                  <a:srgbClr val="0000FF"/>
                </a:solidFill>
              </a:rPr>
              <a:t>TAXABLE INCOME</a:t>
            </a:r>
            <a:r>
              <a:rPr lang="en-US" sz="3200" b="1" dirty="0">
                <a:solidFill>
                  <a:srgbClr val="7030A0"/>
                </a:solidFill>
              </a:rPr>
              <a: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0612" y="3200400"/>
            <a:ext cx="1524000" cy="1524000"/>
          </a:xfrm>
          <a:prstGeom prst="rect">
            <a:avLst/>
          </a:prstGeom>
        </p:spPr>
      </p:pic>
      <p:pic>
        <p:nvPicPr>
          <p:cNvPr id="6" name="Audio 5">
            <a:hlinkClick r:id="" action="ppaction://media"/>
            <a:extLst>
              <a:ext uri="{FF2B5EF4-FFF2-40B4-BE49-F238E27FC236}">
                <a16:creationId xmlns:a16="http://schemas.microsoft.com/office/drawing/2014/main" id="{0C348B1A-8874-9A71-0F40-EBA2366C8A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873781116"/>
      </p:ext>
    </p:extLst>
  </p:cSld>
  <p:clrMapOvr>
    <a:masterClrMapping/>
  </p:clrMapOvr>
  <p:transition spd="med" advTm="510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C5"/>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44</a:t>
            </a:fld>
            <a:endParaRPr lang="en-US" dirty="0"/>
          </a:p>
        </p:txBody>
      </p:sp>
      <p:sp>
        <p:nvSpPr>
          <p:cNvPr id="2" name="TextBox 1"/>
          <p:cNvSpPr txBox="1"/>
          <p:nvPr/>
        </p:nvSpPr>
        <p:spPr>
          <a:xfrm>
            <a:off x="684212" y="762000"/>
            <a:ext cx="8763000" cy="4662815"/>
          </a:xfrm>
          <a:prstGeom prst="rect">
            <a:avLst/>
          </a:prstGeom>
          <a:solidFill>
            <a:srgbClr val="FFFFC5"/>
          </a:solidFill>
        </p:spPr>
        <p:txBody>
          <a:bodyPr wrap="square" rtlCol="0">
            <a:spAutoFit/>
          </a:bodyPr>
          <a:lstStyle/>
          <a:p>
            <a:pPr>
              <a:lnSpc>
                <a:spcPct val="90000"/>
              </a:lnSpc>
            </a:pPr>
            <a:r>
              <a:rPr lang="en-US" sz="2800" b="1" dirty="0"/>
              <a:t>What Happens if I Have $2,550 Medical Expense Benefit in 2021 and I Incur That Expense Within the First Month of Deductions?</a:t>
            </a:r>
          </a:p>
          <a:p>
            <a:pPr>
              <a:lnSpc>
                <a:spcPct val="90000"/>
              </a:lnSpc>
            </a:pPr>
            <a:endParaRPr lang="en-US" dirty="0"/>
          </a:p>
          <a:p>
            <a:pPr>
              <a:lnSpc>
                <a:spcPct val="90000"/>
              </a:lnSpc>
            </a:pPr>
            <a:r>
              <a:rPr lang="en-US" sz="2000" dirty="0"/>
              <a:t>You May Have Only $229.17 Deducted for Medical Expense Benefits Each Pay Month, but You can Claim the Entire $2,550 for Immediate Payment if you have a $2,750 Benefit once an Invoice for Services (work performed) is Presented.</a:t>
            </a:r>
          </a:p>
          <a:p>
            <a:pPr>
              <a:lnSpc>
                <a:spcPct val="90000"/>
              </a:lnSpc>
            </a:pPr>
            <a:endParaRPr lang="en-US" dirty="0"/>
          </a:p>
          <a:p>
            <a:pPr>
              <a:lnSpc>
                <a:spcPct val="90000"/>
              </a:lnSpc>
            </a:pPr>
            <a:r>
              <a:rPr lang="en-US" sz="2800" b="1" dirty="0"/>
              <a:t>Does it Work the Same Way for Dependent Care?</a:t>
            </a:r>
          </a:p>
          <a:p>
            <a:pPr>
              <a:lnSpc>
                <a:spcPct val="90000"/>
              </a:lnSpc>
            </a:pPr>
            <a:endParaRPr lang="en-US" dirty="0"/>
          </a:p>
          <a:p>
            <a:pPr>
              <a:lnSpc>
                <a:spcPct val="90000"/>
              </a:lnSpc>
            </a:pPr>
            <a:r>
              <a:rPr lang="en-US" sz="2400" b="1" dirty="0">
                <a:solidFill>
                  <a:srgbClr val="0000FF"/>
                </a:solidFill>
              </a:rPr>
              <a:t>No.</a:t>
            </a:r>
            <a:r>
              <a:rPr lang="en-US" sz="2000" b="1" dirty="0">
                <a:solidFill>
                  <a:srgbClr val="0000FF"/>
                </a:solidFill>
              </a:rPr>
              <a:t>  </a:t>
            </a:r>
            <a:r>
              <a:rPr lang="en-US" sz="2000" dirty="0"/>
              <a:t>You can Only Collect Payment Based on What has Been Deducted.  So, if you Have a Daycare Bill for $400 for the Month, but you Only Have a $200 Balance in Your Dependent Care Benefit, Only $200 can be Paid Until More Deductions are Made.</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579585">
            <a:off x="9752704" y="4716312"/>
            <a:ext cx="2120210" cy="1417007"/>
          </a:xfrm>
          <a:prstGeom prst="rect">
            <a:avLst/>
          </a:prstGeom>
        </p:spPr>
      </p:pic>
      <p:pic>
        <p:nvPicPr>
          <p:cNvPr id="5" name="Audio 4">
            <a:hlinkClick r:id="" action="ppaction://media"/>
            <a:extLst>
              <a:ext uri="{FF2B5EF4-FFF2-40B4-BE49-F238E27FC236}">
                <a16:creationId xmlns:a16="http://schemas.microsoft.com/office/drawing/2014/main" id="{46EB5151-3C82-49A0-BE26-E87FAFB9E9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370901602"/>
      </p:ext>
    </p:extLst>
  </p:cSld>
  <p:clrMapOvr>
    <a:masterClrMapping/>
  </p:clrMapOvr>
  <p:transition spd="med" advTm="656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1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47BFFC-5A8A-4A8D-86E6-105ACA7A375E}"/>
              </a:ext>
            </a:extLst>
          </p:cNvPr>
          <p:cNvSpPr>
            <a:spLocks noGrp="1"/>
          </p:cNvSpPr>
          <p:nvPr>
            <p:ph type="sldNum" sz="quarter" idx="12"/>
          </p:nvPr>
        </p:nvSpPr>
        <p:spPr/>
        <p:txBody>
          <a:bodyPr/>
          <a:lstStyle/>
          <a:p>
            <a:fld id="{81FEFA0A-2F20-4B60-98C6-5FFDA469AA1C}" type="slidenum">
              <a:rPr lang="en-US" smtClean="0"/>
              <a:pPr/>
              <a:t>45</a:t>
            </a:fld>
            <a:endParaRPr lang="en-US" dirty="0"/>
          </a:p>
        </p:txBody>
      </p:sp>
      <p:sp>
        <p:nvSpPr>
          <p:cNvPr id="3" name="TextBox 2">
            <a:extLst>
              <a:ext uri="{FF2B5EF4-FFF2-40B4-BE49-F238E27FC236}">
                <a16:creationId xmlns:a16="http://schemas.microsoft.com/office/drawing/2014/main" id="{45011BD4-ED47-4861-AC46-A4F4EFE84E2A}"/>
              </a:ext>
            </a:extLst>
          </p:cNvPr>
          <p:cNvSpPr txBox="1"/>
          <p:nvPr/>
        </p:nvSpPr>
        <p:spPr>
          <a:xfrm>
            <a:off x="631237" y="231971"/>
            <a:ext cx="9425575" cy="6394058"/>
          </a:xfrm>
          <a:prstGeom prst="rect">
            <a:avLst/>
          </a:prstGeom>
          <a:solidFill>
            <a:srgbClr val="FFFFC5"/>
          </a:solidFill>
        </p:spPr>
        <p:txBody>
          <a:bodyPr wrap="square" rtlCol="0">
            <a:spAutoFit/>
          </a:bodyPr>
          <a:lstStyle/>
          <a:p>
            <a:r>
              <a:rPr lang="en-US" sz="2800" b="1" dirty="0">
                <a:solidFill>
                  <a:schemeClr val="accent2">
                    <a:lumMod val="50000"/>
                  </a:schemeClr>
                </a:solidFill>
              </a:rPr>
              <a:t>DEPENDENT CARE MAXIMUM BENEFITS FOR 2020.</a:t>
            </a:r>
          </a:p>
          <a:p>
            <a:endParaRPr lang="en-US" sz="2000" b="1" dirty="0">
              <a:solidFill>
                <a:schemeClr val="accent2">
                  <a:lumMod val="50000"/>
                </a:schemeClr>
              </a:solidFill>
            </a:endParaRPr>
          </a:p>
          <a:p>
            <a:r>
              <a:rPr lang="en-US" sz="2000" b="1" dirty="0">
                <a:solidFill>
                  <a:schemeClr val="accent2">
                    <a:lumMod val="50000"/>
                  </a:schemeClr>
                </a:solidFill>
              </a:rPr>
              <a:t>Section 129(a)(2) Limits the Dependent Care Benefits that are Excludable from Income Tax to:</a:t>
            </a:r>
          </a:p>
          <a:p>
            <a:pPr marL="342900" indent="-342900">
              <a:buFont typeface="Arial" panose="020B0604020202020204" pitchFamily="34" charset="0"/>
              <a:buChar char="•"/>
            </a:pPr>
            <a:r>
              <a:rPr lang="en-US" sz="2000" b="1" dirty="0">
                <a:solidFill>
                  <a:srgbClr val="C00000"/>
                </a:solidFill>
              </a:rPr>
              <a:t>$5,000 for Married Filing Jointly</a:t>
            </a:r>
          </a:p>
          <a:p>
            <a:pPr marL="342900" indent="-342900">
              <a:buFont typeface="Arial" panose="020B0604020202020204" pitchFamily="34" charset="0"/>
              <a:buChar char="•"/>
            </a:pPr>
            <a:r>
              <a:rPr lang="en-US" sz="2000" b="1" dirty="0">
                <a:solidFill>
                  <a:srgbClr val="C00000"/>
                </a:solidFill>
              </a:rPr>
              <a:t>$2,500 for Filing Separately, or Single</a:t>
            </a:r>
          </a:p>
          <a:p>
            <a:endParaRPr lang="en-US" sz="1050" b="1" dirty="0">
              <a:solidFill>
                <a:schemeClr val="accent2">
                  <a:lumMod val="50000"/>
                </a:schemeClr>
              </a:solidFill>
            </a:endParaRPr>
          </a:p>
          <a:p>
            <a:r>
              <a:rPr lang="en-US" sz="2000" b="1" dirty="0">
                <a:solidFill>
                  <a:schemeClr val="accent2">
                    <a:lumMod val="50000"/>
                  </a:schemeClr>
                </a:solidFill>
              </a:rPr>
              <a:t>The Maximum Amount of Dependent Care Carry-Over Excludable from Income </a:t>
            </a:r>
            <a:r>
              <a:rPr lang="en-US" sz="2000" b="1" u="sng" dirty="0">
                <a:solidFill>
                  <a:srgbClr val="FF00FF"/>
                </a:solidFill>
              </a:rPr>
              <a:t>Was</a:t>
            </a:r>
            <a:r>
              <a:rPr lang="en-US" sz="2000" b="1" dirty="0">
                <a:solidFill>
                  <a:srgbClr val="FF00FF"/>
                </a:solidFill>
              </a:rPr>
              <a:t> </a:t>
            </a:r>
            <a:r>
              <a:rPr lang="en-US" sz="2000" b="1" dirty="0">
                <a:solidFill>
                  <a:schemeClr val="accent2">
                    <a:lumMod val="50000"/>
                  </a:schemeClr>
                </a:solidFill>
              </a:rPr>
              <a:t>Increased in 2021 &amp; 2022 and is Subject to a Percentage Based on MANY factors. </a:t>
            </a:r>
          </a:p>
          <a:p>
            <a:endParaRPr lang="en-US" sz="1050" b="1" dirty="0">
              <a:solidFill>
                <a:schemeClr val="accent2">
                  <a:lumMod val="50000"/>
                </a:schemeClr>
              </a:solidFill>
            </a:endParaRPr>
          </a:p>
          <a:p>
            <a:r>
              <a:rPr lang="en-US" sz="2000" b="1" dirty="0">
                <a:solidFill>
                  <a:schemeClr val="accent2">
                    <a:lumMod val="50000"/>
                  </a:schemeClr>
                </a:solidFill>
              </a:rPr>
              <a:t>This is Due to the Taxpayer Certainty &amp; Disaster Tax Relief Act of 2020.  This Potentially Raises the Limits to $10,500 for the Combined Two-Year Period.  Please See: </a:t>
            </a:r>
            <a:r>
              <a:rPr lang="en-US" sz="2000" b="1" dirty="0">
                <a:solidFill>
                  <a:srgbClr val="FF00FF"/>
                </a:solidFill>
                <a:hlinkClick r:id="rId2">
                  <a:extLst>
                    <a:ext uri="{A12FA001-AC4F-418D-AE19-62706E023703}">
                      <ahyp:hlinkClr xmlns:ahyp="http://schemas.microsoft.com/office/drawing/2018/hyperlinkcolor" val="tx"/>
                    </a:ext>
                  </a:extLst>
                </a:hlinkClick>
              </a:rPr>
              <a:t>https://www.irs.gov/irb/2021-21_IRB#NOT-2021-26</a:t>
            </a:r>
            <a:r>
              <a:rPr lang="en-US" sz="2000" b="1" dirty="0">
                <a:solidFill>
                  <a:srgbClr val="FF00FF"/>
                </a:solidFill>
              </a:rPr>
              <a:t> </a:t>
            </a:r>
            <a:r>
              <a:rPr lang="en-US" sz="2000" b="1" dirty="0">
                <a:solidFill>
                  <a:schemeClr val="accent2">
                    <a:lumMod val="50000"/>
                  </a:schemeClr>
                </a:solidFill>
              </a:rPr>
              <a:t>for More Information. </a:t>
            </a:r>
          </a:p>
          <a:p>
            <a:endParaRPr lang="en-US" sz="1050" b="1" dirty="0">
              <a:solidFill>
                <a:schemeClr val="accent2">
                  <a:lumMod val="50000"/>
                </a:schemeClr>
              </a:solidFill>
            </a:endParaRPr>
          </a:p>
          <a:p>
            <a:r>
              <a:rPr lang="en-US" sz="2000" b="1" dirty="0">
                <a:solidFill>
                  <a:schemeClr val="accent2">
                    <a:lumMod val="50000"/>
                  </a:schemeClr>
                </a:solidFill>
              </a:rPr>
              <a:t>For </a:t>
            </a:r>
            <a:r>
              <a:rPr lang="en-US" sz="2400" b="1" dirty="0">
                <a:solidFill>
                  <a:srgbClr val="FF00FF"/>
                </a:solidFill>
              </a:rPr>
              <a:t>2021</a:t>
            </a:r>
            <a:r>
              <a:rPr lang="en-US" sz="2000" b="1" dirty="0">
                <a:solidFill>
                  <a:schemeClr val="accent2">
                    <a:lumMod val="50000"/>
                  </a:schemeClr>
                </a:solidFill>
              </a:rPr>
              <a:t>, the Maximum Amount of Tax-Free Employer–Provided Dependent Care Benefits </a:t>
            </a:r>
            <a:r>
              <a:rPr lang="en-US" sz="2000" b="1" dirty="0">
                <a:solidFill>
                  <a:srgbClr val="FF00FF"/>
                </a:solidFill>
              </a:rPr>
              <a:t>Increased to $10,500</a:t>
            </a:r>
            <a:r>
              <a:rPr lang="en-US" sz="2000" b="1" dirty="0">
                <a:solidFill>
                  <a:schemeClr val="accent2">
                    <a:lumMod val="50000"/>
                  </a:schemeClr>
                </a:solidFill>
              </a:rPr>
              <a:t>.  Districts Must Adopt this Change for Workers to take advantage of this.  See: </a:t>
            </a:r>
            <a:r>
              <a:rPr lang="en-US" sz="2000" b="1" dirty="0">
                <a:solidFill>
                  <a:srgbClr val="FF00FF"/>
                </a:solidFill>
                <a:hlinkClick r:id="rId3">
                  <a:extLst>
                    <a:ext uri="{A12FA001-AC4F-418D-AE19-62706E023703}">
                      <ahyp:hlinkClr xmlns:ahyp="http://schemas.microsoft.com/office/drawing/2018/hyperlinkcolor" val="tx"/>
                    </a:ext>
                  </a:extLst>
                </a:hlinkClick>
              </a:rPr>
              <a:t>https://www.irs.gov/newsroom/looking-ahead-how-the-american-rescue-plan-affects-2021-taxes-part-1</a:t>
            </a:r>
            <a:r>
              <a:rPr lang="en-US" sz="2000" b="1" dirty="0">
                <a:solidFill>
                  <a:srgbClr val="FF00FF"/>
                </a:solidFill>
              </a:rPr>
              <a:t> </a:t>
            </a:r>
          </a:p>
        </p:txBody>
      </p:sp>
      <p:pic>
        <p:nvPicPr>
          <p:cNvPr id="5" name="Picture 4" descr="A picture containing text&#10;&#10;Description automatically generated">
            <a:extLst>
              <a:ext uri="{FF2B5EF4-FFF2-40B4-BE49-F238E27FC236}">
                <a16:creationId xmlns:a16="http://schemas.microsoft.com/office/drawing/2014/main" id="{E2DA2EB3-FDA7-450A-9EFA-E35CB0250C9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241424" y="990600"/>
            <a:ext cx="2455334" cy="1828800"/>
          </a:xfrm>
          <a:prstGeom prst="rect">
            <a:avLst/>
          </a:prstGeom>
        </p:spPr>
      </p:pic>
    </p:spTree>
    <p:extLst>
      <p:ext uri="{BB962C8B-B14F-4D97-AF65-F5344CB8AC3E}">
        <p14:creationId xmlns:p14="http://schemas.microsoft.com/office/powerpoint/2010/main" val="203583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46</a:t>
            </a:fld>
            <a:endParaRPr lang="en-US" dirty="0"/>
          </a:p>
        </p:txBody>
      </p:sp>
      <p:sp>
        <p:nvSpPr>
          <p:cNvPr id="2" name="TextBox 1"/>
          <p:cNvSpPr txBox="1"/>
          <p:nvPr/>
        </p:nvSpPr>
        <p:spPr>
          <a:xfrm>
            <a:off x="608012" y="381000"/>
            <a:ext cx="9067800" cy="5124480"/>
          </a:xfrm>
          <a:prstGeom prst="rect">
            <a:avLst/>
          </a:prstGeom>
          <a:noFill/>
        </p:spPr>
        <p:txBody>
          <a:bodyPr wrap="square" rtlCol="0">
            <a:spAutoFit/>
          </a:bodyPr>
          <a:lstStyle/>
          <a:p>
            <a:pPr>
              <a:lnSpc>
                <a:spcPct val="90000"/>
              </a:lnSpc>
            </a:pPr>
            <a:r>
              <a:rPr lang="en-US" sz="2400" b="1" dirty="0">
                <a:solidFill>
                  <a:srgbClr val="0000FF"/>
                </a:solidFill>
              </a:rPr>
              <a:t>Medical Spending and Dependent Care Options – How to Track</a:t>
            </a:r>
          </a:p>
          <a:p>
            <a:pPr>
              <a:lnSpc>
                <a:spcPct val="90000"/>
              </a:lnSpc>
            </a:pPr>
            <a:endParaRPr lang="en-US" sz="1050" dirty="0"/>
          </a:p>
          <a:p>
            <a:pPr>
              <a:lnSpc>
                <a:spcPct val="90000"/>
              </a:lnSpc>
            </a:pPr>
            <a:r>
              <a:rPr lang="en-US" dirty="0"/>
              <a:t>More and More Districts are Utilizing a Third Party to Oversee the Payment of These Benefits.  However, if Your District Tracks Deductions and Makes the Payments, this Slide is for You.</a:t>
            </a:r>
          </a:p>
          <a:p>
            <a:pPr>
              <a:lnSpc>
                <a:spcPct val="90000"/>
              </a:lnSpc>
            </a:pPr>
            <a:endParaRPr lang="en-US" sz="1050" dirty="0"/>
          </a:p>
          <a:p>
            <a:pPr marL="285750" indent="-285750">
              <a:lnSpc>
                <a:spcPct val="90000"/>
              </a:lnSpc>
              <a:buFont typeface="Arial" panose="020B0604020202020204" pitchFamily="34" charset="0"/>
              <a:buChar char="•"/>
            </a:pPr>
            <a:r>
              <a:rPr lang="en-US" dirty="0">
                <a:solidFill>
                  <a:srgbClr val="C00000"/>
                </a:solidFill>
              </a:rPr>
              <a:t>At Least Quarterly, Print a Summary of the Deductions, Payments, and Balances for Employees</a:t>
            </a:r>
          </a:p>
          <a:p>
            <a:pPr>
              <a:lnSpc>
                <a:spcPct val="90000"/>
              </a:lnSpc>
            </a:pPr>
            <a:endParaRPr lang="en-US" sz="1050" dirty="0"/>
          </a:p>
          <a:p>
            <a:pPr marL="285750" indent="-285750">
              <a:lnSpc>
                <a:spcPct val="90000"/>
              </a:lnSpc>
              <a:buFont typeface="Arial" panose="020B0604020202020204" pitchFamily="34" charset="0"/>
              <a:buChar char="•"/>
            </a:pPr>
            <a:r>
              <a:rPr lang="en-US" dirty="0">
                <a:solidFill>
                  <a:srgbClr val="C00000"/>
                </a:solidFill>
              </a:rPr>
              <a:t>Prior to the End of the Plan Year, Remind Employees of the “Use it or Lose it”, or “Carryover” Feature Along With Balances</a:t>
            </a:r>
          </a:p>
          <a:p>
            <a:pPr>
              <a:lnSpc>
                <a:spcPct val="90000"/>
              </a:lnSpc>
            </a:pPr>
            <a:endParaRPr lang="en-US" sz="1050" dirty="0"/>
          </a:p>
          <a:p>
            <a:pPr>
              <a:lnSpc>
                <a:spcPct val="90000"/>
              </a:lnSpc>
            </a:pPr>
            <a:r>
              <a:rPr lang="en-US" sz="2000" b="1" dirty="0">
                <a:solidFill>
                  <a:srgbClr val="0000FF"/>
                </a:solidFill>
              </a:rPr>
              <a:t>Create a Binder that Tracks Employee Accounts for the Auditor </a:t>
            </a:r>
          </a:p>
          <a:p>
            <a:pPr marL="285750" indent="-285750">
              <a:lnSpc>
                <a:spcPct val="90000"/>
              </a:lnSpc>
              <a:spcBef>
                <a:spcPts val="600"/>
              </a:spcBef>
              <a:buFont typeface="Arial" panose="020B0604020202020204" pitchFamily="34" charset="0"/>
              <a:buChar char="•"/>
            </a:pPr>
            <a:r>
              <a:rPr lang="en-US" dirty="0"/>
              <a:t>Deductions</a:t>
            </a:r>
          </a:p>
          <a:p>
            <a:pPr marL="285750" indent="-285750">
              <a:lnSpc>
                <a:spcPct val="90000"/>
              </a:lnSpc>
              <a:spcBef>
                <a:spcPts val="600"/>
              </a:spcBef>
              <a:buFont typeface="Arial" panose="020B0604020202020204" pitchFamily="34" charset="0"/>
              <a:buChar char="•"/>
            </a:pPr>
            <a:r>
              <a:rPr lang="en-US" dirty="0"/>
              <a:t>Reimbursements</a:t>
            </a:r>
          </a:p>
          <a:p>
            <a:pPr marL="285750" indent="-285750">
              <a:lnSpc>
                <a:spcPct val="90000"/>
              </a:lnSpc>
              <a:spcBef>
                <a:spcPts val="600"/>
              </a:spcBef>
              <a:buFont typeface="Arial" panose="020B0604020202020204" pitchFamily="34" charset="0"/>
              <a:buChar char="•"/>
            </a:pPr>
            <a:r>
              <a:rPr lang="en-US" dirty="0"/>
              <a:t>Balances</a:t>
            </a:r>
          </a:p>
          <a:p>
            <a:pPr marL="285750" indent="-285750">
              <a:lnSpc>
                <a:spcPct val="90000"/>
              </a:lnSpc>
              <a:spcBef>
                <a:spcPts val="600"/>
              </a:spcBef>
              <a:buFont typeface="Arial" panose="020B0604020202020204" pitchFamily="34" charset="0"/>
              <a:buChar char="•"/>
            </a:pPr>
            <a:r>
              <a:rPr lang="en-US" dirty="0"/>
              <a:t>Copies of the Reimbursement Requests and Supporting Information</a:t>
            </a:r>
          </a:p>
          <a:p>
            <a:pPr marL="285750" indent="-285750">
              <a:lnSpc>
                <a:spcPct val="90000"/>
              </a:lnSpc>
              <a:spcBef>
                <a:spcPts val="600"/>
              </a:spcBef>
              <a:buFont typeface="Arial" panose="020B0604020202020204" pitchFamily="34" charset="0"/>
              <a:buChar char="•"/>
            </a:pPr>
            <a:r>
              <a:rPr lang="en-US" dirty="0"/>
              <a:t>Copy of the Checks</a:t>
            </a:r>
          </a:p>
          <a:p>
            <a:pPr marL="285750" indent="-285750">
              <a:lnSpc>
                <a:spcPct val="90000"/>
              </a:lnSpc>
              <a:spcBef>
                <a:spcPts val="600"/>
              </a:spcBef>
              <a:buFont typeface="Arial" panose="020B0604020202020204" pitchFamily="34" charset="0"/>
              <a:buChar char="•"/>
            </a:pPr>
            <a:r>
              <a:rPr lang="en-US" dirty="0"/>
              <a:t>Note When Employees were Notified of the Summary of Deductions</a:t>
            </a:r>
          </a:p>
        </p:txBody>
      </p:sp>
      <p:pic>
        <p:nvPicPr>
          <p:cNvPr id="5" name="Picture 2" descr="C:\Users\Business-HP1\AppData\Local\Microsoft\Windows\Temporary Internet Files\Content.IE5\0T8B6DHC\MC900441285[2].png"/>
          <p:cNvPicPr>
            <a:picLocks noChangeAspect="1" noChangeArrowheads="1"/>
          </p:cNvPicPr>
          <p:nvPr/>
        </p:nvPicPr>
        <p:blipFill>
          <a:blip r:embed="rId4" cstate="print"/>
          <a:srcRect/>
          <a:stretch>
            <a:fillRect/>
          </a:stretch>
        </p:blipFill>
        <p:spPr bwMode="auto">
          <a:xfrm>
            <a:off x="304800" y="5945188"/>
            <a:ext cx="760412" cy="760412"/>
          </a:xfrm>
          <a:prstGeom prst="rect">
            <a:avLst/>
          </a:prstGeom>
          <a:noFill/>
        </p:spPr>
      </p:pic>
      <p:pic>
        <p:nvPicPr>
          <p:cNvPr id="6" name="~PP225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2412" y="2590800"/>
            <a:ext cx="1504950" cy="2295525"/>
          </a:xfrm>
          <a:prstGeom prst="rect">
            <a:avLst/>
          </a:prstGeom>
        </p:spPr>
      </p:pic>
    </p:spTree>
    <p:extLst>
      <p:ext uri="{BB962C8B-B14F-4D97-AF65-F5344CB8AC3E}">
        <p14:creationId xmlns:p14="http://schemas.microsoft.com/office/powerpoint/2010/main" val="3368078782"/>
      </p:ext>
    </p:extLst>
  </p:cSld>
  <p:clrMapOvr>
    <a:masterClrMapping/>
  </p:clrMapOvr>
  <p:transition spd="med" advTm="576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47</a:t>
            </a:fld>
            <a:endParaRPr lang="en-US" dirty="0"/>
          </a:p>
        </p:txBody>
      </p:sp>
      <p:sp>
        <p:nvSpPr>
          <p:cNvPr id="2" name="TextBox 1"/>
          <p:cNvSpPr txBox="1"/>
          <p:nvPr/>
        </p:nvSpPr>
        <p:spPr>
          <a:xfrm>
            <a:off x="455613" y="304800"/>
            <a:ext cx="9601200" cy="6179384"/>
          </a:xfrm>
          <a:prstGeom prst="rect">
            <a:avLst/>
          </a:prstGeom>
          <a:noFill/>
        </p:spPr>
        <p:txBody>
          <a:bodyPr wrap="square" rtlCol="0">
            <a:spAutoFit/>
          </a:bodyPr>
          <a:lstStyle/>
          <a:p>
            <a:pPr>
              <a:lnSpc>
                <a:spcPct val="90000"/>
              </a:lnSpc>
            </a:pPr>
            <a:r>
              <a:rPr lang="en-US" sz="2800" b="1" dirty="0"/>
              <a:t>Questions I Receive at NDSBA  </a:t>
            </a:r>
          </a:p>
          <a:p>
            <a:pPr>
              <a:lnSpc>
                <a:spcPct val="90000"/>
              </a:lnSpc>
            </a:pPr>
            <a:endParaRPr lang="en-US" sz="1400" dirty="0"/>
          </a:p>
          <a:p>
            <a:pPr>
              <a:lnSpc>
                <a:spcPct val="90000"/>
              </a:lnSpc>
            </a:pPr>
            <a:r>
              <a:rPr lang="en-US" b="1" dirty="0">
                <a:solidFill>
                  <a:srgbClr val="0000FF"/>
                </a:solidFill>
              </a:rPr>
              <a:t>A Teacher/Staff Member is Leaving the District Before the End of the Term.  Should I Just Pay the Benefits Out?</a:t>
            </a:r>
          </a:p>
          <a:p>
            <a:pPr>
              <a:lnSpc>
                <a:spcPct val="90000"/>
              </a:lnSpc>
            </a:pPr>
            <a:endParaRPr lang="en-US" sz="1050" b="1" dirty="0">
              <a:solidFill>
                <a:srgbClr val="C00000"/>
              </a:solidFill>
            </a:endParaRPr>
          </a:p>
          <a:p>
            <a:pPr marL="346075">
              <a:lnSpc>
                <a:spcPct val="90000"/>
              </a:lnSpc>
            </a:pPr>
            <a:r>
              <a:rPr lang="en-US" b="1" dirty="0">
                <a:solidFill>
                  <a:srgbClr val="7030A0"/>
                </a:solidFill>
              </a:rPr>
              <a:t>If the Employee is a </a:t>
            </a:r>
            <a:r>
              <a:rPr lang="en-US" b="1" dirty="0">
                <a:solidFill>
                  <a:srgbClr val="0000FF"/>
                </a:solidFill>
              </a:rPr>
              <a:t>Teacher/Administrator</a:t>
            </a:r>
          </a:p>
          <a:p>
            <a:pPr lvl="1">
              <a:lnSpc>
                <a:spcPct val="90000"/>
              </a:lnSpc>
            </a:pPr>
            <a:endParaRPr lang="en-US" sz="1050" dirty="0">
              <a:solidFill>
                <a:srgbClr val="7030A0"/>
              </a:solidFill>
            </a:endParaRPr>
          </a:p>
          <a:p>
            <a:pPr marL="346075" lvl="1">
              <a:lnSpc>
                <a:spcPct val="90000"/>
              </a:lnSpc>
            </a:pPr>
            <a:r>
              <a:rPr lang="en-US" dirty="0">
                <a:solidFill>
                  <a:srgbClr val="7030A0"/>
                </a:solidFill>
              </a:rPr>
              <a:t>They are Subject to the Negotiated Agreement or Their Individual Contract.  They Should be Compensated for Actual Days Worked Out of the Total Contracted Days.</a:t>
            </a:r>
            <a:r>
              <a:rPr lang="en-US" b="1" dirty="0">
                <a:solidFill>
                  <a:srgbClr val="C00000"/>
                </a:solidFill>
              </a:rPr>
              <a:t> </a:t>
            </a:r>
          </a:p>
          <a:p>
            <a:pPr marL="346075" lvl="1">
              <a:lnSpc>
                <a:spcPct val="90000"/>
              </a:lnSpc>
            </a:pPr>
            <a:endParaRPr lang="en-US" sz="1050" b="1" dirty="0">
              <a:solidFill>
                <a:srgbClr val="C00000"/>
              </a:solidFill>
            </a:endParaRPr>
          </a:p>
          <a:p>
            <a:pPr marL="285750" lvl="1" indent="-285750">
              <a:lnSpc>
                <a:spcPct val="90000"/>
              </a:lnSpc>
              <a:buFont typeface="Arial" panose="020B0604020202020204" pitchFamily="34" charset="0"/>
              <a:buChar char="•"/>
            </a:pPr>
            <a:r>
              <a:rPr lang="en-US" dirty="0">
                <a:solidFill>
                  <a:srgbClr val="C00000"/>
                </a:solidFill>
              </a:rPr>
              <a:t>All </a:t>
            </a:r>
            <a:r>
              <a:rPr lang="en-US" b="1" dirty="0">
                <a:solidFill>
                  <a:srgbClr val="0000FF"/>
                </a:solidFill>
              </a:rPr>
              <a:t>EARNED</a:t>
            </a:r>
            <a:r>
              <a:rPr lang="en-US" dirty="0">
                <a:solidFill>
                  <a:srgbClr val="C00000"/>
                </a:solidFill>
              </a:rPr>
              <a:t> Personal/Vacation Time Should be Paid.  Sick Leave, and Other Leaves are </a:t>
            </a:r>
            <a:r>
              <a:rPr lang="en-US" b="1" dirty="0">
                <a:solidFill>
                  <a:srgbClr val="7030A0"/>
                </a:solidFill>
              </a:rPr>
              <a:t>NOT</a:t>
            </a:r>
            <a:r>
              <a:rPr lang="en-US" dirty="0">
                <a:solidFill>
                  <a:srgbClr val="7030A0"/>
                </a:solidFill>
              </a:rPr>
              <a:t> </a:t>
            </a:r>
            <a:r>
              <a:rPr lang="en-US" dirty="0">
                <a:solidFill>
                  <a:srgbClr val="C00000"/>
                </a:solidFill>
              </a:rPr>
              <a:t>Mandated to be Paid Out, Unless the Negotiated Agreement or Their Contract States Differently.</a:t>
            </a:r>
          </a:p>
          <a:p>
            <a:pPr marL="171450" lvl="1" indent="-171450">
              <a:lnSpc>
                <a:spcPct val="90000"/>
              </a:lnSpc>
              <a:buFont typeface="Arial" panose="020B0604020202020204" pitchFamily="34" charset="0"/>
              <a:buChar char="•"/>
            </a:pPr>
            <a:endParaRPr lang="en-US" sz="1050" dirty="0">
              <a:solidFill>
                <a:srgbClr val="C00000"/>
              </a:solidFill>
            </a:endParaRPr>
          </a:p>
          <a:p>
            <a:pPr marL="285750" lvl="1" indent="-285750">
              <a:lnSpc>
                <a:spcPct val="90000"/>
              </a:lnSpc>
              <a:buFont typeface="Arial" panose="020B0604020202020204" pitchFamily="34" charset="0"/>
              <a:buChar char="•"/>
            </a:pPr>
            <a:r>
              <a:rPr lang="en-US" dirty="0">
                <a:solidFill>
                  <a:srgbClr val="C00000"/>
                </a:solidFill>
              </a:rPr>
              <a:t>Review the Negotiated Agreement/Contract for </a:t>
            </a:r>
            <a:r>
              <a:rPr lang="en-US" dirty="0">
                <a:solidFill>
                  <a:srgbClr val="0000FF"/>
                </a:solidFill>
              </a:rPr>
              <a:t>Liquidated Damages Clause</a:t>
            </a:r>
            <a:r>
              <a:rPr lang="en-US" dirty="0">
                <a:solidFill>
                  <a:srgbClr val="C00000"/>
                </a:solidFill>
              </a:rPr>
              <a:t>.  </a:t>
            </a:r>
          </a:p>
          <a:p>
            <a:pPr marL="171450" lvl="1" indent="-171450">
              <a:lnSpc>
                <a:spcPct val="90000"/>
              </a:lnSpc>
              <a:buFont typeface="Arial" panose="020B0604020202020204" pitchFamily="34" charset="0"/>
              <a:buChar char="•"/>
            </a:pPr>
            <a:endParaRPr lang="en-US" sz="1050" dirty="0">
              <a:solidFill>
                <a:srgbClr val="C00000"/>
              </a:solidFill>
            </a:endParaRPr>
          </a:p>
          <a:p>
            <a:pPr marL="285750" lvl="1" indent="-285750">
              <a:lnSpc>
                <a:spcPct val="90000"/>
              </a:lnSpc>
              <a:buFont typeface="Arial" panose="020B0604020202020204" pitchFamily="34" charset="0"/>
              <a:buChar char="•"/>
            </a:pPr>
            <a:r>
              <a:rPr lang="en-US" dirty="0">
                <a:solidFill>
                  <a:srgbClr val="C00000"/>
                </a:solidFill>
              </a:rPr>
              <a:t>The Employee Should Receive Their Final Paycheck on the </a:t>
            </a:r>
            <a:r>
              <a:rPr lang="en-US" b="1" dirty="0">
                <a:solidFill>
                  <a:srgbClr val="C00000"/>
                </a:solidFill>
              </a:rPr>
              <a:t>Same Designated Pay Day as Other Employees</a:t>
            </a:r>
            <a:r>
              <a:rPr lang="en-US" dirty="0">
                <a:solidFill>
                  <a:srgbClr val="C00000"/>
                </a:solidFill>
              </a:rPr>
              <a:t>.</a:t>
            </a:r>
          </a:p>
          <a:p>
            <a:pPr marL="171450" lvl="1" indent="-171450">
              <a:lnSpc>
                <a:spcPct val="90000"/>
              </a:lnSpc>
              <a:buFont typeface="Arial" panose="020B0604020202020204" pitchFamily="34" charset="0"/>
              <a:buChar char="•"/>
            </a:pPr>
            <a:endParaRPr lang="en-US" sz="1050" dirty="0">
              <a:solidFill>
                <a:srgbClr val="C00000"/>
              </a:solidFill>
            </a:endParaRPr>
          </a:p>
          <a:p>
            <a:pPr marL="285750" lvl="1" indent="-285750">
              <a:lnSpc>
                <a:spcPct val="90000"/>
              </a:lnSpc>
              <a:buFont typeface="Arial" panose="020B0604020202020204" pitchFamily="34" charset="0"/>
              <a:buChar char="•"/>
            </a:pPr>
            <a:r>
              <a:rPr lang="en-US" dirty="0">
                <a:solidFill>
                  <a:srgbClr val="C00000"/>
                </a:solidFill>
              </a:rPr>
              <a:t>Check to See if Deductions Already Taken From the Pay Checks Cover the Total Cost    of the Prorated Benefits to the Date Leaving.  </a:t>
            </a:r>
            <a:r>
              <a:rPr lang="en-US" b="1" dirty="0">
                <a:solidFill>
                  <a:srgbClr val="7030A0"/>
                </a:solidFill>
              </a:rPr>
              <a:t>If Not, the Teacher Owes the District for Them</a:t>
            </a:r>
            <a:r>
              <a:rPr lang="en-US" b="1" dirty="0">
                <a:solidFill>
                  <a:srgbClr val="C00000"/>
                </a:solidFill>
              </a:rPr>
              <a:t>.</a:t>
            </a:r>
          </a:p>
          <a:p>
            <a:pPr marL="171450" lvl="1" indent="-171450">
              <a:lnSpc>
                <a:spcPct val="90000"/>
              </a:lnSpc>
              <a:buFont typeface="Arial" panose="020B0604020202020204" pitchFamily="34" charset="0"/>
              <a:buChar char="•"/>
            </a:pPr>
            <a:endParaRPr lang="en-US" sz="1050" dirty="0">
              <a:solidFill>
                <a:srgbClr val="C00000"/>
              </a:solidFill>
            </a:endParaRPr>
          </a:p>
          <a:p>
            <a:pPr marL="285750" lvl="1" indent="-285750">
              <a:lnSpc>
                <a:spcPct val="90000"/>
              </a:lnSpc>
              <a:buFont typeface="Arial" panose="020B0604020202020204" pitchFamily="34" charset="0"/>
              <a:buChar char="•"/>
            </a:pPr>
            <a:r>
              <a:rPr lang="en-US" dirty="0">
                <a:solidFill>
                  <a:srgbClr val="C00000"/>
                </a:solidFill>
              </a:rPr>
              <a:t>Remember </a:t>
            </a:r>
            <a:r>
              <a:rPr lang="en-US" b="1" dirty="0">
                <a:solidFill>
                  <a:schemeClr val="tx2"/>
                </a:solidFill>
              </a:rPr>
              <a:t>COBRA</a:t>
            </a:r>
            <a:r>
              <a:rPr lang="en-US" dirty="0">
                <a:solidFill>
                  <a:srgbClr val="C00000"/>
                </a:solidFill>
              </a:rPr>
              <a:t> Coverage is Available to this Teacher/Administrator if They Had Medical Insurance Through the District</a:t>
            </a:r>
            <a:endParaRPr lang="en-US" dirty="0">
              <a:solidFill>
                <a:srgbClr val="7030A0"/>
              </a:solidFill>
            </a:endParaRPr>
          </a:p>
          <a:p>
            <a:pPr>
              <a:lnSpc>
                <a:spcPct val="90000"/>
              </a:lnSpc>
            </a:pPr>
            <a:endParaRPr lang="en-US" dirty="0"/>
          </a:p>
          <a:p>
            <a:pPr algn="ctr">
              <a:lnSpc>
                <a:spcPct val="90000"/>
              </a:lnSpc>
            </a:pPr>
            <a:r>
              <a:rPr lang="en-US" i="1" dirty="0"/>
              <a:t>Continued next Slide</a:t>
            </a:r>
          </a:p>
        </p:txBody>
      </p:sp>
      <p:pic>
        <p:nvPicPr>
          <p:cNvPr id="5" name="~PP116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055066" y="2821146"/>
            <a:ext cx="2371725" cy="1149034"/>
          </a:xfrm>
          <a:prstGeom prst="rect">
            <a:avLst/>
          </a:prstGeom>
        </p:spPr>
      </p:pic>
    </p:spTree>
    <p:extLst>
      <p:ext uri="{BB962C8B-B14F-4D97-AF65-F5344CB8AC3E}">
        <p14:creationId xmlns:p14="http://schemas.microsoft.com/office/powerpoint/2010/main" val="3659866838"/>
      </p:ext>
    </p:extLst>
  </p:cSld>
  <p:clrMapOvr>
    <a:masterClrMapping/>
  </p:clrMapOvr>
  <p:transition spd="med" advTm="1011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48</a:t>
            </a:fld>
            <a:endParaRPr lang="en-US" dirty="0"/>
          </a:p>
        </p:txBody>
      </p:sp>
      <p:sp>
        <p:nvSpPr>
          <p:cNvPr id="2" name="TextBox 1"/>
          <p:cNvSpPr txBox="1"/>
          <p:nvPr/>
        </p:nvSpPr>
        <p:spPr>
          <a:xfrm>
            <a:off x="531813" y="304800"/>
            <a:ext cx="9143999" cy="5715411"/>
          </a:xfrm>
          <a:prstGeom prst="rect">
            <a:avLst/>
          </a:prstGeom>
          <a:noFill/>
        </p:spPr>
        <p:txBody>
          <a:bodyPr wrap="square" rtlCol="0">
            <a:spAutoFit/>
          </a:bodyPr>
          <a:lstStyle/>
          <a:p>
            <a:pPr>
              <a:lnSpc>
                <a:spcPct val="90000"/>
              </a:lnSpc>
            </a:pPr>
            <a:r>
              <a:rPr lang="en-US" sz="3200" b="1" dirty="0"/>
              <a:t>Some of the Questions I Receive at NDSBA  </a:t>
            </a:r>
          </a:p>
          <a:p>
            <a:pPr>
              <a:lnSpc>
                <a:spcPct val="90000"/>
              </a:lnSpc>
            </a:pPr>
            <a:endParaRPr lang="en-US" sz="1400" dirty="0"/>
          </a:p>
          <a:p>
            <a:pPr lvl="1">
              <a:lnSpc>
                <a:spcPct val="90000"/>
              </a:lnSpc>
            </a:pPr>
            <a:r>
              <a:rPr lang="en-US" sz="2000" b="1" dirty="0">
                <a:solidFill>
                  <a:srgbClr val="7030A0"/>
                </a:solidFill>
              </a:rPr>
              <a:t>If the Employee is </a:t>
            </a:r>
            <a:r>
              <a:rPr lang="en-US" sz="2000" b="1" dirty="0">
                <a:solidFill>
                  <a:srgbClr val="0000FF"/>
                </a:solidFill>
              </a:rPr>
              <a:t>NOT a Certified Employee</a:t>
            </a:r>
            <a:endParaRPr lang="en-US" sz="1000" dirty="0">
              <a:solidFill>
                <a:srgbClr val="0000FF"/>
              </a:solidFill>
            </a:endParaRPr>
          </a:p>
          <a:p>
            <a:pPr lvl="1">
              <a:lnSpc>
                <a:spcPct val="90000"/>
              </a:lnSpc>
            </a:pPr>
            <a:endParaRPr lang="en-US" sz="1000" dirty="0">
              <a:solidFill>
                <a:srgbClr val="7030A0"/>
              </a:solidFill>
            </a:endParaRPr>
          </a:p>
          <a:p>
            <a:pPr lvl="1">
              <a:lnSpc>
                <a:spcPct val="90000"/>
              </a:lnSpc>
            </a:pPr>
            <a:r>
              <a:rPr lang="en-US" dirty="0">
                <a:solidFill>
                  <a:srgbClr val="7030A0"/>
                </a:solidFill>
              </a:rPr>
              <a:t>They Have </a:t>
            </a:r>
            <a:r>
              <a:rPr lang="en-US" b="1" dirty="0">
                <a:solidFill>
                  <a:srgbClr val="C00000"/>
                </a:solidFill>
              </a:rPr>
              <a:t>NO</a:t>
            </a:r>
            <a:r>
              <a:rPr lang="en-US" dirty="0">
                <a:solidFill>
                  <a:srgbClr val="C00000"/>
                </a:solidFill>
              </a:rPr>
              <a:t> </a:t>
            </a:r>
            <a:r>
              <a:rPr lang="en-US" dirty="0">
                <a:solidFill>
                  <a:srgbClr val="7030A0"/>
                </a:solidFill>
              </a:rPr>
              <a:t>Continuing Contract Rights.  ND is an “At-Will Employment State”.</a:t>
            </a:r>
            <a:r>
              <a:rPr lang="en-US" b="1" dirty="0">
                <a:solidFill>
                  <a:srgbClr val="C00000"/>
                </a:solidFill>
              </a:rPr>
              <a:t>  No Notice is Required by Either the Employee or the Employer</a:t>
            </a:r>
          </a:p>
          <a:p>
            <a:pPr lvl="1">
              <a:lnSpc>
                <a:spcPct val="90000"/>
              </a:lnSpc>
            </a:pPr>
            <a:endParaRPr lang="en-US" sz="1000" b="1" dirty="0">
              <a:solidFill>
                <a:srgbClr val="C00000"/>
              </a:solidFill>
            </a:endParaRPr>
          </a:p>
          <a:p>
            <a:pPr marL="742950" lvl="1" indent="-285750">
              <a:lnSpc>
                <a:spcPct val="90000"/>
              </a:lnSpc>
              <a:buFont typeface="Arial" panose="020B0604020202020204" pitchFamily="34" charset="0"/>
              <a:buChar char="•"/>
            </a:pPr>
            <a:r>
              <a:rPr lang="en-US" dirty="0">
                <a:solidFill>
                  <a:srgbClr val="C00000"/>
                </a:solidFill>
              </a:rPr>
              <a:t>All </a:t>
            </a:r>
            <a:r>
              <a:rPr lang="en-US" b="1" dirty="0">
                <a:solidFill>
                  <a:srgbClr val="0000FF"/>
                </a:solidFill>
              </a:rPr>
              <a:t>EARNED</a:t>
            </a:r>
            <a:r>
              <a:rPr lang="en-US" dirty="0">
                <a:solidFill>
                  <a:srgbClr val="0000FF"/>
                </a:solidFill>
              </a:rPr>
              <a:t> </a:t>
            </a:r>
            <a:r>
              <a:rPr lang="en-US" dirty="0">
                <a:solidFill>
                  <a:srgbClr val="C00000"/>
                </a:solidFill>
              </a:rPr>
              <a:t>Personal Time, Vacation, and Comp Time Should be Paid.  </a:t>
            </a:r>
          </a:p>
          <a:p>
            <a:pPr marL="742950" lvl="1" indent="-285750">
              <a:lnSpc>
                <a:spcPct val="90000"/>
              </a:lnSpc>
              <a:buFont typeface="Arial" panose="020B0604020202020204" pitchFamily="34" charset="0"/>
              <a:buChar char="•"/>
            </a:pPr>
            <a:endParaRPr lang="en-US" sz="1000" dirty="0">
              <a:solidFill>
                <a:srgbClr val="C00000"/>
              </a:solidFill>
            </a:endParaRPr>
          </a:p>
          <a:p>
            <a:pPr marL="742950" lvl="1" indent="-285750">
              <a:lnSpc>
                <a:spcPct val="90000"/>
              </a:lnSpc>
              <a:buFont typeface="Arial" panose="020B0604020202020204" pitchFamily="34" charset="0"/>
              <a:buChar char="•"/>
            </a:pPr>
            <a:r>
              <a:rPr lang="en-US" dirty="0">
                <a:solidFill>
                  <a:srgbClr val="C00000"/>
                </a:solidFill>
              </a:rPr>
              <a:t>If Leave for Personal Leave or Vacation Accrue Each Month, They Accrue up to the Date of Resignation</a:t>
            </a:r>
          </a:p>
          <a:p>
            <a:pPr marL="628650" lvl="1" indent="-171450">
              <a:lnSpc>
                <a:spcPct val="90000"/>
              </a:lnSpc>
              <a:buFont typeface="Arial" panose="020B0604020202020204" pitchFamily="34" charset="0"/>
              <a:buChar char="•"/>
            </a:pPr>
            <a:endParaRPr lang="en-US" sz="1000" dirty="0">
              <a:solidFill>
                <a:srgbClr val="C00000"/>
              </a:solidFill>
            </a:endParaRPr>
          </a:p>
          <a:p>
            <a:pPr marL="742950" lvl="1" indent="-285750">
              <a:lnSpc>
                <a:spcPct val="90000"/>
              </a:lnSpc>
              <a:buFont typeface="Arial" panose="020B0604020202020204" pitchFamily="34" charset="0"/>
              <a:buChar char="•"/>
            </a:pPr>
            <a:r>
              <a:rPr lang="en-US" dirty="0">
                <a:solidFill>
                  <a:srgbClr val="C00000"/>
                </a:solidFill>
              </a:rPr>
              <a:t>Sick Leave, and Other Leaves are </a:t>
            </a:r>
            <a:r>
              <a:rPr lang="en-US" b="1" dirty="0">
                <a:solidFill>
                  <a:srgbClr val="7030A0"/>
                </a:solidFill>
              </a:rPr>
              <a:t>NOT</a:t>
            </a:r>
            <a:r>
              <a:rPr lang="en-US" dirty="0">
                <a:solidFill>
                  <a:srgbClr val="7030A0"/>
                </a:solidFill>
              </a:rPr>
              <a:t> </a:t>
            </a:r>
            <a:r>
              <a:rPr lang="en-US" dirty="0">
                <a:solidFill>
                  <a:srgbClr val="C00000"/>
                </a:solidFill>
              </a:rPr>
              <a:t>Mandated by Law to be Paid Out</a:t>
            </a:r>
          </a:p>
          <a:p>
            <a:pPr marL="628650" lvl="1" indent="-171450">
              <a:lnSpc>
                <a:spcPct val="90000"/>
              </a:lnSpc>
              <a:buFont typeface="Arial" panose="020B0604020202020204" pitchFamily="34" charset="0"/>
              <a:buChar char="•"/>
            </a:pPr>
            <a:endParaRPr lang="en-US" sz="1000" dirty="0">
              <a:solidFill>
                <a:srgbClr val="C00000"/>
              </a:solidFill>
            </a:endParaRPr>
          </a:p>
          <a:p>
            <a:pPr marL="742950" lvl="1" indent="-285750">
              <a:lnSpc>
                <a:spcPct val="90000"/>
              </a:lnSpc>
              <a:buFont typeface="Arial" panose="020B0604020202020204" pitchFamily="34" charset="0"/>
              <a:buChar char="•"/>
            </a:pPr>
            <a:r>
              <a:rPr lang="en-US" dirty="0">
                <a:solidFill>
                  <a:srgbClr val="C00000"/>
                </a:solidFill>
              </a:rPr>
              <a:t>The Employee Should Receive Their Final Paycheck </a:t>
            </a:r>
            <a:r>
              <a:rPr lang="en-US" b="1" dirty="0">
                <a:solidFill>
                  <a:srgbClr val="C00000"/>
                </a:solidFill>
              </a:rPr>
              <a:t>on the Same Designated Pay Day as Other Employees.</a:t>
            </a:r>
          </a:p>
          <a:p>
            <a:pPr marL="628650" lvl="1" indent="-171450">
              <a:lnSpc>
                <a:spcPct val="90000"/>
              </a:lnSpc>
              <a:buFont typeface="Arial" panose="020B0604020202020204" pitchFamily="34" charset="0"/>
              <a:buChar char="•"/>
            </a:pPr>
            <a:endParaRPr lang="en-US" sz="1000" dirty="0">
              <a:solidFill>
                <a:srgbClr val="C00000"/>
              </a:solidFill>
            </a:endParaRPr>
          </a:p>
          <a:p>
            <a:pPr marL="742950" lvl="1" indent="-285750">
              <a:lnSpc>
                <a:spcPct val="90000"/>
              </a:lnSpc>
              <a:buFont typeface="Arial" panose="020B0604020202020204" pitchFamily="34" charset="0"/>
              <a:buChar char="•"/>
            </a:pPr>
            <a:r>
              <a:rPr lang="en-US" dirty="0">
                <a:solidFill>
                  <a:srgbClr val="C00000"/>
                </a:solidFill>
              </a:rPr>
              <a:t>Check to See if Deductions Already Taken From the Pay Checks Cover the Total Cost of the Prorated Benefits to the Date They’re Leaving.  </a:t>
            </a:r>
            <a:r>
              <a:rPr lang="en-US" b="1" dirty="0">
                <a:solidFill>
                  <a:srgbClr val="7030A0"/>
                </a:solidFill>
              </a:rPr>
              <a:t>If Not, the Employee Owes the District.</a:t>
            </a:r>
          </a:p>
          <a:p>
            <a:pPr marL="628650" lvl="1" indent="-171450">
              <a:lnSpc>
                <a:spcPct val="90000"/>
              </a:lnSpc>
              <a:buFont typeface="Arial" panose="020B0604020202020204" pitchFamily="34" charset="0"/>
              <a:buChar char="•"/>
            </a:pPr>
            <a:endParaRPr lang="en-US" sz="1000" dirty="0">
              <a:solidFill>
                <a:srgbClr val="C00000"/>
              </a:solidFill>
            </a:endParaRPr>
          </a:p>
          <a:p>
            <a:pPr marL="742950" lvl="1" indent="-285750">
              <a:lnSpc>
                <a:spcPct val="90000"/>
              </a:lnSpc>
              <a:buFont typeface="Arial" panose="020B0604020202020204" pitchFamily="34" charset="0"/>
              <a:buChar char="•"/>
            </a:pPr>
            <a:r>
              <a:rPr lang="en-US" dirty="0">
                <a:solidFill>
                  <a:srgbClr val="C00000"/>
                </a:solidFill>
              </a:rPr>
              <a:t>Remember </a:t>
            </a:r>
            <a:r>
              <a:rPr lang="en-US" b="1" dirty="0">
                <a:solidFill>
                  <a:schemeClr val="tx2"/>
                </a:solidFill>
              </a:rPr>
              <a:t>COBRA</a:t>
            </a:r>
            <a:r>
              <a:rPr lang="en-US" dirty="0">
                <a:solidFill>
                  <a:srgbClr val="C00000"/>
                </a:solidFill>
              </a:rPr>
              <a:t> Coverage is Available to this Employee if They Had Medical </a:t>
            </a:r>
          </a:p>
          <a:p>
            <a:pPr lvl="1">
              <a:lnSpc>
                <a:spcPct val="90000"/>
              </a:lnSpc>
            </a:pPr>
            <a:r>
              <a:rPr lang="en-US" dirty="0">
                <a:solidFill>
                  <a:srgbClr val="C00000"/>
                </a:solidFill>
              </a:rPr>
              <a:t>     Insurance Through the District</a:t>
            </a:r>
            <a:endParaRPr lang="en-US" dirty="0">
              <a:solidFill>
                <a:srgbClr val="7030A0"/>
              </a:solidFill>
            </a:endParaRPr>
          </a:p>
          <a:p>
            <a:pPr>
              <a:lnSpc>
                <a:spcPct val="90000"/>
              </a:lnSpc>
            </a:pPr>
            <a:endParaRPr lang="en-US" dirty="0"/>
          </a:p>
          <a:p>
            <a:pPr>
              <a:lnSpc>
                <a:spcPct val="90000"/>
              </a:lnSpc>
            </a:pPr>
            <a:endParaRPr lang="en-US" dirty="0"/>
          </a:p>
        </p:txBody>
      </p:sp>
      <p:pic>
        <p:nvPicPr>
          <p:cNvPr id="5" name="~PP158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9612" y="533400"/>
            <a:ext cx="2364828" cy="1828800"/>
          </a:xfrm>
          <a:prstGeom prst="rect">
            <a:avLst/>
          </a:prstGeom>
        </p:spPr>
      </p:pic>
    </p:spTree>
    <p:extLst>
      <p:ext uri="{BB962C8B-B14F-4D97-AF65-F5344CB8AC3E}">
        <p14:creationId xmlns:p14="http://schemas.microsoft.com/office/powerpoint/2010/main" val="753241321"/>
      </p:ext>
    </p:extLst>
  </p:cSld>
  <p:clrMapOvr>
    <a:masterClrMapping/>
  </p:clrMapOvr>
  <p:transition spd="med" advTm="617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49</a:t>
            </a:fld>
            <a:endParaRPr lang="en-US" dirty="0"/>
          </a:p>
        </p:txBody>
      </p:sp>
      <p:sp>
        <p:nvSpPr>
          <p:cNvPr id="2" name="TextBox 1"/>
          <p:cNvSpPr txBox="1"/>
          <p:nvPr/>
        </p:nvSpPr>
        <p:spPr>
          <a:xfrm>
            <a:off x="455612" y="304800"/>
            <a:ext cx="9296400" cy="5576911"/>
          </a:xfrm>
          <a:prstGeom prst="rect">
            <a:avLst/>
          </a:prstGeom>
          <a:noFill/>
        </p:spPr>
        <p:txBody>
          <a:bodyPr wrap="square" rtlCol="0">
            <a:spAutoFit/>
          </a:bodyPr>
          <a:lstStyle/>
          <a:p>
            <a:pPr>
              <a:lnSpc>
                <a:spcPct val="90000"/>
              </a:lnSpc>
            </a:pPr>
            <a:r>
              <a:rPr lang="en-US" sz="2800" b="1" dirty="0">
                <a:solidFill>
                  <a:srgbClr val="0000FF"/>
                </a:solidFill>
              </a:rPr>
              <a:t>How Do I Prorate Benefits?</a:t>
            </a:r>
          </a:p>
          <a:p>
            <a:pPr>
              <a:lnSpc>
                <a:spcPct val="90000"/>
              </a:lnSpc>
            </a:pPr>
            <a:endParaRPr lang="en-US" sz="1400" dirty="0"/>
          </a:p>
          <a:p>
            <a:pPr>
              <a:lnSpc>
                <a:spcPct val="90000"/>
              </a:lnSpc>
            </a:pPr>
            <a:r>
              <a:rPr lang="en-US" sz="2000" b="1" dirty="0"/>
              <a:t>For the Teacher/Administrator</a:t>
            </a:r>
          </a:p>
          <a:p>
            <a:pPr>
              <a:lnSpc>
                <a:spcPct val="90000"/>
              </a:lnSpc>
            </a:pPr>
            <a:endParaRPr lang="en-US" sz="1000" dirty="0"/>
          </a:p>
          <a:p>
            <a:pPr marL="285750" indent="-285750">
              <a:lnSpc>
                <a:spcPct val="90000"/>
              </a:lnSpc>
              <a:buFont typeface="Arial" panose="020B0604020202020204" pitchFamily="34" charset="0"/>
              <a:buChar char="•"/>
            </a:pPr>
            <a:r>
              <a:rPr lang="en-US" sz="2000" b="1" dirty="0">
                <a:solidFill>
                  <a:srgbClr val="0000FF"/>
                </a:solidFill>
              </a:rPr>
              <a:t>Figure Out How Many Days They Fulfilled of the Contracted Days</a:t>
            </a:r>
          </a:p>
          <a:p>
            <a:pPr>
              <a:lnSpc>
                <a:spcPct val="90000"/>
              </a:lnSpc>
            </a:pPr>
            <a:endParaRPr lang="en-US" sz="1000" dirty="0">
              <a:solidFill>
                <a:srgbClr val="7030A0"/>
              </a:solidFill>
            </a:endParaRPr>
          </a:p>
          <a:p>
            <a:pPr>
              <a:lnSpc>
                <a:spcPct val="90000"/>
              </a:lnSpc>
            </a:pPr>
            <a:r>
              <a:rPr lang="en-US" sz="2000" b="1" dirty="0">
                <a:solidFill>
                  <a:srgbClr val="C00000"/>
                </a:solidFill>
              </a:rPr>
              <a:t>Example:</a:t>
            </a:r>
          </a:p>
          <a:p>
            <a:pPr>
              <a:lnSpc>
                <a:spcPct val="90000"/>
              </a:lnSpc>
            </a:pPr>
            <a:endParaRPr lang="en-US" sz="1000" dirty="0"/>
          </a:p>
          <a:p>
            <a:pPr lvl="1">
              <a:lnSpc>
                <a:spcPct val="90000"/>
              </a:lnSpc>
            </a:pPr>
            <a:r>
              <a:rPr lang="en-US" dirty="0"/>
              <a:t>A Teacher was Contracted for 182 Days at $38,500.  They Actually Worked 110 Days.  They Have 2 Unused Personal Days.</a:t>
            </a:r>
          </a:p>
          <a:p>
            <a:pPr>
              <a:lnSpc>
                <a:spcPct val="90000"/>
              </a:lnSpc>
            </a:pPr>
            <a:endParaRPr lang="en-US" sz="1000" dirty="0"/>
          </a:p>
          <a:p>
            <a:pPr lvl="1">
              <a:lnSpc>
                <a:spcPct val="90000"/>
              </a:lnSpc>
            </a:pPr>
            <a:r>
              <a:rPr lang="en-US" dirty="0"/>
              <a:t>Take the 110 Days Worked and Divide by the Contracted Days to get a Percentage</a:t>
            </a:r>
          </a:p>
          <a:p>
            <a:pPr lvl="1">
              <a:lnSpc>
                <a:spcPct val="90000"/>
              </a:lnSpc>
            </a:pPr>
            <a:endParaRPr lang="en-US" sz="1000" dirty="0"/>
          </a:p>
          <a:p>
            <a:pPr lvl="2">
              <a:lnSpc>
                <a:spcPct val="90000"/>
              </a:lnSpc>
            </a:pPr>
            <a:r>
              <a:rPr lang="en-US" dirty="0">
                <a:solidFill>
                  <a:srgbClr val="C00000"/>
                </a:solidFill>
              </a:rPr>
              <a:t>110 Days Worked </a:t>
            </a:r>
            <a:r>
              <a:rPr lang="en-US" sz="2400" dirty="0">
                <a:solidFill>
                  <a:srgbClr val="C00000"/>
                </a:solidFill>
              </a:rPr>
              <a:t>÷ </a:t>
            </a:r>
            <a:r>
              <a:rPr lang="en-US" dirty="0">
                <a:solidFill>
                  <a:srgbClr val="C00000"/>
                </a:solidFill>
              </a:rPr>
              <a:t>182 Contracted Days = .60  or 60%</a:t>
            </a:r>
          </a:p>
          <a:p>
            <a:pPr lvl="1">
              <a:lnSpc>
                <a:spcPct val="90000"/>
              </a:lnSpc>
            </a:pPr>
            <a:endParaRPr lang="en-US" sz="1000" dirty="0">
              <a:solidFill>
                <a:srgbClr val="C00000"/>
              </a:solidFill>
            </a:endParaRPr>
          </a:p>
          <a:p>
            <a:pPr lvl="1">
              <a:lnSpc>
                <a:spcPct val="90000"/>
              </a:lnSpc>
            </a:pPr>
            <a:r>
              <a:rPr lang="en-US" dirty="0">
                <a:solidFill>
                  <a:srgbClr val="C00000"/>
                </a:solidFill>
              </a:rPr>
              <a:t>2 Personal Days X .60% = 1.2 Days or Break it Down in Hours</a:t>
            </a:r>
          </a:p>
          <a:p>
            <a:pPr lvl="1">
              <a:lnSpc>
                <a:spcPct val="90000"/>
              </a:lnSpc>
            </a:pPr>
            <a:endParaRPr lang="en-US" sz="1000" dirty="0">
              <a:solidFill>
                <a:srgbClr val="C00000"/>
              </a:solidFill>
            </a:endParaRPr>
          </a:p>
          <a:p>
            <a:pPr marL="742950" lvl="1" indent="-285750">
              <a:lnSpc>
                <a:spcPct val="90000"/>
              </a:lnSpc>
              <a:buFont typeface="Arial" panose="020B0604020202020204" pitchFamily="34" charset="0"/>
              <a:buChar char="•"/>
            </a:pPr>
            <a:r>
              <a:rPr lang="en-US" dirty="0">
                <a:solidFill>
                  <a:srgbClr val="C00000"/>
                </a:solidFill>
              </a:rPr>
              <a:t>7 Hours Per Day X 2 Days = 14 Personal Hours </a:t>
            </a:r>
          </a:p>
          <a:p>
            <a:pPr marL="746125" lvl="2">
              <a:lnSpc>
                <a:spcPct val="90000"/>
              </a:lnSpc>
            </a:pPr>
            <a:r>
              <a:rPr lang="en-US" dirty="0">
                <a:solidFill>
                  <a:srgbClr val="C00000"/>
                </a:solidFill>
              </a:rPr>
              <a:t>14 Hours X .60 = 8.4 Hours or 1 day and 1 Hour 24 Minutes (See the Tool Box for Conversion Chart).  </a:t>
            </a:r>
          </a:p>
          <a:p>
            <a:pPr lvl="1">
              <a:lnSpc>
                <a:spcPct val="90000"/>
              </a:lnSpc>
            </a:pPr>
            <a:endParaRPr lang="en-US" sz="1000" dirty="0">
              <a:solidFill>
                <a:srgbClr val="C00000"/>
              </a:solidFill>
            </a:endParaRPr>
          </a:p>
          <a:p>
            <a:pPr>
              <a:lnSpc>
                <a:spcPct val="90000"/>
              </a:lnSpc>
            </a:pPr>
            <a:r>
              <a:rPr lang="en-US" dirty="0">
                <a:solidFill>
                  <a:srgbClr val="7030A0"/>
                </a:solidFill>
              </a:rPr>
              <a:t>Likewise, if They Only Fulfilled 60% of Their Contract, You Would Only Pay Them 60% of the Contract.</a:t>
            </a:r>
          </a:p>
          <a:p>
            <a:pPr>
              <a:lnSpc>
                <a:spcPct val="90000"/>
              </a:lnSpc>
            </a:pPr>
            <a:endParaRPr lang="en-US" sz="1000" dirty="0"/>
          </a:p>
          <a:p>
            <a:pPr>
              <a:lnSpc>
                <a:spcPct val="90000"/>
              </a:lnSpc>
            </a:pPr>
            <a:r>
              <a:rPr lang="en-US" dirty="0"/>
              <a:t>	</a:t>
            </a:r>
            <a:r>
              <a:rPr lang="en-US" dirty="0">
                <a:solidFill>
                  <a:srgbClr val="C00000"/>
                </a:solidFill>
              </a:rPr>
              <a:t>$38,500 X .60 = $23,100 Total Contracted Salary Due</a:t>
            </a:r>
          </a:p>
        </p:txBody>
      </p:sp>
      <p:pic>
        <p:nvPicPr>
          <p:cNvPr id="5" name="Picture 2" descr="C:\Users\Business-HP1\AppData\Local\Microsoft\Windows\Temporary Internet Files\Content.IE5\0T8B6DHC\MC900441285[2].png"/>
          <p:cNvPicPr>
            <a:picLocks noChangeAspect="1" noChangeArrowheads="1"/>
          </p:cNvPicPr>
          <p:nvPr/>
        </p:nvPicPr>
        <p:blipFill>
          <a:blip r:embed="rId4" cstate="print"/>
          <a:srcRect/>
          <a:stretch>
            <a:fillRect/>
          </a:stretch>
        </p:blipFill>
        <p:spPr bwMode="auto">
          <a:xfrm>
            <a:off x="303212" y="5715000"/>
            <a:ext cx="838200" cy="838200"/>
          </a:xfrm>
          <a:prstGeom prst="rect">
            <a:avLst/>
          </a:prstGeom>
          <a:noFill/>
        </p:spPr>
      </p:pic>
      <p:pic>
        <p:nvPicPr>
          <p:cNvPr id="6" name="~PP7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805862" y="2165350"/>
            <a:ext cx="4305300" cy="2108200"/>
          </a:xfrm>
          <a:prstGeom prst="rect">
            <a:avLst/>
          </a:prstGeom>
        </p:spPr>
      </p:pic>
    </p:spTree>
    <p:extLst>
      <p:ext uri="{BB962C8B-B14F-4D97-AF65-F5344CB8AC3E}">
        <p14:creationId xmlns:p14="http://schemas.microsoft.com/office/powerpoint/2010/main" val="1046666595"/>
      </p:ext>
    </p:extLst>
  </p:cSld>
  <p:clrMapOvr>
    <a:masterClrMapping/>
  </p:clrMapOvr>
  <p:transition spd="med" advTm="973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5</a:t>
            </a:fld>
            <a:endParaRPr lang="en-US" dirty="0"/>
          </a:p>
        </p:txBody>
      </p:sp>
      <p:sp>
        <p:nvSpPr>
          <p:cNvPr id="6" name="TextBox 5"/>
          <p:cNvSpPr txBox="1"/>
          <p:nvPr/>
        </p:nvSpPr>
        <p:spPr>
          <a:xfrm>
            <a:off x="379412" y="304800"/>
            <a:ext cx="9601200" cy="6470233"/>
          </a:xfrm>
          <a:prstGeom prst="rect">
            <a:avLst/>
          </a:prstGeom>
          <a:noFill/>
        </p:spPr>
        <p:txBody>
          <a:bodyPr wrap="square" rtlCol="0">
            <a:spAutoFit/>
          </a:bodyPr>
          <a:lstStyle/>
          <a:p>
            <a:pPr>
              <a:lnSpc>
                <a:spcPct val="90000"/>
              </a:lnSpc>
            </a:pPr>
            <a:r>
              <a:rPr lang="en-US" sz="2400" b="1" dirty="0"/>
              <a:t>Payroll Data To Collect For And From Newly Hired Employees</a:t>
            </a:r>
          </a:p>
          <a:p>
            <a:pPr>
              <a:lnSpc>
                <a:spcPct val="90000"/>
              </a:lnSpc>
            </a:pPr>
            <a:endParaRPr lang="en-US" sz="1400" b="1" dirty="0"/>
          </a:p>
          <a:p>
            <a:pPr marL="342900" indent="-342900">
              <a:lnSpc>
                <a:spcPct val="90000"/>
              </a:lnSpc>
              <a:buFont typeface="Arial" panose="020B0604020202020204" pitchFamily="34" charset="0"/>
              <a:buChar char="•"/>
            </a:pPr>
            <a:r>
              <a:rPr lang="en-US" sz="2000" b="1" dirty="0">
                <a:solidFill>
                  <a:srgbClr val="0000FF"/>
                </a:solidFill>
              </a:rPr>
              <a:t>Copy of Staff Handbook</a:t>
            </a:r>
          </a:p>
          <a:p>
            <a:pPr>
              <a:lnSpc>
                <a:spcPct val="90000"/>
              </a:lnSpc>
            </a:pPr>
            <a:endParaRPr lang="en-US" sz="1000" dirty="0"/>
          </a:p>
          <a:p>
            <a:pPr marL="800100" lvl="1" indent="-342900">
              <a:lnSpc>
                <a:spcPct val="90000"/>
              </a:lnSpc>
              <a:buFont typeface="Courier New" panose="02070309020205020404" pitchFamily="49" charset="0"/>
              <a:buChar char="o"/>
            </a:pPr>
            <a:r>
              <a:rPr lang="en-US" dirty="0">
                <a:solidFill>
                  <a:srgbClr val="C00000"/>
                </a:solidFill>
              </a:rPr>
              <a:t>Have Employee Sign For the Receipt of the Handbook, </a:t>
            </a:r>
            <a:r>
              <a:rPr lang="en-US" b="1" dirty="0">
                <a:solidFill>
                  <a:srgbClr val="0000FF"/>
                </a:solidFill>
              </a:rPr>
              <a:t>OR</a:t>
            </a:r>
          </a:p>
          <a:p>
            <a:pPr lvl="1">
              <a:lnSpc>
                <a:spcPct val="90000"/>
              </a:lnSpc>
            </a:pPr>
            <a:endParaRPr lang="en-US" sz="1050" b="1" dirty="0">
              <a:solidFill>
                <a:srgbClr val="0000FF"/>
              </a:solidFill>
            </a:endParaRPr>
          </a:p>
          <a:p>
            <a:pPr marL="800100" lvl="1" indent="-342900">
              <a:lnSpc>
                <a:spcPct val="90000"/>
              </a:lnSpc>
              <a:buFont typeface="Courier New" panose="02070309020205020404" pitchFamily="49" charset="0"/>
              <a:buChar char="o"/>
            </a:pPr>
            <a:r>
              <a:rPr lang="en-US" dirty="0">
                <a:solidFill>
                  <a:srgbClr val="C00000"/>
                </a:solidFill>
              </a:rPr>
              <a:t>Provide Employee with Copies of the School Policies that Pertain to Staff &amp; Students</a:t>
            </a:r>
          </a:p>
          <a:p>
            <a:pPr lvl="1">
              <a:lnSpc>
                <a:spcPct val="90000"/>
              </a:lnSpc>
            </a:pPr>
            <a:endParaRPr lang="en-US" sz="1000" dirty="0">
              <a:solidFill>
                <a:srgbClr val="C00000"/>
              </a:solidFill>
            </a:endParaRPr>
          </a:p>
          <a:p>
            <a:pPr marL="342900" indent="-342900">
              <a:lnSpc>
                <a:spcPct val="90000"/>
              </a:lnSpc>
              <a:buFont typeface="Arial" panose="020B0604020202020204" pitchFamily="34" charset="0"/>
              <a:buChar char="•"/>
            </a:pPr>
            <a:r>
              <a:rPr lang="en-US" sz="2000" b="1" dirty="0">
                <a:solidFill>
                  <a:srgbClr val="0000FF"/>
                </a:solidFill>
              </a:rPr>
              <a:t>Copy of the Children’s Health Insurance Program Reauthorization Act of 2009 (CHIPRA)</a:t>
            </a:r>
          </a:p>
          <a:p>
            <a:pPr>
              <a:lnSpc>
                <a:spcPct val="90000"/>
              </a:lnSpc>
            </a:pPr>
            <a:endParaRPr lang="en-US" sz="1000" b="1" dirty="0"/>
          </a:p>
          <a:p>
            <a:pPr marL="742950" lvl="1" indent="-285750">
              <a:lnSpc>
                <a:spcPct val="90000"/>
              </a:lnSpc>
              <a:buFont typeface="Courier New" panose="02070309020205020404" pitchFamily="49" charset="0"/>
              <a:buChar char="o"/>
            </a:pPr>
            <a:r>
              <a:rPr lang="en-US" dirty="0">
                <a:solidFill>
                  <a:srgbClr val="C00000"/>
                </a:solidFill>
              </a:rPr>
              <a:t>CHIPRA Requires Employers to Provide a Disclosure Notice to Employees Regarding Group Health Plans.  </a:t>
            </a:r>
          </a:p>
          <a:p>
            <a:pPr marL="742950" lvl="1" indent="-285750">
              <a:lnSpc>
                <a:spcPct val="90000"/>
              </a:lnSpc>
              <a:buFont typeface="Courier New" panose="02070309020205020404" pitchFamily="49" charset="0"/>
              <a:buChar char="o"/>
            </a:pPr>
            <a:endParaRPr lang="en-US" sz="1050" dirty="0">
              <a:solidFill>
                <a:srgbClr val="C00000"/>
              </a:solidFill>
            </a:endParaRPr>
          </a:p>
          <a:p>
            <a:pPr marL="1200150" lvl="2" indent="-285750">
              <a:lnSpc>
                <a:spcPct val="90000"/>
              </a:lnSpc>
              <a:buFont typeface="Arial" panose="020B0604020202020204" pitchFamily="34" charset="0"/>
              <a:buChar char="•"/>
            </a:pPr>
            <a:r>
              <a:rPr lang="en-US" sz="1600" dirty="0">
                <a:solidFill>
                  <a:srgbClr val="7030A0"/>
                </a:solidFill>
              </a:rPr>
              <a:t>Under CHIPRA, an Employer who Maintains a Group Health Plan in a State that Provides Group Health Plan Premium Assistance Under Medicaid or the Children’s Health Insurance Program (CHIP) Must Provide Certain Notification of Such Premium Assistance Opportunities to Each Employee Residing in Those States</a:t>
            </a:r>
            <a:r>
              <a:rPr lang="en-US" sz="1600" dirty="0"/>
              <a:t>.</a:t>
            </a:r>
          </a:p>
          <a:p>
            <a:pPr lvl="2">
              <a:lnSpc>
                <a:spcPct val="90000"/>
              </a:lnSpc>
            </a:pPr>
            <a:endParaRPr lang="en-US" sz="1000" dirty="0"/>
          </a:p>
          <a:p>
            <a:pPr marL="800100" lvl="1" indent="-342900">
              <a:lnSpc>
                <a:spcPct val="90000"/>
              </a:lnSpc>
              <a:buFont typeface="Courier New" panose="02070309020205020404" pitchFamily="49" charset="0"/>
              <a:buChar char="o"/>
            </a:pPr>
            <a:r>
              <a:rPr lang="en-US" sz="2000" dirty="0">
                <a:solidFill>
                  <a:srgbClr val="C00000"/>
                </a:solidFill>
              </a:rPr>
              <a:t>Give to ALL Employees Regardless of Whether the Employee is Enrolling in the Group Health Plan</a:t>
            </a:r>
          </a:p>
          <a:p>
            <a:pPr marL="1257300" lvl="2" indent="-342900">
              <a:lnSpc>
                <a:spcPct val="90000"/>
              </a:lnSpc>
              <a:buFont typeface="Arial" panose="020B0604020202020204" pitchFamily="34" charset="0"/>
              <a:buChar char="•"/>
            </a:pPr>
            <a:r>
              <a:rPr lang="en-US" dirty="0">
                <a:solidFill>
                  <a:srgbClr val="C00000"/>
                </a:solidFill>
              </a:rPr>
              <a:t>It Notifies the Employee of Potential Premium Assistance Subsidies Currently Available </a:t>
            </a:r>
          </a:p>
          <a:p>
            <a:pPr marL="1257300" lvl="2" indent="-342900">
              <a:lnSpc>
                <a:spcPct val="90000"/>
              </a:lnSpc>
              <a:buFont typeface="Arial" panose="020B0604020202020204" pitchFamily="34" charset="0"/>
              <a:buChar char="•"/>
            </a:pPr>
            <a:r>
              <a:rPr lang="en-US" dirty="0">
                <a:solidFill>
                  <a:srgbClr val="C00000"/>
                </a:solidFill>
              </a:rPr>
              <a:t>See </a:t>
            </a:r>
            <a:r>
              <a:rPr lang="en-US" dirty="0">
                <a:ln>
                  <a:solidFill>
                    <a:srgbClr val="0000FF"/>
                  </a:solidFill>
                </a:ln>
                <a:solidFill>
                  <a:srgbClr val="C00000"/>
                </a:solidFill>
                <a:hlinkClick r:id="rId4"/>
              </a:rPr>
              <a:t>http://www.nd.gov/dhs/services/medicalserv/medicaid/</a:t>
            </a:r>
            <a:r>
              <a:rPr lang="en-US" dirty="0">
                <a:ln>
                  <a:solidFill>
                    <a:srgbClr val="0000FF"/>
                  </a:solidFill>
                </a:ln>
                <a:solidFill>
                  <a:srgbClr val="C00000"/>
                </a:solidFill>
              </a:rPr>
              <a:t>  </a:t>
            </a:r>
          </a:p>
          <a:p>
            <a:pPr lvl="2">
              <a:lnSpc>
                <a:spcPct val="90000"/>
              </a:lnSpc>
            </a:pPr>
            <a:r>
              <a:rPr lang="en-US" dirty="0">
                <a:ln>
                  <a:solidFill>
                    <a:srgbClr val="0000FF"/>
                  </a:solidFill>
                </a:ln>
                <a:solidFill>
                  <a:srgbClr val="C00000"/>
                </a:solidFill>
              </a:rPr>
              <a:t>     </a:t>
            </a:r>
            <a:r>
              <a:rPr lang="en-US" dirty="0">
                <a:solidFill>
                  <a:srgbClr val="C00000"/>
                </a:solidFill>
              </a:rPr>
              <a:t>or Call 844-854-4825 for more information</a:t>
            </a:r>
            <a:endParaRPr lang="en-US" dirty="0"/>
          </a:p>
          <a:p>
            <a:pPr marL="342900" indent="-342900">
              <a:lnSpc>
                <a:spcPct val="90000"/>
              </a:lnSpc>
              <a:buFont typeface="Arial" panose="020B0604020202020204" pitchFamily="34" charset="0"/>
              <a:buChar char="•"/>
            </a:pPr>
            <a:endParaRPr lang="en-US" sz="20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85412" y="2438400"/>
            <a:ext cx="1090135" cy="16002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71012" y="609600"/>
            <a:ext cx="1828800" cy="145911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4412" y="4267200"/>
            <a:ext cx="2060646" cy="2055495"/>
          </a:xfrm>
          <a:prstGeom prst="rect">
            <a:avLst/>
          </a:prstGeom>
        </p:spPr>
      </p:pic>
      <p:pic>
        <p:nvPicPr>
          <p:cNvPr id="7" name="~PP329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404217899"/>
      </p:ext>
    </p:extLst>
  </p:cSld>
  <p:clrMapOvr>
    <a:masterClrMapping/>
  </p:clrMapOvr>
  <p:transition spd="med" advTm="743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50</a:t>
            </a:fld>
            <a:endParaRPr lang="en-US" dirty="0"/>
          </a:p>
        </p:txBody>
      </p:sp>
      <p:sp>
        <p:nvSpPr>
          <p:cNvPr id="2" name="TextBox 1"/>
          <p:cNvSpPr txBox="1"/>
          <p:nvPr/>
        </p:nvSpPr>
        <p:spPr>
          <a:xfrm>
            <a:off x="303212" y="76200"/>
            <a:ext cx="9525000" cy="6380208"/>
          </a:xfrm>
          <a:prstGeom prst="rect">
            <a:avLst/>
          </a:prstGeom>
          <a:noFill/>
        </p:spPr>
        <p:txBody>
          <a:bodyPr wrap="square" rtlCol="0">
            <a:spAutoFit/>
          </a:bodyPr>
          <a:lstStyle/>
          <a:p>
            <a:pPr algn="ctr">
              <a:lnSpc>
                <a:spcPct val="90000"/>
              </a:lnSpc>
            </a:pPr>
            <a:r>
              <a:rPr lang="en-US" sz="2400" b="1" dirty="0">
                <a:solidFill>
                  <a:srgbClr val="0000FF"/>
                </a:solidFill>
              </a:rPr>
              <a:t>How Do I Prorate Benefits?  </a:t>
            </a:r>
          </a:p>
          <a:p>
            <a:pPr>
              <a:lnSpc>
                <a:spcPct val="90000"/>
              </a:lnSpc>
            </a:pPr>
            <a:r>
              <a:rPr lang="en-US" sz="2000" b="1" dirty="0"/>
              <a:t>So How Do I Calculate Paying Out Benefits</a:t>
            </a:r>
          </a:p>
          <a:p>
            <a:pPr>
              <a:lnSpc>
                <a:spcPct val="90000"/>
              </a:lnSpc>
            </a:pPr>
            <a:endParaRPr lang="en-US" sz="1000" dirty="0"/>
          </a:p>
          <a:p>
            <a:pPr marL="285750" indent="-285750">
              <a:lnSpc>
                <a:spcPct val="90000"/>
              </a:lnSpc>
              <a:buFont typeface="Arial" panose="020B0604020202020204" pitchFamily="34" charset="0"/>
              <a:buChar char="•"/>
            </a:pPr>
            <a:r>
              <a:rPr lang="en-US" sz="2000" b="1" dirty="0">
                <a:solidFill>
                  <a:srgbClr val="7030A0"/>
                </a:solidFill>
              </a:rPr>
              <a:t>Figure Out How Many Days They Fulfilled of the School Term</a:t>
            </a:r>
          </a:p>
          <a:p>
            <a:pPr>
              <a:lnSpc>
                <a:spcPct val="90000"/>
              </a:lnSpc>
            </a:pPr>
            <a:endParaRPr lang="en-US" sz="1000" dirty="0">
              <a:solidFill>
                <a:srgbClr val="7030A0"/>
              </a:solidFill>
            </a:endParaRPr>
          </a:p>
          <a:p>
            <a:pPr>
              <a:lnSpc>
                <a:spcPct val="90000"/>
              </a:lnSpc>
            </a:pPr>
            <a:r>
              <a:rPr lang="en-US" sz="2000" b="1" dirty="0">
                <a:solidFill>
                  <a:srgbClr val="C00000"/>
                </a:solidFill>
              </a:rPr>
              <a:t>Example:</a:t>
            </a:r>
          </a:p>
          <a:p>
            <a:pPr>
              <a:lnSpc>
                <a:spcPct val="90000"/>
              </a:lnSpc>
            </a:pPr>
            <a:endParaRPr lang="en-US" sz="1000" dirty="0"/>
          </a:p>
          <a:p>
            <a:pPr lvl="1">
              <a:lnSpc>
                <a:spcPct val="90000"/>
              </a:lnSpc>
            </a:pPr>
            <a:r>
              <a:rPr lang="en-US" dirty="0"/>
              <a:t>A Secretary was Hired Full Time at $20 an Hour Working a General 8 Hour Day (40 Hours Per Week). </a:t>
            </a:r>
          </a:p>
          <a:p>
            <a:pPr lvl="1">
              <a:lnSpc>
                <a:spcPct val="90000"/>
              </a:lnSpc>
            </a:pPr>
            <a:endParaRPr lang="en-US" sz="1000" dirty="0"/>
          </a:p>
          <a:p>
            <a:pPr lvl="1">
              <a:lnSpc>
                <a:spcPct val="90000"/>
              </a:lnSpc>
            </a:pPr>
            <a:r>
              <a:rPr lang="en-US" dirty="0"/>
              <a:t>The Secretary Quits 12/31/21.</a:t>
            </a:r>
          </a:p>
          <a:p>
            <a:pPr lvl="1">
              <a:lnSpc>
                <a:spcPct val="90000"/>
              </a:lnSpc>
            </a:pPr>
            <a:endParaRPr lang="en-US" sz="1000" dirty="0"/>
          </a:p>
          <a:p>
            <a:pPr lvl="1">
              <a:lnSpc>
                <a:spcPct val="90000"/>
              </a:lnSpc>
            </a:pPr>
            <a:r>
              <a:rPr lang="en-US" dirty="0">
                <a:solidFill>
                  <a:srgbClr val="C00000"/>
                </a:solidFill>
              </a:rPr>
              <a:t>You Could Calculate the Pay Out a Couple of Ways.  You Could Calculate How Many Days the Secretary Actually Worked From 7/1/21 to 12/31/21.</a:t>
            </a:r>
          </a:p>
          <a:p>
            <a:pPr lvl="1">
              <a:lnSpc>
                <a:spcPct val="90000"/>
              </a:lnSpc>
            </a:pPr>
            <a:endParaRPr lang="en-US" sz="1000" dirty="0"/>
          </a:p>
          <a:p>
            <a:pPr lvl="1">
              <a:lnSpc>
                <a:spcPct val="90000"/>
              </a:lnSpc>
            </a:pPr>
            <a:r>
              <a:rPr lang="en-US" dirty="0"/>
              <a:t>If You Calculate it by the Month , it Would Be:</a:t>
            </a:r>
          </a:p>
          <a:p>
            <a:pPr lvl="1">
              <a:lnSpc>
                <a:spcPct val="90000"/>
              </a:lnSpc>
            </a:pPr>
            <a:endParaRPr lang="en-US" sz="1000" dirty="0"/>
          </a:p>
          <a:p>
            <a:pPr lvl="2">
              <a:lnSpc>
                <a:spcPct val="90000"/>
              </a:lnSpc>
            </a:pPr>
            <a:r>
              <a:rPr lang="en-US" dirty="0"/>
              <a:t>July = 22 Days		October = 23 Days</a:t>
            </a:r>
          </a:p>
          <a:p>
            <a:pPr lvl="2">
              <a:lnSpc>
                <a:spcPct val="90000"/>
              </a:lnSpc>
            </a:pPr>
            <a:r>
              <a:rPr lang="en-US" dirty="0"/>
              <a:t>August = 22 Days		November = 21 Days</a:t>
            </a:r>
          </a:p>
          <a:p>
            <a:pPr lvl="2">
              <a:lnSpc>
                <a:spcPct val="90000"/>
              </a:lnSpc>
            </a:pPr>
            <a:r>
              <a:rPr lang="en-US" dirty="0"/>
              <a:t>September = 20 Days	December = 21 Days</a:t>
            </a:r>
          </a:p>
          <a:p>
            <a:pPr lvl="2">
              <a:lnSpc>
                <a:spcPct val="90000"/>
              </a:lnSpc>
            </a:pPr>
            <a:endParaRPr lang="en-US" sz="1000" dirty="0"/>
          </a:p>
          <a:p>
            <a:pPr lvl="2">
              <a:lnSpc>
                <a:spcPct val="90000"/>
              </a:lnSpc>
            </a:pPr>
            <a:r>
              <a:rPr lang="en-US" dirty="0"/>
              <a:t>Total = 131 Days of a Possible 260 Days (52 Weeks X 5 Days a Week) or .50 (50%).</a:t>
            </a:r>
          </a:p>
          <a:p>
            <a:pPr lvl="2">
              <a:lnSpc>
                <a:spcPct val="90000"/>
              </a:lnSpc>
            </a:pPr>
            <a:endParaRPr lang="en-US" sz="1000" dirty="0"/>
          </a:p>
          <a:p>
            <a:pPr lvl="1">
              <a:lnSpc>
                <a:spcPct val="90000"/>
              </a:lnSpc>
            </a:pPr>
            <a:r>
              <a:rPr lang="en-US" dirty="0"/>
              <a:t>In this Case, the Secretary has Earned 50% of the Benefits.  You Must Pay for Vacation/Personal/Comp Time Days Earned and Not Used.  These Benefits Would be Calculated at 50%.  Other Benefits Should Not be Paid Out.</a:t>
            </a:r>
          </a:p>
          <a:p>
            <a:pPr lvl="2">
              <a:lnSpc>
                <a:spcPct val="90000"/>
              </a:lnSpc>
            </a:pPr>
            <a:endParaRPr lang="en-US" sz="1000" dirty="0"/>
          </a:p>
          <a:p>
            <a:pPr lvl="2">
              <a:lnSpc>
                <a:spcPct val="90000"/>
              </a:lnSpc>
            </a:pPr>
            <a:r>
              <a:rPr lang="en-US" dirty="0">
                <a:solidFill>
                  <a:srgbClr val="7030A0"/>
                </a:solidFill>
              </a:rPr>
              <a:t>2 Personal Days Earned for 2021/2022.  2 Days X .50 = 1 Day Paid</a:t>
            </a:r>
          </a:p>
          <a:p>
            <a:pPr lvl="1">
              <a:lnSpc>
                <a:spcPct val="90000"/>
              </a:lnSpc>
            </a:pP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8012" y="3124200"/>
            <a:ext cx="1932751" cy="1049934"/>
          </a:xfrm>
          <a:prstGeom prst="rect">
            <a:avLst/>
          </a:prstGeom>
        </p:spPr>
      </p:pic>
      <p:pic>
        <p:nvPicPr>
          <p:cNvPr id="6" name="Audio 5">
            <a:hlinkClick r:id="" action="ppaction://media"/>
            <a:extLst>
              <a:ext uri="{FF2B5EF4-FFF2-40B4-BE49-F238E27FC236}">
                <a16:creationId xmlns:a16="http://schemas.microsoft.com/office/drawing/2014/main" id="{E7030EC7-B4E7-4698-ABFD-C9D11D2548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227611871"/>
      </p:ext>
    </p:extLst>
  </p:cSld>
  <p:clrMapOvr>
    <a:masterClrMapping/>
  </p:clrMapOvr>
  <p:transition spd="med" advTm="7135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51</a:t>
            </a:fld>
            <a:endParaRPr lang="en-US" dirty="0"/>
          </a:p>
        </p:txBody>
      </p:sp>
      <p:sp>
        <p:nvSpPr>
          <p:cNvPr id="2" name="TextBox 1"/>
          <p:cNvSpPr txBox="1"/>
          <p:nvPr/>
        </p:nvSpPr>
        <p:spPr>
          <a:xfrm>
            <a:off x="493713" y="304800"/>
            <a:ext cx="9029699" cy="6130909"/>
          </a:xfrm>
          <a:prstGeom prst="rect">
            <a:avLst/>
          </a:prstGeom>
          <a:noFill/>
        </p:spPr>
        <p:txBody>
          <a:bodyPr wrap="square" rtlCol="0">
            <a:spAutoFit/>
          </a:bodyPr>
          <a:lstStyle/>
          <a:p>
            <a:pPr>
              <a:lnSpc>
                <a:spcPct val="90000"/>
              </a:lnSpc>
            </a:pPr>
            <a:r>
              <a:rPr lang="en-US" sz="2800" b="1" dirty="0"/>
              <a:t>How Do I Prorate Benefits?</a:t>
            </a:r>
          </a:p>
          <a:p>
            <a:pPr>
              <a:lnSpc>
                <a:spcPct val="90000"/>
              </a:lnSpc>
            </a:pPr>
            <a:endParaRPr lang="en-US" sz="1400" dirty="0"/>
          </a:p>
          <a:p>
            <a:pPr marL="0" lvl="1">
              <a:lnSpc>
                <a:spcPct val="90000"/>
              </a:lnSpc>
            </a:pPr>
            <a:r>
              <a:rPr lang="en-US" dirty="0"/>
              <a:t>Or Using this Same Example, Let’s Say it was a Janitor That had Considerable Overtime Hours for the Period.  You Could Calculate the Pay Out Using Actual Hours Worked. </a:t>
            </a:r>
          </a:p>
          <a:p>
            <a:pPr lvl="1">
              <a:lnSpc>
                <a:spcPct val="90000"/>
              </a:lnSpc>
            </a:pPr>
            <a:endParaRPr lang="en-US" sz="1000" dirty="0"/>
          </a:p>
          <a:p>
            <a:pPr lvl="1">
              <a:lnSpc>
                <a:spcPct val="90000"/>
              </a:lnSpc>
            </a:pPr>
            <a:r>
              <a:rPr lang="en-US" dirty="0"/>
              <a:t>If you have 52 Weeks in a Year, with 5 Working Days Per Week, Working 8 Hours Per Day = 2,050 Hours per Year.</a:t>
            </a:r>
          </a:p>
          <a:p>
            <a:pPr lvl="1">
              <a:lnSpc>
                <a:spcPct val="90000"/>
              </a:lnSpc>
            </a:pPr>
            <a:endParaRPr lang="en-US" sz="1000" dirty="0"/>
          </a:p>
          <a:p>
            <a:pPr lvl="1">
              <a:lnSpc>
                <a:spcPct val="90000"/>
              </a:lnSpc>
            </a:pPr>
            <a:r>
              <a:rPr lang="en-US" dirty="0">
                <a:solidFill>
                  <a:srgbClr val="C00000"/>
                </a:solidFill>
              </a:rPr>
              <a:t>You Can See From the Hours Report, that this Employee Worked 131 Days, 8 Hours/Day at the Regular Rate of $20.  They Worked 87 Hours of Overtime.</a:t>
            </a:r>
          </a:p>
          <a:p>
            <a:pPr lvl="1">
              <a:lnSpc>
                <a:spcPct val="90000"/>
              </a:lnSpc>
            </a:pPr>
            <a:endParaRPr lang="en-US" sz="1000" dirty="0">
              <a:solidFill>
                <a:srgbClr val="C00000"/>
              </a:solidFill>
            </a:endParaRPr>
          </a:p>
          <a:p>
            <a:pPr lvl="1">
              <a:lnSpc>
                <a:spcPct val="90000"/>
              </a:lnSpc>
            </a:pPr>
            <a:r>
              <a:rPr lang="en-US" dirty="0"/>
              <a:t>131 Days X 8 Hours = 1,048 Hours Regular Time + 87 Hours of Overtime = 1,135 Total Hours Worked</a:t>
            </a:r>
          </a:p>
          <a:p>
            <a:pPr lvl="2">
              <a:lnSpc>
                <a:spcPct val="90000"/>
              </a:lnSpc>
            </a:pPr>
            <a:endParaRPr lang="en-US" sz="1000" dirty="0"/>
          </a:p>
          <a:p>
            <a:pPr lvl="1">
              <a:lnSpc>
                <a:spcPct val="90000"/>
              </a:lnSpc>
            </a:pPr>
            <a:r>
              <a:rPr lang="en-US" dirty="0"/>
              <a:t>1,135 Total Hours </a:t>
            </a:r>
            <a:r>
              <a:rPr lang="en-US" sz="2000" dirty="0"/>
              <a:t>÷</a:t>
            </a:r>
            <a:r>
              <a:rPr lang="en-US" dirty="0"/>
              <a:t> 2,050 Possible Hours in Year = 55.36 % Payout</a:t>
            </a:r>
          </a:p>
          <a:p>
            <a:pPr lvl="1">
              <a:lnSpc>
                <a:spcPct val="90000"/>
              </a:lnSpc>
            </a:pPr>
            <a:endParaRPr lang="en-US" dirty="0"/>
          </a:p>
          <a:p>
            <a:pPr lvl="1">
              <a:lnSpc>
                <a:spcPct val="90000"/>
              </a:lnSpc>
            </a:pPr>
            <a:r>
              <a:rPr lang="en-US" dirty="0"/>
              <a:t>In this Case, You Must Pay for Vacation/Personal/Comp Time Days </a:t>
            </a:r>
            <a:r>
              <a:rPr lang="en-US" dirty="0">
                <a:solidFill>
                  <a:srgbClr val="0000FF"/>
                </a:solidFill>
              </a:rPr>
              <a:t>Earned and Not Used</a:t>
            </a:r>
            <a:r>
              <a:rPr lang="en-US" dirty="0"/>
              <a:t>.  These Benefits Would be Calculated at 55.36%.  </a:t>
            </a:r>
          </a:p>
          <a:p>
            <a:pPr lvl="2">
              <a:lnSpc>
                <a:spcPct val="90000"/>
              </a:lnSpc>
            </a:pPr>
            <a:endParaRPr lang="en-US" sz="1000" dirty="0"/>
          </a:p>
          <a:p>
            <a:pPr lvl="2">
              <a:lnSpc>
                <a:spcPct val="90000"/>
              </a:lnSpc>
            </a:pPr>
            <a:r>
              <a:rPr lang="en-US" dirty="0"/>
              <a:t>2 Personal Days Earned for 2021-2022.  2 Days X 8 Hours = 16 Hours X .5536% =  8.86 Hours or 1 Day 52 Minutes Paid</a:t>
            </a:r>
          </a:p>
          <a:p>
            <a:pPr lvl="2">
              <a:lnSpc>
                <a:spcPct val="90000"/>
              </a:lnSpc>
            </a:pPr>
            <a:endParaRPr lang="en-US" dirty="0"/>
          </a:p>
          <a:p>
            <a:pPr lvl="2">
              <a:lnSpc>
                <a:spcPct val="90000"/>
              </a:lnSpc>
            </a:pPr>
            <a:r>
              <a:rPr lang="en-US" dirty="0"/>
              <a:t>All Other Benefits Earned (i.e., Sick Leave, Bereavement, etc.), Should </a:t>
            </a:r>
            <a:r>
              <a:rPr lang="en-US" b="1" dirty="0">
                <a:solidFill>
                  <a:srgbClr val="FF00FF"/>
                </a:solidFill>
              </a:rPr>
              <a:t>NOT</a:t>
            </a:r>
            <a:r>
              <a:rPr lang="en-US" dirty="0"/>
              <a:t> be Paid Out.</a:t>
            </a:r>
          </a:p>
          <a:p>
            <a:pPr lvl="1">
              <a:lnSpc>
                <a:spcPct val="90000"/>
              </a:lnSpc>
            </a:pP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3412" y="1981200"/>
            <a:ext cx="2467360" cy="2418651"/>
          </a:xfrm>
          <a:prstGeom prst="rect">
            <a:avLst/>
          </a:prstGeom>
        </p:spPr>
      </p:pic>
      <p:pic>
        <p:nvPicPr>
          <p:cNvPr id="6" name="Audio 5">
            <a:hlinkClick r:id="" action="ppaction://media"/>
            <a:extLst>
              <a:ext uri="{FF2B5EF4-FFF2-40B4-BE49-F238E27FC236}">
                <a16:creationId xmlns:a16="http://schemas.microsoft.com/office/drawing/2014/main" id="{EB36C8DD-4585-4AFD-9228-8837F9CF90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618010651"/>
      </p:ext>
    </p:extLst>
  </p:cSld>
  <p:clrMapOvr>
    <a:masterClrMapping/>
  </p:clrMapOvr>
  <p:transition spd="med" advTm="1174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52</a:t>
            </a:fld>
            <a:endParaRPr lang="en-US" dirty="0"/>
          </a:p>
        </p:txBody>
      </p:sp>
      <p:sp>
        <p:nvSpPr>
          <p:cNvPr id="3" name="TextBox 2"/>
          <p:cNvSpPr txBox="1"/>
          <p:nvPr/>
        </p:nvSpPr>
        <p:spPr>
          <a:xfrm>
            <a:off x="531812" y="304800"/>
            <a:ext cx="8991600" cy="5881610"/>
          </a:xfrm>
          <a:prstGeom prst="rect">
            <a:avLst/>
          </a:prstGeom>
          <a:noFill/>
        </p:spPr>
        <p:txBody>
          <a:bodyPr wrap="square" rtlCol="0">
            <a:spAutoFit/>
          </a:bodyPr>
          <a:lstStyle/>
          <a:p>
            <a:pPr>
              <a:lnSpc>
                <a:spcPct val="90000"/>
              </a:lnSpc>
            </a:pPr>
            <a:r>
              <a:rPr lang="en-US" sz="2800" b="1" dirty="0">
                <a:solidFill>
                  <a:srgbClr val="0000FF"/>
                </a:solidFill>
              </a:rPr>
              <a:t>How Do I Prorate Benefits?  </a:t>
            </a:r>
          </a:p>
          <a:p>
            <a:pPr>
              <a:lnSpc>
                <a:spcPct val="90000"/>
              </a:lnSpc>
            </a:pPr>
            <a:endParaRPr lang="en-US" sz="1400" b="1" dirty="0"/>
          </a:p>
          <a:p>
            <a:pPr>
              <a:lnSpc>
                <a:spcPct val="90000"/>
              </a:lnSpc>
            </a:pPr>
            <a:r>
              <a:rPr lang="en-US" sz="2400" b="1" dirty="0">
                <a:solidFill>
                  <a:srgbClr val="7030A0"/>
                </a:solidFill>
              </a:rPr>
              <a:t>For a New Special Ed Aide Starting October 1</a:t>
            </a:r>
            <a:r>
              <a:rPr lang="en-US" sz="2400" b="1" baseline="30000" dirty="0">
                <a:solidFill>
                  <a:srgbClr val="7030A0"/>
                </a:solidFill>
              </a:rPr>
              <a:t>st</a:t>
            </a:r>
            <a:r>
              <a:rPr lang="en-US" sz="2400" b="1" dirty="0">
                <a:solidFill>
                  <a:srgbClr val="7030A0"/>
                </a:solidFill>
              </a:rPr>
              <a:t> This Year? </a:t>
            </a:r>
            <a:r>
              <a:rPr lang="en-US" b="1" dirty="0">
                <a:solidFill>
                  <a:srgbClr val="7030A0"/>
                </a:solidFill>
              </a:rPr>
              <a:t> </a:t>
            </a:r>
          </a:p>
          <a:p>
            <a:pPr>
              <a:lnSpc>
                <a:spcPct val="90000"/>
              </a:lnSpc>
            </a:pPr>
            <a:endParaRPr lang="en-US" sz="1000" b="1" dirty="0"/>
          </a:p>
          <a:p>
            <a:pPr>
              <a:lnSpc>
                <a:spcPct val="90000"/>
              </a:lnSpc>
            </a:pPr>
            <a:r>
              <a:rPr lang="en-US" b="1" dirty="0"/>
              <a:t>They were Hired to Work 6.5 Hours Per Day at $18.75 Per Hour.  The Regular Number of Days Worked is 175 for the School Year.</a:t>
            </a:r>
          </a:p>
          <a:p>
            <a:pPr>
              <a:lnSpc>
                <a:spcPct val="90000"/>
              </a:lnSpc>
            </a:pPr>
            <a:endParaRPr lang="en-US" b="1" dirty="0"/>
          </a:p>
          <a:p>
            <a:pPr marL="285750" indent="-285750">
              <a:lnSpc>
                <a:spcPct val="90000"/>
              </a:lnSpc>
              <a:buFont typeface="Arial" panose="020B0604020202020204" pitchFamily="34" charset="0"/>
              <a:buChar char="•"/>
            </a:pPr>
            <a:r>
              <a:rPr lang="en-US" dirty="0">
                <a:solidFill>
                  <a:srgbClr val="C00000"/>
                </a:solidFill>
              </a:rPr>
              <a:t>You Would Figure Out How Many Days Remain in the School Year.  </a:t>
            </a:r>
          </a:p>
          <a:p>
            <a:pPr>
              <a:lnSpc>
                <a:spcPct val="90000"/>
              </a:lnSpc>
            </a:pPr>
            <a:endParaRPr lang="en-US" dirty="0"/>
          </a:p>
          <a:p>
            <a:pPr lvl="1">
              <a:lnSpc>
                <a:spcPct val="90000"/>
              </a:lnSpc>
            </a:pPr>
            <a:r>
              <a:rPr lang="en-US" dirty="0">
                <a:solidFill>
                  <a:srgbClr val="7030A0"/>
                </a:solidFill>
              </a:rPr>
              <a:t>175 Days – 29 Days = 146 Days They Are Scheduled to Work</a:t>
            </a:r>
          </a:p>
          <a:p>
            <a:pPr lvl="1">
              <a:lnSpc>
                <a:spcPct val="90000"/>
              </a:lnSpc>
            </a:pPr>
            <a:endParaRPr lang="en-US" dirty="0">
              <a:solidFill>
                <a:srgbClr val="7030A0"/>
              </a:solidFill>
            </a:endParaRPr>
          </a:p>
          <a:p>
            <a:pPr lvl="1">
              <a:lnSpc>
                <a:spcPct val="90000"/>
              </a:lnSpc>
            </a:pPr>
            <a:r>
              <a:rPr lang="en-US" dirty="0">
                <a:solidFill>
                  <a:srgbClr val="7030A0"/>
                </a:solidFill>
              </a:rPr>
              <a:t>146 Days </a:t>
            </a:r>
            <a:r>
              <a:rPr lang="en-US" sz="2000" dirty="0">
                <a:solidFill>
                  <a:srgbClr val="7030A0"/>
                </a:solidFill>
              </a:rPr>
              <a:t>÷ </a:t>
            </a:r>
            <a:r>
              <a:rPr lang="en-US" dirty="0">
                <a:solidFill>
                  <a:srgbClr val="7030A0"/>
                </a:solidFill>
              </a:rPr>
              <a:t>175 Days = 83.43% of Benefits</a:t>
            </a:r>
          </a:p>
          <a:p>
            <a:pPr>
              <a:lnSpc>
                <a:spcPct val="90000"/>
              </a:lnSpc>
            </a:pPr>
            <a:endParaRPr lang="en-US" sz="2000" dirty="0"/>
          </a:p>
          <a:p>
            <a:pPr>
              <a:lnSpc>
                <a:spcPct val="90000"/>
              </a:lnSpc>
            </a:pPr>
            <a:r>
              <a:rPr lang="en-US" b="1" dirty="0"/>
              <a:t>Full Time Benefits Are 10 Sick Days and 2 Personal Days, or 65 Hours of Sick Leave and 13 Hours of Personal Time</a:t>
            </a:r>
          </a:p>
          <a:p>
            <a:pPr>
              <a:lnSpc>
                <a:spcPct val="90000"/>
              </a:lnSpc>
            </a:pPr>
            <a:endParaRPr lang="en-US" dirty="0"/>
          </a:p>
          <a:p>
            <a:pPr marL="285750" indent="-285750">
              <a:lnSpc>
                <a:spcPct val="90000"/>
              </a:lnSpc>
              <a:buFont typeface="Arial" panose="020B0604020202020204" pitchFamily="34" charset="0"/>
              <a:buChar char="•"/>
            </a:pPr>
            <a:r>
              <a:rPr lang="en-US" dirty="0">
                <a:solidFill>
                  <a:srgbClr val="C00000"/>
                </a:solidFill>
              </a:rPr>
              <a:t>This Employee Would Get:</a:t>
            </a:r>
          </a:p>
          <a:p>
            <a:pPr>
              <a:lnSpc>
                <a:spcPct val="90000"/>
              </a:lnSpc>
            </a:pPr>
            <a:endParaRPr lang="en-US" dirty="0"/>
          </a:p>
          <a:p>
            <a:pPr lvl="1">
              <a:lnSpc>
                <a:spcPct val="90000"/>
              </a:lnSpc>
            </a:pPr>
            <a:r>
              <a:rPr lang="en-US" dirty="0">
                <a:solidFill>
                  <a:srgbClr val="7030A0"/>
                </a:solidFill>
              </a:rPr>
              <a:t>65 Hours of Sick Leave X .8343 = 54.23 Hours of Sick Leave (54 Hours, 14 Minutes)</a:t>
            </a:r>
          </a:p>
          <a:p>
            <a:pPr lvl="1">
              <a:lnSpc>
                <a:spcPct val="90000"/>
              </a:lnSpc>
            </a:pPr>
            <a:endParaRPr lang="en-US" sz="1000" dirty="0">
              <a:solidFill>
                <a:srgbClr val="7030A0"/>
              </a:solidFill>
            </a:endParaRPr>
          </a:p>
          <a:p>
            <a:pPr lvl="1">
              <a:lnSpc>
                <a:spcPct val="90000"/>
              </a:lnSpc>
            </a:pPr>
            <a:r>
              <a:rPr lang="en-US" dirty="0">
                <a:solidFill>
                  <a:srgbClr val="7030A0"/>
                </a:solidFill>
              </a:rPr>
              <a:t>13 Hours of Personal Leave X .8343 = 10.85 Hours of Personal Leave (10 Hours, 51 Minutes)</a:t>
            </a:r>
          </a:p>
        </p:txBody>
      </p:sp>
      <p:pic>
        <p:nvPicPr>
          <p:cNvPr id="5" name="~PP192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2412" y="1600200"/>
            <a:ext cx="2819400" cy="2819400"/>
          </a:xfrm>
          <a:prstGeom prst="rect">
            <a:avLst/>
          </a:prstGeom>
        </p:spPr>
      </p:pic>
    </p:spTree>
    <p:extLst>
      <p:ext uri="{BB962C8B-B14F-4D97-AF65-F5344CB8AC3E}">
        <p14:creationId xmlns:p14="http://schemas.microsoft.com/office/powerpoint/2010/main" val="4186644754"/>
      </p:ext>
    </p:extLst>
  </p:cSld>
  <p:clrMapOvr>
    <a:masterClrMapping/>
  </p:clrMapOvr>
  <p:transition spd="med" advTm="772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FEFA0A-2F20-4B60-98C6-5FFDA469AA1C}" type="slidenum">
              <a:rPr lang="en-US" smtClean="0"/>
              <a:pPr/>
              <a:t>53</a:t>
            </a:fld>
            <a:endParaRPr lang="en-US" dirty="0"/>
          </a:p>
        </p:txBody>
      </p:sp>
      <p:sp>
        <p:nvSpPr>
          <p:cNvPr id="3" name="TextBox 2"/>
          <p:cNvSpPr txBox="1"/>
          <p:nvPr/>
        </p:nvSpPr>
        <p:spPr>
          <a:xfrm>
            <a:off x="379412" y="304800"/>
            <a:ext cx="9601199" cy="5523050"/>
          </a:xfrm>
          <a:prstGeom prst="rect">
            <a:avLst/>
          </a:prstGeom>
          <a:solidFill>
            <a:schemeClr val="bg1"/>
          </a:solidFill>
        </p:spPr>
        <p:txBody>
          <a:bodyPr wrap="square" rtlCol="0">
            <a:spAutoFit/>
          </a:bodyPr>
          <a:lstStyle/>
          <a:p>
            <a:r>
              <a:rPr lang="en-US" sz="2400" b="1" dirty="0">
                <a:solidFill>
                  <a:srgbClr val="0000FF"/>
                </a:solidFill>
              </a:rPr>
              <a:t>Employee Deductions</a:t>
            </a:r>
          </a:p>
          <a:p>
            <a:endParaRPr lang="en-US" sz="800" dirty="0"/>
          </a:p>
          <a:p>
            <a:r>
              <a:rPr lang="en-US" sz="2000" b="1" dirty="0">
                <a:solidFill>
                  <a:srgbClr val="7030A0"/>
                </a:solidFill>
              </a:rPr>
              <a:t>SALARY REDUCTION FOR DEFERRED RETIREMENT</a:t>
            </a:r>
          </a:p>
          <a:p>
            <a:endParaRPr lang="en-US" sz="800" dirty="0">
              <a:solidFill>
                <a:srgbClr val="7030A0"/>
              </a:solidFill>
            </a:endParaRPr>
          </a:p>
          <a:p>
            <a:r>
              <a:rPr lang="en-US" sz="1600" b="1" dirty="0">
                <a:solidFill>
                  <a:srgbClr val="0000FF"/>
                </a:solidFill>
              </a:rPr>
              <a:t>Age 50 Catch-Ups - It Has Voluntary Participation And Is Excluded From Federal &amp; State Tax</a:t>
            </a:r>
          </a:p>
          <a:p>
            <a:endParaRPr lang="en-US" sz="1050" b="1" dirty="0"/>
          </a:p>
          <a:p>
            <a:r>
              <a:rPr lang="en-US" dirty="0"/>
              <a:t>Individuals Who are Age 50 or Over at the End of the Calendar Year Can Make Annual Catch-Up Contributions </a:t>
            </a:r>
            <a:r>
              <a:rPr lang="en-US" b="1" dirty="0"/>
              <a:t>to 403b Annuities</a:t>
            </a:r>
            <a:r>
              <a:rPr lang="en-US" dirty="0"/>
              <a:t>.  So, if You’ll be Age 50 or Older by the End of the Year, Your Individual Limit Is Increased to </a:t>
            </a:r>
            <a:r>
              <a:rPr lang="en-US" b="1" dirty="0">
                <a:solidFill>
                  <a:srgbClr val="C00000"/>
                </a:solidFill>
              </a:rPr>
              <a:t>$7,500 in 2023, </a:t>
            </a:r>
            <a:r>
              <a:rPr lang="en-US" dirty="0"/>
              <a:t>up from </a:t>
            </a:r>
            <a:r>
              <a:rPr lang="en-US" b="1" dirty="0"/>
              <a:t>$6,500 in 2020, 2021, &amp; 2022</a:t>
            </a:r>
            <a:r>
              <a:rPr lang="en-US" dirty="0"/>
              <a:t>.</a:t>
            </a:r>
          </a:p>
          <a:p>
            <a:endParaRPr lang="en-US" dirty="0"/>
          </a:p>
          <a:p>
            <a:r>
              <a:rPr lang="en-US" dirty="0"/>
              <a:t>Elective Deferrals are </a:t>
            </a:r>
            <a:r>
              <a:rPr lang="en-US" b="1" dirty="0">
                <a:solidFill>
                  <a:srgbClr val="C00000"/>
                </a:solidFill>
              </a:rPr>
              <a:t>NOT</a:t>
            </a:r>
            <a:r>
              <a:rPr lang="en-US" dirty="0"/>
              <a:t> Treated as Catch-Up Contributions Until They Exceed the Limit of </a:t>
            </a:r>
            <a:r>
              <a:rPr lang="en-US" b="1" dirty="0"/>
              <a:t>$20,500 in 2022</a:t>
            </a:r>
            <a:r>
              <a:rPr lang="en-US" dirty="0"/>
              <a:t>.  The Limit Increases to </a:t>
            </a:r>
            <a:r>
              <a:rPr lang="en-US" b="1" dirty="0">
                <a:solidFill>
                  <a:srgbClr val="C00000"/>
                </a:solidFill>
              </a:rPr>
              <a:t>$22,500 in 2023</a:t>
            </a:r>
            <a:r>
              <a:rPr lang="en-US" dirty="0"/>
              <a:t>.</a:t>
            </a:r>
          </a:p>
          <a:p>
            <a:endParaRPr lang="en-US" dirty="0"/>
          </a:p>
          <a:p>
            <a:r>
              <a:rPr lang="en-US" dirty="0"/>
              <a:t>This Means Your Individual Limit on Annual Additions (the Combination of </a:t>
            </a:r>
            <a:r>
              <a:rPr lang="en-US" b="1" dirty="0">
                <a:solidFill>
                  <a:srgbClr val="0000FF"/>
                </a:solidFill>
              </a:rPr>
              <a:t>ALL</a:t>
            </a:r>
            <a:r>
              <a:rPr lang="en-US" dirty="0"/>
              <a:t> Employer Contributions and Employee Elective Deferrals to all 403(b) accounts) Generally is the Lesser of </a:t>
            </a:r>
            <a:r>
              <a:rPr lang="en-US" b="1" dirty="0"/>
              <a:t>$61,000 in 2022</a:t>
            </a:r>
            <a:r>
              <a:rPr lang="en-US" dirty="0"/>
              <a:t>, or 100% of Includible Compensation for the Employee’s most Recent Year of Service).  Even If Neither Plan Allows age 50 Catch-Up Contributions. </a:t>
            </a:r>
          </a:p>
          <a:p>
            <a:endParaRPr lang="en-US" dirty="0"/>
          </a:p>
          <a:p>
            <a:pPr>
              <a:lnSpc>
                <a:spcPct val="90000"/>
              </a:lnSpc>
            </a:pPr>
            <a:r>
              <a:rPr lang="en-US" dirty="0"/>
              <a:t>For Examples of this, go to: </a:t>
            </a:r>
            <a:r>
              <a:rPr lang="en-US" b="1" dirty="0">
                <a:solidFill>
                  <a:srgbClr val="FF00FF"/>
                </a:solidFill>
                <a:hlinkClick r:id="rId4">
                  <a:extLst>
                    <a:ext uri="{A12FA001-AC4F-418D-AE19-62706E023703}">
                      <ahyp:hlinkClr xmlns:ahyp="http://schemas.microsoft.com/office/drawing/2018/hyperlinkcolor" val="tx"/>
                    </a:ext>
                  </a:extLst>
                </a:hlinkClick>
              </a:rPr>
              <a:t>https://www.irs.gov/retirement-plans/plan-participant-employee/retirement-topics-403b-contribution-limits</a:t>
            </a:r>
            <a:endParaRPr lang="en-US" b="1" dirty="0">
              <a:solidFill>
                <a:srgbClr val="FF00FF"/>
              </a:solidFill>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0612" y="457200"/>
            <a:ext cx="1828800" cy="1371600"/>
          </a:xfrm>
          <a:prstGeom prst="rect">
            <a:avLst/>
          </a:prstGeom>
        </p:spPr>
      </p:pic>
      <p:pic>
        <p:nvPicPr>
          <p:cNvPr id="8" name="Audio 7">
            <a:hlinkClick r:id="" action="ppaction://media"/>
            <a:extLst>
              <a:ext uri="{FF2B5EF4-FFF2-40B4-BE49-F238E27FC236}">
                <a16:creationId xmlns:a16="http://schemas.microsoft.com/office/drawing/2014/main" id="{E8D67D7C-6076-3D17-0E2C-4CEF54CB0B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96033423"/>
      </p:ext>
    </p:extLst>
  </p:cSld>
  <p:clrMapOvr>
    <a:masterClrMapping/>
  </p:clrMapOvr>
  <p:transition spd="med" advTm="8645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1FEFA0A-2F20-4B60-98C6-5FFDA469AA1C}" type="slidenum">
              <a:rPr lang="en-US" smtClean="0"/>
              <a:pPr/>
              <a:t>54</a:t>
            </a:fld>
            <a:endParaRPr lang="en-US" dirty="0"/>
          </a:p>
        </p:txBody>
      </p:sp>
      <p:sp>
        <p:nvSpPr>
          <p:cNvPr id="3" name="TextBox 2"/>
          <p:cNvSpPr txBox="1"/>
          <p:nvPr/>
        </p:nvSpPr>
        <p:spPr>
          <a:xfrm>
            <a:off x="455612" y="533400"/>
            <a:ext cx="9144000" cy="4832092"/>
          </a:xfrm>
          <a:prstGeom prst="rect">
            <a:avLst/>
          </a:prstGeom>
          <a:noFill/>
        </p:spPr>
        <p:txBody>
          <a:bodyPr wrap="square" rtlCol="0">
            <a:spAutoFit/>
          </a:bodyPr>
          <a:lstStyle/>
          <a:p>
            <a:r>
              <a:rPr lang="en-US" sz="2400" b="1" dirty="0"/>
              <a:t>SALARY REDUCTION FOR DEFERRED RETIREMENT</a:t>
            </a:r>
          </a:p>
          <a:p>
            <a:endParaRPr lang="en-US" sz="800" b="1" dirty="0"/>
          </a:p>
          <a:p>
            <a:r>
              <a:rPr lang="en-US" sz="2000" b="1" dirty="0">
                <a:solidFill>
                  <a:srgbClr val="0000FF"/>
                </a:solidFill>
              </a:rPr>
              <a:t>15-year Catch-up Deferrals In 403(b) Plans</a:t>
            </a:r>
            <a:r>
              <a:rPr lang="en-US" sz="2000" b="1" dirty="0"/>
              <a:t> </a:t>
            </a:r>
            <a:r>
              <a:rPr lang="en-US" sz="2000" dirty="0"/>
              <a:t>is available to Employees that have 15 years of Service with a School System, has a 403(b) Elective Deferral Limit that is the lesser of:  </a:t>
            </a:r>
          </a:p>
          <a:p>
            <a:pPr marL="342900" indent="-342900">
              <a:buFont typeface="Arial" panose="020B0604020202020204" pitchFamily="34" charset="0"/>
              <a:buChar char="•"/>
            </a:pPr>
            <a:r>
              <a:rPr lang="en-US" sz="2000" dirty="0"/>
              <a:t>$3,000, </a:t>
            </a:r>
          </a:p>
          <a:p>
            <a:pPr marL="342900" indent="-342900">
              <a:buFont typeface="Arial" panose="020B0604020202020204" pitchFamily="34" charset="0"/>
              <a:buChar char="•"/>
            </a:pPr>
            <a:r>
              <a:rPr lang="en-US" sz="2000" dirty="0"/>
              <a:t>$15,000, Reduced by the Amount of Additional Elective Deferrals made in Prior Years Because of this Rule, or</a:t>
            </a:r>
          </a:p>
          <a:p>
            <a:pPr marL="342900" indent="-342900">
              <a:buFont typeface="Arial" panose="020B0604020202020204" pitchFamily="34" charset="0"/>
              <a:buChar char="•"/>
            </a:pPr>
            <a:r>
              <a:rPr lang="en-US" sz="2000" dirty="0"/>
              <a:t>$5,000 Times the Number of the Employee’s Years of Service for the School, Minus the Total Elective Deferrals made for Earlier Years.</a:t>
            </a:r>
          </a:p>
          <a:p>
            <a:endParaRPr lang="en-US" dirty="0"/>
          </a:p>
          <a:p>
            <a:r>
              <a:rPr lang="en-US" dirty="0"/>
              <a:t>An Employee who Qualifies for the 15-yr Rule can have an Elective Deferral Limit as High as </a:t>
            </a:r>
            <a:r>
              <a:rPr lang="en-US" b="1" dirty="0"/>
              <a:t>$22,500 for 2023</a:t>
            </a:r>
            <a:r>
              <a:rPr lang="en-US" dirty="0"/>
              <a:t>.  </a:t>
            </a:r>
          </a:p>
          <a:p>
            <a:endParaRPr lang="en-US" dirty="0"/>
          </a:p>
          <a:p>
            <a:r>
              <a:rPr lang="en-US" dirty="0"/>
              <a:t>See IRS Publication 571 for more information.</a:t>
            </a:r>
          </a:p>
          <a:p>
            <a:endParaRPr lang="en-US" dirty="0"/>
          </a:p>
          <a:p>
            <a:endParaRPr lang="en-US" sz="8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2612" y="4191000"/>
            <a:ext cx="2819400" cy="2577960"/>
          </a:xfrm>
          <a:prstGeom prst="rect">
            <a:avLst/>
          </a:prstGeom>
        </p:spPr>
      </p:pic>
      <p:pic>
        <p:nvPicPr>
          <p:cNvPr id="4" name="Audio 3">
            <a:hlinkClick r:id="" action="ppaction://media"/>
            <a:extLst>
              <a:ext uri="{FF2B5EF4-FFF2-40B4-BE49-F238E27FC236}">
                <a16:creationId xmlns:a16="http://schemas.microsoft.com/office/drawing/2014/main" id="{8E168B02-EAA4-2B1B-34F2-C39BA20750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104045418"/>
      </p:ext>
    </p:extLst>
  </p:cSld>
  <p:clrMapOvr>
    <a:masterClrMapping/>
  </p:clrMapOvr>
  <p:transition spd="med" advTm="600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55</a:t>
            </a:fld>
            <a:endParaRPr lang="en-US" dirty="0"/>
          </a:p>
        </p:txBody>
      </p:sp>
      <p:sp>
        <p:nvSpPr>
          <p:cNvPr id="2" name="TextBox 1"/>
          <p:cNvSpPr txBox="1"/>
          <p:nvPr/>
        </p:nvSpPr>
        <p:spPr>
          <a:xfrm>
            <a:off x="455612" y="304800"/>
            <a:ext cx="9296400" cy="5937010"/>
          </a:xfrm>
          <a:prstGeom prst="rect">
            <a:avLst/>
          </a:prstGeom>
          <a:noFill/>
        </p:spPr>
        <p:txBody>
          <a:bodyPr wrap="square" rtlCol="0">
            <a:spAutoFit/>
          </a:bodyPr>
          <a:lstStyle/>
          <a:p>
            <a:pPr>
              <a:lnSpc>
                <a:spcPct val="90000"/>
              </a:lnSpc>
            </a:pPr>
            <a:r>
              <a:rPr lang="en-US" sz="2000" b="1" dirty="0">
                <a:solidFill>
                  <a:srgbClr val="0000FF"/>
                </a:solidFill>
              </a:rPr>
              <a:t>Does Your District Offer a 403b Annuity Option as Part of the Benefits?</a:t>
            </a:r>
          </a:p>
          <a:p>
            <a:pPr>
              <a:lnSpc>
                <a:spcPct val="90000"/>
              </a:lnSpc>
            </a:pPr>
            <a:endParaRPr lang="en-US" dirty="0"/>
          </a:p>
          <a:p>
            <a:pPr>
              <a:lnSpc>
                <a:spcPct val="90000"/>
              </a:lnSpc>
            </a:pPr>
            <a:r>
              <a:rPr lang="en-US" sz="2000" dirty="0">
                <a:solidFill>
                  <a:srgbClr val="7030A0"/>
                </a:solidFill>
              </a:rPr>
              <a:t>If Your District’s Benefit Plan Offers </a:t>
            </a:r>
            <a:r>
              <a:rPr lang="en-US" sz="2000" dirty="0">
                <a:solidFill>
                  <a:srgbClr val="C00000"/>
                </a:solidFill>
              </a:rPr>
              <a:t>403(b) Annuities </a:t>
            </a:r>
            <a:r>
              <a:rPr lang="en-US" sz="2000" dirty="0">
                <a:solidFill>
                  <a:srgbClr val="7030A0"/>
                </a:solidFill>
              </a:rPr>
              <a:t>as an Option, and Now </a:t>
            </a:r>
            <a:r>
              <a:rPr lang="en-US" sz="2000" i="1" dirty="0">
                <a:solidFill>
                  <a:srgbClr val="0000FF"/>
                </a:solidFill>
              </a:rPr>
              <a:t>“Self-Administers” </a:t>
            </a:r>
            <a:r>
              <a:rPr lang="en-US" sz="2000" dirty="0">
                <a:solidFill>
                  <a:srgbClr val="7030A0"/>
                </a:solidFill>
              </a:rPr>
              <a:t>the Plan, be Aware of the Liability the District has Assumed:</a:t>
            </a:r>
          </a:p>
          <a:p>
            <a:pPr>
              <a:lnSpc>
                <a:spcPct val="90000"/>
              </a:lnSpc>
            </a:pPr>
            <a:endParaRPr lang="en-US" sz="1400" dirty="0"/>
          </a:p>
          <a:p>
            <a:pPr marL="285750" indent="-285750">
              <a:lnSpc>
                <a:spcPct val="90000"/>
              </a:lnSpc>
              <a:buFont typeface="Arial" panose="020B0604020202020204" pitchFamily="34" charset="0"/>
              <a:buChar char="•"/>
            </a:pPr>
            <a:r>
              <a:rPr lang="en-US" dirty="0">
                <a:solidFill>
                  <a:srgbClr val="C00000"/>
                </a:solidFill>
              </a:rPr>
              <a:t>If the IRS Asked for the Current Balances of Each Employee’s 403(b), Could You Supply That?</a:t>
            </a:r>
          </a:p>
          <a:p>
            <a:pPr>
              <a:lnSpc>
                <a:spcPct val="90000"/>
              </a:lnSpc>
            </a:pPr>
            <a:endParaRPr lang="en-US" sz="1000" dirty="0">
              <a:solidFill>
                <a:srgbClr val="C00000"/>
              </a:solidFill>
            </a:endParaRPr>
          </a:p>
          <a:p>
            <a:pPr marL="285750" indent="-285750">
              <a:lnSpc>
                <a:spcPct val="90000"/>
              </a:lnSpc>
              <a:buFont typeface="Arial" panose="020B0604020202020204" pitchFamily="34" charset="0"/>
              <a:buChar char="•"/>
            </a:pPr>
            <a:r>
              <a:rPr lang="en-US" dirty="0">
                <a:solidFill>
                  <a:srgbClr val="C00000"/>
                </a:solidFill>
              </a:rPr>
              <a:t>If the IRS Asked if Any Employees Have Take a Loan from Their 403(b) in the Last 3 Years, Could You do That?</a:t>
            </a:r>
          </a:p>
          <a:p>
            <a:pPr>
              <a:lnSpc>
                <a:spcPct val="90000"/>
              </a:lnSpc>
            </a:pPr>
            <a:endParaRPr lang="en-US" sz="1000" dirty="0">
              <a:solidFill>
                <a:srgbClr val="C00000"/>
              </a:solidFill>
            </a:endParaRPr>
          </a:p>
          <a:p>
            <a:pPr marL="285750" indent="-285750">
              <a:lnSpc>
                <a:spcPct val="90000"/>
              </a:lnSpc>
              <a:buFont typeface="Arial" panose="020B0604020202020204" pitchFamily="34" charset="0"/>
              <a:buChar char="•"/>
            </a:pPr>
            <a:r>
              <a:rPr lang="en-US" dirty="0">
                <a:solidFill>
                  <a:srgbClr val="C00000"/>
                </a:solidFill>
              </a:rPr>
              <a:t>If the IRS Asked What the Outstanding Balances of Any 403(b) Loans was for Your Employees, Could You Supply That?</a:t>
            </a:r>
          </a:p>
          <a:p>
            <a:pPr>
              <a:lnSpc>
                <a:spcPct val="90000"/>
              </a:lnSpc>
            </a:pPr>
            <a:endParaRPr lang="en-US" sz="1000" dirty="0">
              <a:solidFill>
                <a:srgbClr val="C00000"/>
              </a:solidFill>
            </a:endParaRPr>
          </a:p>
          <a:p>
            <a:pPr marL="285750" indent="-285750">
              <a:lnSpc>
                <a:spcPct val="90000"/>
              </a:lnSpc>
              <a:buFont typeface="Arial" panose="020B0604020202020204" pitchFamily="34" charset="0"/>
              <a:buChar char="•"/>
            </a:pPr>
            <a:r>
              <a:rPr lang="en-US" dirty="0">
                <a:solidFill>
                  <a:srgbClr val="C00000"/>
                </a:solidFill>
              </a:rPr>
              <a:t>If the IRS Asked for Your Information Sharing Agreements for Your 403(b) Vendors since January 1, 2009, Could You Supply That?</a:t>
            </a:r>
          </a:p>
          <a:p>
            <a:pPr>
              <a:lnSpc>
                <a:spcPct val="90000"/>
              </a:lnSpc>
            </a:pPr>
            <a:endParaRPr lang="en-US" sz="1000" dirty="0">
              <a:solidFill>
                <a:srgbClr val="C00000"/>
              </a:solidFill>
            </a:endParaRPr>
          </a:p>
          <a:p>
            <a:pPr marL="285750" indent="-285750">
              <a:lnSpc>
                <a:spcPct val="90000"/>
              </a:lnSpc>
              <a:buFont typeface="Arial" panose="020B0604020202020204" pitchFamily="34" charset="0"/>
              <a:buChar char="•"/>
            </a:pPr>
            <a:r>
              <a:rPr lang="en-US" dirty="0">
                <a:solidFill>
                  <a:srgbClr val="C00000"/>
                </a:solidFill>
              </a:rPr>
              <a:t>If the IRS Asks for Copies of the Board Minutes That Approved the Vendor List for 403(b) Approved Plans, Could You do That?</a:t>
            </a:r>
          </a:p>
          <a:p>
            <a:pPr>
              <a:lnSpc>
                <a:spcPct val="90000"/>
              </a:lnSpc>
            </a:pPr>
            <a:endParaRPr lang="en-US" dirty="0">
              <a:solidFill>
                <a:srgbClr val="C00000"/>
              </a:solidFill>
            </a:endParaRPr>
          </a:p>
          <a:p>
            <a:pPr>
              <a:lnSpc>
                <a:spcPct val="90000"/>
              </a:lnSpc>
            </a:pPr>
            <a:r>
              <a:rPr lang="en-US" sz="2800" b="1" dirty="0">
                <a:solidFill>
                  <a:srgbClr val="0000FF"/>
                </a:solidFill>
              </a:rPr>
              <a:t>If You Answered </a:t>
            </a:r>
            <a:r>
              <a:rPr lang="en-US" sz="2800" b="1" dirty="0">
                <a:solidFill>
                  <a:srgbClr val="C00000"/>
                </a:solidFill>
              </a:rPr>
              <a:t>“NO” </a:t>
            </a:r>
            <a:r>
              <a:rPr lang="en-US" sz="2800" b="1" dirty="0">
                <a:solidFill>
                  <a:srgbClr val="0000FF"/>
                </a:solidFill>
              </a:rPr>
              <a:t>to Any of These, Consider a Third-Party Administrator</a:t>
            </a:r>
          </a:p>
          <a:p>
            <a:pPr>
              <a:lnSpc>
                <a:spcPct val="90000"/>
              </a:lnSpc>
            </a:pPr>
            <a:endParaRPr lang="en-US" dirty="0"/>
          </a:p>
          <a:p>
            <a:pPr>
              <a:lnSpc>
                <a:spcPct val="90000"/>
              </a:lnSpc>
            </a:pPr>
            <a:endParaRPr lang="en-US" dirty="0"/>
          </a:p>
        </p:txBody>
      </p:sp>
      <p:pic>
        <p:nvPicPr>
          <p:cNvPr id="5" name="~PP13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41150" y="6410325"/>
            <a:ext cx="304800" cy="3048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8612" y="2871840"/>
            <a:ext cx="2743200" cy="1847794"/>
          </a:xfrm>
          <a:prstGeom prst="rect">
            <a:avLst/>
          </a:prstGeom>
        </p:spPr>
      </p:pic>
    </p:spTree>
    <p:extLst>
      <p:ext uri="{BB962C8B-B14F-4D97-AF65-F5344CB8AC3E}">
        <p14:creationId xmlns:p14="http://schemas.microsoft.com/office/powerpoint/2010/main" val="1114877246"/>
      </p:ext>
    </p:extLst>
  </p:cSld>
  <p:clrMapOvr>
    <a:masterClrMapping/>
  </p:clrMapOvr>
  <p:transition spd="med" advTm="940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56</a:t>
            </a:fld>
            <a:endParaRPr lang="en-US" dirty="0"/>
          </a:p>
        </p:txBody>
      </p:sp>
      <p:sp>
        <p:nvSpPr>
          <p:cNvPr id="2" name="TextBox 1"/>
          <p:cNvSpPr txBox="1"/>
          <p:nvPr/>
        </p:nvSpPr>
        <p:spPr>
          <a:xfrm>
            <a:off x="379412" y="381000"/>
            <a:ext cx="9144000" cy="5943165"/>
          </a:xfrm>
          <a:prstGeom prst="rect">
            <a:avLst/>
          </a:prstGeom>
          <a:noFill/>
        </p:spPr>
        <p:txBody>
          <a:bodyPr wrap="square" rtlCol="0">
            <a:spAutoFit/>
          </a:bodyPr>
          <a:lstStyle/>
          <a:p>
            <a:r>
              <a:rPr lang="en-US" sz="3200" b="1" dirty="0">
                <a:solidFill>
                  <a:srgbClr val="0000FF"/>
                </a:solidFill>
              </a:rPr>
              <a:t>What is a Third-Party Administrator?</a:t>
            </a:r>
          </a:p>
          <a:p>
            <a:endParaRPr lang="en-US" dirty="0"/>
          </a:p>
          <a:p>
            <a:pPr marL="231775" indent="-231775">
              <a:buFont typeface="Arial" pitchFamily="34" charset="0"/>
              <a:buChar char="•"/>
            </a:pPr>
            <a:r>
              <a:rPr lang="en-US" sz="2000" dirty="0"/>
              <a:t>A Third-Party Administrator </a:t>
            </a:r>
            <a:r>
              <a:rPr lang="en-US" sz="2000" b="1" dirty="0">
                <a:solidFill>
                  <a:srgbClr val="0000FF"/>
                </a:solidFill>
              </a:rPr>
              <a:t>(TPA) </a:t>
            </a:r>
            <a:r>
              <a:rPr lang="en-US" sz="2000" dirty="0"/>
              <a:t>is Your Guardian Angel When it Comes to Being </a:t>
            </a:r>
            <a:r>
              <a:rPr lang="en-US" sz="2000" dirty="0">
                <a:solidFill>
                  <a:srgbClr val="C00000"/>
                </a:solidFill>
              </a:rPr>
              <a:t>“Legal” </a:t>
            </a:r>
            <a:r>
              <a:rPr lang="en-US" sz="2000" dirty="0"/>
              <a:t>With Your 403(b) Plan.</a:t>
            </a:r>
          </a:p>
          <a:p>
            <a:pPr marL="231775" indent="-231775">
              <a:buFont typeface="Arial" pitchFamily="34" charset="0"/>
              <a:buChar char="•"/>
            </a:pPr>
            <a:endParaRPr lang="en-US" b="1" dirty="0"/>
          </a:p>
          <a:p>
            <a:pPr marL="231775" indent="-231775">
              <a:buFont typeface="Arial" pitchFamily="34" charset="0"/>
              <a:buChar char="•"/>
            </a:pPr>
            <a:r>
              <a:rPr lang="en-US" sz="2000" dirty="0"/>
              <a:t>They Will Review All Your Plan Documents to be Sure they Match all the Current IRS Regulations</a:t>
            </a:r>
          </a:p>
          <a:p>
            <a:pPr marL="231775" indent="-231775">
              <a:buFont typeface="Arial" pitchFamily="34" charset="0"/>
              <a:buChar char="•"/>
            </a:pPr>
            <a:endParaRPr lang="en-US" b="1" dirty="0"/>
          </a:p>
          <a:p>
            <a:pPr marL="231775" indent="-231775">
              <a:buFont typeface="Arial" pitchFamily="34" charset="0"/>
              <a:buChar char="•"/>
            </a:pPr>
            <a:r>
              <a:rPr lang="en-US" sz="2000" dirty="0"/>
              <a:t>They Will Track and Oversee all the Deposits, Loans (If Allowed) and How They are Applied.</a:t>
            </a:r>
          </a:p>
          <a:p>
            <a:pPr marL="231775" indent="-231775">
              <a:buFont typeface="Arial" pitchFamily="34" charset="0"/>
              <a:buChar char="•"/>
            </a:pPr>
            <a:endParaRPr lang="en-US" b="1" dirty="0"/>
          </a:p>
          <a:p>
            <a:pPr marL="231775" indent="-231775">
              <a:buFont typeface="Arial" pitchFamily="34" charset="0"/>
              <a:buChar char="•"/>
            </a:pPr>
            <a:r>
              <a:rPr lang="en-US" sz="2000" dirty="0"/>
              <a:t>In Other Words, They are the Go-Between for the IRS and Your 403(b) Plan.  </a:t>
            </a:r>
          </a:p>
          <a:p>
            <a:pPr marL="231775" indent="-231775">
              <a:buFont typeface="Arial" pitchFamily="34" charset="0"/>
              <a:buChar char="•"/>
            </a:pPr>
            <a:endParaRPr lang="en-US" b="1" dirty="0"/>
          </a:p>
          <a:p>
            <a:pPr marL="231775" indent="-231775">
              <a:buFont typeface="Arial" pitchFamily="34" charset="0"/>
              <a:buChar char="•"/>
            </a:pPr>
            <a:r>
              <a:rPr lang="en-US" sz="2000" dirty="0"/>
              <a:t>In Most Cases, They Have a Set-Up Plan Fee and a One Time Charge to Implement.  </a:t>
            </a:r>
            <a:r>
              <a:rPr lang="en-US" sz="2000" dirty="0">
                <a:solidFill>
                  <a:srgbClr val="C00000"/>
                </a:solidFill>
              </a:rPr>
              <a:t>Future Charges are Covered by the 403(b) Vendors.</a:t>
            </a:r>
          </a:p>
          <a:p>
            <a:pPr marL="231775" indent="-231775">
              <a:buFont typeface="Arial" pitchFamily="34" charset="0"/>
              <a:buChar char="•"/>
            </a:pPr>
            <a:endParaRPr lang="en-US" b="1" dirty="0"/>
          </a:p>
          <a:p>
            <a:pPr marL="231775" indent="-231775">
              <a:buFont typeface="Arial" pitchFamily="34" charset="0"/>
              <a:buChar char="•"/>
            </a:pPr>
            <a:r>
              <a:rPr lang="en-US" sz="2200" i="1" dirty="0">
                <a:solidFill>
                  <a:srgbClr val="7030A0"/>
                </a:solidFill>
              </a:rPr>
              <a:t>If There Is An IRS Audit, </a:t>
            </a:r>
            <a:r>
              <a:rPr lang="en-US" sz="2200" b="1" i="1" u="sng" dirty="0">
                <a:solidFill>
                  <a:srgbClr val="C00000"/>
                </a:solidFill>
              </a:rPr>
              <a:t>They</a:t>
            </a:r>
            <a:r>
              <a:rPr lang="en-US" sz="2200" i="1" dirty="0">
                <a:solidFill>
                  <a:srgbClr val="7030A0"/>
                </a:solidFill>
              </a:rPr>
              <a:t> Will Be The Folks That Visit With The IRS – </a:t>
            </a:r>
            <a:r>
              <a:rPr lang="en-US" sz="2200" b="1" i="1" dirty="0">
                <a:solidFill>
                  <a:srgbClr val="C00000"/>
                </a:solidFill>
              </a:rPr>
              <a:t>Not You</a:t>
            </a:r>
            <a:r>
              <a:rPr lang="en-US" sz="2200" i="1" dirty="0">
                <a:solidFill>
                  <a:srgbClr val="7030A0"/>
                </a:solidFill>
              </a:rPr>
              <a:t>.</a:t>
            </a:r>
          </a:p>
          <a:p>
            <a:pPr>
              <a:lnSpc>
                <a:spcPct val="90000"/>
              </a:lnSpc>
            </a:pP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7212" y="2743200"/>
            <a:ext cx="2014895" cy="1437292"/>
          </a:xfrm>
          <a:prstGeom prst="rect">
            <a:avLst/>
          </a:prstGeom>
        </p:spPr>
      </p:pic>
      <p:pic>
        <p:nvPicPr>
          <p:cNvPr id="5" name="~PP26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1005336045"/>
      </p:ext>
    </p:extLst>
  </p:cSld>
  <p:clrMapOvr>
    <a:masterClrMapping/>
  </p:clrMapOvr>
  <p:transition spd="med" advTm="594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C5"/>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6</a:t>
            </a:fld>
            <a:endParaRPr lang="en-US" dirty="0"/>
          </a:p>
        </p:txBody>
      </p:sp>
      <p:sp>
        <p:nvSpPr>
          <p:cNvPr id="2" name="TextBox 1"/>
          <p:cNvSpPr txBox="1"/>
          <p:nvPr/>
        </p:nvSpPr>
        <p:spPr>
          <a:xfrm>
            <a:off x="531812" y="283184"/>
            <a:ext cx="9143999" cy="6121676"/>
          </a:xfrm>
          <a:prstGeom prst="rect">
            <a:avLst/>
          </a:prstGeom>
          <a:solidFill>
            <a:srgbClr val="FFFFC5"/>
          </a:solidFill>
        </p:spPr>
        <p:txBody>
          <a:bodyPr wrap="square" rtlCol="0">
            <a:spAutoFit/>
          </a:bodyPr>
          <a:lstStyle/>
          <a:p>
            <a:pPr>
              <a:lnSpc>
                <a:spcPct val="90000"/>
              </a:lnSpc>
            </a:pPr>
            <a:r>
              <a:rPr lang="en-US" sz="2400" b="1" dirty="0"/>
              <a:t>Payroll Data To Collect For And From Newly Hired Employees</a:t>
            </a:r>
          </a:p>
          <a:p>
            <a:endParaRPr lang="en-US" sz="1000" dirty="0"/>
          </a:p>
          <a:p>
            <a:r>
              <a:rPr lang="en-US" sz="2400" b="1" dirty="0"/>
              <a:t>Affordable Care Notice:</a:t>
            </a:r>
          </a:p>
          <a:p>
            <a:endParaRPr lang="en-US" sz="1000" dirty="0"/>
          </a:p>
          <a:p>
            <a:r>
              <a:rPr lang="en-US" dirty="0"/>
              <a:t>The Affordable Care Act (ACA) Requires All Employers Subject to the Fair Labor Standards Act (FLSA) to Provide Employees With Information About the Health Insurance Marketplace.  </a:t>
            </a:r>
          </a:p>
          <a:p>
            <a:endParaRPr lang="en-US" sz="1000" dirty="0"/>
          </a:p>
          <a:p>
            <a:r>
              <a:rPr lang="en-US" dirty="0"/>
              <a:t>It is Important for Employees who May Not be Receiving Employer-Sponsored Coverage to be Aware of Their Options on The Health Insurance Marketplace at </a:t>
            </a:r>
            <a:r>
              <a:rPr lang="en-US" u="sng" dirty="0">
                <a:ln>
                  <a:solidFill>
                    <a:srgbClr val="0000FF"/>
                  </a:solidFill>
                </a:ln>
                <a:solidFill>
                  <a:srgbClr val="000099"/>
                </a:solidFill>
              </a:rPr>
              <a:t>www.Healthcare.gov</a:t>
            </a:r>
            <a:r>
              <a:rPr lang="en-US" dirty="0"/>
              <a:t> , also Known as </a:t>
            </a:r>
            <a:r>
              <a:rPr lang="en-US" b="1" dirty="0">
                <a:solidFill>
                  <a:srgbClr val="FF00FF"/>
                </a:solidFill>
              </a:rPr>
              <a:t>The Exchange</a:t>
            </a:r>
            <a:r>
              <a:rPr lang="en-US" dirty="0"/>
              <a:t>.</a:t>
            </a:r>
          </a:p>
          <a:p>
            <a:endParaRPr lang="en-US" sz="1000" dirty="0"/>
          </a:p>
          <a:p>
            <a:r>
              <a:rPr lang="en-US" dirty="0"/>
              <a:t>As an Employer, You are Required to Inform New Employees </a:t>
            </a:r>
            <a:r>
              <a:rPr lang="en-US" b="1" dirty="0">
                <a:solidFill>
                  <a:srgbClr val="7030A0"/>
                </a:solidFill>
              </a:rPr>
              <a:t>Within 14 Days of Hire of the Health Insurance Marketplace.  </a:t>
            </a:r>
          </a:p>
          <a:p>
            <a:endParaRPr lang="en-US" sz="1000" dirty="0"/>
          </a:p>
          <a:p>
            <a:r>
              <a:rPr lang="en-US" dirty="0"/>
              <a:t>You Can Find the Notice at: </a:t>
            </a:r>
            <a:r>
              <a:rPr lang="en-US" b="1" dirty="0">
                <a:solidFill>
                  <a:srgbClr val="0000FF"/>
                </a:solidFill>
                <a:hlinkClick r:id="rId4">
                  <a:extLst>
                    <a:ext uri="{A12FA001-AC4F-418D-AE19-62706E023703}">
                      <ahyp:hlinkClr xmlns:ahyp="http://schemas.microsoft.com/office/drawing/2018/hyperlinkcolor" val="tx"/>
                    </a:ext>
                  </a:extLst>
                </a:hlinkClick>
              </a:rPr>
              <a:t>https://marketplace.cms.gov/applications-and-forms/notices.html</a:t>
            </a:r>
            <a:endParaRPr lang="en-US" b="1" dirty="0">
              <a:ln>
                <a:solidFill>
                  <a:srgbClr val="0000FF"/>
                </a:solidFill>
              </a:ln>
              <a:solidFill>
                <a:srgbClr val="0000FF"/>
              </a:solidFill>
            </a:endParaRPr>
          </a:p>
          <a:p>
            <a:endParaRPr lang="en-US" sz="1000" dirty="0"/>
          </a:p>
          <a:p>
            <a:r>
              <a:rPr lang="en-US" b="1" dirty="0">
                <a:solidFill>
                  <a:srgbClr val="C00000"/>
                </a:solidFill>
              </a:rPr>
              <a:t>OPEN ENROLLMENT FOR THE HEALTH INSURANCE MARKETPLACE STARTS ON </a:t>
            </a:r>
            <a:r>
              <a:rPr lang="en-US" b="1" dirty="0">
                <a:solidFill>
                  <a:srgbClr val="0000FF"/>
                </a:solidFill>
              </a:rPr>
              <a:t>NOVEMBER 1, 2022 – January 15, 2023</a:t>
            </a:r>
            <a:r>
              <a:rPr lang="en-US" b="1" dirty="0">
                <a:solidFill>
                  <a:srgbClr val="C00000"/>
                </a:solidFill>
              </a:rPr>
              <a:t>.  </a:t>
            </a:r>
          </a:p>
          <a:p>
            <a:endParaRPr lang="en-US" b="1" dirty="0">
              <a:solidFill>
                <a:srgbClr val="C00000"/>
              </a:solidFill>
            </a:endParaRPr>
          </a:p>
          <a:p>
            <a:r>
              <a:rPr lang="en-US" b="1" dirty="0">
                <a:solidFill>
                  <a:srgbClr val="C00000"/>
                </a:solidFill>
              </a:rPr>
              <a:t>Open enrollment ends 12/15/22 for Coverage starting January 1, 2023.</a:t>
            </a:r>
          </a:p>
          <a:p>
            <a:pPr algn="ctr"/>
            <a:r>
              <a:rPr lang="en-US" b="1" dirty="0">
                <a:solidFill>
                  <a:srgbClr val="C00000"/>
                </a:solidFill>
              </a:rPr>
              <a:t> </a:t>
            </a:r>
          </a:p>
          <a:p>
            <a:pPr>
              <a:lnSpc>
                <a:spcPct val="90000"/>
              </a:lnSpc>
            </a:pP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2012" y="2057400"/>
            <a:ext cx="2057400" cy="2057400"/>
          </a:xfrm>
          <a:prstGeom prst="rect">
            <a:avLst/>
          </a:prstGeom>
        </p:spPr>
      </p:pic>
      <p:pic>
        <p:nvPicPr>
          <p:cNvPr id="5" name="~PP392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355088552"/>
      </p:ext>
    </p:extLst>
  </p:cSld>
  <p:clrMapOvr>
    <a:masterClrMapping/>
  </p:clrMapOvr>
  <p:transition spd="med" advTm="495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7</a:t>
            </a:fld>
            <a:endParaRPr lang="en-US" dirty="0"/>
          </a:p>
        </p:txBody>
      </p:sp>
      <p:sp>
        <p:nvSpPr>
          <p:cNvPr id="6" name="TextBox 5"/>
          <p:cNvSpPr txBox="1"/>
          <p:nvPr/>
        </p:nvSpPr>
        <p:spPr>
          <a:xfrm>
            <a:off x="455612" y="533400"/>
            <a:ext cx="11201400" cy="4829014"/>
          </a:xfrm>
          <a:prstGeom prst="rect">
            <a:avLst/>
          </a:prstGeom>
          <a:noFill/>
        </p:spPr>
        <p:txBody>
          <a:bodyPr wrap="square" rtlCol="0">
            <a:spAutoFit/>
          </a:bodyPr>
          <a:lstStyle/>
          <a:p>
            <a:pPr>
              <a:lnSpc>
                <a:spcPct val="90000"/>
              </a:lnSpc>
            </a:pPr>
            <a:r>
              <a:rPr lang="en-US" sz="2400" b="1" dirty="0">
                <a:solidFill>
                  <a:schemeClr val="accent2">
                    <a:lumMod val="50000"/>
                  </a:schemeClr>
                </a:solidFill>
              </a:rPr>
              <a:t>Payroll Data To Collect For And From Newly Hired Employees</a:t>
            </a:r>
          </a:p>
          <a:p>
            <a:pPr>
              <a:lnSpc>
                <a:spcPct val="90000"/>
              </a:lnSpc>
            </a:pPr>
            <a:endParaRPr lang="en-US" sz="1400" b="1" dirty="0">
              <a:solidFill>
                <a:schemeClr val="accent2">
                  <a:lumMod val="50000"/>
                </a:schemeClr>
              </a:solidFill>
            </a:endParaRPr>
          </a:p>
          <a:p>
            <a:pPr marL="342900" indent="-342900">
              <a:lnSpc>
                <a:spcPct val="90000"/>
              </a:lnSpc>
              <a:buFont typeface="Arial" panose="020B0604020202020204" pitchFamily="34" charset="0"/>
              <a:buChar char="•"/>
            </a:pPr>
            <a:r>
              <a:rPr lang="en-US" sz="2800" b="1" dirty="0">
                <a:solidFill>
                  <a:srgbClr val="C00000"/>
                </a:solidFill>
              </a:rPr>
              <a:t>Copy of Teaching License</a:t>
            </a:r>
          </a:p>
          <a:p>
            <a:pPr>
              <a:lnSpc>
                <a:spcPct val="90000"/>
              </a:lnSpc>
            </a:pPr>
            <a:endParaRPr lang="en-US" sz="1000" b="1" dirty="0">
              <a:solidFill>
                <a:srgbClr val="C00000"/>
              </a:solidFill>
            </a:endParaRPr>
          </a:p>
          <a:p>
            <a:pPr marL="342900" indent="-342900">
              <a:lnSpc>
                <a:spcPct val="90000"/>
              </a:lnSpc>
              <a:buFont typeface="Arial" panose="020B0604020202020204" pitchFamily="34" charset="0"/>
              <a:buChar char="•"/>
            </a:pPr>
            <a:r>
              <a:rPr lang="en-US" sz="2800" b="1" dirty="0">
                <a:solidFill>
                  <a:srgbClr val="C00000"/>
                </a:solidFill>
              </a:rPr>
              <a:t>Copy of Para Certification</a:t>
            </a:r>
          </a:p>
          <a:p>
            <a:pPr>
              <a:lnSpc>
                <a:spcPct val="90000"/>
              </a:lnSpc>
            </a:pPr>
            <a:endParaRPr lang="en-US" sz="1000" b="1" dirty="0">
              <a:solidFill>
                <a:srgbClr val="C00000"/>
              </a:solidFill>
            </a:endParaRPr>
          </a:p>
          <a:p>
            <a:pPr marL="342900" indent="-342900">
              <a:lnSpc>
                <a:spcPct val="90000"/>
              </a:lnSpc>
              <a:buFont typeface="Arial" panose="020B0604020202020204" pitchFamily="34" charset="0"/>
              <a:buChar char="•"/>
            </a:pPr>
            <a:r>
              <a:rPr lang="en-US" sz="2800" b="1" dirty="0">
                <a:solidFill>
                  <a:srgbClr val="C00000"/>
                </a:solidFill>
              </a:rPr>
              <a:t>TFFR Application or Member Action Form</a:t>
            </a:r>
          </a:p>
          <a:p>
            <a:pPr>
              <a:lnSpc>
                <a:spcPct val="90000"/>
              </a:lnSpc>
            </a:pPr>
            <a:endParaRPr lang="en-US" sz="1000" b="1" dirty="0"/>
          </a:p>
          <a:p>
            <a:pPr>
              <a:lnSpc>
                <a:spcPct val="90000"/>
              </a:lnSpc>
            </a:pPr>
            <a:endParaRPr lang="en-US" sz="1000" b="1" dirty="0"/>
          </a:p>
          <a:p>
            <a:pPr>
              <a:lnSpc>
                <a:spcPct val="90000"/>
              </a:lnSpc>
            </a:pPr>
            <a:r>
              <a:rPr lang="en-US" sz="2000" b="1" dirty="0"/>
              <a:t>	</a:t>
            </a:r>
            <a:r>
              <a:rPr lang="en-US" sz="2400" b="1" dirty="0">
                <a:solidFill>
                  <a:srgbClr val="0000FF"/>
                </a:solidFill>
              </a:rPr>
              <a:t>TFFR Contribution Rates*</a:t>
            </a:r>
          </a:p>
          <a:p>
            <a:pPr>
              <a:lnSpc>
                <a:spcPct val="90000"/>
              </a:lnSpc>
            </a:pPr>
            <a:endParaRPr lang="en-US" sz="2000" b="1" dirty="0">
              <a:solidFill>
                <a:srgbClr val="0000FF"/>
              </a:solidFill>
            </a:endParaRPr>
          </a:p>
          <a:p>
            <a:pPr>
              <a:lnSpc>
                <a:spcPct val="90000"/>
              </a:lnSpc>
            </a:pPr>
            <a:endParaRPr lang="en-US" sz="2000" b="1" dirty="0">
              <a:solidFill>
                <a:srgbClr val="0000FF"/>
              </a:solidFill>
            </a:endParaRPr>
          </a:p>
          <a:p>
            <a:pPr>
              <a:lnSpc>
                <a:spcPct val="90000"/>
              </a:lnSpc>
            </a:pPr>
            <a:endParaRPr lang="en-US" sz="2000" b="1" dirty="0">
              <a:solidFill>
                <a:srgbClr val="0000FF"/>
              </a:solidFill>
            </a:endParaRPr>
          </a:p>
          <a:p>
            <a:pPr>
              <a:lnSpc>
                <a:spcPct val="90000"/>
              </a:lnSpc>
            </a:pPr>
            <a:endParaRPr lang="en-US" sz="2000" b="1" dirty="0">
              <a:solidFill>
                <a:srgbClr val="0000FF"/>
              </a:solidFill>
            </a:endParaRPr>
          </a:p>
          <a:p>
            <a:pPr>
              <a:lnSpc>
                <a:spcPct val="90000"/>
              </a:lnSpc>
            </a:pPr>
            <a:endParaRPr lang="en-US" sz="2000" b="1" dirty="0">
              <a:solidFill>
                <a:srgbClr val="C00000"/>
              </a:solidFill>
            </a:endParaRPr>
          </a:p>
          <a:p>
            <a:pPr marL="342900" indent="-342900">
              <a:lnSpc>
                <a:spcPct val="90000"/>
              </a:lnSpc>
              <a:buFont typeface="Arial" panose="020B0604020202020204" pitchFamily="34" charset="0"/>
              <a:buChar char="•"/>
            </a:pPr>
            <a:endParaRPr lang="en-US" sz="2000" b="1" dirty="0"/>
          </a:p>
          <a:p>
            <a:pPr>
              <a:lnSpc>
                <a:spcPct val="90000"/>
              </a:lnSpc>
            </a:pPr>
            <a:endParaRPr lang="en-US" sz="1000" dirty="0"/>
          </a:p>
          <a:p>
            <a:pPr>
              <a:lnSpc>
                <a:spcPct val="90000"/>
              </a:lnSpc>
            </a:pPr>
            <a:endParaRPr lang="en-US" sz="1000" dirty="0"/>
          </a:p>
          <a:p>
            <a:pPr>
              <a:lnSpc>
                <a:spcPct val="90000"/>
              </a:lnSpc>
            </a:pPr>
            <a:r>
              <a:rPr lang="en-US" sz="1600" i="1" dirty="0">
                <a:solidFill>
                  <a:srgbClr val="0000FF"/>
                </a:solidFill>
              </a:rPr>
              <a:t>* TFFR Contributions </a:t>
            </a:r>
            <a:r>
              <a:rPr lang="en-US" sz="1600" i="1" u="sng" dirty="0">
                <a:solidFill>
                  <a:srgbClr val="0000FF"/>
                </a:solidFill>
              </a:rPr>
              <a:t>May Vary</a:t>
            </a:r>
            <a:r>
              <a:rPr lang="en-US" sz="1600" i="1" dirty="0">
                <a:solidFill>
                  <a:srgbClr val="0000FF"/>
                </a:solidFill>
              </a:rPr>
              <a:t> Depending Your District’s Negotiated Agreement</a:t>
            </a:r>
          </a:p>
        </p:txBody>
      </p:sp>
      <p:graphicFrame>
        <p:nvGraphicFramePr>
          <p:cNvPr id="2" name="Table 1"/>
          <p:cNvGraphicFramePr>
            <a:graphicFrameLocks noGrp="1"/>
          </p:cNvGraphicFramePr>
          <p:nvPr>
            <p:extLst>
              <p:ext uri="{D42A27DB-BD31-4B8C-83A1-F6EECF244321}">
                <p14:modId xmlns:p14="http://schemas.microsoft.com/office/powerpoint/2010/main" val="3094973605"/>
              </p:ext>
            </p:extLst>
          </p:nvPr>
        </p:nvGraphicFramePr>
        <p:xfrm>
          <a:off x="1446212" y="3581400"/>
          <a:ext cx="3276600" cy="1143000"/>
        </p:xfrm>
        <a:graphic>
          <a:graphicData uri="http://schemas.openxmlformats.org/drawingml/2006/table">
            <a:tbl>
              <a:tblPr>
                <a:tableStyleId>{3B4B98B0-60AC-42C2-AFA5-B58CD77FA1E5}</a:tableStyleId>
              </a:tblPr>
              <a:tblGrid>
                <a:gridCol w="1752691">
                  <a:extLst>
                    <a:ext uri="{9D8B030D-6E8A-4147-A177-3AD203B41FA5}">
                      <a16:colId xmlns:a16="http://schemas.microsoft.com/office/drawing/2014/main" val="20000"/>
                    </a:ext>
                  </a:extLst>
                </a:gridCol>
                <a:gridCol w="1523909">
                  <a:extLst>
                    <a:ext uri="{9D8B030D-6E8A-4147-A177-3AD203B41FA5}">
                      <a16:colId xmlns:a16="http://schemas.microsoft.com/office/drawing/2014/main" val="20001"/>
                    </a:ext>
                  </a:extLst>
                </a:gridCol>
              </a:tblGrid>
              <a:tr h="571500">
                <a:tc>
                  <a:txBody>
                    <a:bodyPr/>
                    <a:lstStyle/>
                    <a:p>
                      <a:pPr algn="ctr" fontAlgn="ctr"/>
                      <a:r>
                        <a:rPr lang="en-US" sz="2000" u="none" strike="noStrike" dirty="0">
                          <a:solidFill>
                            <a:srgbClr val="0000FF"/>
                          </a:solidFill>
                          <a:effectLst/>
                        </a:rPr>
                        <a:t>Employee</a:t>
                      </a:r>
                      <a:endParaRPr lang="en-US" sz="2000" b="0" i="0" u="none" strike="noStrike" dirty="0">
                        <a:solidFill>
                          <a:srgbClr val="0000FF"/>
                        </a:solidFill>
                        <a:effectLst/>
                        <a:latin typeface="Calibri" panose="020F0502020204030204" pitchFamily="34" charset="0"/>
                      </a:endParaRPr>
                    </a:p>
                  </a:txBody>
                  <a:tcPr marL="9525" marR="9525" marT="9525" marB="0" anchor="ctr">
                    <a:solidFill>
                      <a:srgbClr val="FFFF99"/>
                    </a:solidFill>
                  </a:tcPr>
                </a:tc>
                <a:tc>
                  <a:txBody>
                    <a:bodyPr/>
                    <a:lstStyle/>
                    <a:p>
                      <a:pPr algn="ctr" fontAlgn="ctr"/>
                      <a:r>
                        <a:rPr lang="en-US" sz="2000" u="none" strike="noStrike" dirty="0">
                          <a:solidFill>
                            <a:srgbClr val="0000FF"/>
                          </a:solidFill>
                          <a:effectLst/>
                        </a:rPr>
                        <a:t>11.75%</a:t>
                      </a:r>
                      <a:endParaRPr lang="en-US" sz="2000" b="0" i="0" u="none" strike="noStrike" dirty="0">
                        <a:solidFill>
                          <a:srgbClr val="0000FF"/>
                        </a:solidFill>
                        <a:effectLst/>
                        <a:latin typeface="Calibri" panose="020F0502020204030204" pitchFamily="34" charset="0"/>
                      </a:endParaRPr>
                    </a:p>
                  </a:txBody>
                  <a:tcPr marL="9525" marR="9525" marT="9525" marB="0" anchor="ctr">
                    <a:solidFill>
                      <a:srgbClr val="FFFF99"/>
                    </a:solidFill>
                  </a:tcPr>
                </a:tc>
                <a:extLst>
                  <a:ext uri="{0D108BD9-81ED-4DB2-BD59-A6C34878D82A}">
                    <a16:rowId xmlns:a16="http://schemas.microsoft.com/office/drawing/2014/main" val="10000"/>
                  </a:ext>
                </a:extLst>
              </a:tr>
              <a:tr h="571500">
                <a:tc>
                  <a:txBody>
                    <a:bodyPr/>
                    <a:lstStyle/>
                    <a:p>
                      <a:pPr algn="ctr" fontAlgn="ctr"/>
                      <a:r>
                        <a:rPr lang="en-US" sz="2000" u="none" strike="noStrike" dirty="0">
                          <a:solidFill>
                            <a:srgbClr val="0000FF"/>
                          </a:solidFill>
                          <a:effectLst/>
                        </a:rPr>
                        <a:t>Employer</a:t>
                      </a:r>
                      <a:endParaRPr lang="en-US" sz="2000" b="0" i="0" u="none" strike="noStrike" dirty="0">
                        <a:solidFill>
                          <a:srgbClr val="0000FF"/>
                        </a:solidFill>
                        <a:effectLst/>
                        <a:latin typeface="Calibri" panose="020F0502020204030204" pitchFamily="34" charset="0"/>
                      </a:endParaRPr>
                    </a:p>
                  </a:txBody>
                  <a:tcPr marL="9525" marR="9525" marT="9525" marB="0" anchor="ctr">
                    <a:solidFill>
                      <a:srgbClr val="FFFF99"/>
                    </a:solidFill>
                  </a:tcPr>
                </a:tc>
                <a:tc>
                  <a:txBody>
                    <a:bodyPr/>
                    <a:lstStyle/>
                    <a:p>
                      <a:pPr algn="ctr" fontAlgn="ctr"/>
                      <a:r>
                        <a:rPr lang="en-US" sz="2000" u="none" strike="noStrike" dirty="0">
                          <a:solidFill>
                            <a:srgbClr val="0000FF"/>
                          </a:solidFill>
                          <a:effectLst/>
                        </a:rPr>
                        <a:t>12.75%</a:t>
                      </a:r>
                      <a:endParaRPr lang="en-US" sz="2000" b="0" i="0" u="none" strike="noStrike" dirty="0">
                        <a:solidFill>
                          <a:srgbClr val="0000FF"/>
                        </a:solidFill>
                        <a:effectLst/>
                        <a:latin typeface="Calibri" panose="020F0502020204030204" pitchFamily="34" charset="0"/>
                      </a:endParaRPr>
                    </a:p>
                  </a:txBody>
                  <a:tcPr marL="9525" marR="9525" marT="9525" marB="0" anchor="ctr">
                    <a:solidFill>
                      <a:srgbClr val="FFFF99"/>
                    </a:solidFill>
                  </a:tcPr>
                </a:tc>
                <a:extLst>
                  <a:ext uri="{0D108BD9-81ED-4DB2-BD59-A6C34878D82A}">
                    <a16:rowId xmlns:a16="http://schemas.microsoft.com/office/drawing/2014/main" val="10001"/>
                  </a:ext>
                </a:extLst>
              </a:tr>
            </a:tbl>
          </a:graphicData>
        </a:graphic>
      </p:graphicFrame>
      <p:cxnSp>
        <p:nvCxnSpPr>
          <p:cNvPr id="7" name="Straight Connector 6"/>
          <p:cNvCxnSpPr/>
          <p:nvPr/>
        </p:nvCxnSpPr>
        <p:spPr>
          <a:xfrm>
            <a:off x="1446212" y="4724400"/>
            <a:ext cx="32766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22812" y="3581400"/>
            <a:ext cx="0" cy="1143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46212" y="3581400"/>
            <a:ext cx="0" cy="1143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46212" y="4191000"/>
            <a:ext cx="32766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46212" y="3581400"/>
            <a:ext cx="32766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198812" y="3581400"/>
            <a:ext cx="0" cy="114300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2" name="Picture 2" descr="C:\Users\Business-HP1\AppData\Local\Microsoft\Windows\Temporary Internet Files\Content.IE5\AC651CNP\MC900436125[1].wmf"/>
          <p:cNvPicPr>
            <a:picLocks noChangeAspect="1" noChangeArrowheads="1"/>
          </p:cNvPicPr>
          <p:nvPr/>
        </p:nvPicPr>
        <p:blipFill>
          <a:blip r:embed="rId4" cstate="print"/>
          <a:srcRect/>
          <a:stretch>
            <a:fillRect/>
          </a:stretch>
        </p:blipFill>
        <p:spPr bwMode="auto">
          <a:xfrm>
            <a:off x="8075612" y="1600200"/>
            <a:ext cx="3567716" cy="3733800"/>
          </a:xfrm>
          <a:prstGeom prst="rect">
            <a:avLst/>
          </a:prstGeom>
          <a:noFill/>
        </p:spPr>
      </p:pic>
      <p:pic>
        <p:nvPicPr>
          <p:cNvPr id="5" name="Audio 4">
            <a:hlinkClick r:id="" action="ppaction://media"/>
            <a:extLst>
              <a:ext uri="{FF2B5EF4-FFF2-40B4-BE49-F238E27FC236}">
                <a16:creationId xmlns:a16="http://schemas.microsoft.com/office/drawing/2014/main" id="{D7C21F02-6C10-4229-A081-5D3D82E41D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188178552"/>
      </p:ext>
    </p:extLst>
  </p:cSld>
  <p:clrMapOvr>
    <a:masterClrMapping/>
  </p:clrMapOvr>
  <p:transition spd="med" advTm="457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8</a:t>
            </a:fld>
            <a:endParaRPr lang="en-US" dirty="0"/>
          </a:p>
        </p:txBody>
      </p:sp>
      <p:sp>
        <p:nvSpPr>
          <p:cNvPr id="6" name="TextBox 5"/>
          <p:cNvSpPr txBox="1"/>
          <p:nvPr/>
        </p:nvSpPr>
        <p:spPr>
          <a:xfrm>
            <a:off x="303212" y="152400"/>
            <a:ext cx="9522889" cy="6433300"/>
          </a:xfrm>
          <a:prstGeom prst="rect">
            <a:avLst/>
          </a:prstGeom>
          <a:noFill/>
        </p:spPr>
        <p:txBody>
          <a:bodyPr wrap="square" rtlCol="0">
            <a:spAutoFit/>
          </a:bodyPr>
          <a:lstStyle/>
          <a:p>
            <a:pPr>
              <a:lnSpc>
                <a:spcPct val="90000"/>
              </a:lnSpc>
            </a:pPr>
            <a:r>
              <a:rPr lang="en-US" sz="2400" b="1" dirty="0"/>
              <a:t>Payroll Data To Collect For And From Newly Hired Employees</a:t>
            </a:r>
          </a:p>
          <a:p>
            <a:pPr>
              <a:lnSpc>
                <a:spcPct val="90000"/>
              </a:lnSpc>
            </a:pPr>
            <a:endParaRPr lang="en-US" sz="1000" b="1" dirty="0"/>
          </a:p>
          <a:p>
            <a:pPr marL="342900" indent="-342900">
              <a:lnSpc>
                <a:spcPct val="90000"/>
              </a:lnSpc>
              <a:buFont typeface="Arial" panose="020B0604020202020204" pitchFamily="34" charset="0"/>
              <a:buChar char="•"/>
            </a:pPr>
            <a:r>
              <a:rPr lang="en-US" sz="2000" b="1" dirty="0">
                <a:solidFill>
                  <a:srgbClr val="0000FF"/>
                </a:solidFill>
              </a:rPr>
              <a:t>ND Public Employees Retirement System (NDPERS) Application </a:t>
            </a:r>
            <a:r>
              <a:rPr lang="en-US" sz="2000" b="1" dirty="0">
                <a:solidFill>
                  <a:srgbClr val="7030A0"/>
                </a:solidFill>
              </a:rPr>
              <a:t>(if Applicable in your District) </a:t>
            </a:r>
            <a:r>
              <a:rPr lang="en-US" b="1" dirty="0">
                <a:solidFill>
                  <a:srgbClr val="0000FF"/>
                </a:solidFill>
                <a:hlinkClick r:id="rId4">
                  <a:extLst>
                    <a:ext uri="{A12FA001-AC4F-418D-AE19-62706E023703}">
                      <ahyp:hlinkClr xmlns:ahyp="http://schemas.microsoft.com/office/drawing/2018/hyperlinkcolor" val="tx"/>
                    </a:ext>
                  </a:extLst>
                </a:hlinkClick>
              </a:rPr>
              <a:t>Home | NDPERS</a:t>
            </a:r>
            <a:r>
              <a:rPr lang="en-US" b="1" dirty="0">
                <a:solidFill>
                  <a:srgbClr val="0000FF"/>
                </a:solidFill>
                <a:hlinkClick r:id="rId5">
                  <a:extLst>
                    <a:ext uri="{A12FA001-AC4F-418D-AE19-62706E023703}">
                      <ahyp:hlinkClr xmlns:ahyp="http://schemas.microsoft.com/office/drawing/2018/hyperlinkcolor" val="tx"/>
                    </a:ext>
                  </a:extLst>
                </a:hlinkClick>
              </a:rPr>
              <a:t>/ </a:t>
            </a:r>
            <a:endParaRPr lang="en-US" b="1" dirty="0">
              <a:solidFill>
                <a:srgbClr val="0000FF"/>
              </a:solidFill>
            </a:endParaRPr>
          </a:p>
          <a:p>
            <a:pPr marL="342900" indent="-342900">
              <a:lnSpc>
                <a:spcPct val="90000"/>
              </a:lnSpc>
              <a:buFont typeface="Arial" panose="020B0604020202020204" pitchFamily="34" charset="0"/>
              <a:buChar char="•"/>
            </a:pPr>
            <a:endParaRPr lang="en-US" sz="2000" b="1" dirty="0"/>
          </a:p>
          <a:p>
            <a:pPr marL="342900" indent="-342900">
              <a:lnSpc>
                <a:spcPct val="90000"/>
              </a:lnSpc>
              <a:buFont typeface="Arial" panose="020B0604020202020204" pitchFamily="34" charset="0"/>
              <a:buChar char="•"/>
            </a:pPr>
            <a:r>
              <a:rPr lang="en-US" sz="2000" b="1" dirty="0"/>
              <a:t>Give Teaching Staff a </a:t>
            </a:r>
            <a:r>
              <a:rPr lang="en-US" sz="2000" b="1" dirty="0">
                <a:solidFill>
                  <a:srgbClr val="0000FF"/>
                </a:solidFill>
              </a:rPr>
              <a:t>Copy of The Negotiated Agreement</a:t>
            </a:r>
          </a:p>
          <a:p>
            <a:pPr>
              <a:lnSpc>
                <a:spcPct val="90000"/>
              </a:lnSpc>
            </a:pPr>
            <a:endParaRPr lang="en-US" sz="1000" b="1" dirty="0"/>
          </a:p>
          <a:p>
            <a:pPr marL="342900" indent="-342900">
              <a:lnSpc>
                <a:spcPct val="90000"/>
              </a:lnSpc>
              <a:buFont typeface="Arial" panose="020B0604020202020204" pitchFamily="34" charset="0"/>
              <a:buChar char="•"/>
            </a:pPr>
            <a:r>
              <a:rPr lang="en-US" sz="2000" b="1" dirty="0"/>
              <a:t>Give all a </a:t>
            </a:r>
            <a:r>
              <a:rPr lang="en-US" sz="2000" b="1" dirty="0">
                <a:solidFill>
                  <a:srgbClr val="0000FF"/>
                </a:solidFill>
              </a:rPr>
              <a:t>Payroll Schedule </a:t>
            </a:r>
          </a:p>
          <a:p>
            <a:pPr>
              <a:lnSpc>
                <a:spcPct val="90000"/>
              </a:lnSpc>
            </a:pPr>
            <a:endParaRPr lang="en-US" sz="1000" b="1" dirty="0"/>
          </a:p>
          <a:p>
            <a:pPr marL="800100" lvl="1" indent="-342900">
              <a:lnSpc>
                <a:spcPct val="90000"/>
              </a:lnSpc>
              <a:spcBef>
                <a:spcPts val="600"/>
              </a:spcBef>
              <a:buFont typeface="Courier New" panose="02070309020205020404" pitchFamily="49" charset="0"/>
              <a:buChar char="o"/>
            </a:pPr>
            <a:r>
              <a:rPr lang="en-US" dirty="0">
                <a:solidFill>
                  <a:srgbClr val="C00000"/>
                </a:solidFill>
              </a:rPr>
              <a:t>Note Pay Days</a:t>
            </a:r>
          </a:p>
          <a:p>
            <a:pPr marL="800100" lvl="1" indent="-342900">
              <a:lnSpc>
                <a:spcPct val="90000"/>
              </a:lnSpc>
              <a:spcBef>
                <a:spcPts val="600"/>
              </a:spcBef>
              <a:buFont typeface="Courier New" panose="02070309020205020404" pitchFamily="49" charset="0"/>
              <a:buChar char="o"/>
            </a:pPr>
            <a:r>
              <a:rPr lang="en-US" dirty="0">
                <a:solidFill>
                  <a:srgbClr val="C00000"/>
                </a:solidFill>
              </a:rPr>
              <a:t>Note When Time Cards Are Due</a:t>
            </a:r>
          </a:p>
          <a:p>
            <a:pPr marL="800100" lvl="1" indent="-342900">
              <a:lnSpc>
                <a:spcPct val="90000"/>
              </a:lnSpc>
              <a:spcBef>
                <a:spcPts val="600"/>
              </a:spcBef>
              <a:buFont typeface="Courier New" panose="02070309020205020404" pitchFamily="49" charset="0"/>
              <a:buChar char="o"/>
            </a:pPr>
            <a:r>
              <a:rPr lang="en-US" dirty="0">
                <a:solidFill>
                  <a:srgbClr val="C00000"/>
                </a:solidFill>
              </a:rPr>
              <a:t>Note When, How and to Whom to Report Sick Days, Request Time Off, etc.</a:t>
            </a:r>
          </a:p>
          <a:p>
            <a:pPr lvl="1">
              <a:lnSpc>
                <a:spcPct val="90000"/>
              </a:lnSpc>
            </a:pPr>
            <a:endParaRPr lang="en-US" sz="1000" dirty="0">
              <a:solidFill>
                <a:srgbClr val="C00000"/>
              </a:solidFill>
            </a:endParaRPr>
          </a:p>
          <a:p>
            <a:pPr marL="342900" indent="-342900">
              <a:lnSpc>
                <a:spcPct val="90000"/>
              </a:lnSpc>
              <a:buFont typeface="Arial" panose="020B0604020202020204" pitchFamily="34" charset="0"/>
              <a:buChar char="•"/>
            </a:pPr>
            <a:r>
              <a:rPr lang="en-US" sz="2000" b="1" dirty="0"/>
              <a:t>Define </a:t>
            </a:r>
            <a:r>
              <a:rPr lang="en-US" sz="2000" b="1" dirty="0">
                <a:solidFill>
                  <a:srgbClr val="0000FF"/>
                </a:solidFill>
              </a:rPr>
              <a:t>Pay Periods</a:t>
            </a:r>
          </a:p>
          <a:p>
            <a:pPr marL="342900" indent="-342900">
              <a:lnSpc>
                <a:spcPct val="90000"/>
              </a:lnSpc>
              <a:buFont typeface="Arial" panose="020B0604020202020204" pitchFamily="34" charset="0"/>
              <a:buChar char="•"/>
            </a:pPr>
            <a:endParaRPr lang="en-US" sz="1000" b="1" dirty="0"/>
          </a:p>
          <a:p>
            <a:pPr marL="800100" lvl="1" indent="-342900">
              <a:lnSpc>
                <a:spcPct val="90000"/>
              </a:lnSpc>
              <a:spcBef>
                <a:spcPts val="600"/>
              </a:spcBef>
              <a:buFont typeface="Courier New" panose="02070309020205020404" pitchFamily="49" charset="0"/>
              <a:buChar char="o"/>
            </a:pPr>
            <a:r>
              <a:rPr lang="en-US" dirty="0">
                <a:solidFill>
                  <a:srgbClr val="C00000"/>
                </a:solidFill>
              </a:rPr>
              <a:t>Define Work Week (12:00 AM Sunday Morning to 11:59 PM Saturday Night)</a:t>
            </a:r>
          </a:p>
          <a:p>
            <a:pPr marL="800100" lvl="1" indent="-342900">
              <a:lnSpc>
                <a:spcPct val="90000"/>
              </a:lnSpc>
              <a:spcBef>
                <a:spcPts val="600"/>
              </a:spcBef>
              <a:buFont typeface="Courier New" panose="02070309020205020404" pitchFamily="49" charset="0"/>
              <a:buChar char="o"/>
            </a:pPr>
            <a:r>
              <a:rPr lang="en-US" dirty="0">
                <a:solidFill>
                  <a:srgbClr val="C00000"/>
                </a:solidFill>
              </a:rPr>
              <a:t>Effect on Overtime (Each Week Stands Alone for Overtime Calculation)</a:t>
            </a:r>
          </a:p>
          <a:p>
            <a:pPr>
              <a:lnSpc>
                <a:spcPct val="90000"/>
              </a:lnSpc>
              <a:spcBef>
                <a:spcPts val="600"/>
              </a:spcBef>
            </a:pPr>
            <a:endParaRPr lang="en-US" sz="1050" b="1" dirty="0"/>
          </a:p>
          <a:p>
            <a:pPr marL="342900" indent="-342900">
              <a:lnSpc>
                <a:spcPct val="90000"/>
              </a:lnSpc>
              <a:buFont typeface="Arial" panose="020B0604020202020204" pitchFamily="34" charset="0"/>
              <a:buChar char="•"/>
            </a:pPr>
            <a:r>
              <a:rPr lang="en-US" sz="2000" b="1" dirty="0"/>
              <a:t>Give a </a:t>
            </a:r>
            <a:r>
              <a:rPr lang="en-US" sz="2000" b="1" dirty="0">
                <a:solidFill>
                  <a:srgbClr val="0000FF"/>
                </a:solidFill>
              </a:rPr>
              <a:t>Class Schedule for Elementary and High School</a:t>
            </a:r>
          </a:p>
          <a:p>
            <a:pPr>
              <a:lnSpc>
                <a:spcPct val="90000"/>
              </a:lnSpc>
            </a:pPr>
            <a:endParaRPr lang="en-US" sz="1000" b="1" dirty="0"/>
          </a:p>
          <a:p>
            <a:pPr marL="342900" indent="-342900">
              <a:lnSpc>
                <a:spcPct val="90000"/>
              </a:lnSpc>
              <a:buFont typeface="Arial" panose="020B0604020202020204" pitchFamily="34" charset="0"/>
              <a:buChar char="•"/>
            </a:pPr>
            <a:r>
              <a:rPr lang="en-US" sz="2000" b="1" dirty="0"/>
              <a:t>If a Bus Driver, Get </a:t>
            </a:r>
            <a:r>
              <a:rPr lang="en-US" sz="2000" b="1" dirty="0">
                <a:solidFill>
                  <a:srgbClr val="0000FF"/>
                </a:solidFill>
              </a:rPr>
              <a:t>Copy of the DOT Medical Certification Card</a:t>
            </a:r>
          </a:p>
          <a:p>
            <a:pPr marL="342900" indent="-342900">
              <a:lnSpc>
                <a:spcPct val="90000"/>
              </a:lnSpc>
              <a:buFont typeface="Arial" panose="020B0604020202020204" pitchFamily="34" charset="0"/>
              <a:buChar char="•"/>
            </a:pPr>
            <a:endParaRPr lang="en-US" sz="1000" b="1" dirty="0"/>
          </a:p>
          <a:p>
            <a:pPr marL="342900" indent="-342900">
              <a:lnSpc>
                <a:spcPct val="90000"/>
              </a:lnSpc>
              <a:buFont typeface="Arial" panose="020B0604020202020204" pitchFamily="34" charset="0"/>
              <a:buChar char="•"/>
            </a:pPr>
            <a:r>
              <a:rPr lang="en-US" sz="2000" b="1" dirty="0"/>
              <a:t>Make Sure the </a:t>
            </a:r>
            <a:r>
              <a:rPr lang="en-US" sz="2000" b="1" dirty="0">
                <a:solidFill>
                  <a:srgbClr val="0000FF"/>
                </a:solidFill>
              </a:rPr>
              <a:t>Background Check is Completed and Submitted</a:t>
            </a:r>
          </a:p>
          <a:p>
            <a:pPr marL="342900" indent="-342900">
              <a:lnSpc>
                <a:spcPct val="90000"/>
              </a:lnSpc>
              <a:buFont typeface="Arial" panose="020B0604020202020204" pitchFamily="34" charset="0"/>
              <a:buChar char="•"/>
            </a:pPr>
            <a:endParaRPr lang="en-US" sz="2000" b="1" dirty="0">
              <a:solidFill>
                <a:srgbClr val="0000FF"/>
              </a:solidFill>
            </a:endParaRPr>
          </a:p>
          <a:p>
            <a:pPr marL="342900" indent="-342900">
              <a:lnSpc>
                <a:spcPct val="90000"/>
              </a:lnSpc>
              <a:buFont typeface="Arial" panose="020B0604020202020204" pitchFamily="34" charset="0"/>
              <a:buChar char="•"/>
            </a:pPr>
            <a:endParaRPr lang="en-US" sz="2000" b="1" dirty="0"/>
          </a:p>
          <a:p>
            <a:pPr>
              <a:lnSpc>
                <a:spcPct val="90000"/>
              </a:lnSpc>
            </a:pPr>
            <a:endParaRPr lang="en-US" sz="1000" dirty="0"/>
          </a:p>
        </p:txBody>
      </p:sp>
      <p:pic>
        <p:nvPicPr>
          <p:cNvPr id="5" name="~PP218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1741150" y="6410325"/>
            <a:ext cx="304800" cy="304800"/>
          </a:xfrm>
          <a:prstGeom prst="rect">
            <a:avLst/>
          </a:prstGeom>
        </p:spPr>
      </p:pic>
      <p:pic>
        <p:nvPicPr>
          <p:cNvPr id="7" name="Picture 6" descr="C:\Users\Business-HP1\AppData\Local\Microsoft\Windows\Temporary Internet Files\Content.IE5\0B1PLR5G\MC900441285[1].png"/>
          <p:cNvPicPr>
            <a:picLocks noChangeAspect="1" noChangeArrowheads="1"/>
          </p:cNvPicPr>
          <p:nvPr/>
        </p:nvPicPr>
        <p:blipFill>
          <a:blip r:embed="rId7" cstate="print"/>
          <a:srcRect/>
          <a:stretch>
            <a:fillRect/>
          </a:stretch>
        </p:blipFill>
        <p:spPr bwMode="auto">
          <a:xfrm>
            <a:off x="379412" y="5867400"/>
            <a:ext cx="762000" cy="762000"/>
          </a:xfrm>
          <a:prstGeom prst="rect">
            <a:avLst/>
          </a:prstGeom>
          <a:noFill/>
        </p:spPr>
      </p:pic>
    </p:spTree>
    <p:extLst>
      <p:ext uri="{BB962C8B-B14F-4D97-AF65-F5344CB8AC3E}">
        <p14:creationId xmlns:p14="http://schemas.microsoft.com/office/powerpoint/2010/main" val="2619987636"/>
      </p:ext>
    </p:extLst>
  </p:cSld>
  <p:clrMapOvr>
    <a:masterClrMapping/>
  </p:clrMapOvr>
  <p:transition spd="med" advTm="803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EFA0A-2F20-4B60-98C6-5FFDA469AA1C}" type="slidenum">
              <a:rPr lang="en-US" smtClean="0"/>
              <a:pPr/>
              <a:t>9</a:t>
            </a:fld>
            <a:endParaRPr lang="en-US" dirty="0"/>
          </a:p>
        </p:txBody>
      </p:sp>
      <p:sp>
        <p:nvSpPr>
          <p:cNvPr id="2" name="TextBox 1"/>
          <p:cNvSpPr txBox="1"/>
          <p:nvPr/>
        </p:nvSpPr>
        <p:spPr>
          <a:xfrm>
            <a:off x="608012" y="838200"/>
            <a:ext cx="10820400" cy="4398897"/>
          </a:xfrm>
          <a:prstGeom prst="rect">
            <a:avLst/>
          </a:prstGeom>
          <a:noFill/>
        </p:spPr>
        <p:txBody>
          <a:bodyPr wrap="square" rtlCol="0">
            <a:spAutoFit/>
          </a:bodyPr>
          <a:lstStyle/>
          <a:p>
            <a:pPr algn="ctr">
              <a:lnSpc>
                <a:spcPct val="90000"/>
              </a:lnSpc>
            </a:pPr>
            <a:r>
              <a:rPr lang="en-US" sz="3200" b="1" dirty="0">
                <a:solidFill>
                  <a:srgbClr val="0000FF"/>
                </a:solidFill>
              </a:rPr>
              <a:t>REMEMBER</a:t>
            </a:r>
          </a:p>
          <a:p>
            <a:pPr>
              <a:lnSpc>
                <a:spcPct val="90000"/>
              </a:lnSpc>
            </a:pPr>
            <a:endParaRPr lang="en-US" sz="3200" dirty="0">
              <a:solidFill>
                <a:srgbClr val="C00000"/>
              </a:solidFill>
            </a:endParaRPr>
          </a:p>
          <a:p>
            <a:pPr>
              <a:lnSpc>
                <a:spcPct val="90000"/>
              </a:lnSpc>
            </a:pPr>
            <a:r>
              <a:rPr lang="en-US" sz="3200" dirty="0">
                <a:solidFill>
                  <a:srgbClr val="C00000"/>
                </a:solidFill>
              </a:rPr>
              <a:t>It is </a:t>
            </a:r>
            <a:r>
              <a:rPr lang="en-US" sz="3200" b="1" u="sng" dirty="0">
                <a:solidFill>
                  <a:srgbClr val="0000FF"/>
                </a:solidFill>
              </a:rPr>
              <a:t>Unlawful</a:t>
            </a:r>
            <a:r>
              <a:rPr lang="en-US" sz="3200" dirty="0">
                <a:solidFill>
                  <a:srgbClr val="C00000"/>
                </a:solidFill>
              </a:rPr>
              <a:t> to Collect Information Regarding:</a:t>
            </a:r>
          </a:p>
          <a:p>
            <a:pPr marL="457200" indent="-457200">
              <a:lnSpc>
                <a:spcPct val="90000"/>
              </a:lnSpc>
              <a:spcBef>
                <a:spcPts val="600"/>
              </a:spcBef>
              <a:spcAft>
                <a:spcPts val="600"/>
              </a:spcAft>
              <a:buFont typeface="Arial" panose="020B0604020202020204" pitchFamily="34" charset="0"/>
              <a:buChar char="•"/>
            </a:pPr>
            <a:r>
              <a:rPr lang="en-US" sz="3200" dirty="0"/>
              <a:t>Gender</a:t>
            </a:r>
          </a:p>
          <a:p>
            <a:pPr marL="457200" indent="-457200">
              <a:lnSpc>
                <a:spcPct val="90000"/>
              </a:lnSpc>
              <a:spcBef>
                <a:spcPts val="600"/>
              </a:spcBef>
              <a:spcAft>
                <a:spcPts val="600"/>
              </a:spcAft>
              <a:buFont typeface="Arial" panose="020B0604020202020204" pitchFamily="34" charset="0"/>
              <a:buChar char="•"/>
            </a:pPr>
            <a:r>
              <a:rPr lang="en-US" sz="3200" dirty="0"/>
              <a:t>Date of Birth</a:t>
            </a:r>
          </a:p>
          <a:p>
            <a:pPr marL="457200" indent="-457200">
              <a:lnSpc>
                <a:spcPct val="90000"/>
              </a:lnSpc>
              <a:spcBef>
                <a:spcPts val="600"/>
              </a:spcBef>
              <a:spcAft>
                <a:spcPts val="600"/>
              </a:spcAft>
              <a:buFont typeface="Arial" panose="020B0604020202020204" pitchFamily="34" charset="0"/>
              <a:buChar char="•"/>
            </a:pPr>
            <a:r>
              <a:rPr lang="en-US" sz="3200" dirty="0"/>
              <a:t>Marital Status</a:t>
            </a:r>
          </a:p>
          <a:p>
            <a:pPr marL="457200" indent="-457200">
              <a:lnSpc>
                <a:spcPct val="90000"/>
              </a:lnSpc>
              <a:spcBef>
                <a:spcPts val="600"/>
              </a:spcBef>
              <a:spcAft>
                <a:spcPts val="600"/>
              </a:spcAft>
              <a:buFont typeface="Arial" panose="020B0604020202020204" pitchFamily="34" charset="0"/>
              <a:buChar char="•"/>
            </a:pPr>
            <a:r>
              <a:rPr lang="en-US" sz="3200" dirty="0"/>
              <a:t>Citizenship of Applicant </a:t>
            </a:r>
          </a:p>
          <a:p>
            <a:pPr>
              <a:lnSpc>
                <a:spcPct val="90000"/>
              </a:lnSpc>
            </a:pPr>
            <a:endParaRPr lang="en-US" sz="1050" dirty="0">
              <a:solidFill>
                <a:srgbClr val="C00000"/>
              </a:solidFill>
            </a:endParaRPr>
          </a:p>
          <a:p>
            <a:pPr>
              <a:lnSpc>
                <a:spcPct val="90000"/>
              </a:lnSpc>
            </a:pPr>
            <a:r>
              <a:rPr lang="en-US" sz="3200" dirty="0">
                <a:solidFill>
                  <a:srgbClr val="C00000"/>
                </a:solidFill>
              </a:rPr>
              <a:t>Until </a:t>
            </a:r>
            <a:r>
              <a:rPr lang="en-US" sz="3200" b="1" i="1" u="sng" dirty="0">
                <a:solidFill>
                  <a:srgbClr val="0000FF"/>
                </a:solidFill>
              </a:rPr>
              <a:t>AFTER</a:t>
            </a:r>
            <a:r>
              <a:rPr lang="en-US" sz="3200" dirty="0">
                <a:solidFill>
                  <a:srgbClr val="C00000"/>
                </a:solidFill>
              </a:rPr>
              <a:t> the Applicant is Hired as an Employee</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7612" y="2362200"/>
            <a:ext cx="2153177" cy="1815846"/>
          </a:xfrm>
          <a:prstGeom prst="rect">
            <a:avLst/>
          </a:prstGeom>
        </p:spPr>
      </p:pic>
      <p:pic>
        <p:nvPicPr>
          <p:cNvPr id="5" name="~PP198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741150" y="6410325"/>
            <a:ext cx="304800" cy="304800"/>
          </a:xfrm>
          <a:prstGeom prst="rect">
            <a:avLst/>
          </a:prstGeom>
        </p:spPr>
      </p:pic>
    </p:spTree>
    <p:extLst>
      <p:ext uri="{BB962C8B-B14F-4D97-AF65-F5344CB8AC3E}">
        <p14:creationId xmlns:p14="http://schemas.microsoft.com/office/powerpoint/2010/main" val="4016142221"/>
      </p:ext>
    </p:extLst>
  </p:cSld>
  <p:clrMapOvr>
    <a:masterClrMapping/>
  </p:clrMapOvr>
  <p:transition spd="med" advTm="175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304&quot;&gt;&lt;object type=&quot;3&quot; unique_id=&quot;10305&quot;&gt;&lt;property id=&quot;20148&quot; value=&quot;5&quot;/&gt;&lt;property id=&quot;20300&quot; value=&quot;Slide 1 - &amp;quot;PAYROLL NUTS &amp;amp;  BOLTS&amp;quot;&quot;/&gt;&lt;property id=&quot;20307&quot; value=&quot;278&quot;/&gt;&lt;/object&gt;&lt;object type=&quot;3&quot; unique_id=&quot;10306&quot;&gt;&lt;property id=&quot;20148&quot; value=&quot;5&quot;/&gt;&lt;property id=&quot;20300&quot; value=&quot;Slide 2&quot;/&gt;&lt;property id=&quot;20307&quot; value=&quot;296&quot;/&gt;&lt;/object&gt;&lt;object type=&quot;3&quot; unique_id=&quot;10307&quot;&gt;&lt;property id=&quot;20148&quot; value=&quot;5&quot;/&gt;&lt;property id=&quot;20300&quot; value=&quot;Slide 3&quot;/&gt;&lt;property id=&quot;20307&quot; value=&quot;299&quot;/&gt;&lt;/object&gt;&lt;object type=&quot;3&quot; unique_id=&quot;10308&quot;&gt;&lt;property id=&quot;20148&quot; value=&quot;5&quot;/&gt;&lt;property id=&quot;20300&quot; value=&quot;Slide 4&quot;/&gt;&lt;property id=&quot;20307&quot; value=&quot;258&quot;/&gt;&lt;/object&gt;&lt;object type=&quot;3&quot; unique_id=&quot;10309&quot;&gt;&lt;property id=&quot;20148&quot; value=&quot;5&quot;/&gt;&lt;property id=&quot;20300&quot; value=&quot;Slide 5&quot;/&gt;&lt;property id=&quot;20307&quot; value=&quot;297&quot;/&gt;&lt;/object&gt;&lt;object type=&quot;3&quot; unique_id=&quot;10310&quot;&gt;&lt;property id=&quot;20148&quot; value=&quot;5&quot;/&gt;&lt;property id=&quot;20300&quot; value=&quot;Slide 6&quot;/&gt;&lt;property id=&quot;20307&quot; value=&quot;301&quot;/&gt;&lt;/object&gt;&lt;object type=&quot;3&quot; unique_id=&quot;10311&quot;&gt;&lt;property id=&quot;20148&quot; value=&quot;5&quot;/&gt;&lt;property id=&quot;20300&quot; value=&quot;Slide 7&quot;/&gt;&lt;property id=&quot;20307&quot; value=&quot;300&quot;/&gt;&lt;/object&gt;&lt;object type=&quot;3&quot; unique_id=&quot;10312&quot;&gt;&lt;property id=&quot;20148&quot; value=&quot;5&quot;/&gt;&lt;property id=&quot;20300&quot; value=&quot;Slide 8&quot;/&gt;&lt;property id=&quot;20307&quot; value=&quot;306&quot;/&gt;&lt;/object&gt;&lt;object type=&quot;3&quot; unique_id=&quot;10313&quot;&gt;&lt;property id=&quot;20148&quot; value=&quot;5&quot;/&gt;&lt;property id=&quot;20300&quot; value=&quot;Slide 9&quot;/&gt;&lt;property id=&quot;20307&quot; value=&quot;302&quot;/&gt;&lt;/object&gt;&lt;object type=&quot;3&quot; unique_id=&quot;10314&quot;&gt;&lt;property id=&quot;20148&quot; value=&quot;5&quot;/&gt;&lt;property id=&quot;20300&quot; value=&quot;Slide 10&quot;/&gt;&lt;property id=&quot;20307&quot; value=&quot;303&quot;/&gt;&lt;/object&gt;&lt;object type=&quot;3&quot; unique_id=&quot;10315&quot;&gt;&lt;property id=&quot;20148&quot; value=&quot;5&quot;/&gt;&lt;property id=&quot;20300&quot; value=&quot;Slide 11&quot;/&gt;&lt;property id=&quot;20307&quot; value=&quot;308&quot;/&gt;&lt;/object&gt;&lt;object type=&quot;3&quot; unique_id=&quot;10316&quot;&gt;&lt;property id=&quot;20148&quot; value=&quot;5&quot;/&gt;&lt;property id=&quot;20300&quot; value=&quot;Slide 12&quot;/&gt;&lt;property id=&quot;20307&quot; value=&quot;309&quot;/&gt;&lt;/object&gt;&lt;object type=&quot;3&quot; unique_id=&quot;10317&quot;&gt;&lt;property id=&quot;20148&quot; value=&quot;5&quot;/&gt;&lt;property id=&quot;20300&quot; value=&quot;Slide 13&quot;/&gt;&lt;property id=&quot;20307&quot; value=&quot;310&quot;/&gt;&lt;/object&gt;&lt;object type=&quot;3&quot; unique_id=&quot;10318&quot;&gt;&lt;property id=&quot;20148&quot; value=&quot;5&quot;/&gt;&lt;property id=&quot;20300&quot; value=&quot;Slide 14&quot;/&gt;&lt;property id=&quot;20307&quot; value=&quot;311&quot;/&gt;&lt;/object&gt;&lt;object type=&quot;3&quot; unique_id=&quot;10319&quot;&gt;&lt;property id=&quot;20148&quot; value=&quot;5&quot;/&gt;&lt;property id=&quot;20300&quot; value=&quot;Slide 15&quot;/&gt;&lt;property id=&quot;20307&quot; value=&quot;304&quot;/&gt;&lt;/object&gt;&lt;object type=&quot;3&quot; unique_id=&quot;10320&quot;&gt;&lt;property id=&quot;20148&quot; value=&quot;5&quot;/&gt;&lt;property id=&quot;20300&quot; value=&quot;Slide 16&quot;/&gt;&lt;property id=&quot;20307&quot; value=&quot;313&quot;/&gt;&lt;/object&gt;&lt;object type=&quot;3&quot; unique_id=&quot;10321&quot;&gt;&lt;property id=&quot;20148&quot; value=&quot;5&quot;/&gt;&lt;property id=&quot;20300&quot; value=&quot;Slide 17&quot;/&gt;&lt;property id=&quot;20307&quot; value=&quot;312&quot;/&gt;&lt;/object&gt;&lt;object type=&quot;3&quot; unique_id=&quot;10322&quot;&gt;&lt;property id=&quot;20148&quot; value=&quot;5&quot;/&gt;&lt;property id=&quot;20300&quot; value=&quot;Slide 18&quot;/&gt;&lt;property id=&quot;20307&quot; value=&quot;305&quot;/&gt;&lt;/object&gt;&lt;object type=&quot;3&quot; unique_id=&quot;10323&quot;&gt;&lt;property id=&quot;20148&quot; value=&quot;5&quot;/&gt;&lt;property id=&quot;20300&quot; value=&quot;Slide 19&quot;/&gt;&lt;property id=&quot;20307&quot; value=&quot;314&quot;/&gt;&lt;/object&gt;&lt;object type=&quot;3&quot; unique_id=&quot;10324&quot;&gt;&lt;property id=&quot;20148&quot; value=&quot;5&quot;/&gt;&lt;property id=&quot;20300&quot; value=&quot;Slide 20&quot;/&gt;&lt;property id=&quot;20307&quot; value=&quot;319&quot;/&gt;&lt;/object&gt;&lt;object type=&quot;3&quot; unique_id=&quot;10326&quot;&gt;&lt;property id=&quot;20148&quot; value=&quot;5&quot;/&gt;&lt;property id=&quot;20300&quot; value=&quot;Slide 22&quot;/&gt;&lt;property id=&quot;20307&quot; value=&quot;316&quot;/&gt;&lt;/object&gt;&lt;object type=&quot;3&quot; unique_id=&quot;10327&quot;&gt;&lt;property id=&quot;20148&quot; value=&quot;5&quot;/&gt;&lt;property id=&quot;20300&quot; value=&quot;Slide 23&quot;/&gt;&lt;property id=&quot;20307&quot; value=&quot;355&quot;/&gt;&lt;/object&gt;&lt;object type=&quot;3&quot; unique_id=&quot;10328&quot;&gt;&lt;property id=&quot;20148&quot; value=&quot;5&quot;/&gt;&lt;property id=&quot;20300&quot; value=&quot;Slide 24&quot;/&gt;&lt;property id=&quot;20307&quot; value=&quot;320&quot;/&gt;&lt;/object&gt;&lt;object type=&quot;3&quot; unique_id=&quot;10329&quot;&gt;&lt;property id=&quot;20148&quot; value=&quot;5&quot;/&gt;&lt;property id=&quot;20300&quot; value=&quot;Slide 25&quot;/&gt;&lt;property id=&quot;20307&quot; value=&quot;317&quot;/&gt;&lt;/object&gt;&lt;object type=&quot;3&quot; unique_id=&quot;10330&quot;&gt;&lt;property id=&quot;20148&quot; value=&quot;5&quot;/&gt;&lt;property id=&quot;20300&quot; value=&quot;Slide 26 - &amp;quot;PAYROLL DEDUCTIONS&amp;quot;&quot;/&gt;&lt;property id=&quot;20307&quot; value=&quot;321&quot;/&gt;&lt;/object&gt;&lt;object type=&quot;3&quot; unique_id=&quot;10331&quot;&gt;&lt;property id=&quot;20148&quot; value=&quot;5&quot;/&gt;&lt;property id=&quot;20300&quot; value=&quot;Slide 27&quot;/&gt;&lt;property id=&quot;20307&quot; value=&quot;318&quot;/&gt;&lt;/object&gt;&lt;object type=&quot;3&quot; unique_id=&quot;10332&quot;&gt;&lt;property id=&quot;20148&quot; value=&quot;5&quot;/&gt;&lt;property id=&quot;20300&quot; value=&quot;Slide 28&quot;/&gt;&lt;property id=&quot;20307&quot; value=&quot;322&quot;/&gt;&lt;/object&gt;&lt;object type=&quot;3&quot; unique_id=&quot;10333&quot;&gt;&lt;property id=&quot;20148&quot; value=&quot;5&quot;/&gt;&lt;property id=&quot;20300&quot; value=&quot;Slide 29&quot;/&gt;&lt;property id=&quot;20307&quot; value=&quot;323&quot;/&gt;&lt;/object&gt;&lt;object type=&quot;3&quot; unique_id=&quot;10334&quot;&gt;&lt;property id=&quot;20148&quot; value=&quot;5&quot;/&gt;&lt;property id=&quot;20300&quot; value=&quot;Slide 30&quot;/&gt;&lt;property id=&quot;20307&quot; value=&quot;324&quot;/&gt;&lt;/object&gt;&lt;object type=&quot;3&quot; unique_id=&quot;10335&quot;&gt;&lt;property id=&quot;20148&quot; value=&quot;5&quot;/&gt;&lt;property id=&quot;20300&quot; value=&quot;Slide 31&quot;/&gt;&lt;property id=&quot;20307&quot; value=&quot;329&quot;/&gt;&lt;/object&gt;&lt;object type=&quot;3&quot; unique_id=&quot;10336&quot;&gt;&lt;property id=&quot;20148&quot; value=&quot;5&quot;/&gt;&lt;property id=&quot;20300&quot; value=&quot;Slide 32&quot;/&gt;&lt;property id=&quot;20307&quot; value=&quot;349&quot;/&gt;&lt;/object&gt;&lt;object type=&quot;3&quot; unique_id=&quot;10338&quot;&gt;&lt;property id=&quot;20148&quot; value=&quot;5&quot;/&gt;&lt;property id=&quot;20300&quot; value=&quot;Slide 33&quot;/&gt;&lt;property id=&quot;20307&quot; value=&quot;352&quot;/&gt;&lt;/object&gt;&lt;object type=&quot;3&quot; unique_id=&quot;10339&quot;&gt;&lt;property id=&quot;20148&quot; value=&quot;5&quot;/&gt;&lt;property id=&quot;20300&quot; value=&quot;Slide 35&quot;/&gt;&lt;property id=&quot;20307&quot; value=&quot;351&quot;/&gt;&lt;/object&gt;&lt;object type=&quot;3&quot; unique_id=&quot;10340&quot;&gt;&lt;property id=&quot;20148&quot; value=&quot;5&quot;/&gt;&lt;property id=&quot;20300&quot; value=&quot;Slide 36&quot;/&gt;&lt;property id=&quot;20307&quot; value=&quot;326&quot;/&gt;&lt;/object&gt;&lt;object type=&quot;3&quot; unique_id=&quot;10341&quot;&gt;&lt;property id=&quot;20148&quot; value=&quot;5&quot;/&gt;&lt;property id=&quot;20300&quot; value=&quot;Slide 37&quot;/&gt;&lt;property id=&quot;20307&quot; value=&quot;327&quot;/&gt;&lt;/object&gt;&lt;object type=&quot;3&quot; unique_id=&quot;10342&quot;&gt;&lt;property id=&quot;20148&quot; value=&quot;5&quot;/&gt;&lt;property id=&quot;20300&quot; value=&quot;Slide 38&quot;/&gt;&lt;property id=&quot;20307&quot; value=&quot;328&quot;/&gt;&lt;/object&gt;&lt;object type=&quot;3&quot; unique_id=&quot;10343&quot;&gt;&lt;property id=&quot;20148&quot; value=&quot;5&quot;/&gt;&lt;property id=&quot;20300&quot; value=&quot;Slide 39&quot;/&gt;&lt;property id=&quot;20307&quot; value=&quot;332&quot;/&gt;&lt;/object&gt;&lt;object type=&quot;3&quot; unique_id=&quot;10344&quot;&gt;&lt;property id=&quot;20148&quot; value=&quot;5&quot;/&gt;&lt;property id=&quot;20300&quot; value=&quot;Slide 40&quot;/&gt;&lt;property id=&quot;20307&quot; value=&quot;333&quot;/&gt;&lt;/object&gt;&lt;object type=&quot;3&quot; unique_id=&quot;10345&quot;&gt;&lt;property id=&quot;20148&quot; value=&quot;5&quot;/&gt;&lt;property id=&quot;20300&quot; value=&quot;Slide 41&quot;/&gt;&lt;property id=&quot;20307&quot; value=&quot;339&quot;/&gt;&lt;/object&gt;&lt;object type=&quot;3&quot; unique_id=&quot;10346&quot;&gt;&lt;property id=&quot;20148&quot; value=&quot;5&quot;/&gt;&lt;property id=&quot;20300&quot; value=&quot;Slide 42&quot;/&gt;&lt;property id=&quot;20307&quot; value=&quot;334&quot;/&gt;&lt;/object&gt;&lt;object type=&quot;3&quot; unique_id=&quot;10347&quot;&gt;&lt;property id=&quot;20148&quot; value=&quot;5&quot;/&gt;&lt;property id=&quot;20300&quot; value=&quot;Slide 43&quot;/&gt;&lt;property id=&quot;20307&quot; value=&quot;336&quot;/&gt;&lt;/object&gt;&lt;object type=&quot;3&quot; unique_id=&quot;10348&quot;&gt;&lt;property id=&quot;20148&quot; value=&quot;5&quot;/&gt;&lt;property id=&quot;20300&quot; value=&quot;Slide 44&quot;/&gt;&lt;property id=&quot;20307&quot; value=&quot;350&quot;/&gt;&lt;/object&gt;&lt;object type=&quot;3&quot; unique_id=&quot;10349&quot;&gt;&lt;property id=&quot;20148&quot; value=&quot;5&quot;/&gt;&lt;property id=&quot;20300&quot; value=&quot;Slide 45&quot;/&gt;&lt;property id=&quot;20307&quot; value=&quot;338&quot;/&gt;&lt;/object&gt;&lt;object type=&quot;3&quot; unique_id=&quot;10350&quot;&gt;&lt;property id=&quot;20148&quot; value=&quot;5&quot;/&gt;&lt;property id=&quot;20300&quot; value=&quot;Slide 46&quot;/&gt;&lt;property id=&quot;20307&quot; value=&quot;348&quot;/&gt;&lt;/object&gt;&lt;object type=&quot;3&quot; unique_id=&quot;10351&quot;&gt;&lt;property id=&quot;20148&quot; value=&quot;5&quot;/&gt;&lt;property id=&quot;20300&quot; value=&quot;Slide 47&quot;/&gt;&lt;property id=&quot;20307&quot; value=&quot;337&quot;/&gt;&lt;/object&gt;&lt;object type=&quot;3&quot; unique_id=&quot;10352&quot;&gt;&lt;property id=&quot;20148&quot; value=&quot;5&quot;/&gt;&lt;property id=&quot;20300&quot; value=&quot;Slide 48&quot;/&gt;&lt;property id=&quot;20307&quot; value=&quot;340&quot;/&gt;&lt;/object&gt;&lt;object type=&quot;3&quot; unique_id=&quot;10353&quot;&gt;&lt;property id=&quot;20148&quot; value=&quot;5&quot;/&gt;&lt;property id=&quot;20300&quot; value=&quot;Slide 49&quot;/&gt;&lt;property id=&quot;20307&quot; value=&quot;342&quot;/&gt;&lt;/object&gt;&lt;object type=&quot;3&quot; unique_id=&quot;10354&quot;&gt;&lt;property id=&quot;20148&quot; value=&quot;5&quot;/&gt;&lt;property id=&quot;20300&quot; value=&quot;Slide 50&quot;/&gt;&lt;property id=&quot;20307&quot; value=&quot;341&quot;/&gt;&lt;/object&gt;&lt;object type=&quot;3&quot; unique_id=&quot;10355&quot;&gt;&lt;property id=&quot;20148&quot; value=&quot;5&quot;/&gt;&lt;property id=&quot;20300&quot; value=&quot;Slide 51&quot;/&gt;&lt;property id=&quot;20307&quot; value=&quot;344&quot;/&gt;&lt;/object&gt;&lt;object type=&quot;3&quot; unique_id=&quot;10356&quot;&gt;&lt;property id=&quot;20148&quot; value=&quot;5&quot;/&gt;&lt;property id=&quot;20300&quot; value=&quot;Slide 52&quot;/&gt;&lt;property id=&quot;20307&quot; value=&quot;345&quot;/&gt;&lt;/object&gt;&lt;object type=&quot;3&quot; unique_id=&quot;10357&quot;&gt;&lt;property id=&quot;20148&quot; value=&quot;5&quot;/&gt;&lt;property id=&quot;20300&quot; value=&quot;Slide 53&quot;/&gt;&lt;property id=&quot;20307&quot; value=&quot;335&quot;/&gt;&lt;/object&gt;&lt;object type=&quot;3&quot; unique_id=&quot;10358&quot;&gt;&lt;property id=&quot;20148&quot; value=&quot;5&quot;/&gt;&lt;property id=&quot;20300&quot; value=&quot;Slide 54&quot;/&gt;&lt;property id=&quot;20307&quot; value=&quot;346&quot;/&gt;&lt;/object&gt;&lt;object type=&quot;3&quot; unique_id=&quot;10359&quot;&gt;&lt;property id=&quot;20148&quot; value=&quot;5&quot;/&gt;&lt;property id=&quot;20300&quot; value=&quot;Slide 55&quot;/&gt;&lt;property id=&quot;20307&quot; value=&quot;354&quot;/&gt;&lt;/object&gt;&lt;object type=&quot;3&quot; unique_id=&quot;10360&quot;&gt;&lt;property id=&quot;20148&quot; value=&quot;5&quot;/&gt;&lt;property id=&quot;20300&quot; value=&quot;Slide 56&quot;/&gt;&lt;property id=&quot;20307&quot; value=&quot;330&quot;/&gt;&lt;/object&gt;&lt;object type=&quot;3&quot; unique_id=&quot;10361&quot;&gt;&lt;property id=&quot;20148&quot; value=&quot;5&quot;/&gt;&lt;property id=&quot;20300&quot; value=&quot;Slide 57&quot;/&gt;&lt;property id=&quot;20307&quot; value=&quot;331&quot;/&gt;&lt;/object&gt;&lt;object type=&quot;3&quot; unique_id=&quot;10657&quot;&gt;&lt;property id=&quot;20148&quot; value=&quot;5&quot;/&gt;&lt;property id=&quot;20300&quot; value=&quot;Slide 21&quot;/&gt;&lt;property id=&quot;20307&quot; value=&quot;357&quot;/&gt;&lt;/object&gt;&lt;object type=&quot;3&quot; unique_id=&quot;10836&quot;&gt;&lt;property id=&quot;20148&quot; value=&quot;5&quot;/&gt;&lt;property id=&quot;20300&quot; value=&quot;Slide 34&quot;/&gt;&lt;property id=&quot;20307&quot; value=&quot;358&quot;/&gt;&lt;/object&gt;&lt;/object&gt;&lt;object type=&quot;8&quot; unique_id=&quot;10420&quot;&gt;&lt;/object&gt;&lt;/object&gt;&lt;/database&gt;"/>
  <p:tag name="SECTOMILLISECCONVERTED" val="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1360506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TP102801108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706526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F249165-F638-412C-8E0A-DFB7045CA2E0}">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4873beb7-5857-4685-be1f-d57550cc96cc"/>
    <ds:schemaRef ds:uri="http://www.w3.org/XML/1998/namespace"/>
    <ds:schemaRef ds:uri="http://purl.org/dc/dcmitype/"/>
  </ds:schemaRefs>
</ds:datastoreItem>
</file>

<file path=customXml/itemProps2.xml><?xml version="1.0" encoding="utf-8"?>
<ds:datastoreItem xmlns:ds="http://schemas.openxmlformats.org/officeDocument/2006/customXml" ds:itemID="{4683C129-7B42-490A-AD74-E9303BC76D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1E33DF-2340-4F4E-B874-B73FEFEBFC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15421</TotalTime>
  <Words>6487</Words>
  <Application>Microsoft Office PowerPoint</Application>
  <PresentationFormat>Custom</PresentationFormat>
  <Paragraphs>818</Paragraphs>
  <Slides>56</Slides>
  <Notes>0</Notes>
  <HiddenSlides>0</HiddenSlides>
  <MMClips>55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Calibri</vt:lpstr>
      <vt:lpstr>Courier New</vt:lpstr>
      <vt:lpstr>Euphemia</vt:lpstr>
      <vt:lpstr>Trebuchet MS</vt:lpstr>
      <vt:lpstr>Wingdings</vt:lpstr>
      <vt:lpstr>Wingdings 3</vt:lpstr>
      <vt:lpstr>Facet</vt:lpstr>
      <vt:lpstr>PAYROLL NUTS &amp;  BOLTS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PAYROLL DEDUCTIONS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Exempt   Versus  Nonexempt</dc:title>
  <dc:creator>Patty VerDouw</dc:creator>
  <cp:lastModifiedBy>Patty VerDouw</cp:lastModifiedBy>
  <cp:revision>447</cp:revision>
  <cp:lastPrinted>2016-11-09T19:18:48Z</cp:lastPrinted>
  <dcterms:created xsi:type="dcterms:W3CDTF">2016-10-19T20:54:49Z</dcterms:created>
  <dcterms:modified xsi:type="dcterms:W3CDTF">2022-12-09T15:28:10Z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