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57" r:id="rId5"/>
    <p:sldId id="299" r:id="rId6"/>
    <p:sldId id="258" r:id="rId7"/>
    <p:sldId id="272" r:id="rId8"/>
    <p:sldId id="283" r:id="rId9"/>
    <p:sldId id="278" r:id="rId10"/>
    <p:sldId id="284" r:id="rId11"/>
    <p:sldId id="285" r:id="rId12"/>
    <p:sldId id="286" r:id="rId13"/>
    <p:sldId id="287" r:id="rId14"/>
    <p:sldId id="290" r:id="rId15"/>
    <p:sldId id="288" r:id="rId16"/>
    <p:sldId id="289" r:id="rId17"/>
    <p:sldId id="291" r:id="rId18"/>
    <p:sldId id="292" r:id="rId19"/>
    <p:sldId id="293" r:id="rId20"/>
    <p:sldId id="294" r:id="rId21"/>
    <p:sldId id="295" r:id="rId22"/>
    <p:sldId id="297" r:id="rId23"/>
    <p:sldId id="298" r:id="rId2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B9"/>
    <a:srgbClr val="FF00FF"/>
    <a:srgbClr val="0000FF"/>
    <a:srgbClr val="EB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0" autoAdjust="0"/>
    <p:restoredTop sz="94280" autoAdjust="0"/>
  </p:normalViewPr>
  <p:slideViewPr>
    <p:cSldViewPr>
      <p:cViewPr varScale="1">
        <p:scale>
          <a:sx n="66" d="100"/>
          <a:sy n="66" d="100"/>
        </p:scale>
        <p:origin x="282" y="7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pPr/>
              <a:t>12/9/2022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pPr/>
              <a:t>12/9/2022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19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675" y="2404534"/>
            <a:ext cx="7764913" cy="1646302"/>
          </a:xfrm>
        </p:spPr>
        <p:txBody>
          <a:bodyPr anchor="b">
            <a:noAutofit/>
          </a:bodyPr>
          <a:lstStyle>
            <a:lvl1pPr algn="r">
              <a:defRPr sz="5398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675" y="4050834"/>
            <a:ext cx="7764913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34AD4-393F-4DB0-B7D8-4EE00976CC8B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609600"/>
            <a:ext cx="8594429" cy="3403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C9CB-B88F-49E4-B749-6E2BCAD8CC97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2523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5783" y="3632200"/>
            <a:ext cx="722264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470400"/>
            <a:ext cx="859442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C9CB-B88F-49E4-B749-6E2BCAD8CC97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799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476931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1931988"/>
            <a:ext cx="8594429" cy="2595460"/>
          </a:xfrm>
        </p:spPr>
        <p:txBody>
          <a:bodyPr anchor="b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C9CB-B88F-49E4-B749-6E2BCAD8CC97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9229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092" y="609600"/>
            <a:ext cx="809202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C9CB-B88F-49E4-B749-6E2BCAD8CC97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729" y="790378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0695" y="288655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460246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609600"/>
            <a:ext cx="8585966" cy="3022600"/>
          </a:xfrm>
        </p:spPr>
        <p:txBody>
          <a:bodyPr anchor="ctr">
            <a:normAutofit/>
          </a:bodyPr>
          <a:lstStyle>
            <a:lvl1pPr algn="l">
              <a:defRPr sz="43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156" y="4013200"/>
            <a:ext cx="8594430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C9CB-B88F-49E4-B749-6E2BCAD8CC97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54453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53B1-98E1-4C90-BB2E-38DF29B33D6B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7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5599" y="609600"/>
            <a:ext cx="130440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159" y="609600"/>
            <a:ext cx="7058311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FA876-3779-4FA0-BDDA-1CC5943BB2E7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F880-AB05-401D-9D1C-2C9CC2F2FC5D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1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9" y="2700868"/>
            <a:ext cx="8594429" cy="1826581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9" y="4527448"/>
            <a:ext cx="8594429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BBE-D67D-49FB-BC2F-70EFE507646D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158" y="2160589"/>
            <a:ext cx="418294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8645" y="2160590"/>
            <a:ext cx="418294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7C6FC-FDBD-49F8-9F53-7024E8A36107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2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570" y="2160983"/>
            <a:ext cx="418453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570" y="2737246"/>
            <a:ext cx="418453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058" y="2160983"/>
            <a:ext cx="4184528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059" y="2737246"/>
            <a:ext cx="418452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C371-D212-4805-8493-8BFE3CB40C19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7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C7206-590B-472E-97AD-01A344DCE328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492C-77AD-46B0-93E7-4BD70A2A9450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1498604"/>
            <a:ext cx="3853524" cy="1278466"/>
          </a:xfr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222" y="514925"/>
            <a:ext cx="451236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2777069"/>
            <a:ext cx="3853524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04314-E7DF-4CD5-A9E0-449F4EB5E140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2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58" y="4800600"/>
            <a:ext cx="859442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158" y="609600"/>
            <a:ext cx="859442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58" y="5367338"/>
            <a:ext cx="8594428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88825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158" y="609600"/>
            <a:ext cx="859442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58" y="2160590"/>
            <a:ext cx="859442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3257" y="6041363"/>
            <a:ext cx="911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C9CB-B88F-49E4-B749-6E2BCAD8CC97}" type="datetime1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158" y="6041363"/>
            <a:ext cx="62959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8426" y="6041363"/>
            <a:ext cx="68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30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4.png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hyperlink" Target="https://www.nd.gov/labor/required-employer-poster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hyperlink" Target="https://www.nd.gov/labor/required-employer-poster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hyperlink" Target="https://www.dol.gov/agencies/whd/fact-sheets/43-child-labor-non-agricultur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hyperlink" Target="https://www.dol.gov/agencies/whd/fact-sheets/17a-overtim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hyperlink" Target="https://www.publicdomainpictures.net/view-image.php?image=155045&amp;picture=&amp;jazyk=CS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hyperlink" Target="https://www.dol.gov/sites/dolgov/files/WHD/legacy/files/Digital_Reference_Guide_FLSA.pdf" TargetMode="External"/><Relationship Id="rId9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zazzle.co.uk/payroll_princess_female_payroll_manager_gift_idea_desk_organiser-256510048087478169" TargetMode="Externa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2" y="1143000"/>
            <a:ext cx="8534402" cy="2362200"/>
          </a:xfrm>
        </p:spPr>
        <p:txBody>
          <a:bodyPr>
            <a:noAutofit/>
          </a:bodyPr>
          <a:lstStyle/>
          <a:p>
            <a:pPr algn="ctr"/>
            <a:br>
              <a:rPr lang="en-US" sz="9600" b="1" dirty="0"/>
            </a:br>
            <a:br>
              <a:rPr lang="en-US" sz="9600" b="1" dirty="0"/>
            </a:br>
            <a:br>
              <a:rPr lang="en-US" sz="9600" b="1" dirty="0"/>
            </a:br>
            <a:r>
              <a:rPr lang="en-US" sz="9600" b="1" dirty="0"/>
              <a:t>   </a:t>
            </a:r>
            <a:r>
              <a:rPr lang="en-US" sz="9600" b="1" dirty="0">
                <a:solidFill>
                  <a:schemeClr val="accent2">
                    <a:lumMod val="75000"/>
                  </a:schemeClr>
                </a:solidFill>
              </a:rPr>
              <a:t>Payroll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Presented by:  Patty VerDouw</a:t>
            </a:r>
          </a:p>
          <a:p>
            <a:endParaRPr lang="en-US" dirty="0"/>
          </a:p>
          <a:p>
            <a:r>
              <a:rPr lang="en-US" sz="2000" dirty="0"/>
              <a:t>VerDouw – All One Word – Rhymes with HER COW!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3" name="~PP14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p:transition spd="med" advTm="66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84212" y="533400"/>
            <a:ext cx="9905999" cy="685800"/>
          </a:xfrm>
        </p:spPr>
        <p:txBody>
          <a:bodyPr>
            <a:noAutofit/>
          </a:bodyPr>
          <a:lstStyle/>
          <a:p>
            <a:r>
              <a:rPr lang="en-US" sz="4400" b="1" dirty="0"/>
              <a:t>Net Earnings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5612" y="1295400"/>
            <a:ext cx="9601200" cy="4953000"/>
          </a:xfrm>
        </p:spPr>
        <p:txBody>
          <a:bodyPr>
            <a:normAutofit/>
          </a:bodyPr>
          <a:lstStyle/>
          <a:p>
            <a:r>
              <a:rPr lang="en-US" sz="4400" dirty="0"/>
              <a:t>Net Earnings = Gross Earning Minus Expenses, Including Taxes.</a:t>
            </a:r>
          </a:p>
          <a:p>
            <a:pPr lvl="1"/>
            <a:r>
              <a:rPr lang="en-US" sz="3600" dirty="0">
                <a:solidFill>
                  <a:srgbClr val="7030A0"/>
                </a:solidFill>
              </a:rPr>
              <a:t>In Other Words, Your Take Home Pay.</a:t>
            </a:r>
          </a:p>
          <a:p>
            <a:endParaRPr lang="en-US" dirty="0"/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4312">
            <a:off x="8232597" y="1877912"/>
            <a:ext cx="2856865" cy="5029200"/>
          </a:xfrm>
          <a:prstGeom prst="rect">
            <a:avLst/>
          </a:prstGeom>
        </p:spPr>
      </p:pic>
      <p:pic>
        <p:nvPicPr>
          <p:cNvPr id="6" name="~PP10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62797"/>
      </p:ext>
    </p:extLst>
  </p:cSld>
  <p:clrMapOvr>
    <a:masterClrMapping/>
  </p:clrMapOvr>
  <p:transition spd="med" advTm="129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812" y="1295400"/>
            <a:ext cx="9829798" cy="2590800"/>
          </a:xfrm>
        </p:spPr>
        <p:txBody>
          <a:bodyPr>
            <a:noAutofit/>
          </a:bodyPr>
          <a:lstStyle/>
          <a:p>
            <a:pPr algn="ctr"/>
            <a:br>
              <a:rPr lang="en-US" b="1" dirty="0"/>
            </a:br>
            <a:br>
              <a:rPr lang="en-US" b="1" dirty="0"/>
            </a:b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Payroll Required Posters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~PP13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44704"/>
      </p:ext>
    </p:extLst>
  </p:cSld>
  <p:clrMapOvr>
    <a:masterClrMapping/>
  </p:clrMapOvr>
  <p:transition spd="med" advTm="41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8012" y="228600"/>
            <a:ext cx="9905999" cy="685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ND Required Employment Posters to Display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85800" y="914400"/>
            <a:ext cx="10531842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Required Employer Posters | Department of Labor and Human Rights</a:t>
            </a:r>
            <a:endParaRPr lang="en-US" sz="2000" dirty="0">
              <a:solidFill>
                <a:srgbClr val="0000FF"/>
              </a:solidFill>
            </a:endParaRPr>
          </a:p>
          <a:p>
            <a:r>
              <a:rPr lang="en-US" sz="1900" b="1" dirty="0"/>
              <a:t>ND Minimum Wage &amp; Work Conditions Summary</a:t>
            </a:r>
          </a:p>
          <a:p>
            <a:pPr marL="342900" indent="-342900">
              <a:lnSpc>
                <a:spcPct val="110000"/>
              </a:lnSpc>
            </a:pPr>
            <a:r>
              <a:rPr lang="en-US" sz="1900" b="1" dirty="0"/>
              <a:t>Workforce Safety &amp; Insurance (WSI) Certificate of Premium Payment</a:t>
            </a:r>
          </a:p>
          <a:p>
            <a:pPr marL="688975" lvl="1" indent="-231775">
              <a:lnSpc>
                <a:spcPct val="110000"/>
              </a:lnSpc>
              <a:buFont typeface="Courier New" pitchFamily="49" charset="0"/>
              <a:buChar char="o"/>
            </a:pPr>
            <a:r>
              <a:rPr lang="en-US" sz="1900" dirty="0">
                <a:solidFill>
                  <a:srgbClr val="C00000"/>
                </a:solidFill>
              </a:rPr>
              <a:t>Optional: Workforce Safety &amp; Insurance Important Notice to Employees Poster</a:t>
            </a:r>
          </a:p>
          <a:p>
            <a:pPr marL="400050" indent="-400050">
              <a:lnSpc>
                <a:spcPct val="110000"/>
              </a:lnSpc>
            </a:pPr>
            <a:r>
              <a:rPr lang="en-US" sz="1900" b="1" dirty="0"/>
              <a:t>Job Service ND Unemployment Insurance Poster</a:t>
            </a:r>
          </a:p>
          <a:p>
            <a:pPr marL="400050" indent="-400050">
              <a:lnSpc>
                <a:spcPct val="110000"/>
              </a:lnSpc>
            </a:pPr>
            <a:r>
              <a:rPr lang="en-US" sz="1900" b="1" dirty="0"/>
              <a:t>Fair Labor Standards Act (FLSA) Minimum Wage Poster</a:t>
            </a:r>
          </a:p>
          <a:p>
            <a:pPr marL="400050" indent="-400050">
              <a:lnSpc>
                <a:spcPct val="110000"/>
              </a:lnSpc>
            </a:pPr>
            <a:r>
              <a:rPr lang="en-US" sz="1900" b="1" dirty="0"/>
              <a:t>Notice:  Employee Polygraph Protection Act Poster</a:t>
            </a:r>
          </a:p>
          <a:p>
            <a:pPr marL="400050" indent="-400050">
              <a:lnSpc>
                <a:spcPct val="110000"/>
              </a:lnSpc>
            </a:pPr>
            <a:r>
              <a:rPr lang="en-US" sz="1900" b="1" dirty="0"/>
              <a:t>Employee Rights &amp; Responsibilities Under the Family &amp; Medical Leave Act Poster</a:t>
            </a:r>
          </a:p>
          <a:p>
            <a:pPr marL="400050" indent="-400050">
              <a:lnSpc>
                <a:spcPct val="110000"/>
              </a:lnSpc>
            </a:pPr>
            <a:r>
              <a:rPr lang="en-US" sz="1900" b="1" dirty="0"/>
              <a:t>You Have a Right to a Safe and Healthful Workplace Poster</a:t>
            </a:r>
          </a:p>
          <a:p>
            <a:pPr marL="400050" indent="-400050">
              <a:lnSpc>
                <a:spcPct val="110000"/>
              </a:lnSpc>
            </a:pPr>
            <a:r>
              <a:rPr lang="en-US" sz="1900" b="1" dirty="0"/>
              <a:t>Equal Employment Opportunity is THE LAW Poster</a:t>
            </a:r>
          </a:p>
          <a:p>
            <a:pPr marL="400050" indent="-400050">
              <a:lnSpc>
                <a:spcPct val="110000"/>
              </a:lnSpc>
            </a:pPr>
            <a:r>
              <a:rPr lang="en-US" sz="1900" b="1" dirty="0"/>
              <a:t>Employee Rights Under the National Labor Relations Act</a:t>
            </a:r>
          </a:p>
          <a:p>
            <a:pPr marL="688975" lvl="1" indent="-231775">
              <a:lnSpc>
                <a:spcPct val="110000"/>
              </a:lnSpc>
              <a:buFont typeface="Courier New" pitchFamily="49" charset="0"/>
              <a:buChar char="o"/>
            </a:pPr>
            <a:r>
              <a:rPr lang="en-US" sz="1900" dirty="0">
                <a:solidFill>
                  <a:srgbClr val="C00000"/>
                </a:solidFill>
              </a:rPr>
              <a:t>No Deadline for the Posting Requirements at This Time </a:t>
            </a:r>
          </a:p>
          <a:p>
            <a:endParaRPr lang="en-US" dirty="0"/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2" descr="C:\Users\Business-HP1\AppData\Local\Microsoft\Windows\Temporary Internet Files\Content.IE5\0B1PLR5G\MC900441285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867400"/>
            <a:ext cx="762000" cy="762000"/>
          </a:xfrm>
          <a:prstGeom prst="rect">
            <a:avLst/>
          </a:prstGeom>
          <a:noFill/>
        </p:spPr>
      </p:pic>
      <p:pic>
        <p:nvPicPr>
          <p:cNvPr id="6" name="~PP3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53605"/>
      </p:ext>
    </p:extLst>
  </p:cSld>
  <p:clrMapOvr>
    <a:masterClrMapping/>
  </p:clrMapOvr>
  <p:transition spd="med" advTm="930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03212" y="762000"/>
            <a:ext cx="9601200" cy="45720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These Nine State and Federal Posters Should be Posted in an Area or Areas that are Readily Accessible to </a:t>
            </a:r>
            <a:r>
              <a:rPr lang="en-US" sz="2400" b="1" dirty="0">
                <a:solidFill>
                  <a:srgbClr val="FF0000"/>
                </a:solidFill>
              </a:rPr>
              <a:t>ALL</a:t>
            </a:r>
            <a:r>
              <a:rPr lang="en-US" sz="2400" dirty="0"/>
              <a:t> Employees.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rgbClr val="7030A0"/>
                </a:solidFill>
              </a:rPr>
              <a:t>All Eight Posters, Plus the One Additional Optional Poster, are Available FREE OF CHARGE Via the Links at:  </a:t>
            </a:r>
            <a:r>
              <a:rPr lang="en-US" sz="24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Required Employer Posters | Department of Labor and Human Rights</a:t>
            </a:r>
            <a:r>
              <a:rPr lang="en-US" sz="24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2400" dirty="0"/>
              <a:t>or by Contacting the Respective Issuing Agencies.</a:t>
            </a:r>
          </a:p>
          <a:p>
            <a:endParaRPr lang="en-US" sz="2400" dirty="0"/>
          </a:p>
          <a:p>
            <a:r>
              <a:rPr lang="en-US" sz="2400" b="1" i="1" dirty="0">
                <a:solidFill>
                  <a:srgbClr val="FF00FF"/>
                </a:solidFill>
              </a:rPr>
              <a:t>Note:</a:t>
            </a:r>
            <a:r>
              <a:rPr lang="en-US" sz="2400" i="1" dirty="0">
                <a:solidFill>
                  <a:srgbClr val="FF00FF"/>
                </a:solidFill>
              </a:rPr>
              <a:t>  The ND Department of Labor Does </a:t>
            </a:r>
            <a:r>
              <a:rPr lang="en-US" sz="2400" b="1" i="1" dirty="0">
                <a:solidFill>
                  <a:srgbClr val="C00000"/>
                </a:solidFill>
              </a:rPr>
              <a:t>NOT</a:t>
            </a:r>
            <a:r>
              <a:rPr lang="en-US" sz="2400" i="1" dirty="0"/>
              <a:t> </a:t>
            </a:r>
            <a:r>
              <a:rPr lang="en-US" sz="2400" i="1" dirty="0">
                <a:solidFill>
                  <a:srgbClr val="FF00FF"/>
                </a:solidFill>
              </a:rPr>
              <a:t>send Solicitations or Charge for Posters.  Employers are</a:t>
            </a:r>
            <a:r>
              <a:rPr lang="en-US" sz="2400" i="1" dirty="0"/>
              <a:t> </a:t>
            </a:r>
            <a:r>
              <a:rPr lang="en-US" sz="2400" b="1" i="1" dirty="0">
                <a:solidFill>
                  <a:srgbClr val="C00000"/>
                </a:solidFill>
              </a:rPr>
              <a:t>NOT </a:t>
            </a:r>
            <a:r>
              <a:rPr lang="en-US" sz="2400" i="1" dirty="0">
                <a:solidFill>
                  <a:srgbClr val="FF00FF"/>
                </a:solidFill>
              </a:rPr>
              <a:t>Required to Purchase Posters Through any Private Company to be in Compliance with the Posting Requirements.</a:t>
            </a:r>
            <a:endParaRPr lang="en-US" sz="2400" b="1" dirty="0">
              <a:solidFill>
                <a:srgbClr val="FF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12" y="3810000"/>
            <a:ext cx="1346454" cy="1600200"/>
          </a:xfrm>
          <a:prstGeom prst="rect">
            <a:avLst/>
          </a:prstGeom>
        </p:spPr>
      </p:pic>
      <p:pic>
        <p:nvPicPr>
          <p:cNvPr id="7" name="Picture 6" descr="C:\Users\Business-HP1\AppData\Local\Microsoft\Windows\Temporary Internet Files\Content.IE5\0B1PLR5G\MC900441285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5212" y="5791200"/>
            <a:ext cx="762000" cy="7620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D6725E-8D55-422A-BBC3-6D37501EE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96904"/>
      </p:ext>
    </p:extLst>
  </p:cSld>
  <p:clrMapOvr>
    <a:masterClrMapping/>
  </p:clrMapOvr>
  <p:transition spd="med" advTm="429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212" y="1143000"/>
            <a:ext cx="9753598" cy="2667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Who Is An Employee?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~PP16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23824"/>
      </p:ext>
    </p:extLst>
  </p:cSld>
  <p:clrMapOvr>
    <a:masterClrMapping/>
  </p:clrMapOvr>
  <p:transition spd="med" advTm="61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31812" y="304800"/>
            <a:ext cx="10455642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Employee Versus Independent Contractor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5612" y="1713010"/>
            <a:ext cx="10591800" cy="3431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If the </a:t>
            </a:r>
            <a:r>
              <a:rPr lang="en-US" sz="2800" b="1" u="sng" dirty="0"/>
              <a:t>Employer</a:t>
            </a:r>
            <a:r>
              <a:rPr lang="en-US" sz="2800" dirty="0"/>
              <a:t> Controls the </a:t>
            </a:r>
            <a:r>
              <a:rPr lang="en-US" sz="2800" b="1" dirty="0">
                <a:solidFill>
                  <a:srgbClr val="C00000"/>
                </a:solidFill>
              </a:rPr>
              <a:t>TYPE</a:t>
            </a:r>
            <a:r>
              <a:rPr lang="en-US" sz="2800" dirty="0"/>
              <a:t> of Work Done by the Individual and Controls </a:t>
            </a:r>
            <a:r>
              <a:rPr lang="en-US" sz="2800" b="1" dirty="0">
                <a:solidFill>
                  <a:srgbClr val="C00000"/>
                </a:solidFill>
              </a:rPr>
              <a:t>HOW</a:t>
            </a:r>
            <a:r>
              <a:rPr lang="en-US" sz="2800" dirty="0"/>
              <a:t> the Work is Done, </a:t>
            </a:r>
            <a:r>
              <a:rPr lang="en-US" sz="2800" b="1" dirty="0">
                <a:solidFill>
                  <a:srgbClr val="C00000"/>
                </a:solidFill>
              </a:rPr>
              <a:t>They are an EMPLOYEE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endParaRPr lang="en-US" sz="28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If the </a:t>
            </a:r>
            <a:r>
              <a:rPr lang="en-US" sz="2800" b="1" u="sng" dirty="0">
                <a:solidFill>
                  <a:schemeClr val="tx2"/>
                </a:solidFill>
              </a:rPr>
              <a:t>Employer</a:t>
            </a:r>
            <a:r>
              <a:rPr lang="en-US" sz="2800" dirty="0">
                <a:solidFill>
                  <a:schemeClr val="tx2"/>
                </a:solidFill>
              </a:rPr>
              <a:t> has the Right to Control or Direct </a:t>
            </a:r>
            <a:r>
              <a:rPr lang="en-US" sz="2800" b="1" dirty="0">
                <a:solidFill>
                  <a:srgbClr val="7030A0"/>
                </a:solidFill>
              </a:rPr>
              <a:t>ONLY</a:t>
            </a:r>
            <a:r>
              <a:rPr lang="en-US" sz="2800" dirty="0">
                <a:solidFill>
                  <a:schemeClr val="tx2"/>
                </a:solidFill>
              </a:rPr>
              <a:t> the </a:t>
            </a:r>
            <a:r>
              <a:rPr lang="en-US" sz="2800" u="sng" dirty="0">
                <a:solidFill>
                  <a:srgbClr val="C00000"/>
                </a:solidFill>
              </a:rPr>
              <a:t>Result of the Work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and </a:t>
            </a:r>
            <a:r>
              <a:rPr lang="en-US" sz="2800" b="1" dirty="0">
                <a:solidFill>
                  <a:srgbClr val="7030A0"/>
                </a:solidFill>
              </a:rPr>
              <a:t>NOT </a:t>
            </a:r>
            <a:r>
              <a:rPr lang="en-US" sz="2800" dirty="0">
                <a:solidFill>
                  <a:schemeClr val="tx2"/>
                </a:solidFill>
              </a:rPr>
              <a:t>What Will be Done and How it Will be Done, </a:t>
            </a:r>
            <a:r>
              <a:rPr lang="en-US" sz="2800" b="1" dirty="0">
                <a:solidFill>
                  <a:srgbClr val="7030A0"/>
                </a:solidFill>
              </a:rPr>
              <a:t>They are an INDEPENDENT CONTRACTOR</a:t>
            </a:r>
            <a:r>
              <a:rPr lang="en-US" sz="2800" dirty="0">
                <a:solidFill>
                  <a:schemeClr val="tx2"/>
                </a:solidFill>
              </a:rPr>
              <a:t>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2" descr="C:\Users\Business-HP1\AppData\Local\Microsoft\Windows\Temporary Internet Files\Content.IE5\EEZM7Z35\MC900441285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5943600"/>
            <a:ext cx="762000" cy="762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612" y="609600"/>
            <a:ext cx="1261082" cy="88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12" y="4648200"/>
            <a:ext cx="1422218" cy="1890713"/>
          </a:xfrm>
          <a:prstGeom prst="rect">
            <a:avLst/>
          </a:prstGeom>
        </p:spPr>
      </p:pic>
      <p:pic>
        <p:nvPicPr>
          <p:cNvPr id="11" name="~PP308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87726"/>
      </p:ext>
    </p:extLst>
  </p:cSld>
  <p:clrMapOvr>
    <a:masterClrMapping/>
  </p:clrMapOvr>
  <p:transition spd="med" advTm="414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8012" y="441324"/>
            <a:ext cx="10744200" cy="5975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tx2"/>
                </a:solidFill>
              </a:rPr>
              <a:t>Examples of an </a:t>
            </a:r>
            <a:r>
              <a:rPr lang="en-US" sz="3600" b="1" dirty="0">
                <a:solidFill>
                  <a:srgbClr val="C00000"/>
                </a:solidFill>
              </a:rPr>
              <a:t>EMPLOYEE</a:t>
            </a:r>
            <a:r>
              <a:rPr lang="en-US" sz="3600" b="1" dirty="0">
                <a:solidFill>
                  <a:schemeClr val="tx2"/>
                </a:solidFill>
              </a:rPr>
              <a:t>:</a:t>
            </a:r>
          </a:p>
          <a:p>
            <a:pPr marL="457200" indent="-457200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Teachers Contracted by the District</a:t>
            </a:r>
          </a:p>
          <a:p>
            <a:pPr marL="457200" indent="-457200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Hourly Employees Hired by the District (Janitors, Cooks, Aides, Secretary, Etc.)</a:t>
            </a:r>
          </a:p>
          <a:p>
            <a:pPr marL="457200" indent="-457200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Administrative Staff</a:t>
            </a:r>
          </a:p>
          <a:p>
            <a:pPr marL="457200" indent="-457200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Coaches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500" b="1" dirty="0">
                <a:solidFill>
                  <a:schemeClr val="tx2"/>
                </a:solidFill>
              </a:rPr>
              <a:t>Some Examples of an </a:t>
            </a:r>
            <a:r>
              <a:rPr lang="en-US" sz="3500" b="1" dirty="0">
                <a:solidFill>
                  <a:srgbClr val="C00000"/>
                </a:solidFill>
              </a:rPr>
              <a:t>INDEPENDENT CONTRACTOR</a:t>
            </a:r>
            <a:r>
              <a:rPr lang="en-US" sz="3500" b="1" dirty="0">
                <a:solidFill>
                  <a:schemeClr val="tx2"/>
                </a:solidFill>
              </a:rPr>
              <a:t>:</a:t>
            </a:r>
          </a:p>
          <a:p>
            <a:pPr marL="342900" indent="-342900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Your District Auditor</a:t>
            </a:r>
          </a:p>
          <a:p>
            <a:pPr marL="342900" indent="-342900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Attorney</a:t>
            </a:r>
          </a:p>
          <a:p>
            <a:pPr marL="342900" indent="-342900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Contracted Firm or Individual Repairing Items in a Building (Plumber)</a:t>
            </a:r>
          </a:p>
          <a:p>
            <a:pPr marL="342900" indent="-342900"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</a:rPr>
              <a:t>Contracted Referees for Your Home Games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12" y="3962400"/>
            <a:ext cx="1767753" cy="175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32" y="5257800"/>
            <a:ext cx="1571713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612" y="762000"/>
            <a:ext cx="1828800" cy="1386768"/>
          </a:xfrm>
          <a:prstGeom prst="rect">
            <a:avLst/>
          </a:prstGeom>
        </p:spPr>
      </p:pic>
      <p:pic>
        <p:nvPicPr>
          <p:cNvPr id="9" name="~PP34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90890"/>
      </p:ext>
    </p:extLst>
  </p:cSld>
  <p:clrMapOvr>
    <a:masterClrMapping/>
  </p:clrMapOvr>
  <p:transition spd="med" advTm="412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31812" y="381000"/>
            <a:ext cx="8839200" cy="4953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</a:rPr>
              <a:t>The US Department of Labor’s Wage and Hour Division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chemeClr val="tx2"/>
                </a:solidFill>
              </a:rPr>
              <a:t>is Responsible for Enforcing Laws that Establish Minimally Acceptable Standards of Wages and Working Conditions in this Country, Regardless of Immigration Status.</a:t>
            </a:r>
          </a:p>
          <a:p>
            <a:pPr marL="0" indent="0">
              <a:buNone/>
            </a:pPr>
            <a:endParaRPr lang="en-US" sz="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3200" b="1" u="sng" dirty="0">
                <a:solidFill>
                  <a:srgbClr val="C00000"/>
                </a:solidFill>
              </a:rPr>
              <a:t>The Fair Labor Standards Act </a:t>
            </a:r>
            <a:r>
              <a:rPr lang="en-US" sz="3200" b="1" dirty="0">
                <a:solidFill>
                  <a:srgbClr val="C00000"/>
                </a:solidFill>
              </a:rPr>
              <a:t>(FLSA) </a:t>
            </a:r>
            <a:r>
              <a:rPr lang="en-US" sz="3200" dirty="0">
                <a:solidFill>
                  <a:schemeClr val="tx2"/>
                </a:solidFill>
              </a:rPr>
              <a:t>Requires Employers to Pay Covered Nonexempt Employees at Least the Federal Minimum Wage and Overtime Pay for Hours Worked Over 40 in a Work Week.</a:t>
            </a:r>
          </a:p>
          <a:p>
            <a:pPr marL="736282" lvl="1" indent="-457200"/>
            <a:r>
              <a:rPr lang="en-US" sz="2800" dirty="0">
                <a:solidFill>
                  <a:schemeClr val="tx2"/>
                </a:solidFill>
              </a:rPr>
              <a:t>FLSA also Regulates the </a:t>
            </a:r>
            <a:r>
              <a:rPr lang="en-US" sz="2800" b="1" dirty="0">
                <a:solidFill>
                  <a:srgbClr val="7030A0"/>
                </a:solidFill>
              </a:rPr>
              <a:t>Employment of Youth</a:t>
            </a:r>
          </a:p>
          <a:p>
            <a:endParaRPr lang="en-US" dirty="0"/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~PP38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533400"/>
            <a:ext cx="1553166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212" y="3405554"/>
            <a:ext cx="198831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50143"/>
      </p:ext>
    </p:extLst>
  </p:cSld>
  <p:clrMapOvr>
    <a:masterClrMapping/>
  </p:clrMapOvr>
  <p:transition spd="med" advTm="405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12812" y="228600"/>
            <a:ext cx="106680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tx2"/>
                </a:solidFill>
              </a:rPr>
              <a:t>Jobs Youth Can Do:</a:t>
            </a:r>
          </a:p>
          <a:p>
            <a:pPr marL="342900" indent="-342900"/>
            <a:r>
              <a:rPr lang="en-US" sz="1600" dirty="0">
                <a:solidFill>
                  <a:schemeClr val="tx2"/>
                </a:solidFill>
              </a:rPr>
              <a:t>If the Youth is </a:t>
            </a:r>
            <a:r>
              <a:rPr lang="en-US" sz="1600" b="1" dirty="0">
                <a:solidFill>
                  <a:srgbClr val="C00000"/>
                </a:solidFill>
              </a:rPr>
              <a:t>Age 13 or Younger</a:t>
            </a:r>
          </a:p>
          <a:p>
            <a:pPr marL="621982" lvl="1" indent="-342900"/>
            <a:r>
              <a:rPr lang="en-US" dirty="0">
                <a:solidFill>
                  <a:schemeClr val="tx2"/>
                </a:solidFill>
              </a:rPr>
              <a:t>Babysit</a:t>
            </a:r>
          </a:p>
          <a:p>
            <a:pPr marL="621982" lvl="1" indent="-342900"/>
            <a:r>
              <a:rPr lang="en-US" dirty="0">
                <a:solidFill>
                  <a:schemeClr val="tx2"/>
                </a:solidFill>
              </a:rPr>
              <a:t>Deliver Newspapers</a:t>
            </a:r>
          </a:p>
          <a:p>
            <a:pPr marL="621982" lvl="1" indent="-342900"/>
            <a:r>
              <a:rPr lang="en-US" dirty="0">
                <a:solidFill>
                  <a:schemeClr val="tx2"/>
                </a:solidFill>
              </a:rPr>
              <a:t>Work as an Actor or Performer</a:t>
            </a:r>
          </a:p>
          <a:p>
            <a:pPr marL="342900" indent="-342900"/>
            <a:r>
              <a:rPr lang="en-US" sz="1600" dirty="0">
                <a:solidFill>
                  <a:schemeClr val="tx2"/>
                </a:solidFill>
              </a:rPr>
              <a:t>If the Youth is </a:t>
            </a:r>
            <a:r>
              <a:rPr lang="en-US" sz="1600" b="1" dirty="0">
                <a:solidFill>
                  <a:srgbClr val="C00000"/>
                </a:solidFill>
              </a:rPr>
              <a:t>Ages 14 - 15 </a:t>
            </a:r>
            <a:r>
              <a:rPr lang="en-US" sz="1600" dirty="0">
                <a:solidFill>
                  <a:schemeClr val="tx2"/>
                </a:solidFill>
              </a:rPr>
              <a:t>Certain Permitted Work can be Allowed:</a:t>
            </a:r>
          </a:p>
          <a:p>
            <a:pPr marL="621982" lvl="1" indent="-342900"/>
            <a:r>
              <a:rPr lang="en-US" dirty="0">
                <a:solidFill>
                  <a:schemeClr val="tx2"/>
                </a:solidFill>
              </a:rPr>
              <a:t>Office Work</a:t>
            </a:r>
          </a:p>
          <a:p>
            <a:pPr marL="621982" lvl="1" indent="-342900"/>
            <a:r>
              <a:rPr lang="en-US" dirty="0">
                <a:solidFill>
                  <a:schemeClr val="tx2"/>
                </a:solidFill>
              </a:rPr>
              <a:t>Grocery Stores</a:t>
            </a:r>
          </a:p>
          <a:p>
            <a:pPr marL="621982" lvl="1" indent="-342900"/>
            <a:r>
              <a:rPr lang="en-US" dirty="0">
                <a:solidFill>
                  <a:schemeClr val="tx2"/>
                </a:solidFill>
              </a:rPr>
              <a:t>Retail Stores</a:t>
            </a:r>
          </a:p>
          <a:p>
            <a:pPr marL="621982" lvl="1" indent="-342900"/>
            <a:r>
              <a:rPr lang="en-US" dirty="0">
                <a:solidFill>
                  <a:schemeClr val="tx2"/>
                </a:solidFill>
              </a:rPr>
              <a:t>Restaurants</a:t>
            </a:r>
          </a:p>
          <a:p>
            <a:pPr marL="621982" lvl="1" indent="-342900"/>
            <a:r>
              <a:rPr lang="en-US" dirty="0">
                <a:solidFill>
                  <a:schemeClr val="tx2"/>
                </a:solidFill>
              </a:rPr>
              <a:t>Movie Theaters</a:t>
            </a:r>
          </a:p>
          <a:p>
            <a:pPr marL="621982" lvl="1" indent="-342900"/>
            <a:r>
              <a:rPr lang="en-US" dirty="0">
                <a:solidFill>
                  <a:schemeClr val="tx2"/>
                </a:solidFill>
              </a:rPr>
              <a:t>Amusement Parks</a:t>
            </a:r>
          </a:p>
          <a:p>
            <a:pPr marL="342900" indent="-342900"/>
            <a:r>
              <a:rPr lang="en-US" sz="1600" b="1" dirty="0">
                <a:solidFill>
                  <a:srgbClr val="C00000"/>
                </a:solidFill>
              </a:rPr>
              <a:t>Ages 16 – 17</a:t>
            </a:r>
            <a:r>
              <a:rPr lang="en-US" sz="1600" dirty="0">
                <a:solidFill>
                  <a:schemeClr val="tx2"/>
                </a:solidFill>
              </a:rPr>
              <a:t>, Any Job the is Not Declared Hazardous</a:t>
            </a:r>
          </a:p>
          <a:p>
            <a:pPr marL="621982" lvl="1" indent="-342900"/>
            <a:r>
              <a:rPr lang="en-US" dirty="0">
                <a:solidFill>
                  <a:schemeClr val="tx2"/>
                </a:solidFill>
              </a:rPr>
              <a:t>They Can’t Work in a Meat Processing Plant for Instance</a:t>
            </a:r>
          </a:p>
          <a:p>
            <a:pPr marL="342900" indent="-342900"/>
            <a:r>
              <a:rPr lang="en-US" sz="1600" b="1" dirty="0">
                <a:solidFill>
                  <a:srgbClr val="C00000"/>
                </a:solidFill>
              </a:rPr>
              <a:t>Age 18</a:t>
            </a:r>
            <a:r>
              <a:rPr lang="en-US" sz="1600" dirty="0">
                <a:solidFill>
                  <a:schemeClr val="tx2"/>
                </a:solidFill>
              </a:rPr>
              <a:t>, No Restrictions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 Labor Provisions of the Fair Labor Standards Act (FLSA) for Nonagricultural Occupations | U.S. Department of Labor (dol.gov)</a:t>
            </a:r>
            <a:endParaRPr lang="en-US" sz="16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~PP27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12" y="22098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36428"/>
      </p:ext>
    </p:extLst>
  </p:cSld>
  <p:clrMapOvr>
    <a:masterClrMapping/>
  </p:clrMapOvr>
  <p:transition spd="med" advTm="389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3212" y="381000"/>
            <a:ext cx="9525000" cy="17907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EXEMPT Versus NONEXEMPT</a:t>
            </a:r>
            <a:br>
              <a:rPr lang="en-US" sz="4000" b="1" dirty="0"/>
            </a:br>
            <a:r>
              <a:rPr lang="en-US" sz="2000" b="1" dirty="0">
                <a:solidFill>
                  <a:srgbClr val="0000FF"/>
                </a:solidFill>
              </a:rPr>
              <a:t>As Defined by the Fair Labor Standards Act (FLSA)</a:t>
            </a:r>
            <a:br>
              <a:rPr lang="en-US" sz="2000" b="1" dirty="0">
                <a:solidFill>
                  <a:srgbClr val="0000FF"/>
                </a:solidFill>
              </a:rPr>
            </a:br>
            <a:r>
              <a:rPr lang="en-US" sz="18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Fact Sheet #17A: Exemption for Executive, Administrative, Professional, Computer &amp; Outside Sales Employees Under the Fair Labor Standards Act (FLSA) | U.S. Department of Labor (dol.gov)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84212" y="1859280"/>
            <a:ext cx="8763000" cy="5029200"/>
          </a:xfrm>
          <a:solidFill>
            <a:srgbClr val="FFFFB9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u="sng" dirty="0">
                <a:solidFill>
                  <a:srgbClr val="7030A0"/>
                </a:solidFill>
              </a:rPr>
              <a:t>EXEMPT</a:t>
            </a:r>
            <a:r>
              <a:rPr lang="en-US" sz="2800" dirty="0"/>
              <a:t> = Contracted, Certified, Salaried, Licensed</a:t>
            </a:r>
          </a:p>
          <a:p>
            <a:pPr marL="0" indent="0">
              <a:buNone/>
            </a:pPr>
            <a:r>
              <a:rPr lang="en-US" sz="2800" dirty="0"/>
              <a:t>Employees are </a:t>
            </a:r>
            <a:r>
              <a:rPr lang="en-US" sz="2800" b="1" dirty="0">
                <a:solidFill>
                  <a:srgbClr val="C00000"/>
                </a:solidFill>
              </a:rPr>
              <a:t>NOT</a:t>
            </a:r>
            <a:r>
              <a:rPr lang="en-US" sz="2800" dirty="0"/>
              <a:t> Entitled to Overtime Pay</a:t>
            </a:r>
          </a:p>
          <a:p>
            <a:pPr marL="457200" indent="-457200"/>
            <a:r>
              <a:rPr lang="en-US" sz="2800" dirty="0"/>
              <a:t>Teachers</a:t>
            </a:r>
          </a:p>
          <a:p>
            <a:pPr marL="457200" indent="-457200"/>
            <a:r>
              <a:rPr lang="en-US" sz="2800" dirty="0"/>
              <a:t>Administrators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7030A0"/>
                </a:solidFill>
              </a:rPr>
              <a:t>Rule of Thumb:</a:t>
            </a:r>
          </a:p>
          <a:p>
            <a:pPr marL="342900" indent="-342900"/>
            <a:r>
              <a:rPr lang="en-US" sz="2000" dirty="0">
                <a:solidFill>
                  <a:srgbClr val="7030A0"/>
                </a:solidFill>
              </a:rPr>
              <a:t>Contracted Employees are Paid a Guaranteed Minimum Salary</a:t>
            </a:r>
          </a:p>
          <a:p>
            <a:pPr marL="621982" lvl="1" indent="-342900"/>
            <a:r>
              <a:rPr lang="en-US" sz="1800" dirty="0">
                <a:solidFill>
                  <a:srgbClr val="7030A0"/>
                </a:solidFill>
              </a:rPr>
              <a:t>Contracted Employee’s Base Pay is Computed From an Annual Figure Divided by the Number of Paydays in a Year</a:t>
            </a:r>
          </a:p>
          <a:p>
            <a:pPr marL="621982" lvl="1" indent="-342900"/>
            <a:endParaRPr lang="en-US" sz="1600" dirty="0">
              <a:solidFill>
                <a:srgbClr val="7030A0"/>
              </a:solidFill>
            </a:endParaRPr>
          </a:p>
          <a:p>
            <a:pPr marL="279082" lvl="1" indent="0">
              <a:buNone/>
            </a:pPr>
            <a:r>
              <a:rPr lang="en-US" sz="1600" dirty="0">
                <a:solidFill>
                  <a:srgbClr val="C00000"/>
                </a:solidFill>
              </a:rPr>
              <a:t>	</a:t>
            </a:r>
            <a:r>
              <a:rPr lang="en-US" sz="1800" dirty="0">
                <a:solidFill>
                  <a:srgbClr val="C00000"/>
                </a:solidFill>
              </a:rPr>
              <a:t>$36,000 Annual Salary ÷ 24 Pay Periods = $1,500 Gross Salary/Pay Period</a:t>
            </a:r>
          </a:p>
          <a:p>
            <a:endParaRPr lang="en-US" dirty="0"/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56" y="1600200"/>
            <a:ext cx="1390650" cy="1390650"/>
          </a:xfrm>
          <a:prstGeom prst="rect">
            <a:avLst/>
          </a:prstGeom>
        </p:spPr>
      </p:pic>
      <p:pic>
        <p:nvPicPr>
          <p:cNvPr id="7" name="~PP40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14977"/>
      </p:ext>
    </p:extLst>
  </p:cSld>
  <p:clrMapOvr>
    <a:masterClrMapping/>
  </p:clrMapOvr>
  <p:transition spd="med" advTm="666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5612" y="705178"/>
            <a:ext cx="108204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What Is The Easiest Way To View This Presentation</a:t>
            </a:r>
          </a:p>
          <a:p>
            <a:endParaRPr lang="en-US" dirty="0"/>
          </a:p>
          <a:p>
            <a:pPr marL="228600" indent="-228600">
              <a:buFont typeface="Arial" pitchFamily="34" charset="0"/>
              <a:buChar char="•"/>
            </a:pPr>
            <a:r>
              <a:rPr lang="en-US" dirty="0"/>
              <a:t>Find the </a:t>
            </a:r>
            <a:r>
              <a:rPr lang="en-US" b="1" dirty="0"/>
              <a:t>“Home” </a:t>
            </a:r>
            <a:r>
              <a:rPr lang="en-US" dirty="0"/>
              <a:t>Tab at the Top of This PowerPoint.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800" dirty="0"/>
          </a:p>
          <a:p>
            <a:pPr marL="228600" indent="-228600">
              <a:buFont typeface="Arial" pitchFamily="34" charset="0"/>
              <a:buChar char="•"/>
            </a:pPr>
            <a:r>
              <a:rPr lang="en-US" dirty="0"/>
              <a:t>Look to The Right for the Tab </a:t>
            </a:r>
            <a:r>
              <a:rPr lang="en-US" b="1" dirty="0">
                <a:solidFill>
                  <a:srgbClr val="C00000"/>
                </a:solidFill>
              </a:rPr>
              <a:t>“Slide Show”</a:t>
            </a:r>
            <a:r>
              <a:rPr lang="en-US" dirty="0"/>
              <a:t> Tab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800" dirty="0"/>
          </a:p>
          <a:p>
            <a:pPr marL="685800" lvl="1" indent="-228600">
              <a:buFont typeface="Courier New" pitchFamily="49" charset="0"/>
              <a:buChar char="o"/>
            </a:pPr>
            <a:r>
              <a:rPr lang="en-US" dirty="0"/>
              <a:t>Click on the </a:t>
            </a:r>
            <a:r>
              <a:rPr lang="en-US" b="1" dirty="0">
                <a:solidFill>
                  <a:srgbClr val="C00000"/>
                </a:solidFill>
              </a:rPr>
              <a:t>“Slide Show” </a:t>
            </a:r>
            <a:r>
              <a:rPr lang="en-US" b="1" dirty="0">
                <a:solidFill>
                  <a:srgbClr val="7030A0"/>
                </a:solidFill>
              </a:rPr>
              <a:t>to Start the Presentation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800" dirty="0"/>
          </a:p>
          <a:p>
            <a:pPr marL="228600" indent="-228600">
              <a:buFont typeface="Arial" pitchFamily="34" charset="0"/>
              <a:buChar char="•"/>
            </a:pPr>
            <a:r>
              <a:rPr lang="en-US" dirty="0"/>
              <a:t>If This is the 1</a:t>
            </a:r>
            <a:r>
              <a:rPr lang="en-US" baseline="30000" dirty="0"/>
              <a:t>st</a:t>
            </a:r>
            <a:r>
              <a:rPr lang="en-US" dirty="0"/>
              <a:t> Time Through the Presentation </a:t>
            </a:r>
          </a:p>
          <a:p>
            <a:pPr marL="685800" lvl="1" indent="-228600">
              <a:buFont typeface="Courier New" pitchFamily="49" charset="0"/>
              <a:buChar char="o"/>
            </a:pPr>
            <a:r>
              <a:rPr lang="en-US" dirty="0"/>
              <a:t>Click On </a:t>
            </a:r>
            <a:r>
              <a:rPr lang="en-US" b="1" dirty="0">
                <a:solidFill>
                  <a:srgbClr val="C00000"/>
                </a:solidFill>
              </a:rPr>
              <a:t>“From the Beginning”</a:t>
            </a:r>
          </a:p>
          <a:p>
            <a:pPr marL="1143000" lvl="2" indent="-228600">
              <a:buFont typeface="Wingdings" pitchFamily="2" charset="2"/>
              <a:buChar char="Ø"/>
            </a:pPr>
            <a:r>
              <a:rPr lang="en-US" dirty="0"/>
              <a:t>By Doing This Each Slide Will Automatically Advance Without You Doing Another Thing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800" dirty="0"/>
          </a:p>
          <a:p>
            <a:pPr marL="228600" indent="-228600">
              <a:buFont typeface="Arial" pitchFamily="34" charset="0"/>
              <a:buChar char="•"/>
            </a:pPr>
            <a:r>
              <a:rPr lang="en-US" dirty="0"/>
              <a:t>If You Want to </a:t>
            </a:r>
            <a:r>
              <a:rPr lang="en-US" b="1" dirty="0">
                <a:solidFill>
                  <a:srgbClr val="7030A0"/>
                </a:solidFill>
              </a:rPr>
              <a:t>Interrupt</a:t>
            </a:r>
            <a:r>
              <a:rPr lang="en-US" dirty="0"/>
              <a:t> the Presentation </a:t>
            </a:r>
          </a:p>
          <a:p>
            <a:pPr marL="685800" lvl="1" indent="-228600">
              <a:buFont typeface="Courier New" pitchFamily="49" charset="0"/>
              <a:buChar char="o"/>
            </a:pPr>
            <a:r>
              <a:rPr lang="en-US" dirty="0"/>
              <a:t>Hit </a:t>
            </a:r>
            <a:r>
              <a:rPr lang="en-US" b="1" dirty="0">
                <a:solidFill>
                  <a:srgbClr val="C00000"/>
                </a:solidFill>
              </a:rPr>
              <a:t>“Escape”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800" dirty="0"/>
          </a:p>
          <a:p>
            <a:pPr marL="228600" indent="-228600">
              <a:buFont typeface="Arial" pitchFamily="34" charset="0"/>
              <a:buChar char="•"/>
            </a:pPr>
            <a:r>
              <a:rPr lang="en-US" dirty="0"/>
              <a:t>You Then Can Choose to Resume </a:t>
            </a:r>
            <a:r>
              <a:rPr lang="en-US" dirty="0">
                <a:solidFill>
                  <a:srgbClr val="C00000"/>
                </a:solidFill>
              </a:rPr>
              <a:t>“</a:t>
            </a:r>
            <a:r>
              <a:rPr lang="en-US" b="1" dirty="0">
                <a:solidFill>
                  <a:srgbClr val="C00000"/>
                </a:solidFill>
              </a:rPr>
              <a:t>From The Beginning “ </a:t>
            </a:r>
            <a:r>
              <a:rPr lang="en-US" dirty="0"/>
              <a:t>Slide or </a:t>
            </a:r>
            <a:r>
              <a:rPr lang="en-US" b="1" dirty="0">
                <a:solidFill>
                  <a:srgbClr val="C00000"/>
                </a:solidFill>
              </a:rPr>
              <a:t>“From The Current Slide” </a:t>
            </a:r>
            <a:r>
              <a:rPr lang="en-US" dirty="0"/>
              <a:t>Once You Resume the Slide Show Again.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9" name="~PP36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  <p:pic>
        <p:nvPicPr>
          <p:cNvPr id="3" name="Picture 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B19642F-4DF3-41DA-BA45-47E618612D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332412" y="4691409"/>
            <a:ext cx="2641843" cy="1867178"/>
          </a:xfrm>
          <a:prstGeom prst="rect">
            <a:avLst/>
          </a:prstGeom>
        </p:spPr>
      </p:pic>
    </p:spTree>
  </p:cSld>
  <p:clrMapOvr>
    <a:masterClrMapping/>
  </p:clrMapOvr>
  <p:transition spd="med" advTm="534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25170" y="228600"/>
            <a:ext cx="824584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EXEMPT Versus NONEXEMPT</a:t>
            </a:r>
            <a:br>
              <a:rPr lang="en-US" sz="4000" b="1" dirty="0">
                <a:solidFill>
                  <a:srgbClr val="0000FF"/>
                </a:solidFill>
              </a:rPr>
            </a:br>
            <a:r>
              <a:rPr lang="en-US" sz="2000" b="1" dirty="0">
                <a:solidFill>
                  <a:srgbClr val="0000FF"/>
                </a:solidFill>
              </a:rPr>
              <a:t>As Defined by the Fair Labor Standards Act (FLSA)</a:t>
            </a:r>
            <a:br>
              <a:rPr lang="en-US" sz="2000" b="1" dirty="0">
                <a:solidFill>
                  <a:srgbClr val="0000FF"/>
                </a:solidFill>
              </a:rPr>
            </a:br>
            <a:r>
              <a:rPr lang="en-US" sz="18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 Reference Guide to the Fair Labor Standards Act (dol.gov)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84922" y="1545635"/>
            <a:ext cx="10591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u="sng" dirty="0">
                <a:solidFill>
                  <a:srgbClr val="7030A0"/>
                </a:solidFill>
              </a:rPr>
              <a:t>NONEXEMPT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/>
              <a:t>= Hourly, Non-Certified, Classified</a:t>
            </a:r>
          </a:p>
          <a:p>
            <a:pPr marL="0" indent="0">
              <a:buNone/>
            </a:pPr>
            <a:r>
              <a:rPr lang="en-US" sz="2800" dirty="0"/>
              <a:t>Employees </a:t>
            </a:r>
            <a:r>
              <a:rPr lang="en-US" sz="2800" b="1" u="sng" dirty="0">
                <a:solidFill>
                  <a:srgbClr val="C00000"/>
                </a:solidFill>
              </a:rPr>
              <a:t>ARE</a:t>
            </a:r>
            <a:r>
              <a:rPr lang="en-US" sz="2800" dirty="0"/>
              <a:t> Entitled to Overtime Pay</a:t>
            </a:r>
          </a:p>
          <a:p>
            <a:pPr marL="457200" indent="-457200"/>
            <a:r>
              <a:rPr lang="en-US" sz="2800" dirty="0"/>
              <a:t>Janitors</a:t>
            </a:r>
          </a:p>
          <a:p>
            <a:pPr marL="457200" indent="-457200"/>
            <a:r>
              <a:rPr lang="en-US" sz="2800" dirty="0"/>
              <a:t>Cooks</a:t>
            </a:r>
          </a:p>
          <a:p>
            <a:pPr marL="457200" indent="-457200"/>
            <a:r>
              <a:rPr lang="en-US" sz="2800" dirty="0"/>
              <a:t>Aides</a:t>
            </a:r>
          </a:p>
          <a:p>
            <a:pPr marL="457200" indent="-457200"/>
            <a:r>
              <a:rPr lang="en-US" sz="2800" dirty="0"/>
              <a:t>Secretary</a:t>
            </a:r>
          </a:p>
          <a:p>
            <a:pPr marL="457200" indent="-457200"/>
            <a:r>
              <a:rPr lang="en-US" sz="2800" dirty="0"/>
              <a:t>Business Manager</a:t>
            </a:r>
          </a:p>
          <a:p>
            <a:endParaRPr lang="en-US" dirty="0"/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~PP179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1927991"/>
            <a:ext cx="1269825" cy="1523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2" y="3962400"/>
            <a:ext cx="2286000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2" y="2895600"/>
            <a:ext cx="2489391" cy="1655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2" y="3352800"/>
            <a:ext cx="1084136" cy="16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5334000"/>
            <a:ext cx="1905000" cy="12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9560"/>
      </p:ext>
    </p:extLst>
  </p:cSld>
  <p:clrMapOvr>
    <a:masterClrMapping/>
  </p:clrMapOvr>
  <p:transition spd="med" advTm="221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313" y="685800"/>
            <a:ext cx="6172200" cy="186054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 AM </a:t>
            </a:r>
            <a:r>
              <a:rPr lang="en-US" b="1" dirty="0">
                <a:solidFill>
                  <a:srgbClr val="C00000"/>
                </a:solidFill>
              </a:rPr>
              <a:t>NOT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THE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PAYROLL PRINCESS!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Cloud 7"/>
          <p:cNvSpPr/>
          <p:nvPr/>
        </p:nvSpPr>
        <p:spPr>
          <a:xfrm rot="20999476">
            <a:off x="2965635" y="2790848"/>
            <a:ext cx="5495553" cy="2710131"/>
          </a:xfrm>
          <a:prstGeom prst="cloud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289722">
            <a:off x="4054741" y="3807508"/>
            <a:ext cx="331734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IMPORTANT</a:t>
            </a:r>
          </a:p>
        </p:txBody>
      </p:sp>
      <p:pic>
        <p:nvPicPr>
          <p:cNvPr id="10" name="Picture 2" descr="C:\Users\Business-HP1\AppData\Local\Microsoft\Windows\Temporary Internet Files\Content.IE5\0B1PLR5G\MC900441285[2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812" y="5486400"/>
            <a:ext cx="762000" cy="762000"/>
          </a:xfrm>
          <a:prstGeom prst="rect">
            <a:avLst/>
          </a:prstGeom>
          <a:noFill/>
        </p:spPr>
      </p:pic>
      <p:pic>
        <p:nvPicPr>
          <p:cNvPr id="13" name="~PP19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8212" y="571500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Tool Box – VERY HELPFUL INFORMATION IN THIS FILE!	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370012" y="5943600"/>
            <a:ext cx="8382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E6CB4843-401D-485C-BE16-0D9D253D6E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0"/>
            <a:ext cx="3698944" cy="22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p:transition spd="med" advTm="383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85800"/>
          </a:xfrm>
        </p:spPr>
        <p:txBody>
          <a:bodyPr/>
          <a:lstStyle/>
          <a:p>
            <a:r>
              <a:rPr lang="en-US" b="1" dirty="0"/>
              <a:t>The Basics of Payroll: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17612" y="1219200"/>
            <a:ext cx="9601200" cy="4876800"/>
          </a:xfrm>
        </p:spPr>
        <p:txBody>
          <a:bodyPr>
            <a:normAutofit/>
          </a:bodyPr>
          <a:lstStyle/>
          <a:p>
            <a:pPr marL="452438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Definitions</a:t>
            </a:r>
          </a:p>
          <a:p>
            <a:pPr marL="452438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Posters</a:t>
            </a:r>
          </a:p>
          <a:p>
            <a:pPr marL="452438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an Employee?</a:t>
            </a:r>
          </a:p>
          <a:p>
            <a:pPr marL="452438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Exempt Versus Nonexempt</a:t>
            </a:r>
          </a:p>
          <a:p>
            <a:pPr marL="452438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Nuts and Bolts of Payroll</a:t>
            </a:r>
          </a:p>
          <a:p>
            <a:pPr marL="452438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Deductions</a:t>
            </a:r>
          </a:p>
          <a:p>
            <a:pPr marL="452438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</a:p>
          <a:p>
            <a:pPr marL="452438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Payroll Reporting</a:t>
            </a:r>
          </a:p>
          <a:p>
            <a:pPr marL="452438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Retention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~PP14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12" y="1524000"/>
            <a:ext cx="4000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p:transition spd="med" advTm="197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412" y="2400693"/>
            <a:ext cx="8458200" cy="990600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Payroll Definitions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~PP2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31728"/>
      </p:ext>
    </p:extLst>
  </p:cSld>
  <p:clrMapOvr>
    <a:masterClrMapping/>
  </p:clrMapOvr>
  <p:transition spd="med" advTm="27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26464" y="436272"/>
            <a:ext cx="9601200" cy="685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Gross Earnings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12812" y="1086774"/>
            <a:ext cx="8762999" cy="5137151"/>
          </a:xfrm>
        </p:spPr>
        <p:txBody>
          <a:bodyPr>
            <a:normAutofit/>
          </a:bodyPr>
          <a:lstStyle/>
          <a:p>
            <a:r>
              <a:rPr lang="en-US" sz="2000" dirty="0"/>
              <a:t>In a Nutshell, Gross Earnings are the </a:t>
            </a:r>
            <a:r>
              <a:rPr lang="en-US" sz="2000" b="1" dirty="0">
                <a:solidFill>
                  <a:srgbClr val="C00000"/>
                </a:solidFill>
              </a:rPr>
              <a:t>Total Amount of Monies a Person Receives – All Income from any Source.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Medicare Earnings</a:t>
            </a:r>
          </a:p>
          <a:p>
            <a:r>
              <a:rPr lang="en-US" sz="2000" dirty="0"/>
              <a:t>Medicare Tax is </a:t>
            </a:r>
            <a:r>
              <a:rPr lang="en-US" sz="2000" b="1" dirty="0">
                <a:solidFill>
                  <a:srgbClr val="C00000"/>
                </a:solidFill>
              </a:rPr>
              <a:t>1.45% on Wages Received by an Employee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The Employee Pays 1.45% and the Employer Pays 1.45%</a:t>
            </a:r>
          </a:p>
          <a:p>
            <a:r>
              <a:rPr lang="en-US" sz="2000" dirty="0"/>
              <a:t>W-2 Box 5 Reports the </a:t>
            </a:r>
            <a:r>
              <a:rPr lang="en-US" sz="2000" b="1" dirty="0">
                <a:solidFill>
                  <a:srgbClr val="C00000"/>
                </a:solidFill>
              </a:rPr>
              <a:t>Wages Subject to Medicare Taxes</a:t>
            </a:r>
            <a:r>
              <a:rPr lang="en-US" sz="2000" dirty="0"/>
              <a:t>.  There is </a:t>
            </a:r>
            <a:r>
              <a:rPr lang="en-US" sz="2000" b="1" dirty="0">
                <a:solidFill>
                  <a:srgbClr val="C00000"/>
                </a:solidFill>
              </a:rPr>
              <a:t>NO</a:t>
            </a:r>
            <a:r>
              <a:rPr lang="en-US" sz="2000" dirty="0"/>
              <a:t> Maximum Wage Base for Medicare Taxes.  The Amount Shown in Box 5 may be Larger than the Amount Shown in Box 1.</a:t>
            </a:r>
          </a:p>
          <a:p>
            <a:r>
              <a:rPr lang="en-US" sz="2000" dirty="0"/>
              <a:t>Medicare Wages </a:t>
            </a:r>
            <a:r>
              <a:rPr lang="en-US" sz="2000" b="1" dirty="0">
                <a:solidFill>
                  <a:srgbClr val="C00000"/>
                </a:solidFill>
              </a:rPr>
              <a:t>Includes any Deferred Compensation, or Other Fringe Benefits that are Normally Excluded from the Regular Income Tax</a:t>
            </a:r>
            <a:r>
              <a:rPr lang="en-US" sz="2000" dirty="0"/>
              <a:t>.  In Other Words, the Amount in Box 5 Typically Represents Your Entire Compensation from Your Job.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148" y="1828800"/>
            <a:ext cx="2342898" cy="1600200"/>
          </a:xfrm>
          <a:prstGeom prst="rect">
            <a:avLst/>
          </a:prstGeom>
        </p:spPr>
      </p:pic>
      <p:pic>
        <p:nvPicPr>
          <p:cNvPr id="6" name="~PP24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4305"/>
      </p:ext>
    </p:extLst>
  </p:cSld>
  <p:clrMapOvr>
    <a:masterClrMapping/>
  </p:clrMapOvr>
  <p:transition spd="med" advTm="691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6612" y="381000"/>
            <a:ext cx="9601200" cy="685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Social Security Earnings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84212" y="1181100"/>
            <a:ext cx="9601200" cy="4495800"/>
          </a:xfrm>
        </p:spPr>
        <p:txBody>
          <a:bodyPr>
            <a:normAutofit/>
          </a:bodyPr>
          <a:lstStyle/>
          <a:p>
            <a:r>
              <a:rPr lang="en-US" sz="2000" dirty="0"/>
              <a:t>Social Security Tax is </a:t>
            </a:r>
            <a:r>
              <a:rPr lang="en-US" sz="2000" b="1" dirty="0">
                <a:solidFill>
                  <a:srgbClr val="C00000"/>
                </a:solidFill>
              </a:rPr>
              <a:t>6.2% on Wages Received by an Employee</a:t>
            </a:r>
          </a:p>
          <a:p>
            <a:endParaRPr lang="en-US" sz="900" b="1" dirty="0">
              <a:solidFill>
                <a:srgbClr val="C00000"/>
              </a:solidFill>
            </a:endParaRPr>
          </a:p>
          <a:p>
            <a:pPr marL="621982" lvl="1" indent="-342900"/>
            <a:r>
              <a:rPr lang="en-US" sz="2000" dirty="0">
                <a:solidFill>
                  <a:srgbClr val="7030A0"/>
                </a:solidFill>
              </a:rPr>
              <a:t>The Employee Pays 6.2% and the Employer Pays 6.2% or 12.4% Total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W-2 Box 3, Reports the Total Amount of </a:t>
            </a:r>
            <a:r>
              <a:rPr lang="en-US" b="1" dirty="0">
                <a:solidFill>
                  <a:srgbClr val="C00000"/>
                </a:solidFill>
              </a:rPr>
              <a:t>Wages Subject to Social Security Tax</a:t>
            </a:r>
            <a:r>
              <a:rPr lang="en-US" dirty="0"/>
              <a:t>.  The Social Security Tax is Assessed on Wages up to $</a:t>
            </a:r>
            <a:r>
              <a:rPr lang="en-US" b="1" dirty="0">
                <a:solidFill>
                  <a:srgbClr val="FF0000"/>
                </a:solidFill>
              </a:rPr>
              <a:t>147,000 </a:t>
            </a:r>
            <a:r>
              <a:rPr lang="en-US" dirty="0"/>
              <a:t>in </a:t>
            </a:r>
            <a:r>
              <a:rPr lang="en-US" b="1" dirty="0">
                <a:solidFill>
                  <a:srgbClr val="FF0000"/>
                </a:solidFill>
              </a:rPr>
              <a:t>2022</a:t>
            </a:r>
            <a:r>
              <a:rPr lang="en-US" dirty="0"/>
              <a:t>.  This Limit is Called the </a:t>
            </a:r>
            <a:r>
              <a:rPr lang="en-US" b="1" i="1" dirty="0"/>
              <a:t>Social Security Wage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sz="900" dirty="0"/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To Clarify, the Maximum Social Security Tax Payable by an Employee in 2022 Would be </a:t>
            </a:r>
            <a:r>
              <a:rPr lang="en-US" sz="2000" dirty="0">
                <a:solidFill>
                  <a:srgbClr val="C00000"/>
                </a:solidFill>
              </a:rPr>
              <a:t>$9,114.00 </a:t>
            </a:r>
            <a:r>
              <a:rPr lang="en-US" sz="2000" dirty="0">
                <a:solidFill>
                  <a:srgbClr val="7030A0"/>
                </a:solidFill>
              </a:rPr>
              <a:t>($147,000 X 6.2%) and  </a:t>
            </a:r>
            <a:r>
              <a:rPr lang="en-US" sz="2000" dirty="0">
                <a:solidFill>
                  <a:srgbClr val="C00000"/>
                </a:solidFill>
              </a:rPr>
              <a:t>$9,932.40 </a:t>
            </a:r>
            <a:r>
              <a:rPr lang="en-US" sz="2000" dirty="0">
                <a:solidFill>
                  <a:srgbClr val="7030A0"/>
                </a:solidFill>
              </a:rPr>
              <a:t>($160,200 X 6.2%) in 2023.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072" y="353180"/>
            <a:ext cx="2697480" cy="1926169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BCBF153-CDFF-D1FB-6816-F96B42F01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682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2890"/>
      </p:ext>
    </p:extLst>
  </p:cSld>
  <p:clrMapOvr>
    <a:masterClrMapping/>
  </p:clrMapOvr>
  <p:transition spd="med" advTm="658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31812" y="381000"/>
            <a:ext cx="9905999" cy="6858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FICA Taxes – (Federal Insurance Contributions Act)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84212" y="1219200"/>
            <a:ext cx="9601200" cy="4953000"/>
          </a:xfrm>
        </p:spPr>
        <p:txBody>
          <a:bodyPr>
            <a:normAutofit/>
          </a:bodyPr>
          <a:lstStyle/>
          <a:p>
            <a:r>
              <a:rPr lang="en-US" dirty="0"/>
              <a:t>FICA Taxes are the Social Security and Medicare Taxes Paid by Individuals and Employers.  The Tax is Applied to the Employee’s Gross Pay.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/>
              <a:t>The Employee and the Employer Each Pay 7.65%</a:t>
            </a:r>
          </a:p>
          <a:p>
            <a:pPr marL="0" indent="0">
              <a:buNone/>
            </a:pPr>
            <a:endParaRPr lang="en-US" sz="900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To Clarify, Social Security Tax = 6.2%,  Medicare = 1.45%.  </a:t>
            </a:r>
          </a:p>
          <a:p>
            <a:pPr marL="274320" lvl="1" indent="0">
              <a:buNone/>
            </a:pPr>
            <a:r>
              <a:rPr lang="en-US" dirty="0">
                <a:solidFill>
                  <a:srgbClr val="7030A0"/>
                </a:solidFill>
              </a:rPr>
              <a:t>			6.2% + 1.45% = 7.65%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7.65% is Paid by the Employee and Employer = 15.3% Total</a:t>
            </a:r>
          </a:p>
          <a:p>
            <a:r>
              <a:rPr lang="en-US" b="1" dirty="0">
                <a:solidFill>
                  <a:srgbClr val="C00000"/>
                </a:solidFill>
              </a:rPr>
              <a:t>Example:</a:t>
            </a:r>
            <a:r>
              <a:rPr lang="en-US" dirty="0">
                <a:solidFill>
                  <a:srgbClr val="7030A0"/>
                </a:solidFill>
              </a:rPr>
              <a:t>  </a:t>
            </a:r>
            <a:r>
              <a:rPr lang="en-US" dirty="0">
                <a:solidFill>
                  <a:schemeClr val="tx2"/>
                </a:solidFill>
              </a:rPr>
              <a:t>An Employee is Paid $45,000/Year 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Employee FICA Would be $3,442.50 ($45,000 X .0765)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Employer FICA Would be $3,442.50 ($45,000 X .0765), or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$6,885.00 Total Taxes Reported to IRS ($45,000 X .153)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~PP10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12" y="2438400"/>
            <a:ext cx="3095814" cy="206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41141"/>
      </p:ext>
    </p:extLst>
  </p:cSld>
  <p:clrMapOvr>
    <a:masterClrMapping/>
  </p:clrMapOvr>
  <p:transition spd="med" advTm="751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0412" y="762000"/>
            <a:ext cx="9905999" cy="685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Federal Earnings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84212" y="1752600"/>
            <a:ext cx="9601200" cy="4953000"/>
          </a:xfrm>
        </p:spPr>
        <p:txBody>
          <a:bodyPr>
            <a:normAutofit/>
          </a:bodyPr>
          <a:lstStyle/>
          <a:p>
            <a:r>
              <a:rPr lang="en-US" dirty="0"/>
              <a:t>W-2 Box 1, Reports Your Total Taxable Wages for Federal Income Tax Purposes.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</a:rPr>
              <a:t>This Figure Includes Your Wages, Salary, Tips You Reported, Bonuses, and Other Taxable Compensation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Any Taxable Fringe Benefits (Such as Group Term Life Insurance, Cash Back Option with Your Cafeteria Plan, Etc.) are also Included in Your Box 1 Wages.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State Earnings</a:t>
            </a:r>
          </a:p>
          <a:p>
            <a:r>
              <a:rPr lang="en-US" dirty="0"/>
              <a:t>W-2 Box 16, Reports Your Total Taxable Wages for State Income Tax Purposes.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</a:rPr>
              <a:t>This Figure Includes Your Wages, Salary, Tips You Reported, Bonuses, and Other Taxable Compensation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Any Taxable Fringe Benefits (Such as Group Term Life Insurance, Cash Back Option with Your Cafeteria Plan, Etc.) are also Included in Your Box 1 Wages.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~PP3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41150" y="6410325"/>
            <a:ext cx="304800" cy="30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609600"/>
            <a:ext cx="1752600" cy="9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57347"/>
      </p:ext>
    </p:extLst>
  </p:cSld>
  <p:clrMapOvr>
    <a:masterClrMapping/>
  </p:clrMapOvr>
  <p:transition spd="med" advTm="482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2990</TotalTime>
  <Words>1408</Words>
  <Application>Microsoft Office PowerPoint</Application>
  <PresentationFormat>Custom</PresentationFormat>
  <Paragraphs>168</Paragraphs>
  <Slides>20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Courier New</vt:lpstr>
      <vt:lpstr>Euphemia</vt:lpstr>
      <vt:lpstr>Trebuchet MS</vt:lpstr>
      <vt:lpstr>Wingdings</vt:lpstr>
      <vt:lpstr>Wingdings 3</vt:lpstr>
      <vt:lpstr>Facet</vt:lpstr>
      <vt:lpstr>      Payroll</vt:lpstr>
      <vt:lpstr>PowerPoint Presentation</vt:lpstr>
      <vt:lpstr>I AM NOT THE  PAYROLL PRINCESS!</vt:lpstr>
      <vt:lpstr>The Basics of Payroll:</vt:lpstr>
      <vt:lpstr>Payroll Definitions</vt:lpstr>
      <vt:lpstr>Gross Earnings</vt:lpstr>
      <vt:lpstr>Social Security Earnings</vt:lpstr>
      <vt:lpstr>FICA Taxes – (Federal Insurance Contributions Act)</vt:lpstr>
      <vt:lpstr>Federal Earnings</vt:lpstr>
      <vt:lpstr>Net Earnings</vt:lpstr>
      <vt:lpstr>  Payroll Required Posters</vt:lpstr>
      <vt:lpstr>ND Required Employment Posters to Display</vt:lpstr>
      <vt:lpstr>PowerPoint Presentation</vt:lpstr>
      <vt:lpstr>Who Is An Employee?</vt:lpstr>
      <vt:lpstr>Employee Versus Independent Contractor</vt:lpstr>
      <vt:lpstr>PowerPoint Presentation</vt:lpstr>
      <vt:lpstr>PowerPoint Presentation</vt:lpstr>
      <vt:lpstr>PowerPoint Presentation</vt:lpstr>
      <vt:lpstr>EXEMPT Versus NONEXEMPT As Defined by the Fair Labor Standards Act (FLSA) Fact Sheet #17A: Exemption for Executive, Administrative, Professional, Computer &amp; Outside Sales Employees Under the Fair Labor Standards Act (FLSA) | U.S. Department of Labor (dol.gov)</vt:lpstr>
      <vt:lpstr>EXEMPT Versus NONEXEMPT As Defined by the Fair Labor Standards Act (FLSA) Digital Reference Guide to the Fair Labor Standards Act (dol.gov)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Patty VerDouw</dc:creator>
  <cp:lastModifiedBy>Patty VerDouw</cp:lastModifiedBy>
  <cp:revision>114</cp:revision>
  <dcterms:created xsi:type="dcterms:W3CDTF">2016-10-06T18:48:43Z</dcterms:created>
  <dcterms:modified xsi:type="dcterms:W3CDTF">2022-12-09T15:26:20Z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