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 id="2147483744" r:id="rId2"/>
  </p:sldMasterIdLst>
  <p:notesMasterIdLst>
    <p:notesMasterId r:id="rId16"/>
  </p:notesMasterIdLst>
  <p:handoutMasterIdLst>
    <p:handoutMasterId r:id="rId17"/>
  </p:handoutMasterIdLst>
  <p:sldIdLst>
    <p:sldId id="256" r:id="rId3"/>
    <p:sldId id="335" r:id="rId4"/>
    <p:sldId id="336" r:id="rId5"/>
    <p:sldId id="337" r:id="rId6"/>
    <p:sldId id="434" r:id="rId7"/>
    <p:sldId id="435" r:id="rId8"/>
    <p:sldId id="411" r:id="rId9"/>
    <p:sldId id="442" r:id="rId10"/>
    <p:sldId id="338" r:id="rId11"/>
    <p:sldId id="439" r:id="rId12"/>
    <p:sldId id="421" r:id="rId13"/>
    <p:sldId id="353" r:id="rId14"/>
    <p:sldId id="349" r:id="rId15"/>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29" autoAdjust="0"/>
    <p:restoredTop sz="94718"/>
  </p:normalViewPr>
  <p:slideViewPr>
    <p:cSldViewPr>
      <p:cViewPr varScale="1">
        <p:scale>
          <a:sx n="67" d="100"/>
          <a:sy n="67" d="100"/>
        </p:scale>
        <p:origin x="1392"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30" tIns="45715" rIns="91430" bIns="45715" rtlCol="0"/>
          <a:lstStyle>
            <a:lvl1pPr algn="l">
              <a:defRPr sz="1200"/>
            </a:lvl1pPr>
          </a:lstStyle>
          <a:p>
            <a:endParaRPr lang="en-US"/>
          </a:p>
        </p:txBody>
      </p:sp>
      <p:sp>
        <p:nvSpPr>
          <p:cNvPr id="3" name="Date Placeholder 2"/>
          <p:cNvSpPr>
            <a:spLocks noGrp="1"/>
          </p:cNvSpPr>
          <p:nvPr>
            <p:ph type="dt" sz="quarter" idx="1"/>
          </p:nvPr>
        </p:nvSpPr>
        <p:spPr>
          <a:xfrm>
            <a:off x="3937000" y="0"/>
            <a:ext cx="3011488" cy="461963"/>
          </a:xfrm>
          <a:prstGeom prst="rect">
            <a:avLst/>
          </a:prstGeom>
        </p:spPr>
        <p:txBody>
          <a:bodyPr vert="horz" lIns="91430" tIns="45715" rIns="91430" bIns="45715" rtlCol="0"/>
          <a:lstStyle>
            <a:lvl1pPr algn="r">
              <a:defRPr sz="1200"/>
            </a:lvl1pPr>
          </a:lstStyle>
          <a:p>
            <a:fld id="{E65ED139-67FF-4818-B855-E281D45787C7}" type="datetimeFigureOut">
              <a:rPr lang="en-US" smtClean="0"/>
              <a:t>4/30/2022</a:t>
            </a:fld>
            <a:endParaRPr lang="en-US"/>
          </a:p>
        </p:txBody>
      </p:sp>
      <p:sp>
        <p:nvSpPr>
          <p:cNvPr id="4" name="Footer Placeholder 3"/>
          <p:cNvSpPr>
            <a:spLocks noGrp="1"/>
          </p:cNvSpPr>
          <p:nvPr>
            <p:ph type="ftr" sz="quarter" idx="2"/>
          </p:nvPr>
        </p:nvSpPr>
        <p:spPr>
          <a:xfrm>
            <a:off x="0" y="8772525"/>
            <a:ext cx="3011488" cy="461963"/>
          </a:xfrm>
          <a:prstGeom prst="rect">
            <a:avLst/>
          </a:prstGeom>
        </p:spPr>
        <p:txBody>
          <a:bodyPr vert="horz" lIns="91430" tIns="45715" rIns="91430" bIns="45715" rtlCol="0" anchor="b"/>
          <a:lstStyle>
            <a:lvl1pPr algn="l">
              <a:defRPr sz="1200"/>
            </a:lvl1pPr>
          </a:lstStyle>
          <a:p>
            <a:endParaRPr lang="en-US"/>
          </a:p>
        </p:txBody>
      </p:sp>
      <p:sp>
        <p:nvSpPr>
          <p:cNvPr id="5" name="Slide Number Placeholder 4"/>
          <p:cNvSpPr>
            <a:spLocks noGrp="1"/>
          </p:cNvSpPr>
          <p:nvPr>
            <p:ph type="sldNum" sz="quarter" idx="3"/>
          </p:nvPr>
        </p:nvSpPr>
        <p:spPr>
          <a:xfrm>
            <a:off x="3937000" y="8772525"/>
            <a:ext cx="3011488" cy="461963"/>
          </a:xfrm>
          <a:prstGeom prst="rect">
            <a:avLst/>
          </a:prstGeom>
        </p:spPr>
        <p:txBody>
          <a:bodyPr vert="horz" lIns="91430" tIns="45715" rIns="91430" bIns="45715" rtlCol="0" anchor="b"/>
          <a:lstStyle>
            <a:lvl1pPr algn="r">
              <a:defRPr sz="1200"/>
            </a:lvl1pPr>
          </a:lstStyle>
          <a:p>
            <a:fld id="{2130DACC-C119-4517-BF5F-926E00410596}" type="slidenum">
              <a:rPr lang="en-US" smtClean="0"/>
              <a:t>‹#›</a:t>
            </a:fld>
            <a:endParaRPr lang="en-US"/>
          </a:p>
        </p:txBody>
      </p:sp>
    </p:spTree>
    <p:extLst>
      <p:ext uri="{BB962C8B-B14F-4D97-AF65-F5344CB8AC3E}">
        <p14:creationId xmlns:p14="http://schemas.microsoft.com/office/powerpoint/2010/main" val="126200030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81" tIns="46240" rIns="92481" bIns="46240" rtlCol="0"/>
          <a:lstStyle>
            <a:lvl1pPr algn="l">
              <a:defRPr sz="1200"/>
            </a:lvl1pPr>
          </a:lstStyle>
          <a:p>
            <a:endParaRPr lang="en-US"/>
          </a:p>
        </p:txBody>
      </p:sp>
      <p:sp>
        <p:nvSpPr>
          <p:cNvPr id="3" name="Date Placeholder 2"/>
          <p:cNvSpPr>
            <a:spLocks noGrp="1"/>
          </p:cNvSpPr>
          <p:nvPr>
            <p:ph type="dt" idx="1"/>
          </p:nvPr>
        </p:nvSpPr>
        <p:spPr>
          <a:xfrm>
            <a:off x="3936769" y="0"/>
            <a:ext cx="3011699" cy="463408"/>
          </a:xfrm>
          <a:prstGeom prst="rect">
            <a:avLst/>
          </a:prstGeom>
        </p:spPr>
        <p:txBody>
          <a:bodyPr vert="horz" lIns="92481" tIns="46240" rIns="92481" bIns="46240" rtlCol="0"/>
          <a:lstStyle>
            <a:lvl1pPr algn="r">
              <a:defRPr sz="1200"/>
            </a:lvl1pPr>
          </a:lstStyle>
          <a:p>
            <a:fld id="{394E071D-3393-4990-A5C6-A67793133D7F}" type="datetimeFigureOut">
              <a:rPr lang="en-US" smtClean="0"/>
              <a:t>4/30/2022</a:t>
            </a:fld>
            <a:endParaRPr lang="en-US"/>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2481" tIns="46240" rIns="92481" bIns="46240" rtlCol="0" anchor="ctr"/>
          <a:lstStyle/>
          <a:p>
            <a:endParaRPr lang="en-US"/>
          </a:p>
        </p:txBody>
      </p:sp>
      <p:sp>
        <p:nvSpPr>
          <p:cNvPr id="5" name="Notes Placeholder 4"/>
          <p:cNvSpPr>
            <a:spLocks noGrp="1"/>
          </p:cNvSpPr>
          <p:nvPr>
            <p:ph type="body" sz="quarter" idx="3"/>
          </p:nvPr>
        </p:nvSpPr>
        <p:spPr>
          <a:xfrm>
            <a:off x="695008" y="4444862"/>
            <a:ext cx="5560060" cy="3636705"/>
          </a:xfrm>
          <a:prstGeom prst="rect">
            <a:avLst/>
          </a:prstGeom>
        </p:spPr>
        <p:txBody>
          <a:bodyPr vert="horz" lIns="92481" tIns="46240" rIns="92481" bIns="4624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70"/>
            <a:ext cx="3011699" cy="463407"/>
          </a:xfrm>
          <a:prstGeom prst="rect">
            <a:avLst/>
          </a:prstGeom>
        </p:spPr>
        <p:txBody>
          <a:bodyPr vert="horz" lIns="92481" tIns="46240" rIns="92481" bIns="46240" rtlCol="0" anchor="b"/>
          <a:lstStyle>
            <a:lvl1pPr algn="l">
              <a:defRPr sz="1200"/>
            </a:lvl1pPr>
          </a:lstStyle>
          <a:p>
            <a:endParaRPr lang="en-US"/>
          </a:p>
        </p:txBody>
      </p:sp>
      <p:sp>
        <p:nvSpPr>
          <p:cNvPr id="7" name="Slide Number Placeholder 6"/>
          <p:cNvSpPr>
            <a:spLocks noGrp="1"/>
          </p:cNvSpPr>
          <p:nvPr>
            <p:ph type="sldNum" sz="quarter" idx="5"/>
          </p:nvPr>
        </p:nvSpPr>
        <p:spPr>
          <a:xfrm>
            <a:off x="3936769" y="8772670"/>
            <a:ext cx="3011699" cy="463407"/>
          </a:xfrm>
          <a:prstGeom prst="rect">
            <a:avLst/>
          </a:prstGeom>
        </p:spPr>
        <p:txBody>
          <a:bodyPr vert="horz" lIns="92481" tIns="46240" rIns="92481" bIns="46240" rtlCol="0" anchor="b"/>
          <a:lstStyle>
            <a:lvl1pPr algn="r">
              <a:defRPr sz="1200"/>
            </a:lvl1pPr>
          </a:lstStyle>
          <a:p>
            <a:fld id="{937004FD-965E-400B-9C1B-9A1F83A44FBF}" type="slidenum">
              <a:rPr lang="en-US" smtClean="0"/>
              <a:t>‹#›</a:t>
            </a:fld>
            <a:endParaRPr lang="en-US"/>
          </a:p>
        </p:txBody>
      </p:sp>
    </p:spTree>
    <p:extLst>
      <p:ext uri="{BB962C8B-B14F-4D97-AF65-F5344CB8AC3E}">
        <p14:creationId xmlns:p14="http://schemas.microsoft.com/office/powerpoint/2010/main" val="20554787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90244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24389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41972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868912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69297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90C6543-3067-48AB-A2BD-A4145EF807B3}" type="datetime1">
              <a:rPr lang="en-US" smtClean="0"/>
              <a:t>4/30/2022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4976B6-6503-4E03-B93F-486D2E21B257}" type="slidenum">
              <a:rPr lang="en-US" smtClean="0"/>
              <a:t>‹#›</a:t>
            </a:fld>
            <a:endParaRPr lang="en-US"/>
          </a:p>
        </p:txBody>
      </p:sp>
    </p:spTree>
    <p:extLst>
      <p:ext uri="{BB962C8B-B14F-4D97-AF65-F5344CB8AC3E}">
        <p14:creationId xmlns:p14="http://schemas.microsoft.com/office/powerpoint/2010/main" val="889195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4D2FFB-6338-4716-A94E-D3C3479FFD78}" type="datetime1">
              <a:rPr lang="en-US" smtClean="0"/>
              <a:t>4/30/2022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4976B6-6503-4E03-B93F-486D2E21B257}" type="slidenum">
              <a:rPr lang="en-US" smtClean="0"/>
              <a:t>‹#›</a:t>
            </a:fld>
            <a:endParaRPr lang="en-US"/>
          </a:p>
        </p:txBody>
      </p:sp>
    </p:spTree>
    <p:extLst>
      <p:ext uri="{BB962C8B-B14F-4D97-AF65-F5344CB8AC3E}">
        <p14:creationId xmlns:p14="http://schemas.microsoft.com/office/powerpoint/2010/main" val="1571341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4D686E-96BC-4C95-B307-503790AC8B90}" type="datetime1">
              <a:rPr lang="en-US" smtClean="0"/>
              <a:t>4/30/2022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4976B6-6503-4E03-B93F-486D2E21B257}" type="slidenum">
              <a:rPr lang="en-US" smtClean="0"/>
              <a:t>‹#›</a:t>
            </a:fld>
            <a:endParaRPr lang="en-US"/>
          </a:p>
        </p:txBody>
      </p:sp>
    </p:spTree>
    <p:extLst>
      <p:ext uri="{BB962C8B-B14F-4D97-AF65-F5344CB8AC3E}">
        <p14:creationId xmlns:p14="http://schemas.microsoft.com/office/powerpoint/2010/main" val="30095817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2514601"/>
            <a:ext cx="6686549" cy="2262781"/>
          </a:xfrm>
        </p:spPr>
        <p:txBody>
          <a:bodyPr anchor="b">
            <a:normAutofit/>
          </a:bodyPr>
          <a:lstStyle>
            <a:lvl1pPr>
              <a:defRPr sz="4050"/>
            </a:lvl1pPr>
          </a:lstStyle>
          <a:p>
            <a:r>
              <a:rPr lang="en-US"/>
              <a:t>Click to edit Master title style</a:t>
            </a:r>
            <a:endParaRPr lang="en-US" dirty="0"/>
          </a:p>
        </p:txBody>
      </p:sp>
      <p:sp>
        <p:nvSpPr>
          <p:cNvPr id="3" name="Subtitle 2"/>
          <p:cNvSpPr>
            <a:spLocks noGrp="1"/>
          </p:cNvSpPr>
          <p:nvPr>
            <p:ph type="subTitle" idx="1"/>
          </p:nvPr>
        </p:nvSpPr>
        <p:spPr>
          <a:xfrm>
            <a:off x="1941910" y="4777380"/>
            <a:ext cx="6686549" cy="1126283"/>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5DC527A-C59F-4E16-BB3D-64177ECDB78B}" type="datetime1">
              <a:rPr lang="en-US" smtClean="0"/>
              <a:t>4/30/2022</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1"/>
            <a:ext cx="1308489"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4529541"/>
            <a:ext cx="584825" cy="365125"/>
          </a:xfrm>
        </p:spPr>
        <p:txBody>
          <a:bodyPr/>
          <a:lstStyle/>
          <a:p>
            <a:fld id="{90C4142F-E5BB-4E3E-BD5F-AEA11FF5DA0E}" type="slidenum">
              <a:rPr lang="en-US" smtClean="0"/>
              <a:t>‹#›</a:t>
            </a:fld>
            <a:endParaRPr lang="en-US"/>
          </a:p>
        </p:txBody>
      </p:sp>
    </p:spTree>
    <p:extLst>
      <p:ext uri="{BB962C8B-B14F-4D97-AF65-F5344CB8AC3E}">
        <p14:creationId xmlns:p14="http://schemas.microsoft.com/office/powerpoint/2010/main" val="25442039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4694" y="624110"/>
            <a:ext cx="6683765"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1909" y="2133600"/>
            <a:ext cx="668655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019BCB-9E38-4238-B472-D1E6CE83DD6D}" type="datetime1">
              <a:rPr lang="en-US" smtClean="0"/>
              <a:t>4/30/2022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0C4142F-E5BB-4E3E-BD5F-AEA11FF5DA0E}" type="slidenum">
              <a:rPr lang="en-US" smtClean="0"/>
              <a:t>‹#›</a:t>
            </a:fld>
            <a:endParaRPr lang="en-US"/>
          </a:p>
        </p:txBody>
      </p:sp>
    </p:spTree>
    <p:extLst>
      <p:ext uri="{BB962C8B-B14F-4D97-AF65-F5344CB8AC3E}">
        <p14:creationId xmlns:p14="http://schemas.microsoft.com/office/powerpoint/2010/main" val="9965519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1910" y="2058750"/>
            <a:ext cx="6686549" cy="1468800"/>
          </a:xfrm>
        </p:spPr>
        <p:txBody>
          <a:bodyPr anchor="b"/>
          <a:lstStyle>
            <a:lvl1pPr algn="l">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1941910" y="3530129"/>
            <a:ext cx="6686549" cy="860400"/>
          </a:xfrm>
        </p:spPr>
        <p:txBody>
          <a:bodyPr anchor="t"/>
          <a:lstStyle>
            <a:lvl1pPr marL="0" indent="0" algn="l">
              <a:buNone/>
              <a:defRPr sz="150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73B50CF-425F-45B7-9D00-E35982052DBE}" type="datetime1">
              <a:rPr lang="en-US" smtClean="0"/>
              <a:t>4/30/2022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90C4142F-E5BB-4E3E-BD5F-AEA11FF5DA0E}" type="slidenum">
              <a:rPr lang="en-US" smtClean="0"/>
              <a:t>‹#›</a:t>
            </a:fld>
            <a:endParaRPr lang="en-US"/>
          </a:p>
        </p:txBody>
      </p:sp>
    </p:spTree>
    <p:extLst>
      <p:ext uri="{BB962C8B-B14F-4D97-AF65-F5344CB8AC3E}">
        <p14:creationId xmlns:p14="http://schemas.microsoft.com/office/powerpoint/2010/main" val="19014497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1909" y="2133600"/>
            <a:ext cx="3235398"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93060" y="2126222"/>
            <a:ext cx="3235398"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2625489-0C1B-4406-950B-6B18891F2134}" type="datetime1">
              <a:rPr lang="en-US" smtClean="0"/>
              <a:t>4/30/2022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787783"/>
            <a:ext cx="584825" cy="365125"/>
          </a:xfrm>
        </p:spPr>
        <p:txBody>
          <a:bodyPr/>
          <a:lstStyle/>
          <a:p>
            <a:fld id="{90C4142F-E5BB-4E3E-BD5F-AEA11FF5DA0E}" type="slidenum">
              <a:rPr lang="en-US" smtClean="0"/>
              <a:t>‹#›</a:t>
            </a:fld>
            <a:endParaRPr lang="en-US"/>
          </a:p>
        </p:txBody>
      </p:sp>
    </p:spTree>
    <p:extLst>
      <p:ext uri="{BB962C8B-B14F-4D97-AF65-F5344CB8AC3E}">
        <p14:creationId xmlns:p14="http://schemas.microsoft.com/office/powerpoint/2010/main" val="39392695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04530" y="1972703"/>
            <a:ext cx="2994549"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941909" y="2548966"/>
            <a:ext cx="3257170"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29972" y="1969475"/>
            <a:ext cx="2999251"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5375218" y="2545738"/>
            <a:ext cx="3254006"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3496B6A-05B8-42F2-B4AE-E6BAC0BABF30}" type="datetime1">
              <a:rPr lang="en-US" smtClean="0"/>
              <a:t>4/30/2022</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787783"/>
            <a:ext cx="584825" cy="365125"/>
          </a:xfrm>
        </p:spPr>
        <p:txBody>
          <a:bodyPr/>
          <a:lstStyle/>
          <a:p>
            <a:fld id="{90C4142F-E5BB-4E3E-BD5F-AEA11FF5DA0E}" type="slidenum">
              <a:rPr lang="en-US" smtClean="0"/>
              <a:t>‹#›</a:t>
            </a:fld>
            <a:endParaRPr lang="en-US"/>
          </a:p>
        </p:txBody>
      </p:sp>
    </p:spTree>
    <p:extLst>
      <p:ext uri="{BB962C8B-B14F-4D97-AF65-F5344CB8AC3E}">
        <p14:creationId xmlns:p14="http://schemas.microsoft.com/office/powerpoint/2010/main" val="5177168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A3F3595-EE44-44D4-9F9C-2DC68991BC7A}" type="datetime1">
              <a:rPr lang="en-US" smtClean="0"/>
              <a:t>4/30/2022</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0C4142F-E5BB-4E3E-BD5F-AEA11FF5DA0E}" type="slidenum">
              <a:rPr lang="en-US" smtClean="0"/>
              <a:t>‹#›</a:t>
            </a:fld>
            <a:endParaRPr lang="en-US"/>
          </a:p>
        </p:txBody>
      </p:sp>
    </p:spTree>
    <p:extLst>
      <p:ext uri="{BB962C8B-B14F-4D97-AF65-F5344CB8AC3E}">
        <p14:creationId xmlns:p14="http://schemas.microsoft.com/office/powerpoint/2010/main" val="32221018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F3B31-27E4-4CFB-9E7D-0F8401B43358}" type="datetime1">
              <a:rPr lang="en-US" smtClean="0"/>
              <a:t>4/30/2022</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0C4142F-E5BB-4E3E-BD5F-AEA11FF5DA0E}" type="slidenum">
              <a:rPr lang="en-US" smtClean="0"/>
              <a:t>‹#›</a:t>
            </a:fld>
            <a:endParaRPr lang="en-US"/>
          </a:p>
        </p:txBody>
      </p:sp>
    </p:spTree>
    <p:extLst>
      <p:ext uri="{BB962C8B-B14F-4D97-AF65-F5344CB8AC3E}">
        <p14:creationId xmlns:p14="http://schemas.microsoft.com/office/powerpoint/2010/main" val="26318926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910" y="446088"/>
            <a:ext cx="2628899" cy="976312"/>
          </a:xfrm>
        </p:spPr>
        <p:txBody>
          <a:bodyPr anchor="b"/>
          <a:lstStyle>
            <a:lvl1pPr algn="l">
              <a:defRPr sz="1500" b="0"/>
            </a:lvl1pPr>
          </a:lstStyle>
          <a:p>
            <a:r>
              <a:rPr lang="en-US"/>
              <a:t>Click to edit Master title style</a:t>
            </a:r>
            <a:endParaRPr lang="en-US" dirty="0"/>
          </a:p>
        </p:txBody>
      </p:sp>
      <p:sp>
        <p:nvSpPr>
          <p:cNvPr id="3" name="Content Placeholder 2"/>
          <p:cNvSpPr>
            <a:spLocks noGrp="1"/>
          </p:cNvSpPr>
          <p:nvPr>
            <p:ph idx="1"/>
          </p:nvPr>
        </p:nvSpPr>
        <p:spPr>
          <a:xfrm>
            <a:off x="4742259" y="446089"/>
            <a:ext cx="38862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1910" y="1598613"/>
            <a:ext cx="2628899" cy="4262436"/>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F57983AD-353F-4F2B-9012-4DA653DAA444}" type="datetime1">
              <a:rPr lang="en-US" smtClean="0"/>
              <a:t>4/30/2022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0C4142F-E5BB-4E3E-BD5F-AEA11FF5DA0E}" type="slidenum">
              <a:rPr lang="en-US" smtClean="0"/>
              <a:t>‹#›</a:t>
            </a:fld>
            <a:endParaRPr lang="en-US"/>
          </a:p>
        </p:txBody>
      </p:sp>
    </p:spTree>
    <p:extLst>
      <p:ext uri="{BB962C8B-B14F-4D97-AF65-F5344CB8AC3E}">
        <p14:creationId xmlns:p14="http://schemas.microsoft.com/office/powerpoint/2010/main" val="3658133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110A0F-6215-42A8-AF66-2586FC5CF256}" type="datetime1">
              <a:rPr lang="en-US" smtClean="0"/>
              <a:t>4/30/2022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4976B6-6503-4E03-B93F-486D2E21B257}" type="slidenum">
              <a:rPr lang="en-US" smtClean="0"/>
              <a:t>‹#›</a:t>
            </a:fld>
            <a:endParaRPr lang="en-US"/>
          </a:p>
        </p:txBody>
      </p:sp>
    </p:spTree>
    <p:extLst>
      <p:ext uri="{BB962C8B-B14F-4D97-AF65-F5344CB8AC3E}">
        <p14:creationId xmlns:p14="http://schemas.microsoft.com/office/powerpoint/2010/main" val="37572510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910" y="4800600"/>
            <a:ext cx="6686550" cy="566738"/>
          </a:xfrm>
        </p:spPr>
        <p:txBody>
          <a:bodyPr anchor="b">
            <a:normAutofit/>
          </a:bodyPr>
          <a:lstStyle>
            <a:lvl1pPr algn="l">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1909" y="634965"/>
            <a:ext cx="6686550" cy="3854970"/>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1941910" y="5367338"/>
            <a:ext cx="6686550" cy="493712"/>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295FF838-1955-438E-8CA7-4620837FF8D3}" type="datetime1">
              <a:rPr lang="en-US" smtClean="0"/>
              <a:t>4/30/2022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90C4142F-E5BB-4E3E-BD5F-AEA11FF5DA0E}" type="slidenum">
              <a:rPr lang="en-US" smtClean="0"/>
              <a:t>‹#›</a:t>
            </a:fld>
            <a:endParaRPr lang="en-US"/>
          </a:p>
        </p:txBody>
      </p:sp>
    </p:spTree>
    <p:extLst>
      <p:ext uri="{BB962C8B-B14F-4D97-AF65-F5344CB8AC3E}">
        <p14:creationId xmlns:p14="http://schemas.microsoft.com/office/powerpoint/2010/main" val="11107049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910" y="609600"/>
            <a:ext cx="6686549" cy="3117040"/>
          </a:xfrm>
        </p:spPr>
        <p:txBody>
          <a:bodyPr anchor="ctr">
            <a:normAutofit/>
          </a:bodyPr>
          <a:lstStyle>
            <a:lvl1pPr algn="l">
              <a:defRPr sz="3600" b="0" cap="none"/>
            </a:lvl1pPr>
          </a:lstStyle>
          <a:p>
            <a:r>
              <a:rPr lang="en-US"/>
              <a:t>Click to edit Master title style</a:t>
            </a:r>
            <a:endParaRPr lang="en-US" dirty="0"/>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FD0F192-86AE-4B60-A41F-4377B87ED17B}" type="datetime1">
              <a:rPr lang="en-US" smtClean="0"/>
              <a:t>4/30/2022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90C4142F-E5BB-4E3E-BD5F-AEA11FF5DA0E}" type="slidenum">
              <a:rPr lang="en-US" smtClean="0"/>
              <a:t>‹#›</a:t>
            </a:fld>
            <a:endParaRPr lang="en-US"/>
          </a:p>
        </p:txBody>
      </p:sp>
    </p:spTree>
    <p:extLst>
      <p:ext uri="{BB962C8B-B14F-4D97-AF65-F5344CB8AC3E}">
        <p14:creationId xmlns:p14="http://schemas.microsoft.com/office/powerpoint/2010/main" val="5193790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37462" y="609600"/>
            <a:ext cx="6295445" cy="2895600"/>
          </a:xfrm>
        </p:spPr>
        <p:txBody>
          <a:bodyPr anchor="ctr">
            <a:normAutofit/>
          </a:bodyPr>
          <a:lstStyle>
            <a:lvl1pPr algn="l">
              <a:defRPr sz="36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56259" y="3505200"/>
            <a:ext cx="5652416" cy="38100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Edit Master text styles</a:t>
            </a:r>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CB58496-0978-41D8-8F5F-FCDF7359EEED}" type="datetime1">
              <a:rPr lang="en-US" smtClean="0"/>
              <a:t>4/30/2022</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90C4142F-E5BB-4E3E-BD5F-AEA11FF5DA0E}" type="slidenum">
              <a:rPr lang="en-US" smtClean="0"/>
              <a:t>‹#›</a:t>
            </a:fld>
            <a:endParaRPr lang="en-US"/>
          </a:p>
        </p:txBody>
      </p:sp>
      <p:sp>
        <p:nvSpPr>
          <p:cNvPr id="14" name="TextBox 13"/>
          <p:cNvSpPr txBox="1"/>
          <p:nvPr/>
        </p:nvSpPr>
        <p:spPr>
          <a:xfrm>
            <a:off x="1850739" y="648005"/>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5" name="TextBox 14"/>
          <p:cNvSpPr txBox="1"/>
          <p:nvPr/>
        </p:nvSpPr>
        <p:spPr>
          <a:xfrm>
            <a:off x="8336139" y="2905306"/>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377888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1910" y="2438401"/>
            <a:ext cx="6686550" cy="2724845"/>
          </a:xfrm>
        </p:spPr>
        <p:txBody>
          <a:bodyPr anchor="b">
            <a:normAutofit/>
          </a:bodyPr>
          <a:lstStyle>
            <a:lvl1pPr algn="l">
              <a:defRPr sz="3600" b="0"/>
            </a:lvl1pPr>
          </a:lstStyle>
          <a:p>
            <a:r>
              <a:rPr lang="en-US"/>
              <a:t>Click to edit Master title style</a:t>
            </a:r>
            <a:endParaRPr lang="en-US" dirty="0"/>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E0D8C311-2BF0-4475-9D01-AA93B1D68EF0}" type="datetime1">
              <a:rPr lang="en-US" smtClean="0"/>
              <a:t>4/30/2022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90C4142F-E5BB-4E3E-BD5F-AEA11FF5DA0E}" type="slidenum">
              <a:rPr lang="en-US" smtClean="0"/>
              <a:t>‹#›</a:t>
            </a:fld>
            <a:endParaRPr lang="en-US"/>
          </a:p>
        </p:txBody>
      </p:sp>
    </p:spTree>
    <p:extLst>
      <p:ext uri="{BB962C8B-B14F-4D97-AF65-F5344CB8AC3E}">
        <p14:creationId xmlns:p14="http://schemas.microsoft.com/office/powerpoint/2010/main" val="1046233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137462" y="609600"/>
            <a:ext cx="6295445" cy="2895600"/>
          </a:xfrm>
        </p:spPr>
        <p:txBody>
          <a:bodyPr anchor="ctr">
            <a:normAutofit/>
          </a:bodyPr>
          <a:lstStyle>
            <a:lvl1pPr algn="l">
              <a:defRPr sz="36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Edit Master text styles</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4532DD55-E7E8-4826-9911-BA338AA189A2}" type="datetime1">
              <a:rPr lang="en-US" smtClean="0"/>
              <a:t>4/30/2022</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90C4142F-E5BB-4E3E-BD5F-AEA11FF5DA0E}" type="slidenum">
              <a:rPr lang="en-US" smtClean="0"/>
              <a:t>‹#›</a:t>
            </a:fld>
            <a:endParaRPr lang="en-US"/>
          </a:p>
        </p:txBody>
      </p:sp>
      <p:sp>
        <p:nvSpPr>
          <p:cNvPr id="17" name="TextBox 16"/>
          <p:cNvSpPr txBox="1"/>
          <p:nvPr/>
        </p:nvSpPr>
        <p:spPr>
          <a:xfrm>
            <a:off x="1850739" y="648005"/>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8" name="TextBox 17"/>
          <p:cNvSpPr txBox="1"/>
          <p:nvPr/>
        </p:nvSpPr>
        <p:spPr>
          <a:xfrm>
            <a:off x="8336139" y="2905306"/>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233362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1910" y="627407"/>
            <a:ext cx="6686549" cy="2880020"/>
          </a:xfrm>
        </p:spPr>
        <p:txBody>
          <a:bodyPr anchor="ctr">
            <a:normAutofit/>
          </a:bodyPr>
          <a:lstStyle>
            <a:lvl1pPr algn="l">
              <a:defRPr sz="3600" b="0"/>
            </a:lvl1pPr>
          </a:lstStyle>
          <a:p>
            <a:r>
              <a:rPr lang="en-US"/>
              <a:t>Click to edit Master title style</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Edit Master text styles</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32219932-70FD-421D-BBF8-DC3D607CAF21}" type="datetime1">
              <a:rPr lang="en-US" smtClean="0"/>
              <a:t>4/30/2022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90C4142F-E5BB-4E3E-BD5F-AEA11FF5DA0E}" type="slidenum">
              <a:rPr lang="en-US" smtClean="0"/>
              <a:t>‹#›</a:t>
            </a:fld>
            <a:endParaRPr lang="en-US"/>
          </a:p>
        </p:txBody>
      </p:sp>
    </p:spTree>
    <p:extLst>
      <p:ext uri="{BB962C8B-B14F-4D97-AF65-F5344CB8AC3E}">
        <p14:creationId xmlns:p14="http://schemas.microsoft.com/office/powerpoint/2010/main" val="31656851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A39CFD-C929-4C4D-AB36-8E7F73591B1E}" type="datetime1">
              <a:rPr lang="en-US" smtClean="0"/>
              <a:t>4/30/2022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0C4142F-E5BB-4E3E-BD5F-AEA11FF5DA0E}" type="slidenum">
              <a:rPr lang="en-US" smtClean="0"/>
              <a:t>‹#›</a:t>
            </a:fld>
            <a:endParaRPr lang="en-US"/>
          </a:p>
        </p:txBody>
      </p:sp>
    </p:spTree>
    <p:extLst>
      <p:ext uri="{BB962C8B-B14F-4D97-AF65-F5344CB8AC3E}">
        <p14:creationId xmlns:p14="http://schemas.microsoft.com/office/powerpoint/2010/main" val="42162154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627406"/>
            <a:ext cx="16557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1909" y="627406"/>
            <a:ext cx="485775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C68D21-FA21-44A0-AD4D-011BA3213FC9}" type="datetime1">
              <a:rPr lang="en-US" smtClean="0"/>
              <a:t>4/30/2022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0C4142F-E5BB-4E3E-BD5F-AEA11FF5DA0E}" type="slidenum">
              <a:rPr lang="en-US" smtClean="0"/>
              <a:t>‹#›</a:t>
            </a:fld>
            <a:endParaRPr lang="en-US"/>
          </a:p>
        </p:txBody>
      </p:sp>
    </p:spTree>
    <p:extLst>
      <p:ext uri="{BB962C8B-B14F-4D97-AF65-F5344CB8AC3E}">
        <p14:creationId xmlns:p14="http://schemas.microsoft.com/office/powerpoint/2010/main" val="3370098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2438269-EC36-41F2-A312-0471B891A043}" type="datetime1">
              <a:rPr lang="en-US" smtClean="0"/>
              <a:t>4/30/2022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4976B6-6503-4E03-B93F-486D2E21B257}" type="slidenum">
              <a:rPr lang="en-US" smtClean="0"/>
              <a:t>‹#›</a:t>
            </a:fld>
            <a:endParaRPr lang="en-US"/>
          </a:p>
        </p:txBody>
      </p:sp>
    </p:spTree>
    <p:extLst>
      <p:ext uri="{BB962C8B-B14F-4D97-AF65-F5344CB8AC3E}">
        <p14:creationId xmlns:p14="http://schemas.microsoft.com/office/powerpoint/2010/main" val="1718755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9487D1A-DCC9-4216-A2F3-34F3DE26483C}" type="datetime1">
              <a:rPr lang="en-US" smtClean="0"/>
              <a:t>4/30/2022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4976B6-6503-4E03-B93F-486D2E21B257}" type="slidenum">
              <a:rPr lang="en-US" smtClean="0"/>
              <a:t>‹#›</a:t>
            </a:fld>
            <a:endParaRPr lang="en-US"/>
          </a:p>
        </p:txBody>
      </p:sp>
    </p:spTree>
    <p:extLst>
      <p:ext uri="{BB962C8B-B14F-4D97-AF65-F5344CB8AC3E}">
        <p14:creationId xmlns:p14="http://schemas.microsoft.com/office/powerpoint/2010/main" val="274365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F089FC9-40C3-40CB-A618-2B1BF8088D20}" type="datetime1">
              <a:rPr lang="en-US" smtClean="0"/>
              <a:t>4/30/2022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4976B6-6503-4E03-B93F-486D2E21B257}" type="slidenum">
              <a:rPr lang="en-US" smtClean="0"/>
              <a:t>‹#›</a:t>
            </a:fld>
            <a:endParaRPr lang="en-US"/>
          </a:p>
        </p:txBody>
      </p:sp>
    </p:spTree>
    <p:extLst>
      <p:ext uri="{BB962C8B-B14F-4D97-AF65-F5344CB8AC3E}">
        <p14:creationId xmlns:p14="http://schemas.microsoft.com/office/powerpoint/2010/main" val="3114511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B7649F0-0C73-46AE-9C25-5484EF7F22F3}" type="datetime1">
              <a:rPr lang="en-US" smtClean="0"/>
              <a:t>4/30/2022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4976B6-6503-4E03-B93F-486D2E21B257}" type="slidenum">
              <a:rPr lang="en-US" smtClean="0"/>
              <a:t>‹#›</a:t>
            </a:fld>
            <a:endParaRPr lang="en-US"/>
          </a:p>
        </p:txBody>
      </p:sp>
    </p:spTree>
    <p:extLst>
      <p:ext uri="{BB962C8B-B14F-4D97-AF65-F5344CB8AC3E}">
        <p14:creationId xmlns:p14="http://schemas.microsoft.com/office/powerpoint/2010/main" val="2665618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06794E-AD31-49A6-A6F2-C561849E25DE}" type="datetime1">
              <a:rPr lang="en-US" smtClean="0"/>
              <a:t>4/30/2022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4976B6-6503-4E03-B93F-486D2E21B257}" type="slidenum">
              <a:rPr lang="en-US" smtClean="0"/>
              <a:t>‹#›</a:t>
            </a:fld>
            <a:endParaRPr lang="en-US"/>
          </a:p>
        </p:txBody>
      </p:sp>
    </p:spTree>
    <p:extLst>
      <p:ext uri="{BB962C8B-B14F-4D97-AF65-F5344CB8AC3E}">
        <p14:creationId xmlns:p14="http://schemas.microsoft.com/office/powerpoint/2010/main" val="681688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992862-5975-4712-AC5D-5652E3B92946}" type="datetime1">
              <a:rPr lang="en-US" smtClean="0"/>
              <a:t>4/30/2022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4976B6-6503-4E03-B93F-486D2E21B257}" type="slidenum">
              <a:rPr lang="en-US" smtClean="0"/>
              <a:t>‹#›</a:t>
            </a:fld>
            <a:endParaRPr lang="en-US"/>
          </a:p>
        </p:txBody>
      </p:sp>
    </p:spTree>
    <p:extLst>
      <p:ext uri="{BB962C8B-B14F-4D97-AF65-F5344CB8AC3E}">
        <p14:creationId xmlns:p14="http://schemas.microsoft.com/office/powerpoint/2010/main" val="4041587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643797-317D-4181-8C87-EBC8D44DF278}" type="datetime1">
              <a:rPr lang="en-US" smtClean="0"/>
              <a:t>4/30/2022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4976B6-6503-4E03-B93F-486D2E21B257}" type="slidenum">
              <a:rPr lang="en-US" smtClean="0"/>
              <a:t>‹#›</a:t>
            </a:fld>
            <a:endParaRPr lang="en-US"/>
          </a:p>
        </p:txBody>
      </p:sp>
    </p:spTree>
    <p:extLst>
      <p:ext uri="{BB962C8B-B14F-4D97-AF65-F5344CB8AC3E}">
        <p14:creationId xmlns:p14="http://schemas.microsoft.com/office/powerpoint/2010/main" val="2754661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BFBDB5-94E2-4F22-B41E-74842C3881ED}" type="datetime1">
              <a:rPr lang="en-US" smtClean="0"/>
              <a:t>4/30/2022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4976B6-6503-4E03-B93F-486D2E21B257}" type="slidenum">
              <a:rPr lang="en-US" smtClean="0"/>
              <a:t>‹#›</a:t>
            </a:fld>
            <a:endParaRPr lang="en-US"/>
          </a:p>
        </p:txBody>
      </p:sp>
    </p:spTree>
    <p:extLst>
      <p:ext uri="{BB962C8B-B14F-4D97-AF65-F5344CB8AC3E}">
        <p14:creationId xmlns:p14="http://schemas.microsoft.com/office/powerpoint/2010/main" val="73141580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138637"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786"/>
            <a:ext cx="1767506"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624110"/>
            <a:ext cx="6683765"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1909" y="2133600"/>
            <a:ext cx="668655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1210" y="6130437"/>
            <a:ext cx="859712" cy="370396"/>
          </a:xfrm>
          <a:prstGeom prst="rect">
            <a:avLst/>
          </a:prstGeom>
        </p:spPr>
        <p:txBody>
          <a:bodyPr vert="horz" lIns="91440" tIns="45720" rIns="91440" bIns="45720" rtlCol="0" anchor="ctr"/>
          <a:lstStyle>
            <a:lvl1pPr algn="r">
              <a:defRPr sz="675">
                <a:solidFill>
                  <a:schemeClr val="tx1">
                    <a:tint val="75000"/>
                  </a:schemeClr>
                </a:solidFill>
              </a:defRPr>
            </a:lvl1pPr>
          </a:lstStyle>
          <a:p>
            <a:fld id="{DE8F4EBA-1397-4E74-ABC0-3A86BBFC785C}" type="datetime1">
              <a:rPr lang="en-US" smtClean="0"/>
              <a:t>4/30/2022</a:t>
            </a:fld>
            <a:endParaRPr lang="en-US"/>
          </a:p>
        </p:txBody>
      </p:sp>
      <p:sp>
        <p:nvSpPr>
          <p:cNvPr id="5" name="Footer Placeholder 4"/>
          <p:cNvSpPr>
            <a:spLocks noGrp="1"/>
          </p:cNvSpPr>
          <p:nvPr>
            <p:ph type="ftr" sz="quarter" idx="3"/>
          </p:nvPr>
        </p:nvSpPr>
        <p:spPr>
          <a:xfrm>
            <a:off x="1941910" y="6135809"/>
            <a:ext cx="5714999" cy="365125"/>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398860" y="787783"/>
            <a:ext cx="584825" cy="365125"/>
          </a:xfrm>
          <a:prstGeom prst="rect">
            <a:avLst/>
          </a:prstGeom>
        </p:spPr>
        <p:txBody>
          <a:bodyPr vert="horz" lIns="91440" tIns="45720" rIns="91440" bIns="45720" rtlCol="0" anchor="ctr"/>
          <a:lstStyle>
            <a:lvl1pPr algn="r">
              <a:defRPr sz="1500">
                <a:solidFill>
                  <a:srgbClr val="FEFFFF"/>
                </a:solidFill>
              </a:defRPr>
            </a:lvl1pPr>
          </a:lstStyle>
          <a:p>
            <a:fld id="{90C4142F-E5BB-4E3E-BD5F-AEA11FF5DA0E}" type="slidenum">
              <a:rPr lang="en-US" smtClean="0"/>
              <a:t>‹#›</a:t>
            </a:fld>
            <a:endParaRPr lang="en-US"/>
          </a:p>
        </p:txBody>
      </p:sp>
    </p:spTree>
    <p:extLst>
      <p:ext uri="{BB962C8B-B14F-4D97-AF65-F5344CB8AC3E}">
        <p14:creationId xmlns:p14="http://schemas.microsoft.com/office/powerpoint/2010/main" val="150813435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Lst>
  <p:hf sldNum="0" hdr="0" ftr="0" dt="0"/>
  <p:txStyles>
    <p:titleStyle>
      <a:lvl1pPr algn="l" defTabSz="342900" rtl="0" eaLnBrk="1" latinLnBrk="0" hangingPunct="1">
        <a:spcBef>
          <a:spcPct val="0"/>
        </a:spcBef>
        <a:buNone/>
        <a:defRPr sz="27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3.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6000" dirty="0"/>
              <a:t>School Finance</a:t>
            </a:r>
            <a:br>
              <a:rPr lang="en-US" sz="6000" dirty="0"/>
            </a:br>
            <a:r>
              <a:rPr lang="en-US" dirty="0"/>
              <a:t> </a:t>
            </a:r>
          </a:p>
        </p:txBody>
      </p:sp>
      <p:sp>
        <p:nvSpPr>
          <p:cNvPr id="3" name="Subtitle 2"/>
          <p:cNvSpPr>
            <a:spLocks noGrp="1"/>
          </p:cNvSpPr>
          <p:nvPr>
            <p:ph type="subTitle" idx="1"/>
          </p:nvPr>
        </p:nvSpPr>
        <p:spPr>
          <a:xfrm>
            <a:off x="2057400" y="3733800"/>
            <a:ext cx="5943600" cy="1447800"/>
          </a:xfrm>
        </p:spPr>
        <p:txBody>
          <a:bodyPr>
            <a:normAutofit lnSpcReduction="10000"/>
          </a:bodyPr>
          <a:lstStyle/>
          <a:p>
            <a:pPr algn="l"/>
            <a:r>
              <a:rPr lang="en-US" dirty="0">
                <a:solidFill>
                  <a:schemeClr val="tx1"/>
                </a:solidFill>
              </a:rPr>
              <a:t>Business Manager Presentation</a:t>
            </a:r>
          </a:p>
          <a:p>
            <a:pPr algn="l"/>
            <a:r>
              <a:rPr lang="en-US" sz="2400" dirty="0">
                <a:solidFill>
                  <a:schemeClr val="tx1"/>
                </a:solidFill>
              </a:rPr>
              <a:t>Dr. Paul Stremick – Walhalla, ND</a:t>
            </a:r>
          </a:p>
          <a:p>
            <a:pPr algn="l"/>
            <a:r>
              <a:rPr lang="en-US" sz="2400" dirty="0">
                <a:solidFill>
                  <a:schemeClr val="tx1"/>
                </a:solidFill>
              </a:rPr>
              <a:t>Dr. Mike Bitz – Mandan, ND</a:t>
            </a:r>
          </a:p>
        </p:txBody>
      </p:sp>
    </p:spTree>
    <p:extLst>
      <p:ext uri="{BB962C8B-B14F-4D97-AF65-F5344CB8AC3E}">
        <p14:creationId xmlns:p14="http://schemas.microsoft.com/office/powerpoint/2010/main" val="31925029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7350" y="971550"/>
            <a:ext cx="5829300" cy="1207008"/>
          </a:xfrm>
        </p:spPr>
        <p:txBody>
          <a:bodyPr>
            <a:normAutofit/>
          </a:bodyPr>
          <a:lstStyle/>
          <a:p>
            <a:pPr algn="ctr"/>
            <a:r>
              <a:rPr lang="en-US" dirty="0"/>
              <a:t>North Dakota </a:t>
            </a:r>
            <a:br>
              <a:rPr lang="en-US" dirty="0"/>
            </a:br>
            <a:r>
              <a:rPr lang="en-US" dirty="0"/>
              <a:t>School Fund Formula </a:t>
            </a:r>
            <a:br>
              <a:rPr lang="en-US" dirty="0"/>
            </a:br>
            <a:r>
              <a:rPr lang="en-US" sz="1650" dirty="0"/>
              <a:t>Example: Jamestown School District  2021/2022</a:t>
            </a:r>
          </a:p>
        </p:txBody>
      </p:sp>
      <p:sp>
        <p:nvSpPr>
          <p:cNvPr id="3" name="Content Placeholder 2"/>
          <p:cNvSpPr>
            <a:spLocks noGrp="1"/>
          </p:cNvSpPr>
          <p:nvPr>
            <p:ph idx="1"/>
          </p:nvPr>
        </p:nvSpPr>
        <p:spPr>
          <a:xfrm>
            <a:off x="1485900" y="2178558"/>
            <a:ext cx="6172200" cy="3552444"/>
          </a:xfrm>
        </p:spPr>
        <p:txBody>
          <a:bodyPr>
            <a:normAutofit lnSpcReduction="10000"/>
          </a:bodyPr>
          <a:lstStyle/>
          <a:p>
            <a:pPr marL="0" indent="0">
              <a:buNone/>
            </a:pPr>
            <a:r>
              <a:rPr lang="en-US" dirty="0"/>
              <a:t>2021-2022 State Per-Pupil Guarantee		           $10,136*</a:t>
            </a:r>
          </a:p>
          <a:p>
            <a:pPr marL="0" indent="0">
              <a:buNone/>
            </a:pPr>
            <a:r>
              <a:rPr lang="en-US" dirty="0"/>
              <a:t>*inclusive of state and local revenue</a:t>
            </a:r>
          </a:p>
          <a:p>
            <a:pPr marL="0" indent="0">
              <a:buNone/>
            </a:pPr>
            <a:endParaRPr lang="en-US" dirty="0"/>
          </a:p>
          <a:p>
            <a:pPr marL="0" indent="0">
              <a:buNone/>
            </a:pPr>
            <a:r>
              <a:rPr lang="en-US" dirty="0"/>
              <a:t>State Assumed Local Contribution (60 Mills)        ($  1,864)</a:t>
            </a:r>
          </a:p>
          <a:p>
            <a:pPr marL="0" indent="0">
              <a:buNone/>
            </a:pPr>
            <a:endParaRPr lang="en-US" u="sng" dirty="0"/>
          </a:p>
          <a:p>
            <a:pPr marL="0" indent="0">
              <a:buNone/>
            </a:pPr>
            <a:r>
              <a:rPr lang="en-US" dirty="0"/>
              <a:t>Contribution from Other Local Revenue	           ($     129)</a:t>
            </a:r>
          </a:p>
          <a:p>
            <a:pPr marL="0" indent="0">
              <a:buNone/>
            </a:pPr>
            <a:endParaRPr lang="en-US" dirty="0"/>
          </a:p>
          <a:p>
            <a:pPr marL="0" indent="0">
              <a:buNone/>
            </a:pPr>
            <a:r>
              <a:rPr lang="en-US" dirty="0"/>
              <a:t>Actual </a:t>
            </a:r>
            <a:r>
              <a:rPr lang="en-US" u="sng" dirty="0"/>
              <a:t>State</a:t>
            </a:r>
            <a:r>
              <a:rPr lang="en-US" dirty="0"/>
              <a:t> Per-Pupil Payment to Jamestown    $    8,143</a:t>
            </a:r>
          </a:p>
          <a:p>
            <a:pPr marL="0" indent="0">
              <a:buNone/>
            </a:pPr>
            <a:r>
              <a:rPr lang="en-US" dirty="0"/>
              <a:t>------------------------------------------------------------------------------</a:t>
            </a:r>
          </a:p>
          <a:p>
            <a:pPr marL="0" indent="0">
              <a:buNone/>
            </a:pPr>
            <a:r>
              <a:rPr lang="en-US" dirty="0"/>
              <a:t>Since these adjustments generate a different amount of revenue in every ND school district and since each school district enrollment is unique, </a:t>
            </a:r>
            <a:r>
              <a:rPr lang="en-US" b="1" dirty="0"/>
              <a:t>the actual state per pupil payment is different in every school district and will vary from year to year.</a:t>
            </a:r>
            <a:r>
              <a:rPr lang="en-US" dirty="0"/>
              <a:t>  </a:t>
            </a:r>
          </a:p>
        </p:txBody>
      </p:sp>
    </p:spTree>
    <p:extLst>
      <p:ext uri="{BB962C8B-B14F-4D97-AF65-F5344CB8AC3E}">
        <p14:creationId xmlns:p14="http://schemas.microsoft.com/office/powerpoint/2010/main" val="3037549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to Funding Formula in the 2021 Legislative Session</a:t>
            </a:r>
          </a:p>
        </p:txBody>
      </p:sp>
      <p:sp>
        <p:nvSpPr>
          <p:cNvPr id="3" name="Content Placeholder 2"/>
          <p:cNvSpPr>
            <a:spLocks noGrp="1"/>
          </p:cNvSpPr>
          <p:nvPr>
            <p:ph idx="1"/>
          </p:nvPr>
        </p:nvSpPr>
        <p:spPr/>
        <p:txBody>
          <a:bodyPr/>
          <a:lstStyle/>
          <a:p>
            <a:pPr lvl="1"/>
            <a:r>
              <a:rPr lang="en-US" dirty="0"/>
              <a:t>Increases weighting factors for those school districts that are under 245 in ADM. </a:t>
            </a:r>
          </a:p>
          <a:p>
            <a:pPr lvl="1"/>
            <a:r>
              <a:rPr lang="en-US" dirty="0"/>
              <a:t>Provides a formula for K-6 and K-8 School Districts to use weighting factors. Divide ADM by .6, multiply the weighting factor determined by these numbers by .92. </a:t>
            </a:r>
          </a:p>
          <a:p>
            <a:pPr lvl="1"/>
            <a:r>
              <a:rPr lang="en-US" dirty="0"/>
              <a:t>Increase per pupil payments $10,136 in 2021/2022 and $10,237 in 2022/2023</a:t>
            </a:r>
          </a:p>
          <a:p>
            <a:pPr lvl="1"/>
            <a:r>
              <a:rPr lang="en-US" dirty="0"/>
              <a:t>Adjusts Transition Maximum School Districts and increases their payments to get them “on the formula” in 7 years. </a:t>
            </a:r>
          </a:p>
          <a:p>
            <a:pPr lvl="1"/>
            <a:r>
              <a:rPr lang="en-US" dirty="0"/>
              <a:t>On-Time funding increases by 10% each year of the biennium, 60% for 2021-22 and 70% for 2022-23 payment for new students.</a:t>
            </a:r>
          </a:p>
          <a:p>
            <a:pPr lvl="1"/>
            <a:r>
              <a:rPr lang="en-US" dirty="0"/>
              <a:t>Adjustments to get all school districts to 60 mill deduction remains in place.  </a:t>
            </a:r>
          </a:p>
        </p:txBody>
      </p:sp>
    </p:spTree>
    <p:extLst>
      <p:ext uri="{BB962C8B-B14F-4D97-AF65-F5344CB8AC3E}">
        <p14:creationId xmlns:p14="http://schemas.microsoft.com/office/powerpoint/2010/main" val="315033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Mill Levies</a:t>
            </a:r>
          </a:p>
        </p:txBody>
      </p:sp>
      <p:sp>
        <p:nvSpPr>
          <p:cNvPr id="3" name="Content Placeholder 2"/>
          <p:cNvSpPr>
            <a:spLocks noGrp="1"/>
          </p:cNvSpPr>
          <p:nvPr>
            <p:ph idx="1"/>
          </p:nvPr>
        </p:nvSpPr>
        <p:spPr>
          <a:xfrm>
            <a:off x="381000" y="1600200"/>
            <a:ext cx="8229600" cy="4525963"/>
          </a:xfrm>
        </p:spPr>
        <p:txBody>
          <a:bodyPr>
            <a:normAutofit fontScale="62500" lnSpcReduction="20000"/>
          </a:bodyPr>
          <a:lstStyle/>
          <a:p>
            <a:r>
              <a:rPr lang="en-US" dirty="0">
                <a:solidFill>
                  <a:srgbClr val="0070C0"/>
                </a:solidFill>
              </a:rPr>
              <a:t>Fund Group 1 – General Fund</a:t>
            </a:r>
          </a:p>
          <a:p>
            <a:pPr lvl="1"/>
            <a:r>
              <a:rPr lang="en-US" u="sng" dirty="0"/>
              <a:t>General Fund Property Tax Levy</a:t>
            </a:r>
            <a:r>
              <a:rPr lang="en-US" dirty="0"/>
              <a:t> = 60*-70* mills </a:t>
            </a:r>
            <a:r>
              <a:rPr lang="en-US" sz="1800" dirty="0"/>
              <a:t>(limited to 12% increase in dollars each year)</a:t>
            </a:r>
          </a:p>
          <a:p>
            <a:pPr lvl="1"/>
            <a:r>
              <a:rPr lang="en-US" u="sng" dirty="0"/>
              <a:t>High School Tuition Levy</a:t>
            </a:r>
            <a:r>
              <a:rPr lang="en-US" dirty="0"/>
              <a:t> = amount needed for Tuition</a:t>
            </a:r>
          </a:p>
          <a:p>
            <a:pPr lvl="1"/>
            <a:r>
              <a:rPr lang="en-US" u="sng" dirty="0"/>
              <a:t>Miscellaneous Levy</a:t>
            </a:r>
            <a:r>
              <a:rPr lang="en-US" dirty="0"/>
              <a:t> = up to 12 mills</a:t>
            </a:r>
          </a:p>
          <a:p>
            <a:pPr lvl="1"/>
            <a:r>
              <a:rPr lang="en-US" dirty="0">
                <a:solidFill>
                  <a:srgbClr val="FF0000"/>
                </a:solidFill>
              </a:rPr>
              <a:t>School Safety Plan Levy </a:t>
            </a:r>
            <a:r>
              <a:rPr lang="en-US" dirty="0"/>
              <a:t>= voter approved, up to 5 mills </a:t>
            </a:r>
            <a:r>
              <a:rPr lang="en-US" sz="1800" dirty="0"/>
              <a:t>(reauthorized every five years) </a:t>
            </a:r>
          </a:p>
          <a:p>
            <a:r>
              <a:rPr lang="en-US" dirty="0">
                <a:solidFill>
                  <a:srgbClr val="0070C0"/>
                </a:solidFill>
              </a:rPr>
              <a:t>Fund Group 2 – Special Reserve</a:t>
            </a:r>
          </a:p>
          <a:p>
            <a:pPr lvl="1"/>
            <a:r>
              <a:rPr lang="en-US" u="sng" dirty="0"/>
              <a:t>Special Reserve</a:t>
            </a:r>
            <a:r>
              <a:rPr lang="en-US" dirty="0"/>
              <a:t> = up to 3 mills </a:t>
            </a:r>
            <a:r>
              <a:rPr lang="en-US" sz="1800" dirty="0"/>
              <a:t>(total in fund must not exceed the equivalent of 15 mills)</a:t>
            </a:r>
          </a:p>
          <a:p>
            <a:r>
              <a:rPr lang="en-US" dirty="0"/>
              <a:t>Fund Group 3 – Capital Projects</a:t>
            </a:r>
          </a:p>
          <a:p>
            <a:pPr lvl="1"/>
            <a:r>
              <a:rPr lang="en-US" dirty="0">
                <a:solidFill>
                  <a:srgbClr val="FF0000"/>
                </a:solidFill>
              </a:rPr>
              <a:t>Building Fund Levy </a:t>
            </a:r>
            <a:r>
              <a:rPr lang="en-US" dirty="0"/>
              <a:t>= voter approved </a:t>
            </a:r>
            <a:r>
              <a:rPr lang="en-US" sz="1900" dirty="0"/>
              <a:t>(cap is 20 mills, or other approved amount)</a:t>
            </a:r>
          </a:p>
          <a:p>
            <a:pPr lvl="1"/>
            <a:r>
              <a:rPr lang="en-US" u="sng" dirty="0"/>
              <a:t>Special Assessment Levy</a:t>
            </a:r>
            <a:r>
              <a:rPr lang="en-US" dirty="0"/>
              <a:t> – amount needed to make payment</a:t>
            </a:r>
          </a:p>
          <a:p>
            <a:r>
              <a:rPr lang="en-US" dirty="0">
                <a:solidFill>
                  <a:srgbClr val="0070C0"/>
                </a:solidFill>
              </a:rPr>
              <a:t>Fund Group 4 – Debt Service</a:t>
            </a:r>
          </a:p>
          <a:p>
            <a:pPr lvl="1"/>
            <a:r>
              <a:rPr lang="en-US" dirty="0">
                <a:solidFill>
                  <a:srgbClr val="FF0000"/>
                </a:solidFill>
              </a:rPr>
              <a:t>Sinking &amp; Interest Levy</a:t>
            </a:r>
            <a:r>
              <a:rPr lang="en-US" dirty="0"/>
              <a:t>* – voter approved, amount needed to make payment plus 10%</a:t>
            </a:r>
          </a:p>
          <a:p>
            <a:pPr lvl="1"/>
            <a:r>
              <a:rPr lang="en-US" u="sng" dirty="0"/>
              <a:t>Judgment Bonding Levy</a:t>
            </a:r>
            <a:r>
              <a:rPr lang="en-US" dirty="0"/>
              <a:t> – amount needed to make payment </a:t>
            </a:r>
          </a:p>
          <a:p>
            <a:pPr lvl="1"/>
            <a:endParaRPr lang="en-US" dirty="0"/>
          </a:p>
        </p:txBody>
      </p:sp>
    </p:spTree>
    <p:extLst>
      <p:ext uri="{BB962C8B-B14F-4D97-AF65-F5344CB8AC3E}">
        <p14:creationId xmlns:p14="http://schemas.microsoft.com/office/powerpoint/2010/main" val="24188490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533400" y="685800"/>
            <a:ext cx="7543800" cy="2593975"/>
          </a:xfrm>
        </p:spPr>
        <p:txBody>
          <a:bodyPr/>
          <a:lstStyle/>
          <a:p>
            <a:r>
              <a:rPr lang="en-US" dirty="0"/>
              <a:t>Question and Answers</a:t>
            </a:r>
          </a:p>
        </p:txBody>
      </p:sp>
    </p:spTree>
    <p:extLst>
      <p:ext uri="{BB962C8B-B14F-4D97-AF65-F5344CB8AC3E}">
        <p14:creationId xmlns:p14="http://schemas.microsoft.com/office/powerpoint/2010/main" val="3507356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State Aid Payment Determination</a:t>
            </a:r>
          </a:p>
        </p:txBody>
      </p:sp>
      <p:sp>
        <p:nvSpPr>
          <p:cNvPr id="3" name="Content Placeholder 2"/>
          <p:cNvSpPr>
            <a:spLocks noGrp="1"/>
          </p:cNvSpPr>
          <p:nvPr>
            <p:ph idx="1"/>
          </p:nvPr>
        </p:nvSpPr>
        <p:spPr/>
        <p:txBody>
          <a:bodyPr/>
          <a:lstStyle/>
          <a:p>
            <a:r>
              <a:rPr lang="en-US" dirty="0"/>
              <a:t>State Payments are determined through a number of different calculations based on the following categories:</a:t>
            </a:r>
          </a:p>
          <a:p>
            <a:pPr lvl="1"/>
            <a:r>
              <a:rPr lang="en-US" dirty="0"/>
              <a:t>Student Membership</a:t>
            </a:r>
          </a:p>
          <a:p>
            <a:pPr lvl="1"/>
            <a:r>
              <a:rPr lang="en-US" dirty="0"/>
              <a:t>Other Program Membership</a:t>
            </a:r>
          </a:p>
          <a:p>
            <a:pPr lvl="1"/>
            <a:r>
              <a:rPr lang="en-US" dirty="0"/>
              <a:t>Formula Adjustments</a:t>
            </a:r>
          </a:p>
          <a:p>
            <a:pPr lvl="2"/>
            <a:r>
              <a:rPr lang="en-US" dirty="0"/>
              <a:t>Contribution from Other Local Revenue</a:t>
            </a:r>
          </a:p>
          <a:p>
            <a:pPr lvl="2"/>
            <a:r>
              <a:rPr lang="en-US" dirty="0"/>
              <a:t>Contribution from Property Tax</a:t>
            </a:r>
          </a:p>
          <a:p>
            <a:pPr lvl="2"/>
            <a:r>
              <a:rPr lang="en-US" dirty="0"/>
              <a:t>Baseline Funding</a:t>
            </a:r>
          </a:p>
        </p:txBody>
      </p:sp>
    </p:spTree>
    <p:extLst>
      <p:ext uri="{BB962C8B-B14F-4D97-AF65-F5344CB8AC3E}">
        <p14:creationId xmlns:p14="http://schemas.microsoft.com/office/powerpoint/2010/main" val="355415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Membership</a:t>
            </a:r>
          </a:p>
        </p:txBody>
      </p:sp>
      <p:pic>
        <p:nvPicPr>
          <p:cNvPr id="5" name="Picture 4">
            <a:extLst>
              <a:ext uri="{FF2B5EF4-FFF2-40B4-BE49-F238E27FC236}">
                <a16:creationId xmlns:a16="http://schemas.microsoft.com/office/drawing/2014/main" id="{9A2BC403-89C7-4572-8513-0E2E0A6CE322}"/>
              </a:ext>
            </a:extLst>
          </p:cNvPr>
          <p:cNvPicPr>
            <a:picLocks noChangeAspect="1"/>
          </p:cNvPicPr>
          <p:nvPr/>
        </p:nvPicPr>
        <p:blipFill>
          <a:blip r:embed="rId2"/>
          <a:stretch>
            <a:fillRect/>
          </a:stretch>
        </p:blipFill>
        <p:spPr>
          <a:xfrm>
            <a:off x="1219200" y="1447800"/>
            <a:ext cx="7427863" cy="2423196"/>
          </a:xfrm>
          <a:prstGeom prst="rect">
            <a:avLst/>
          </a:prstGeom>
        </p:spPr>
      </p:pic>
    </p:spTree>
    <p:extLst>
      <p:ext uri="{BB962C8B-B14F-4D97-AF65-F5344CB8AC3E}">
        <p14:creationId xmlns:p14="http://schemas.microsoft.com/office/powerpoint/2010/main" val="2570486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1205" y="921132"/>
            <a:ext cx="5715000" cy="606029"/>
          </a:xfrm>
        </p:spPr>
        <p:txBody>
          <a:bodyPr>
            <a:normAutofit/>
          </a:bodyPr>
          <a:lstStyle/>
          <a:p>
            <a:r>
              <a:rPr lang="en-US"/>
              <a:t>Other Program Membership</a:t>
            </a:r>
            <a:endParaRPr lang="en-US" dirty="0"/>
          </a:p>
        </p:txBody>
      </p:sp>
      <p:sp>
        <p:nvSpPr>
          <p:cNvPr id="8" name="TextBox 7"/>
          <p:cNvSpPr txBox="1"/>
          <p:nvPr/>
        </p:nvSpPr>
        <p:spPr>
          <a:xfrm>
            <a:off x="1642655" y="4126641"/>
            <a:ext cx="5543550" cy="1338828"/>
          </a:xfrm>
          <a:prstGeom prst="rect">
            <a:avLst/>
          </a:prstGeom>
          <a:noFill/>
        </p:spPr>
        <p:txBody>
          <a:bodyPr wrap="square" rtlCol="0">
            <a:spAutoFit/>
          </a:bodyPr>
          <a:lstStyle/>
          <a:p>
            <a:pPr defTabSz="342900"/>
            <a:r>
              <a:rPr lang="en-US" sz="1350" dirty="0">
                <a:solidFill>
                  <a:prstClr val="black"/>
                </a:solidFill>
                <a:latin typeface="Century Gothic" panose="020B0502020202020204"/>
              </a:rPr>
              <a:t>After calculating enrollment, the formula goes through a series of equity and adequacy adjustments to provide a base level of financial support.  </a:t>
            </a:r>
          </a:p>
          <a:p>
            <a:pPr defTabSz="342900"/>
            <a:endParaRPr lang="en-US" sz="1350" dirty="0">
              <a:solidFill>
                <a:prstClr val="black"/>
              </a:solidFill>
              <a:latin typeface="Century Gothic" panose="020B0502020202020204"/>
            </a:endParaRPr>
          </a:p>
          <a:p>
            <a:pPr defTabSz="342900"/>
            <a:r>
              <a:rPr lang="en-US" sz="1350" dirty="0">
                <a:solidFill>
                  <a:prstClr val="black"/>
                </a:solidFill>
                <a:latin typeface="Century Gothic" panose="020B0502020202020204"/>
              </a:rPr>
              <a:t>You add up the total enrollment (Line 7) with all weighted ADM to get a TOTAL WEIGHTED ADM</a:t>
            </a:r>
          </a:p>
        </p:txBody>
      </p:sp>
      <p:pic>
        <p:nvPicPr>
          <p:cNvPr id="5" name="Content Placeholder 4">
            <a:extLst>
              <a:ext uri="{FF2B5EF4-FFF2-40B4-BE49-F238E27FC236}">
                <a16:creationId xmlns:a16="http://schemas.microsoft.com/office/drawing/2014/main" id="{4741C7F4-C1BD-4AA7-9AB7-219C1B7318CE}"/>
              </a:ext>
            </a:extLst>
          </p:cNvPr>
          <p:cNvPicPr>
            <a:picLocks noGrp="1" noChangeAspect="1"/>
          </p:cNvPicPr>
          <p:nvPr>
            <p:ph idx="1"/>
          </p:nvPr>
        </p:nvPicPr>
        <p:blipFill>
          <a:blip r:embed="rId2"/>
          <a:stretch>
            <a:fillRect/>
          </a:stretch>
        </p:blipFill>
        <p:spPr>
          <a:xfrm>
            <a:off x="1591322" y="1415616"/>
            <a:ext cx="5715000" cy="2634257"/>
          </a:xfrm>
          <a:prstGeom prst="rect">
            <a:avLst/>
          </a:prstGeom>
        </p:spPr>
      </p:pic>
      <p:sp>
        <p:nvSpPr>
          <p:cNvPr id="6" name="Rectangle 5">
            <a:extLst>
              <a:ext uri="{FF2B5EF4-FFF2-40B4-BE49-F238E27FC236}">
                <a16:creationId xmlns:a16="http://schemas.microsoft.com/office/drawing/2014/main" id="{C1DE057E-6563-490B-9280-B54C12C5EFA8}"/>
              </a:ext>
            </a:extLst>
          </p:cNvPr>
          <p:cNvSpPr/>
          <p:nvPr/>
        </p:nvSpPr>
        <p:spPr>
          <a:xfrm>
            <a:off x="5040297" y="1563327"/>
            <a:ext cx="579269" cy="5303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endParaRPr lang="en-US" sz="1350">
              <a:solidFill>
                <a:prstClr val="white"/>
              </a:solidFill>
              <a:latin typeface="Century Gothic" panose="020B0502020202020204"/>
            </a:endParaRPr>
          </a:p>
        </p:txBody>
      </p:sp>
      <p:sp>
        <p:nvSpPr>
          <p:cNvPr id="10" name="Rectangle 9">
            <a:extLst>
              <a:ext uri="{FF2B5EF4-FFF2-40B4-BE49-F238E27FC236}">
                <a16:creationId xmlns:a16="http://schemas.microsoft.com/office/drawing/2014/main" id="{C38B54F6-C536-47A7-92C3-FA20071763F3}"/>
              </a:ext>
            </a:extLst>
          </p:cNvPr>
          <p:cNvSpPr/>
          <p:nvPr/>
        </p:nvSpPr>
        <p:spPr>
          <a:xfrm>
            <a:off x="5040297" y="2370043"/>
            <a:ext cx="579269" cy="11994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endParaRPr lang="en-US" sz="1350">
              <a:solidFill>
                <a:prstClr val="white"/>
              </a:solidFill>
              <a:latin typeface="Century Gothic" panose="020B0502020202020204"/>
            </a:endParaRPr>
          </a:p>
        </p:txBody>
      </p:sp>
      <p:sp>
        <p:nvSpPr>
          <p:cNvPr id="11" name="Rectangle 10">
            <a:extLst>
              <a:ext uri="{FF2B5EF4-FFF2-40B4-BE49-F238E27FC236}">
                <a16:creationId xmlns:a16="http://schemas.microsoft.com/office/drawing/2014/main" id="{0A5D1701-50B2-4FD2-81AB-C7A2E6F10D42}"/>
              </a:ext>
            </a:extLst>
          </p:cNvPr>
          <p:cNvSpPr/>
          <p:nvPr/>
        </p:nvSpPr>
        <p:spPr>
          <a:xfrm>
            <a:off x="5798092" y="1563327"/>
            <a:ext cx="579269" cy="23966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endParaRPr lang="en-US" sz="1350">
              <a:solidFill>
                <a:prstClr val="white"/>
              </a:solidFill>
              <a:latin typeface="Century Gothic" panose="020B0502020202020204"/>
            </a:endParaRPr>
          </a:p>
        </p:txBody>
      </p:sp>
      <p:sp>
        <p:nvSpPr>
          <p:cNvPr id="13" name="Rectangle 12">
            <a:extLst>
              <a:ext uri="{FF2B5EF4-FFF2-40B4-BE49-F238E27FC236}">
                <a16:creationId xmlns:a16="http://schemas.microsoft.com/office/drawing/2014/main" id="{D7F52237-616E-46B6-9F85-7BD442B3059F}"/>
              </a:ext>
            </a:extLst>
          </p:cNvPr>
          <p:cNvSpPr/>
          <p:nvPr/>
        </p:nvSpPr>
        <p:spPr>
          <a:xfrm>
            <a:off x="6673788" y="1563327"/>
            <a:ext cx="579269" cy="23966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endParaRPr lang="en-US" sz="1350">
              <a:solidFill>
                <a:prstClr val="white"/>
              </a:solidFill>
              <a:latin typeface="Century Gothic" panose="020B0502020202020204"/>
            </a:endParaRPr>
          </a:p>
        </p:txBody>
      </p:sp>
      <p:sp>
        <p:nvSpPr>
          <p:cNvPr id="3" name="Striped Right Arrow 2">
            <a:extLst>
              <a:ext uri="{FF2B5EF4-FFF2-40B4-BE49-F238E27FC236}">
                <a16:creationId xmlns:a16="http://schemas.microsoft.com/office/drawing/2014/main" id="{86A4C530-FD3F-7440-AFA7-DD36680FD3C7}"/>
              </a:ext>
            </a:extLst>
          </p:cNvPr>
          <p:cNvSpPr/>
          <p:nvPr/>
        </p:nvSpPr>
        <p:spPr>
          <a:xfrm rot="10800000">
            <a:off x="7306322" y="2093715"/>
            <a:ext cx="990600" cy="185773"/>
          </a:xfrm>
          <a:prstGeom prst="stripedRight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8901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1"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1205" y="921132"/>
            <a:ext cx="5715000" cy="606029"/>
          </a:xfrm>
        </p:spPr>
        <p:txBody>
          <a:bodyPr>
            <a:normAutofit/>
          </a:bodyPr>
          <a:lstStyle/>
          <a:p>
            <a:r>
              <a:rPr lang="en-US" dirty="0"/>
              <a:t>Weighting for School Size</a:t>
            </a:r>
          </a:p>
        </p:txBody>
      </p:sp>
      <p:sp>
        <p:nvSpPr>
          <p:cNvPr id="4" name="Content Placeholder 3">
            <a:extLst>
              <a:ext uri="{FF2B5EF4-FFF2-40B4-BE49-F238E27FC236}">
                <a16:creationId xmlns:a16="http://schemas.microsoft.com/office/drawing/2014/main" id="{D8FC5BCB-5958-45F4-A0C8-8A78F30A36A1}"/>
              </a:ext>
            </a:extLst>
          </p:cNvPr>
          <p:cNvSpPr>
            <a:spLocks noGrp="1"/>
          </p:cNvSpPr>
          <p:nvPr>
            <p:ph idx="1"/>
          </p:nvPr>
        </p:nvSpPr>
        <p:spPr>
          <a:xfrm>
            <a:off x="1360601" y="2837416"/>
            <a:ext cx="6686550" cy="2833217"/>
          </a:xfrm>
        </p:spPr>
        <p:txBody>
          <a:bodyPr/>
          <a:lstStyle/>
          <a:p>
            <a:r>
              <a:rPr lang="en-US" dirty="0"/>
              <a:t>Once you add up Lines 7-23, you have a weighted ADM (2,446.39), but the formula also recognizes that there is a greater efficiency for larger schools.  As a result, the formula adds a school size weighting factor that provides an adjustment based on enrollment.</a:t>
            </a:r>
          </a:p>
          <a:p>
            <a:r>
              <a:rPr lang="en-US" dirty="0"/>
              <a:t>Weighting factors are controlled by policy and any change have a direct result on many students and programs (especially our rural schools).  </a:t>
            </a:r>
          </a:p>
          <a:p>
            <a:r>
              <a:rPr lang="en-US" dirty="0"/>
              <a:t>It is the total weighted ADM that is taken by the per student payment ($10,136 in 2021/2022 and $10,237 in 2022/2023) to get a total formula payment.  It is important to understand, however, that the total formula payment (Line 28) is designed to be inclusive of state AND local revenue.  A handful of adjustments (i.e. deductions) are still needed so Line 28 is not the amount of funding you receive from the state.  </a:t>
            </a:r>
          </a:p>
        </p:txBody>
      </p:sp>
      <p:pic>
        <p:nvPicPr>
          <p:cNvPr id="5" name="Picture 4">
            <a:extLst>
              <a:ext uri="{FF2B5EF4-FFF2-40B4-BE49-F238E27FC236}">
                <a16:creationId xmlns:a16="http://schemas.microsoft.com/office/drawing/2014/main" id="{EF210729-A02A-449A-AF51-835A12DD1600}"/>
              </a:ext>
            </a:extLst>
          </p:cNvPr>
          <p:cNvPicPr>
            <a:picLocks noChangeAspect="1"/>
          </p:cNvPicPr>
          <p:nvPr/>
        </p:nvPicPr>
        <p:blipFill>
          <a:blip r:embed="rId2"/>
          <a:stretch>
            <a:fillRect/>
          </a:stretch>
        </p:blipFill>
        <p:spPr>
          <a:xfrm>
            <a:off x="1611571" y="1404137"/>
            <a:ext cx="7016888" cy="1274790"/>
          </a:xfrm>
          <a:prstGeom prst="rect">
            <a:avLst/>
          </a:prstGeom>
        </p:spPr>
      </p:pic>
      <p:sp>
        <p:nvSpPr>
          <p:cNvPr id="6" name="Striped Right Arrow 5">
            <a:extLst>
              <a:ext uri="{FF2B5EF4-FFF2-40B4-BE49-F238E27FC236}">
                <a16:creationId xmlns:a16="http://schemas.microsoft.com/office/drawing/2014/main" id="{3E692694-283E-AF46-8FE7-64249EFC6D66}"/>
              </a:ext>
            </a:extLst>
          </p:cNvPr>
          <p:cNvSpPr/>
          <p:nvPr/>
        </p:nvSpPr>
        <p:spPr>
          <a:xfrm>
            <a:off x="6477000" y="1542162"/>
            <a:ext cx="990600" cy="216729"/>
          </a:xfrm>
          <a:prstGeom prst="stripedRight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triped Right Arrow 6">
            <a:extLst>
              <a:ext uri="{FF2B5EF4-FFF2-40B4-BE49-F238E27FC236}">
                <a16:creationId xmlns:a16="http://schemas.microsoft.com/office/drawing/2014/main" id="{6DD1BD5B-CE52-114F-A79C-AA4C5D235729}"/>
              </a:ext>
            </a:extLst>
          </p:cNvPr>
          <p:cNvSpPr/>
          <p:nvPr/>
        </p:nvSpPr>
        <p:spPr>
          <a:xfrm>
            <a:off x="6477000" y="2209800"/>
            <a:ext cx="990600" cy="216729"/>
          </a:xfrm>
          <a:prstGeom prst="striped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4887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Equity Adjustments</a:t>
            </a:r>
          </a:p>
        </p:txBody>
      </p:sp>
      <p:sp>
        <p:nvSpPr>
          <p:cNvPr id="5" name="TextBox 4"/>
          <p:cNvSpPr txBox="1"/>
          <p:nvPr/>
        </p:nvSpPr>
        <p:spPr>
          <a:xfrm>
            <a:off x="1800225" y="3593676"/>
            <a:ext cx="5543550" cy="1962076"/>
          </a:xfrm>
          <a:prstGeom prst="rect">
            <a:avLst/>
          </a:prstGeom>
          <a:noFill/>
        </p:spPr>
        <p:txBody>
          <a:bodyPr wrap="square" rtlCol="0">
            <a:spAutoFit/>
          </a:bodyPr>
          <a:lstStyle/>
          <a:p>
            <a:pPr defTabSz="342900"/>
            <a:r>
              <a:rPr lang="en-US" sz="1350" dirty="0">
                <a:solidFill>
                  <a:prstClr val="black"/>
                </a:solidFill>
                <a:latin typeface="Century Gothic" panose="020B0502020202020204"/>
              </a:rPr>
              <a:t>To limit the differences between districts, there are a series of equity adjustments (Contribution from Property Tax and Contribution from Other Local Revenue) that attempt to even the playing field between “wealthy” districts and “poor” districts to ensure that students have similar opportunities.  </a:t>
            </a:r>
          </a:p>
          <a:p>
            <a:pPr defTabSz="342900"/>
            <a:endParaRPr lang="en-US" sz="1350" dirty="0">
              <a:solidFill>
                <a:prstClr val="black"/>
              </a:solidFill>
              <a:latin typeface="Century Gothic" panose="020B0502020202020204"/>
            </a:endParaRPr>
          </a:p>
          <a:p>
            <a:pPr defTabSz="342900"/>
            <a:r>
              <a:rPr lang="en-US" sz="1350" dirty="0">
                <a:solidFill>
                  <a:prstClr val="black"/>
                </a:solidFill>
                <a:latin typeface="Century Gothic" panose="020B0502020202020204"/>
              </a:rPr>
              <a:t>After these adjustments, you will see in Line 34 the total State Aid Payment.  This is the funding you actually receive for foundation aid.  </a:t>
            </a:r>
          </a:p>
        </p:txBody>
      </p:sp>
      <p:pic>
        <p:nvPicPr>
          <p:cNvPr id="6" name="Content Placeholder 5">
            <a:extLst>
              <a:ext uri="{FF2B5EF4-FFF2-40B4-BE49-F238E27FC236}">
                <a16:creationId xmlns:a16="http://schemas.microsoft.com/office/drawing/2014/main" id="{865E63EC-6DAC-49D4-89C1-66B13C515433}"/>
              </a:ext>
            </a:extLst>
          </p:cNvPr>
          <p:cNvPicPr>
            <a:picLocks noGrp="1" noChangeAspect="1"/>
          </p:cNvPicPr>
          <p:nvPr>
            <p:ph idx="1"/>
          </p:nvPr>
        </p:nvPicPr>
        <p:blipFill>
          <a:blip r:embed="rId2"/>
          <a:stretch>
            <a:fillRect/>
          </a:stretch>
        </p:blipFill>
        <p:spPr>
          <a:xfrm>
            <a:off x="1400814" y="1805666"/>
            <a:ext cx="6349829" cy="1448555"/>
          </a:xfrm>
          <a:prstGeom prst="rect">
            <a:avLst/>
          </a:prstGeom>
        </p:spPr>
      </p:pic>
      <p:sp>
        <p:nvSpPr>
          <p:cNvPr id="9" name="Rectangle 8">
            <a:extLst>
              <a:ext uri="{FF2B5EF4-FFF2-40B4-BE49-F238E27FC236}">
                <a16:creationId xmlns:a16="http://schemas.microsoft.com/office/drawing/2014/main" id="{BB075B6A-78B6-4880-8907-B00BDF32AD49}"/>
              </a:ext>
            </a:extLst>
          </p:cNvPr>
          <p:cNvSpPr/>
          <p:nvPr/>
        </p:nvSpPr>
        <p:spPr>
          <a:xfrm>
            <a:off x="6745085" y="2973181"/>
            <a:ext cx="945197" cy="1878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endParaRPr lang="en-US" sz="1350">
              <a:solidFill>
                <a:prstClr val="white"/>
              </a:solidFill>
              <a:latin typeface="Century Gothic" panose="020B0502020202020204"/>
            </a:endParaRPr>
          </a:p>
        </p:txBody>
      </p:sp>
      <p:sp>
        <p:nvSpPr>
          <p:cNvPr id="10" name="Striped Right Arrow 9">
            <a:extLst>
              <a:ext uri="{FF2B5EF4-FFF2-40B4-BE49-F238E27FC236}">
                <a16:creationId xmlns:a16="http://schemas.microsoft.com/office/drawing/2014/main" id="{7811E14D-E6F2-C541-B080-A3F9D7E9E726}"/>
              </a:ext>
            </a:extLst>
          </p:cNvPr>
          <p:cNvSpPr/>
          <p:nvPr/>
        </p:nvSpPr>
        <p:spPr>
          <a:xfrm>
            <a:off x="5880810" y="2269363"/>
            <a:ext cx="851610" cy="169727"/>
          </a:xfrm>
          <a:prstGeom prst="striped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triped Right Arrow 10">
            <a:extLst>
              <a:ext uri="{FF2B5EF4-FFF2-40B4-BE49-F238E27FC236}">
                <a16:creationId xmlns:a16="http://schemas.microsoft.com/office/drawing/2014/main" id="{C05F73BD-21CB-AF4A-9447-379FB97495A7}"/>
              </a:ext>
            </a:extLst>
          </p:cNvPr>
          <p:cNvSpPr/>
          <p:nvPr/>
        </p:nvSpPr>
        <p:spPr>
          <a:xfrm>
            <a:off x="4953000" y="1949040"/>
            <a:ext cx="851610" cy="169727"/>
          </a:xfrm>
          <a:prstGeom prst="stripedRight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triped Right Arrow 11">
            <a:extLst>
              <a:ext uri="{FF2B5EF4-FFF2-40B4-BE49-F238E27FC236}">
                <a16:creationId xmlns:a16="http://schemas.microsoft.com/office/drawing/2014/main" id="{598D5092-DFC6-594C-9411-C69BA11ACFE4}"/>
              </a:ext>
            </a:extLst>
          </p:cNvPr>
          <p:cNvSpPr/>
          <p:nvPr/>
        </p:nvSpPr>
        <p:spPr>
          <a:xfrm>
            <a:off x="5029200" y="2124503"/>
            <a:ext cx="851610" cy="169727"/>
          </a:xfrm>
          <a:prstGeom prst="stripedRightArrow">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42966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 the Formula vs Off the Formula (Line 29 and Line 30)</a:t>
            </a:r>
          </a:p>
        </p:txBody>
      </p:sp>
      <p:sp>
        <p:nvSpPr>
          <p:cNvPr id="3" name="Content Placeholder 2"/>
          <p:cNvSpPr>
            <a:spLocks noGrp="1"/>
          </p:cNvSpPr>
          <p:nvPr>
            <p:ph idx="1"/>
          </p:nvPr>
        </p:nvSpPr>
        <p:spPr>
          <a:xfrm>
            <a:off x="1838787" y="2286000"/>
            <a:ext cx="5715000" cy="4000500"/>
          </a:xfrm>
        </p:spPr>
        <p:txBody>
          <a:bodyPr>
            <a:normAutofit/>
          </a:bodyPr>
          <a:lstStyle/>
          <a:p>
            <a:r>
              <a:rPr lang="en-US" dirty="0"/>
              <a:t>94 school districts in North Dakota are currently “off the formula” as transition minimum school districts.  Districts that are transition minimum school districts are those that receive more than the formula generates for those districts.</a:t>
            </a:r>
          </a:p>
          <a:p>
            <a:r>
              <a:rPr lang="en-US" dirty="0"/>
              <a:t>In an attempt to get more districts “on the formula”, the baseline was reset to the 2018/2019 school year for the 2019/2020 school year and beyond.  The escalation was amended to be 1% and 5% respectively for the minimum and maximum.  </a:t>
            </a:r>
          </a:p>
          <a:p>
            <a:r>
              <a:rPr lang="en-US" dirty="0"/>
              <a:t>For those 94 school districts, the amount in line 30 will be reduced by 15% for the 2021-22 school year, and will see an additional 15% cut each ensuing year, until all school districts are on the formula by 2027-28.</a:t>
            </a:r>
          </a:p>
          <a:p>
            <a:endParaRPr lang="en-US" dirty="0"/>
          </a:p>
        </p:txBody>
      </p:sp>
    </p:spTree>
    <p:extLst>
      <p:ext uri="{BB962C8B-B14F-4D97-AF65-F5344CB8AC3E}">
        <p14:creationId xmlns:p14="http://schemas.microsoft.com/office/powerpoint/2010/main" val="3885023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Formula Adjustments</a:t>
            </a:r>
          </a:p>
        </p:txBody>
      </p:sp>
      <p:pic>
        <p:nvPicPr>
          <p:cNvPr id="6" name="Content Placeholder 5">
            <a:extLst>
              <a:ext uri="{FF2B5EF4-FFF2-40B4-BE49-F238E27FC236}">
                <a16:creationId xmlns:a16="http://schemas.microsoft.com/office/drawing/2014/main" id="{BFD1FE6B-689D-45AA-A8DE-1C02D5378EB7}"/>
              </a:ext>
            </a:extLst>
          </p:cNvPr>
          <p:cNvPicPr>
            <a:picLocks noGrp="1" noChangeAspect="1"/>
          </p:cNvPicPr>
          <p:nvPr>
            <p:ph idx="1"/>
          </p:nvPr>
        </p:nvPicPr>
        <p:blipFill>
          <a:blip r:embed="rId2"/>
          <a:stretch>
            <a:fillRect/>
          </a:stretch>
        </p:blipFill>
        <p:spPr>
          <a:xfrm>
            <a:off x="1944694" y="4324313"/>
            <a:ext cx="4544060" cy="1093146"/>
          </a:xfrm>
          <a:prstGeom prst="rect">
            <a:avLst/>
          </a:prstGeom>
        </p:spPr>
      </p:pic>
      <p:pic>
        <p:nvPicPr>
          <p:cNvPr id="5" name="Picture 4">
            <a:extLst>
              <a:ext uri="{FF2B5EF4-FFF2-40B4-BE49-F238E27FC236}">
                <a16:creationId xmlns:a16="http://schemas.microsoft.com/office/drawing/2014/main" id="{9B471512-1F91-47B1-97EA-F56857966579}"/>
              </a:ext>
            </a:extLst>
          </p:cNvPr>
          <p:cNvPicPr>
            <a:picLocks noChangeAspect="1"/>
          </p:cNvPicPr>
          <p:nvPr/>
        </p:nvPicPr>
        <p:blipFill>
          <a:blip r:embed="rId3"/>
          <a:stretch>
            <a:fillRect/>
          </a:stretch>
        </p:blipFill>
        <p:spPr>
          <a:xfrm>
            <a:off x="1944694" y="2702468"/>
            <a:ext cx="4522625" cy="1343213"/>
          </a:xfrm>
          <a:prstGeom prst="rect">
            <a:avLst/>
          </a:prstGeom>
        </p:spPr>
      </p:pic>
      <p:pic>
        <p:nvPicPr>
          <p:cNvPr id="8" name="Content Placeholder 5">
            <a:extLst>
              <a:ext uri="{FF2B5EF4-FFF2-40B4-BE49-F238E27FC236}">
                <a16:creationId xmlns:a16="http://schemas.microsoft.com/office/drawing/2014/main" id="{79F180CF-0F5D-4F48-B3D1-C4207EE35412}"/>
              </a:ext>
            </a:extLst>
          </p:cNvPr>
          <p:cNvPicPr>
            <a:picLocks noChangeAspect="1"/>
          </p:cNvPicPr>
          <p:nvPr/>
        </p:nvPicPr>
        <p:blipFill>
          <a:blip r:embed="rId4"/>
          <a:stretch>
            <a:fillRect/>
          </a:stretch>
        </p:blipFill>
        <p:spPr>
          <a:xfrm>
            <a:off x="1902546" y="1378096"/>
            <a:ext cx="5065609" cy="1155592"/>
          </a:xfrm>
          <a:prstGeom prst="rect">
            <a:avLst/>
          </a:prstGeom>
        </p:spPr>
      </p:pic>
      <p:sp>
        <p:nvSpPr>
          <p:cNvPr id="9" name="Rectangle 8">
            <a:extLst>
              <a:ext uri="{FF2B5EF4-FFF2-40B4-BE49-F238E27FC236}">
                <a16:creationId xmlns:a16="http://schemas.microsoft.com/office/drawing/2014/main" id="{BFAA2D10-4874-4DF7-9364-965444C56C13}"/>
              </a:ext>
            </a:extLst>
          </p:cNvPr>
          <p:cNvSpPr/>
          <p:nvPr/>
        </p:nvSpPr>
        <p:spPr>
          <a:xfrm flipV="1">
            <a:off x="6175823" y="2226957"/>
            <a:ext cx="792332" cy="1172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endParaRPr lang="en-US" sz="1350">
              <a:solidFill>
                <a:prstClr val="white"/>
              </a:solidFill>
              <a:latin typeface="Century Gothic" panose="020B0502020202020204"/>
            </a:endParaRPr>
          </a:p>
        </p:txBody>
      </p:sp>
      <p:sp>
        <p:nvSpPr>
          <p:cNvPr id="10" name="Rectangle 9">
            <a:extLst>
              <a:ext uri="{FF2B5EF4-FFF2-40B4-BE49-F238E27FC236}">
                <a16:creationId xmlns:a16="http://schemas.microsoft.com/office/drawing/2014/main" id="{906FD0EF-1FCA-475F-A7BA-71C6710BA8BA}"/>
              </a:ext>
            </a:extLst>
          </p:cNvPr>
          <p:cNvSpPr/>
          <p:nvPr/>
        </p:nvSpPr>
        <p:spPr>
          <a:xfrm>
            <a:off x="5775610" y="3577145"/>
            <a:ext cx="697028" cy="1391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endParaRPr lang="en-US" sz="1350">
              <a:solidFill>
                <a:prstClr val="white"/>
              </a:solidFill>
              <a:latin typeface="Century Gothic" panose="020B0502020202020204"/>
            </a:endParaRPr>
          </a:p>
        </p:txBody>
      </p:sp>
      <p:sp>
        <p:nvSpPr>
          <p:cNvPr id="11" name="Rectangle 10">
            <a:extLst>
              <a:ext uri="{FF2B5EF4-FFF2-40B4-BE49-F238E27FC236}">
                <a16:creationId xmlns:a16="http://schemas.microsoft.com/office/drawing/2014/main" id="{5DF531E0-FC4C-4678-B3DA-6A402AAD6121}"/>
              </a:ext>
            </a:extLst>
          </p:cNvPr>
          <p:cNvSpPr/>
          <p:nvPr/>
        </p:nvSpPr>
        <p:spPr>
          <a:xfrm>
            <a:off x="6175822" y="2086238"/>
            <a:ext cx="792333" cy="1331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endParaRPr lang="en-US" sz="1350">
              <a:solidFill>
                <a:prstClr val="white"/>
              </a:solidFill>
              <a:latin typeface="Century Gothic" panose="020B0502020202020204"/>
            </a:endParaRPr>
          </a:p>
        </p:txBody>
      </p:sp>
      <p:sp>
        <p:nvSpPr>
          <p:cNvPr id="12" name="Rectangle 11">
            <a:extLst>
              <a:ext uri="{FF2B5EF4-FFF2-40B4-BE49-F238E27FC236}">
                <a16:creationId xmlns:a16="http://schemas.microsoft.com/office/drawing/2014/main" id="{4F1253E1-D4E8-439B-A8E0-9FA32BC205C6}"/>
              </a:ext>
            </a:extLst>
          </p:cNvPr>
          <p:cNvSpPr/>
          <p:nvPr/>
        </p:nvSpPr>
        <p:spPr>
          <a:xfrm>
            <a:off x="5764892" y="5089138"/>
            <a:ext cx="718463" cy="1118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endParaRPr lang="en-US" sz="1350">
              <a:solidFill>
                <a:prstClr val="white"/>
              </a:solidFill>
              <a:latin typeface="Century Gothic" panose="020B0502020202020204"/>
            </a:endParaRPr>
          </a:p>
        </p:txBody>
      </p:sp>
      <p:sp>
        <p:nvSpPr>
          <p:cNvPr id="17" name="Right Arrow 16">
            <a:extLst>
              <a:ext uri="{FF2B5EF4-FFF2-40B4-BE49-F238E27FC236}">
                <a16:creationId xmlns:a16="http://schemas.microsoft.com/office/drawing/2014/main" id="{0A2C0147-7696-5840-BC40-62965AFD1551}"/>
              </a:ext>
            </a:extLst>
          </p:cNvPr>
          <p:cNvSpPr/>
          <p:nvPr/>
        </p:nvSpPr>
        <p:spPr>
          <a:xfrm rot="10800000">
            <a:off x="5943600" y="3879258"/>
            <a:ext cx="11430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98791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Formula Adjustments</a:t>
            </a:r>
          </a:p>
        </p:txBody>
      </p:sp>
      <p:pic>
        <p:nvPicPr>
          <p:cNvPr id="6" name="Content Placeholder 5">
            <a:extLst>
              <a:ext uri="{FF2B5EF4-FFF2-40B4-BE49-F238E27FC236}">
                <a16:creationId xmlns:a16="http://schemas.microsoft.com/office/drawing/2014/main" id="{BFD1FE6B-689D-45AA-A8DE-1C02D5378EB7}"/>
              </a:ext>
            </a:extLst>
          </p:cNvPr>
          <p:cNvPicPr>
            <a:picLocks noGrp="1" noChangeAspect="1"/>
          </p:cNvPicPr>
          <p:nvPr>
            <p:ph idx="1"/>
          </p:nvPr>
        </p:nvPicPr>
        <p:blipFill>
          <a:blip r:embed="rId2"/>
          <a:stretch>
            <a:fillRect/>
          </a:stretch>
        </p:blipFill>
        <p:spPr>
          <a:xfrm>
            <a:off x="1920475" y="4759715"/>
            <a:ext cx="4544060" cy="1093146"/>
          </a:xfrm>
          <a:prstGeom prst="rect">
            <a:avLst/>
          </a:prstGeom>
        </p:spPr>
      </p:pic>
      <p:pic>
        <p:nvPicPr>
          <p:cNvPr id="5" name="Picture 4">
            <a:extLst>
              <a:ext uri="{FF2B5EF4-FFF2-40B4-BE49-F238E27FC236}">
                <a16:creationId xmlns:a16="http://schemas.microsoft.com/office/drawing/2014/main" id="{9B471512-1F91-47B1-97EA-F56857966579}"/>
              </a:ext>
            </a:extLst>
          </p:cNvPr>
          <p:cNvPicPr>
            <a:picLocks noChangeAspect="1"/>
          </p:cNvPicPr>
          <p:nvPr/>
        </p:nvPicPr>
        <p:blipFill>
          <a:blip r:embed="rId3"/>
          <a:stretch>
            <a:fillRect/>
          </a:stretch>
        </p:blipFill>
        <p:spPr>
          <a:xfrm>
            <a:off x="1920475" y="3283396"/>
            <a:ext cx="4522625" cy="1343213"/>
          </a:xfrm>
          <a:prstGeom prst="rect">
            <a:avLst/>
          </a:prstGeom>
        </p:spPr>
      </p:pic>
      <p:pic>
        <p:nvPicPr>
          <p:cNvPr id="8" name="Content Placeholder 5">
            <a:extLst>
              <a:ext uri="{FF2B5EF4-FFF2-40B4-BE49-F238E27FC236}">
                <a16:creationId xmlns:a16="http://schemas.microsoft.com/office/drawing/2014/main" id="{79F180CF-0F5D-4F48-B3D1-C4207EE35412}"/>
              </a:ext>
            </a:extLst>
          </p:cNvPr>
          <p:cNvPicPr>
            <a:picLocks noChangeAspect="1"/>
          </p:cNvPicPr>
          <p:nvPr/>
        </p:nvPicPr>
        <p:blipFill>
          <a:blip r:embed="rId4"/>
          <a:stretch>
            <a:fillRect/>
          </a:stretch>
        </p:blipFill>
        <p:spPr>
          <a:xfrm>
            <a:off x="1920475" y="2000591"/>
            <a:ext cx="5065609" cy="1155592"/>
          </a:xfrm>
          <a:prstGeom prst="rect">
            <a:avLst/>
          </a:prstGeom>
        </p:spPr>
      </p:pic>
      <p:sp>
        <p:nvSpPr>
          <p:cNvPr id="9" name="Rectangle 8">
            <a:extLst>
              <a:ext uri="{FF2B5EF4-FFF2-40B4-BE49-F238E27FC236}">
                <a16:creationId xmlns:a16="http://schemas.microsoft.com/office/drawing/2014/main" id="{BFAA2D10-4874-4DF7-9364-965444C56C13}"/>
              </a:ext>
            </a:extLst>
          </p:cNvPr>
          <p:cNvSpPr/>
          <p:nvPr/>
        </p:nvSpPr>
        <p:spPr>
          <a:xfrm>
            <a:off x="6145567" y="2828092"/>
            <a:ext cx="792332" cy="1331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endParaRPr lang="en-US" sz="1350">
              <a:solidFill>
                <a:prstClr val="white"/>
              </a:solidFill>
              <a:latin typeface="Century Gothic" panose="020B0502020202020204"/>
            </a:endParaRPr>
          </a:p>
        </p:txBody>
      </p:sp>
      <p:sp>
        <p:nvSpPr>
          <p:cNvPr id="10" name="Rectangle 9">
            <a:extLst>
              <a:ext uri="{FF2B5EF4-FFF2-40B4-BE49-F238E27FC236}">
                <a16:creationId xmlns:a16="http://schemas.microsoft.com/office/drawing/2014/main" id="{906FD0EF-1FCA-475F-A7BA-71C6710BA8BA}"/>
              </a:ext>
            </a:extLst>
          </p:cNvPr>
          <p:cNvSpPr/>
          <p:nvPr/>
        </p:nvSpPr>
        <p:spPr>
          <a:xfrm>
            <a:off x="5746072" y="4147138"/>
            <a:ext cx="697028" cy="1391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endParaRPr lang="en-US" sz="1350">
              <a:solidFill>
                <a:prstClr val="white"/>
              </a:solidFill>
              <a:latin typeface="Century Gothic" panose="020B0502020202020204"/>
            </a:endParaRPr>
          </a:p>
        </p:txBody>
      </p:sp>
      <p:sp>
        <p:nvSpPr>
          <p:cNvPr id="11" name="Rectangle 10">
            <a:extLst>
              <a:ext uri="{FF2B5EF4-FFF2-40B4-BE49-F238E27FC236}">
                <a16:creationId xmlns:a16="http://schemas.microsoft.com/office/drawing/2014/main" id="{5DF531E0-FC4C-4678-B3DA-6A402AAD6121}"/>
              </a:ext>
            </a:extLst>
          </p:cNvPr>
          <p:cNvSpPr/>
          <p:nvPr/>
        </p:nvSpPr>
        <p:spPr>
          <a:xfrm>
            <a:off x="6188287" y="2694987"/>
            <a:ext cx="792333" cy="1331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endParaRPr lang="en-US" sz="1350">
              <a:solidFill>
                <a:prstClr val="white"/>
              </a:solidFill>
              <a:latin typeface="Century Gothic" panose="020B0502020202020204"/>
            </a:endParaRPr>
          </a:p>
        </p:txBody>
      </p:sp>
      <p:sp>
        <p:nvSpPr>
          <p:cNvPr id="12" name="Rectangle 11">
            <a:extLst>
              <a:ext uri="{FF2B5EF4-FFF2-40B4-BE49-F238E27FC236}">
                <a16:creationId xmlns:a16="http://schemas.microsoft.com/office/drawing/2014/main" id="{4F1253E1-D4E8-439B-A8E0-9FA32BC205C6}"/>
              </a:ext>
            </a:extLst>
          </p:cNvPr>
          <p:cNvSpPr/>
          <p:nvPr/>
        </p:nvSpPr>
        <p:spPr>
          <a:xfrm>
            <a:off x="5746071" y="5532668"/>
            <a:ext cx="718463" cy="1118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endParaRPr lang="en-US" sz="1350">
              <a:solidFill>
                <a:prstClr val="white"/>
              </a:solidFill>
              <a:latin typeface="Century Gothic" panose="020B0502020202020204"/>
            </a:endParaRPr>
          </a:p>
        </p:txBody>
      </p:sp>
      <p:sp>
        <p:nvSpPr>
          <p:cNvPr id="13" name="Striped Right Arrow 12">
            <a:extLst>
              <a:ext uri="{FF2B5EF4-FFF2-40B4-BE49-F238E27FC236}">
                <a16:creationId xmlns:a16="http://schemas.microsoft.com/office/drawing/2014/main" id="{ABA03FF7-E61A-4D42-8EB2-BFD3A354ED9E}"/>
              </a:ext>
            </a:extLst>
          </p:cNvPr>
          <p:cNvSpPr/>
          <p:nvPr/>
        </p:nvSpPr>
        <p:spPr>
          <a:xfrm rot="10800000">
            <a:off x="6476437" y="3496464"/>
            <a:ext cx="838200" cy="149691"/>
          </a:xfrm>
          <a:prstGeom prst="stripedRight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triped Right Arrow 13">
            <a:extLst>
              <a:ext uri="{FF2B5EF4-FFF2-40B4-BE49-F238E27FC236}">
                <a16:creationId xmlns:a16="http://schemas.microsoft.com/office/drawing/2014/main" id="{7A1279BF-9905-D34D-935E-287AD91C999C}"/>
              </a:ext>
            </a:extLst>
          </p:cNvPr>
          <p:cNvSpPr/>
          <p:nvPr/>
        </p:nvSpPr>
        <p:spPr>
          <a:xfrm rot="10800000">
            <a:off x="5867400" y="4447966"/>
            <a:ext cx="838200" cy="149691"/>
          </a:xfrm>
          <a:prstGeom prst="striped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57574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8780</TotalTime>
  <Words>895</Words>
  <Application>Microsoft Office PowerPoint</Application>
  <PresentationFormat>On-screen Show (4:3)</PresentationFormat>
  <Paragraphs>64</Paragraphs>
  <Slides>13</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Arial</vt:lpstr>
      <vt:lpstr>Calibri</vt:lpstr>
      <vt:lpstr>Century Gothic</vt:lpstr>
      <vt:lpstr>Wingdings 3</vt:lpstr>
      <vt:lpstr>Office Theme</vt:lpstr>
      <vt:lpstr>Wisp</vt:lpstr>
      <vt:lpstr>School Finance  </vt:lpstr>
      <vt:lpstr>State Aid Payment Determination</vt:lpstr>
      <vt:lpstr>Student Membership</vt:lpstr>
      <vt:lpstr>Other Program Membership</vt:lpstr>
      <vt:lpstr>Weighting for School Size</vt:lpstr>
      <vt:lpstr>Equity Adjustments</vt:lpstr>
      <vt:lpstr>On the Formula vs Off the Formula (Line 29 and Line 30)</vt:lpstr>
      <vt:lpstr>Formula Adjustments</vt:lpstr>
      <vt:lpstr>Formula Adjustments</vt:lpstr>
      <vt:lpstr>North Dakota  School Fund Formula  Example: Jamestown School District  2021/2022</vt:lpstr>
      <vt:lpstr>Changes to Funding Formula in the 2021 Legislative Session</vt:lpstr>
      <vt:lpstr>Mill Levies</vt:lpstr>
      <vt:lpstr>Question and Answers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Ancillary Services Management</dc:title>
  <dc:creator>Rob Lech</dc:creator>
  <cp:lastModifiedBy>Paul Stremick</cp:lastModifiedBy>
  <cp:revision>182</cp:revision>
  <cp:lastPrinted>2016-10-06T16:05:45Z</cp:lastPrinted>
  <dcterms:created xsi:type="dcterms:W3CDTF">2014-09-23T13:52:38Z</dcterms:created>
  <dcterms:modified xsi:type="dcterms:W3CDTF">2022-04-30T13:42:24Z</dcterms:modified>
</cp:coreProperties>
</file>