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notesMasterIdLst>
    <p:notesMasterId r:id="rId20"/>
  </p:notesMasterIdLst>
  <p:handoutMasterIdLst>
    <p:handoutMasterId r:id="rId21"/>
  </p:handoutMasterIdLst>
  <p:sldIdLst>
    <p:sldId id="324" r:id="rId2"/>
    <p:sldId id="349" r:id="rId3"/>
    <p:sldId id="350" r:id="rId4"/>
    <p:sldId id="366" r:id="rId5"/>
    <p:sldId id="372" r:id="rId6"/>
    <p:sldId id="353" r:id="rId7"/>
    <p:sldId id="368" r:id="rId8"/>
    <p:sldId id="369" r:id="rId9"/>
    <p:sldId id="370" r:id="rId10"/>
    <p:sldId id="352" r:id="rId11"/>
    <p:sldId id="357" r:id="rId12"/>
    <p:sldId id="371" r:id="rId13"/>
    <p:sldId id="354" r:id="rId14"/>
    <p:sldId id="367" r:id="rId15"/>
    <p:sldId id="355" r:id="rId16"/>
    <p:sldId id="373" r:id="rId17"/>
    <p:sldId id="356" r:id="rId18"/>
    <p:sldId id="309" r:id="rId1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ller, Aime N." initials="ANM" lastIdx="3" clrIdx="0"/>
  <p:cmAuthor id="1" name="Fricke, Rebecca D." initials="FRD" lastIdx="4" clrIdx="1">
    <p:extLst>
      <p:ext uri="{19B8F6BF-5375-455C-9EA6-DF929625EA0E}">
        <p15:presenceInfo xmlns:p15="http://schemas.microsoft.com/office/powerpoint/2012/main" userId="S::rfricke@nd.gov::339337b8-842e-4caf-8ecc-80c2e739e2f1" providerId="AD"/>
      </p:ext>
    </p:extLst>
  </p:cmAuthor>
  <p:cmAuthor id="2" name="Hohbein, Derrick L." initials="HDL" lastIdx="4" clrIdx="2">
    <p:extLst>
      <p:ext uri="{19B8F6BF-5375-455C-9EA6-DF929625EA0E}">
        <p15:presenceInfo xmlns:p15="http://schemas.microsoft.com/office/powerpoint/2012/main" userId="S::dhohbein@nd.gov::2de1708d-108c-4b4e-b609-d70ce03680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267E4"/>
    <a:srgbClr val="FF0000"/>
    <a:srgbClr val="3333FF"/>
    <a:srgbClr val="DCBCFC"/>
    <a:srgbClr val="176E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725" y="6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D8C77F4C-24E8-4BB8-837D-BBCD80FC738B}" type="datetimeFigureOut">
              <a:rPr lang="en-US" smtClean="0"/>
              <a:t>5/4/2022</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F9A8E0B4-76CD-4F3B-B97F-256444010FCE}" type="slidenum">
              <a:rPr lang="en-US" smtClean="0"/>
              <a:t>‹#›</a:t>
            </a:fld>
            <a:endParaRPr lang="en-US"/>
          </a:p>
        </p:txBody>
      </p:sp>
    </p:spTree>
    <p:extLst>
      <p:ext uri="{BB962C8B-B14F-4D97-AF65-F5344CB8AC3E}">
        <p14:creationId xmlns:p14="http://schemas.microsoft.com/office/powerpoint/2010/main" val="30769092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E36BCB86-8080-4566-84B4-05F4E414E1C9}" type="datetimeFigureOut">
              <a:rPr lang="en-US" smtClean="0"/>
              <a:t>5/4/2022</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E51B4480-CE42-487F-B631-132FA7E441FF}" type="slidenum">
              <a:rPr lang="en-US" smtClean="0"/>
              <a:t>‹#›</a:t>
            </a:fld>
            <a:endParaRPr lang="en-US"/>
          </a:p>
        </p:txBody>
      </p:sp>
    </p:spTree>
    <p:extLst>
      <p:ext uri="{BB962C8B-B14F-4D97-AF65-F5344CB8AC3E}">
        <p14:creationId xmlns:p14="http://schemas.microsoft.com/office/powerpoint/2010/main" val="18738418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a:xfrm>
            <a:off x="406400" y="696913"/>
            <a:ext cx="6197600" cy="3486150"/>
          </a:xfrm>
          <a:ln/>
        </p:spPr>
      </p:sp>
      <p:sp>
        <p:nvSpPr>
          <p:cNvPr id="99331" name="Notes Placeholder 2"/>
          <p:cNvSpPr>
            <a:spLocks noGrp="1"/>
          </p:cNvSpPr>
          <p:nvPr>
            <p:ph type="body" idx="1"/>
          </p:nvPr>
        </p:nvSpPr>
        <p:spPr>
          <a:noFill/>
          <a:ln/>
        </p:spPr>
        <p:txBody>
          <a:bodyPr/>
          <a:lstStyle/>
          <a:p>
            <a:endParaRPr lang="en-US" dirty="0"/>
          </a:p>
        </p:txBody>
      </p:sp>
      <p:sp>
        <p:nvSpPr>
          <p:cNvPr id="99332" name="Slide Number Placeholder 3"/>
          <p:cNvSpPr>
            <a:spLocks noGrp="1"/>
          </p:cNvSpPr>
          <p:nvPr>
            <p:ph type="sldNum" sz="quarter" idx="5"/>
          </p:nvPr>
        </p:nvSpPr>
        <p:spPr>
          <a:xfrm>
            <a:off x="3971925" y="8686800"/>
            <a:ext cx="3038475" cy="465138"/>
          </a:xfrm>
          <a:noFill/>
        </p:spPr>
        <p:txBody>
          <a:bodyPr/>
          <a:lstStyle/>
          <a:p>
            <a:pPr defTabSz="929350"/>
            <a:fld id="{2E1D6E3A-4A21-4D86-BFE8-EE42BA8AC32B}" type="slidenum">
              <a:rPr lang="en-US" smtClean="0">
                <a:solidFill>
                  <a:srgbClr val="000000"/>
                </a:solidFill>
              </a:rPr>
              <a:pPr defTabSz="929350"/>
              <a:t>18</a:t>
            </a:fld>
            <a:endParaRPr lang="en-US" dirty="0">
              <a:solidFill>
                <a:srgbClr val="000000"/>
              </a:solidFill>
            </a:endParaRPr>
          </a:p>
        </p:txBody>
      </p:sp>
    </p:spTree>
    <p:extLst>
      <p:ext uri="{BB962C8B-B14F-4D97-AF65-F5344CB8AC3E}">
        <p14:creationId xmlns:p14="http://schemas.microsoft.com/office/powerpoint/2010/main" val="21982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1"/>
            <a:ext cx="100584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914400" y="4572000"/>
            <a:ext cx="861568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4AF466F-BDA4-4F18-9C7B-FF0A9A1B0E80}" type="datetime1">
              <a:rPr lang="en-US" smtClean="0"/>
              <a:pPr/>
              <a:t>5/4/2022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8FB4290-6522-4139-852E-05BD9E7F0D2E}" type="datetime1">
              <a:rPr lang="en-US" smtClean="0"/>
              <a:pPr/>
              <a:t>5/4/2022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3368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AB955F9-81EA-47C5-8059-9E5C2B437C70}" type="datetime1">
              <a:rPr lang="en-US" smtClean="0"/>
              <a:pPr/>
              <a:t>5/4/2022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EF607B-A47E-422C-9BEF-122CCDB7C526}" type="datetime1">
              <a:rPr lang="en-US" smtClean="0"/>
              <a:pPr/>
              <a:t>5/4/2022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5" y="5486400"/>
            <a:ext cx="10212916"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963085" y="3852863"/>
            <a:ext cx="8180916"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A9A7CB-BEE6-4F99-898E-913F06E8E125}" type="datetime1">
              <a:rPr lang="en-US" smtClean="0"/>
              <a:pPr/>
              <a:t>5/4/2022</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928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EE300C-6FC5-4FC3-AF1A-075E4F50620D}" type="datetime1">
              <a:rPr lang="en-US" smtClean="0"/>
              <a:pPr/>
              <a:t>5/4/2022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928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928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50D295D-4A77-4DEB-B04C-9F4282A8BC04}" type="datetime1">
              <a:rPr lang="en-US" smtClean="0"/>
              <a:pPr/>
              <a:t>5/4/2022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2B28685-4D0C-42D5-8013-B5904CD1FCBC}" type="datetime1">
              <a:rPr lang="en-US" smtClean="0"/>
              <a:pPr/>
              <a:t>5/4/2022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226C0-9885-4BA9-BBFA-A52CBFEBB775}" type="datetime1">
              <a:rPr lang="en-US" smtClean="0"/>
              <a:pPr/>
              <a:t>5/4/2022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6401" y="5495544"/>
            <a:ext cx="103632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406400" y="6096000"/>
            <a:ext cx="103632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BEE1B38-C5EB-4D66-9137-0AFE9CDEDE8F}" type="datetime1">
              <a:rPr lang="en-US" smtClean="0"/>
              <a:pPr/>
              <a:t>5/4/2022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
        <p:nvSpPr>
          <p:cNvPr id="9" name="Content Placeholder 8"/>
          <p:cNvSpPr>
            <a:spLocks noGrp="1"/>
          </p:cNvSpPr>
          <p:nvPr>
            <p:ph sz="quarter" idx="13"/>
          </p:nvPr>
        </p:nvSpPr>
        <p:spPr>
          <a:xfrm>
            <a:off x="406400" y="381000"/>
            <a:ext cx="103632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2336" y="5495278"/>
            <a:ext cx="103632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11277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02336" y="6096000"/>
            <a:ext cx="103632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327B613C-1AD7-49D3-885D-F654C5CDBAA6}" type="datetime1">
              <a:rPr lang="en-US" smtClean="0"/>
              <a:pPr/>
              <a:t>5/4/2022</a:t>
            </a:fld>
            <a:endParaRPr lang="en-US" dirty="0"/>
          </a:p>
        </p:txBody>
      </p:sp>
      <p:sp>
        <p:nvSpPr>
          <p:cNvPr id="9" name="Slide Number Placeholder 8"/>
          <p:cNvSpPr>
            <a:spLocks noGrp="1"/>
          </p:cNvSpPr>
          <p:nvPr>
            <p:ph type="sldNum" sz="quarter" idx="11"/>
          </p:nvPr>
        </p:nvSpPr>
        <p:spPr/>
        <p:txBody>
          <a:bodyPr/>
          <a:lstStyle/>
          <a:p>
            <a:fld id="{6E2D2B3B-882E-40F3-A32F-6DD516915044}"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16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609600" y="1600200"/>
            <a:ext cx="1016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1127760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11277600" y="5486400"/>
            <a:ext cx="9144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4"/>
          </p:nvPr>
        </p:nvSpPr>
        <p:spPr>
          <a:xfrm>
            <a:off x="11375717" y="5648960"/>
            <a:ext cx="73152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E2D2B3B-882E-40F3-A32F-6DD516915044}" type="slidenum">
              <a:rPr lang="en-US" smtClean="0"/>
              <a:pPr/>
              <a:t>‹#›</a:t>
            </a:fld>
            <a:endParaRPr lang="en-US" dirty="0"/>
          </a:p>
        </p:txBody>
      </p:sp>
      <p:sp>
        <p:nvSpPr>
          <p:cNvPr id="5" name="Footer Placeholder 4"/>
          <p:cNvSpPr>
            <a:spLocks noGrp="1"/>
          </p:cNvSpPr>
          <p:nvPr>
            <p:ph type="ftr" sz="quarter" idx="3"/>
          </p:nvPr>
        </p:nvSpPr>
        <p:spPr>
          <a:xfrm rot="16200000">
            <a:off x="10510428" y="3987800"/>
            <a:ext cx="2367281" cy="48768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10474869" y="1584960"/>
            <a:ext cx="2438399" cy="487680"/>
          </a:xfrm>
          <a:prstGeom prst="rect">
            <a:avLst/>
          </a:prstGeom>
        </p:spPr>
        <p:txBody>
          <a:bodyPr vert="horz" lIns="91440" tIns="45720" rIns="91440" bIns="45720" rtlCol="0" anchor="ctr"/>
          <a:lstStyle>
            <a:lvl1pPr algn="l">
              <a:defRPr sz="1200">
                <a:solidFill>
                  <a:schemeClr val="bg2"/>
                </a:solidFill>
              </a:defRPr>
            </a:lvl1pPr>
          </a:lstStyle>
          <a:p>
            <a:fld id="{327B613C-1AD7-49D3-885D-F654C5CDBAA6}" type="datetime1">
              <a:rPr lang="en-US" smtClean="0"/>
              <a:pPr/>
              <a:t>5/4/2022</a:t>
            </a:fld>
            <a:endParaRPr lang="en-US" dirty="0"/>
          </a:p>
        </p:txBody>
      </p:sp>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123rf.com/photo_8709273_man-with-question-on-white-isolated-3d-image.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11.jpe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F216A-CF5E-4B34-935E-3E6D0D102404}"/>
              </a:ext>
            </a:extLst>
          </p:cNvPr>
          <p:cNvSpPr>
            <a:spLocks noGrp="1"/>
          </p:cNvSpPr>
          <p:nvPr>
            <p:ph type="ctrTitle"/>
          </p:nvPr>
        </p:nvSpPr>
        <p:spPr>
          <a:xfrm>
            <a:off x="762000" y="1306878"/>
            <a:ext cx="10058400" cy="3542684"/>
          </a:xfrm>
        </p:spPr>
        <p:txBody>
          <a:bodyPr/>
          <a:lstStyle/>
          <a:p>
            <a:pPr marR="0" lvl="0" algn="ctr">
              <a:spcBef>
                <a:spcPts val="0"/>
              </a:spcBef>
              <a:spcAft>
                <a:spcPts val="0"/>
              </a:spcAft>
            </a:pPr>
            <a:r>
              <a:rPr lang="en-US" dirty="0"/>
              <a:t>The Retirement Committee and the DB/DC Debate</a:t>
            </a:r>
            <a:br>
              <a:rPr lang="en-US" dirty="0"/>
            </a:br>
            <a:br>
              <a:rPr lang="en-US" sz="4400" dirty="0"/>
            </a:br>
            <a:r>
              <a:rPr lang="en-US" sz="4400" dirty="0"/>
              <a:t>May 5, 2022</a:t>
            </a:r>
            <a:br>
              <a:rPr lang="en-US" dirty="0"/>
            </a:br>
            <a:br>
              <a:rPr lang="en-US" sz="3600" dirty="0"/>
            </a:br>
            <a:r>
              <a:rPr lang="en-US" sz="3600" dirty="0"/>
              <a:t>Scott Miller, Executive Director</a:t>
            </a:r>
            <a:endParaRPr lang="en-US" dirty="0"/>
          </a:p>
        </p:txBody>
      </p:sp>
      <p:sp>
        <p:nvSpPr>
          <p:cNvPr id="4" name="Slide Number Placeholder 3">
            <a:extLst>
              <a:ext uri="{FF2B5EF4-FFF2-40B4-BE49-F238E27FC236}">
                <a16:creationId xmlns:a16="http://schemas.microsoft.com/office/drawing/2014/main" id="{A668C867-A9CF-4E7E-89CE-7D7B1DB74AD7}"/>
              </a:ext>
            </a:extLst>
          </p:cNvPr>
          <p:cNvSpPr>
            <a:spLocks noGrp="1"/>
          </p:cNvSpPr>
          <p:nvPr>
            <p:ph type="sldNum" sz="quarter" idx="12"/>
          </p:nvPr>
        </p:nvSpPr>
        <p:spPr/>
        <p:txBody>
          <a:bodyPr/>
          <a:lstStyle/>
          <a:p>
            <a:fld id="{6E2D2B3B-882E-40F3-A32F-6DD516915044}" type="slidenum">
              <a:rPr lang="en-US" smtClean="0"/>
              <a:pPr/>
              <a:t>1</a:t>
            </a:fld>
            <a:endParaRPr lang="en-US" dirty="0"/>
          </a:p>
        </p:txBody>
      </p:sp>
      <p:pic>
        <p:nvPicPr>
          <p:cNvPr id="5" name="Picture 2">
            <a:extLst>
              <a:ext uri="{FF2B5EF4-FFF2-40B4-BE49-F238E27FC236}">
                <a16:creationId xmlns:a16="http://schemas.microsoft.com/office/drawing/2014/main" id="{FD96BF29-2CA6-4D9F-9220-C97E8B8B0997}"/>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866356" y="4849562"/>
            <a:ext cx="4459287" cy="19479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58409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8F9C5-4899-480E-8B75-6AE03F59D029}"/>
              </a:ext>
            </a:extLst>
          </p:cNvPr>
          <p:cNvSpPr>
            <a:spLocks noGrp="1"/>
          </p:cNvSpPr>
          <p:nvPr>
            <p:ph type="title"/>
          </p:nvPr>
        </p:nvSpPr>
        <p:spPr>
          <a:xfrm>
            <a:off x="609600" y="274638"/>
            <a:ext cx="10160000" cy="1143000"/>
          </a:xfrm>
        </p:spPr>
        <p:txBody>
          <a:bodyPr/>
          <a:lstStyle/>
          <a:p>
            <a:r>
              <a:rPr lang="en-US" dirty="0"/>
              <a:t>What happens when you close a DB plan?</a:t>
            </a:r>
          </a:p>
        </p:txBody>
      </p:sp>
      <p:sp>
        <p:nvSpPr>
          <p:cNvPr id="7" name="Content Placeholder 6">
            <a:extLst>
              <a:ext uri="{FF2B5EF4-FFF2-40B4-BE49-F238E27FC236}">
                <a16:creationId xmlns:a16="http://schemas.microsoft.com/office/drawing/2014/main" id="{5463FB8F-5F48-4832-B233-20065B9B1013}"/>
              </a:ext>
            </a:extLst>
          </p:cNvPr>
          <p:cNvSpPr>
            <a:spLocks noGrp="1"/>
          </p:cNvSpPr>
          <p:nvPr>
            <p:ph idx="1"/>
          </p:nvPr>
        </p:nvSpPr>
        <p:spPr>
          <a:xfrm>
            <a:off x="609600" y="1295400"/>
            <a:ext cx="10160000" cy="5399562"/>
          </a:xfrm>
        </p:spPr>
        <p:txBody>
          <a:bodyPr/>
          <a:lstStyle/>
          <a:p>
            <a:r>
              <a:rPr lang="en-US" dirty="0"/>
              <a:t>Unfunded liabilities skyrocket – why?</a:t>
            </a:r>
          </a:p>
          <a:p>
            <a:pPr lvl="1"/>
            <a:r>
              <a:rPr lang="en-US" dirty="0"/>
              <a:t>Lose future contributions that help pay down the unfunded liabilities</a:t>
            </a:r>
          </a:p>
          <a:p>
            <a:pPr lvl="2"/>
            <a:r>
              <a:rPr lang="en-US" dirty="0"/>
              <a:t>“Normal Cost” is 11.33%, total contributions are 14.16% - 2.83% are lost</a:t>
            </a:r>
          </a:p>
          <a:p>
            <a:pPr lvl="2"/>
            <a:r>
              <a:rPr lang="en-US" dirty="0"/>
              <a:t>Normal cost for new hires is 10.12%</a:t>
            </a:r>
          </a:p>
          <a:p>
            <a:pPr lvl="1"/>
            <a:r>
              <a:rPr lang="en-US" dirty="0"/>
              <a:t>De-risking of investment portfolio over time results in the assumed rate of return going down, which increases liabilities</a:t>
            </a:r>
          </a:p>
          <a:p>
            <a:pPr lvl="2"/>
            <a:r>
              <a:rPr lang="en-US" dirty="0"/>
              <a:t>The closed Job Service plan that we administer has a 3.75% assumed rate of return based on an asset allocation of 80% fixed income and 20% equities</a:t>
            </a:r>
          </a:p>
          <a:p>
            <a:pPr lvl="2"/>
            <a:r>
              <a:rPr lang="en-US" dirty="0"/>
              <a:t>As of July 1, 2021, the Main PERS DB/Hybrid plan had unfunded actuarial liabilities of $1.4 billion with an assumed rate of return of 7%. If that went down to 6%, the unfunded liabilities would increase around 60%.</a:t>
            </a:r>
          </a:p>
          <a:p>
            <a:r>
              <a:rPr lang="en-US" dirty="0"/>
              <a:t>GASB liabilities also skyrocket – which can affect the ability to bond</a:t>
            </a:r>
          </a:p>
          <a:p>
            <a:r>
              <a:rPr lang="en-US" dirty="0"/>
              <a:t>Contribution requirements significantly rise</a:t>
            </a:r>
          </a:p>
          <a:p>
            <a:pPr lvl="1"/>
            <a:r>
              <a:rPr lang="en-US" dirty="0"/>
              <a:t>Query how much more employees will be willing to pay?</a:t>
            </a:r>
          </a:p>
        </p:txBody>
      </p:sp>
      <p:sp>
        <p:nvSpPr>
          <p:cNvPr id="4" name="Slide Number Placeholder 3">
            <a:extLst>
              <a:ext uri="{FF2B5EF4-FFF2-40B4-BE49-F238E27FC236}">
                <a16:creationId xmlns:a16="http://schemas.microsoft.com/office/drawing/2014/main" id="{08CADD64-888C-4516-A8E9-65EE7A3F9725}"/>
              </a:ext>
            </a:extLst>
          </p:cNvPr>
          <p:cNvSpPr>
            <a:spLocks noGrp="1"/>
          </p:cNvSpPr>
          <p:nvPr>
            <p:ph type="sldNum" sz="quarter" idx="12"/>
          </p:nvPr>
        </p:nvSpPr>
        <p:spPr>
          <a:xfrm>
            <a:off x="11375717" y="5648960"/>
            <a:ext cx="731520" cy="396240"/>
          </a:xfrm>
        </p:spPr>
        <p:txBody>
          <a:bodyPr/>
          <a:lstStyle/>
          <a:p>
            <a:fld id="{6E2D2B3B-882E-40F3-A32F-6DD516915044}" type="slidenum">
              <a:rPr lang="en-US" smtClean="0"/>
              <a:pPr/>
              <a:t>10</a:t>
            </a:fld>
            <a:endParaRPr lang="en-US"/>
          </a:p>
        </p:txBody>
      </p:sp>
      <p:pic>
        <p:nvPicPr>
          <p:cNvPr id="5" name="Picture 4">
            <a:extLst>
              <a:ext uri="{FF2B5EF4-FFF2-40B4-BE49-F238E27FC236}">
                <a16:creationId xmlns:a16="http://schemas.microsoft.com/office/drawing/2014/main" id="{7D6B41D2-115F-4A38-BBF0-23762EB3C34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64800" y="6172200"/>
            <a:ext cx="609600" cy="522762"/>
          </a:xfrm>
          <a:prstGeom prst="rect">
            <a:avLst/>
          </a:prstGeom>
        </p:spPr>
      </p:pic>
    </p:spTree>
    <p:extLst>
      <p:ext uri="{BB962C8B-B14F-4D97-AF65-F5344CB8AC3E}">
        <p14:creationId xmlns:p14="http://schemas.microsoft.com/office/powerpoint/2010/main" val="237267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1ECC8-582D-48F4-B312-FA8FAACC6850}"/>
              </a:ext>
            </a:extLst>
          </p:cNvPr>
          <p:cNvSpPr>
            <a:spLocks noGrp="1"/>
          </p:cNvSpPr>
          <p:nvPr>
            <p:ph type="title"/>
          </p:nvPr>
        </p:nvSpPr>
        <p:spPr/>
        <p:txBody>
          <a:bodyPr/>
          <a:lstStyle/>
          <a:p>
            <a:r>
              <a:rPr lang="en-US" dirty="0"/>
              <a:t>History Repeats Itself</a:t>
            </a:r>
          </a:p>
        </p:txBody>
      </p:sp>
      <p:sp>
        <p:nvSpPr>
          <p:cNvPr id="4" name="Slide Number Placeholder 3">
            <a:extLst>
              <a:ext uri="{FF2B5EF4-FFF2-40B4-BE49-F238E27FC236}">
                <a16:creationId xmlns:a16="http://schemas.microsoft.com/office/drawing/2014/main" id="{EC581C29-9CFB-4816-A02B-F6E4DDC0E76D}"/>
              </a:ext>
            </a:extLst>
          </p:cNvPr>
          <p:cNvSpPr>
            <a:spLocks noGrp="1"/>
          </p:cNvSpPr>
          <p:nvPr>
            <p:ph type="sldNum" sz="quarter" idx="12"/>
          </p:nvPr>
        </p:nvSpPr>
        <p:spPr/>
        <p:txBody>
          <a:bodyPr/>
          <a:lstStyle/>
          <a:p>
            <a:fld id="{6E2D2B3B-882E-40F3-A32F-6DD516915044}" type="slidenum">
              <a:rPr lang="en-US" smtClean="0"/>
              <a:pPr/>
              <a:t>11</a:t>
            </a:fld>
            <a:endParaRPr lang="en-US"/>
          </a:p>
        </p:txBody>
      </p:sp>
      <p:pic>
        <p:nvPicPr>
          <p:cNvPr id="7" name="Picture 6">
            <a:extLst>
              <a:ext uri="{FF2B5EF4-FFF2-40B4-BE49-F238E27FC236}">
                <a16:creationId xmlns:a16="http://schemas.microsoft.com/office/drawing/2014/main" id="{5FDB7EC5-B475-424E-A7CD-CC8D7F81D2C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64800" y="6182838"/>
            <a:ext cx="609600" cy="522762"/>
          </a:xfrm>
          <a:prstGeom prst="rect">
            <a:avLst/>
          </a:prstGeom>
        </p:spPr>
      </p:pic>
      <p:sp>
        <p:nvSpPr>
          <p:cNvPr id="5" name="Content Placeholder 4">
            <a:extLst>
              <a:ext uri="{FF2B5EF4-FFF2-40B4-BE49-F238E27FC236}">
                <a16:creationId xmlns:a16="http://schemas.microsoft.com/office/drawing/2014/main" id="{973503AD-F99E-4F30-8359-50CBD3AC0D8C}"/>
              </a:ext>
            </a:extLst>
          </p:cNvPr>
          <p:cNvSpPr>
            <a:spLocks noGrp="1"/>
          </p:cNvSpPr>
          <p:nvPr>
            <p:ph idx="1"/>
          </p:nvPr>
        </p:nvSpPr>
        <p:spPr/>
        <p:txBody>
          <a:bodyPr/>
          <a:lstStyle/>
          <a:p>
            <a:r>
              <a:rPr lang="en-US" dirty="0"/>
              <a:t>2014 interim study to close the Main PERS DB/Hybrid plan - $445 million cash infusion required, but </a:t>
            </a:r>
            <a:r>
              <a:rPr lang="en-US" b="1" u="sng" dirty="0"/>
              <a:t>did not consider</a:t>
            </a:r>
            <a:r>
              <a:rPr lang="en-US" dirty="0"/>
              <a:t> de-risking the investment portfolio over time</a:t>
            </a:r>
          </a:p>
          <a:p>
            <a:r>
              <a:rPr lang="en-US" dirty="0"/>
              <a:t>2017-19 interim proposal to close the DB plan and deposit $108 million additional funds every year. Even with those significant deposits, the plan was projected to become insolvent between 2040 and 2072. Importantly, this analysis </a:t>
            </a:r>
            <a:r>
              <a:rPr lang="en-US" b="1" u="sng" dirty="0"/>
              <a:t>did consider</a:t>
            </a:r>
            <a:r>
              <a:rPr lang="en-US" dirty="0"/>
              <a:t> de-risking the investment portfolio.</a:t>
            </a:r>
          </a:p>
          <a:p>
            <a:r>
              <a:rPr lang="en-US" dirty="0"/>
              <a:t>2021 session proposal to close the DB plan</a:t>
            </a:r>
          </a:p>
          <a:p>
            <a:pPr lvl="1"/>
            <a:r>
              <a:rPr lang="en-US" dirty="0"/>
              <a:t>Initially for all participating employers</a:t>
            </a:r>
          </a:p>
          <a:p>
            <a:pPr lvl="1"/>
            <a:r>
              <a:rPr lang="en-US" dirty="0"/>
              <a:t>Amended to split the DB plan into a state plan and a political subdivision plan</a:t>
            </a:r>
          </a:p>
          <a:p>
            <a:pPr lvl="1"/>
            <a:r>
              <a:rPr lang="en-US" dirty="0"/>
              <a:t>Did not submit the bill to the Employee Benefits Programs Committee, resulting in no actuarial analysis and no information on the ultimate cost of the proposal</a:t>
            </a:r>
          </a:p>
          <a:p>
            <a:r>
              <a:rPr lang="en-US" dirty="0"/>
              <a:t>Interim Retirement Committee again studying how to close the DB plan by January 1, 2024</a:t>
            </a:r>
          </a:p>
        </p:txBody>
      </p:sp>
    </p:spTree>
    <p:extLst>
      <p:ext uri="{BB962C8B-B14F-4D97-AF65-F5344CB8AC3E}">
        <p14:creationId xmlns:p14="http://schemas.microsoft.com/office/powerpoint/2010/main" val="4218720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7B045-11E5-4A0F-B1E0-4539643A46FE}"/>
              </a:ext>
            </a:extLst>
          </p:cNvPr>
          <p:cNvSpPr>
            <a:spLocks noGrp="1"/>
          </p:cNvSpPr>
          <p:nvPr>
            <p:ph type="title"/>
          </p:nvPr>
        </p:nvSpPr>
        <p:spPr/>
        <p:txBody>
          <a:bodyPr/>
          <a:lstStyle/>
          <a:p>
            <a:r>
              <a:rPr lang="en-US" dirty="0"/>
              <a:t>Retirement Committee</a:t>
            </a:r>
          </a:p>
        </p:txBody>
      </p:sp>
      <p:sp>
        <p:nvSpPr>
          <p:cNvPr id="3" name="Content Placeholder 2">
            <a:extLst>
              <a:ext uri="{FF2B5EF4-FFF2-40B4-BE49-F238E27FC236}">
                <a16:creationId xmlns:a16="http://schemas.microsoft.com/office/drawing/2014/main" id="{7AD1814F-0AFA-4B98-8F24-273AC9648BE4}"/>
              </a:ext>
            </a:extLst>
          </p:cNvPr>
          <p:cNvSpPr>
            <a:spLocks noGrp="1"/>
          </p:cNvSpPr>
          <p:nvPr>
            <p:ph idx="1"/>
          </p:nvPr>
        </p:nvSpPr>
        <p:spPr>
          <a:xfrm>
            <a:off x="609600" y="1600200"/>
            <a:ext cx="10160000" cy="4983162"/>
          </a:xfrm>
        </p:spPr>
        <p:txBody>
          <a:bodyPr>
            <a:normAutofit/>
          </a:bodyPr>
          <a:lstStyle/>
          <a:p>
            <a:r>
              <a:rPr lang="en-US" dirty="0"/>
              <a:t>Legislative charge: “Develop a plan for new hires under the Public Employees Retirement System main system to participate in the defined contribution plan and to close the defined benefit plan to new entries effective January 1, 2024.”</a:t>
            </a:r>
          </a:p>
          <a:p>
            <a:r>
              <a:rPr lang="en-US" dirty="0"/>
              <a:t>Committee hired an actuary – Milliman – to provide expert advice and analyses</a:t>
            </a:r>
          </a:p>
          <a:p>
            <a:r>
              <a:rPr lang="en-US" dirty="0"/>
              <a:t>Also looking at other retirement plan options:</a:t>
            </a:r>
          </a:p>
          <a:p>
            <a:pPr lvl="1"/>
            <a:r>
              <a:rPr lang="en-US" dirty="0"/>
              <a:t>Cash Balance plan</a:t>
            </a:r>
          </a:p>
          <a:p>
            <a:pPr lvl="1"/>
            <a:r>
              <a:rPr lang="en-US" dirty="0"/>
              <a:t>Hybrid plan – combining both a DB plan and a DC plan</a:t>
            </a:r>
          </a:p>
          <a:p>
            <a:pPr lvl="1"/>
            <a:r>
              <a:rPr lang="en-US" dirty="0"/>
              <a:t>Variable plan</a:t>
            </a:r>
          </a:p>
          <a:p>
            <a:r>
              <a:rPr lang="en-US" dirty="0"/>
              <a:t>As with a DC plan, none of these optional plans provide a benefit that is determinable before retirement</a:t>
            </a:r>
          </a:p>
          <a:p>
            <a:r>
              <a:rPr lang="en-US" dirty="0"/>
              <a:t>Optional plans are difficult for non-experts to understand</a:t>
            </a:r>
          </a:p>
          <a:p>
            <a:pPr lvl="1"/>
            <a:r>
              <a:rPr lang="en-US" dirty="0"/>
              <a:t>Query how this would affect recruitment efforts</a:t>
            </a:r>
          </a:p>
          <a:p>
            <a:r>
              <a:rPr lang="en-US" dirty="0"/>
              <a:t>All options transfer more of the risk to members</a:t>
            </a:r>
          </a:p>
        </p:txBody>
      </p:sp>
      <p:sp>
        <p:nvSpPr>
          <p:cNvPr id="4" name="Slide Number Placeholder 3">
            <a:extLst>
              <a:ext uri="{FF2B5EF4-FFF2-40B4-BE49-F238E27FC236}">
                <a16:creationId xmlns:a16="http://schemas.microsoft.com/office/drawing/2014/main" id="{F97B1379-7BC8-4003-BBCA-314BA512CEAA}"/>
              </a:ext>
            </a:extLst>
          </p:cNvPr>
          <p:cNvSpPr>
            <a:spLocks noGrp="1"/>
          </p:cNvSpPr>
          <p:nvPr>
            <p:ph type="sldNum" sz="quarter" idx="12"/>
          </p:nvPr>
        </p:nvSpPr>
        <p:spPr/>
        <p:txBody>
          <a:bodyPr/>
          <a:lstStyle/>
          <a:p>
            <a:fld id="{6E2D2B3B-882E-40F3-A32F-6DD516915044}" type="slidenum">
              <a:rPr lang="en-US" smtClean="0"/>
              <a:pPr/>
              <a:t>12</a:t>
            </a:fld>
            <a:endParaRPr lang="en-US"/>
          </a:p>
        </p:txBody>
      </p:sp>
      <p:pic>
        <p:nvPicPr>
          <p:cNvPr id="5" name="Picture 4">
            <a:extLst>
              <a:ext uri="{FF2B5EF4-FFF2-40B4-BE49-F238E27FC236}">
                <a16:creationId xmlns:a16="http://schemas.microsoft.com/office/drawing/2014/main" id="{674A60BD-BCB1-4E14-8BCB-4F9171D18F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64800" y="6172200"/>
            <a:ext cx="609600" cy="522762"/>
          </a:xfrm>
          <a:prstGeom prst="rect">
            <a:avLst/>
          </a:prstGeom>
        </p:spPr>
      </p:pic>
    </p:spTree>
    <p:extLst>
      <p:ext uri="{BB962C8B-B14F-4D97-AF65-F5344CB8AC3E}">
        <p14:creationId xmlns:p14="http://schemas.microsoft.com/office/powerpoint/2010/main" val="18447498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78211-FDD7-4C3F-84CC-F04CF3AFA5A3}"/>
              </a:ext>
            </a:extLst>
          </p:cNvPr>
          <p:cNvSpPr>
            <a:spLocks noGrp="1"/>
          </p:cNvSpPr>
          <p:nvPr>
            <p:ph type="title"/>
          </p:nvPr>
        </p:nvSpPr>
        <p:spPr/>
        <p:txBody>
          <a:bodyPr/>
          <a:lstStyle/>
          <a:p>
            <a:r>
              <a:rPr lang="en-US" dirty="0"/>
              <a:t>Recruitment</a:t>
            </a:r>
          </a:p>
        </p:txBody>
      </p:sp>
      <p:sp>
        <p:nvSpPr>
          <p:cNvPr id="4" name="Slide Number Placeholder 3">
            <a:extLst>
              <a:ext uri="{FF2B5EF4-FFF2-40B4-BE49-F238E27FC236}">
                <a16:creationId xmlns:a16="http://schemas.microsoft.com/office/drawing/2014/main" id="{117F0DC1-4E53-4ED9-906D-C07C73460567}"/>
              </a:ext>
            </a:extLst>
          </p:cNvPr>
          <p:cNvSpPr>
            <a:spLocks noGrp="1"/>
          </p:cNvSpPr>
          <p:nvPr>
            <p:ph type="sldNum" sz="quarter" idx="12"/>
          </p:nvPr>
        </p:nvSpPr>
        <p:spPr/>
        <p:txBody>
          <a:bodyPr/>
          <a:lstStyle/>
          <a:p>
            <a:fld id="{6E2D2B3B-882E-40F3-A32F-6DD516915044}" type="slidenum">
              <a:rPr lang="en-US" smtClean="0"/>
              <a:pPr/>
              <a:t>13</a:t>
            </a:fld>
            <a:endParaRPr lang="en-US"/>
          </a:p>
        </p:txBody>
      </p:sp>
      <p:pic>
        <p:nvPicPr>
          <p:cNvPr id="7" name="Picture 6">
            <a:extLst>
              <a:ext uri="{FF2B5EF4-FFF2-40B4-BE49-F238E27FC236}">
                <a16:creationId xmlns:a16="http://schemas.microsoft.com/office/drawing/2014/main" id="{393ED91A-444B-4272-8972-CBAD07B4BE0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64800" y="6172200"/>
            <a:ext cx="609600" cy="522762"/>
          </a:xfrm>
          <a:prstGeom prst="rect">
            <a:avLst/>
          </a:prstGeom>
        </p:spPr>
      </p:pic>
      <p:pic>
        <p:nvPicPr>
          <p:cNvPr id="5" name="Picture 4">
            <a:extLst>
              <a:ext uri="{FF2B5EF4-FFF2-40B4-BE49-F238E27FC236}">
                <a16:creationId xmlns:a16="http://schemas.microsoft.com/office/drawing/2014/main" id="{F66A9FC5-89B3-43BD-ADB2-13B7219D472F}"/>
              </a:ext>
            </a:extLst>
          </p:cNvPr>
          <p:cNvPicPr>
            <a:picLocks noChangeAspect="1"/>
          </p:cNvPicPr>
          <p:nvPr/>
        </p:nvPicPr>
        <p:blipFill>
          <a:blip r:embed="rId3"/>
          <a:stretch>
            <a:fillRect/>
          </a:stretch>
        </p:blipFill>
        <p:spPr>
          <a:xfrm>
            <a:off x="549536" y="1612106"/>
            <a:ext cx="10280128" cy="3633787"/>
          </a:xfrm>
          <a:prstGeom prst="rect">
            <a:avLst/>
          </a:prstGeom>
        </p:spPr>
      </p:pic>
      <p:sp>
        <p:nvSpPr>
          <p:cNvPr id="9" name="TextBox 8">
            <a:extLst>
              <a:ext uri="{FF2B5EF4-FFF2-40B4-BE49-F238E27FC236}">
                <a16:creationId xmlns:a16="http://schemas.microsoft.com/office/drawing/2014/main" id="{DBA96508-C97B-4339-B276-CB6BCB0E353F}"/>
              </a:ext>
            </a:extLst>
          </p:cNvPr>
          <p:cNvSpPr txBox="1"/>
          <p:nvPr/>
        </p:nvSpPr>
        <p:spPr>
          <a:xfrm>
            <a:off x="609600" y="5710535"/>
            <a:ext cx="9525000" cy="646331"/>
          </a:xfrm>
          <a:prstGeom prst="rect">
            <a:avLst/>
          </a:prstGeom>
          <a:noFill/>
        </p:spPr>
        <p:txBody>
          <a:bodyPr wrap="square" rtlCol="0">
            <a:spAutoFit/>
          </a:bodyPr>
          <a:lstStyle/>
          <a:p>
            <a:r>
              <a:rPr lang="en-US" sz="1800">
                <a:effectLst/>
                <a:latin typeface="Arial" panose="020B0604020202020204" pitchFamily="34" charset="0"/>
                <a:ea typeface="Calibri" panose="020F0502020204030204" pitchFamily="34" charset="0"/>
              </a:rPr>
              <a:t>(“State and Local Employee Views on Their Jobs, Pay and Benefits” by Tyler Bond and Kelly Kenneally, National Institute on Retirement Security, 2019)</a:t>
            </a:r>
            <a:endParaRPr lang="en-US" dirty="0"/>
          </a:p>
        </p:txBody>
      </p:sp>
    </p:spTree>
    <p:extLst>
      <p:ext uri="{BB962C8B-B14F-4D97-AF65-F5344CB8AC3E}">
        <p14:creationId xmlns:p14="http://schemas.microsoft.com/office/powerpoint/2010/main" val="29102732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A4D9C-248D-4389-B029-BCCB63BAEE56}"/>
              </a:ext>
            </a:extLst>
          </p:cNvPr>
          <p:cNvSpPr>
            <a:spLocks noGrp="1"/>
          </p:cNvSpPr>
          <p:nvPr>
            <p:ph type="title"/>
          </p:nvPr>
        </p:nvSpPr>
        <p:spPr/>
        <p:txBody>
          <a:bodyPr/>
          <a:lstStyle/>
          <a:p>
            <a:r>
              <a:rPr lang="en-US" dirty="0"/>
              <a:t>Retention</a:t>
            </a:r>
          </a:p>
        </p:txBody>
      </p:sp>
      <p:pic>
        <p:nvPicPr>
          <p:cNvPr id="6" name="Content Placeholder 5">
            <a:extLst>
              <a:ext uri="{FF2B5EF4-FFF2-40B4-BE49-F238E27FC236}">
                <a16:creationId xmlns:a16="http://schemas.microsoft.com/office/drawing/2014/main" id="{F6F40D3E-4CAB-47B4-9CF8-EADB1816AB45}"/>
              </a:ext>
            </a:extLst>
          </p:cNvPr>
          <p:cNvPicPr>
            <a:picLocks noGrp="1" noChangeAspect="1"/>
          </p:cNvPicPr>
          <p:nvPr>
            <p:ph idx="1"/>
          </p:nvPr>
        </p:nvPicPr>
        <p:blipFill>
          <a:blip r:embed="rId2"/>
          <a:stretch>
            <a:fillRect/>
          </a:stretch>
        </p:blipFill>
        <p:spPr>
          <a:xfrm>
            <a:off x="609600" y="1701800"/>
            <a:ext cx="5305709" cy="4343400"/>
          </a:xfrm>
        </p:spPr>
      </p:pic>
      <p:sp>
        <p:nvSpPr>
          <p:cNvPr id="4" name="Slide Number Placeholder 3">
            <a:extLst>
              <a:ext uri="{FF2B5EF4-FFF2-40B4-BE49-F238E27FC236}">
                <a16:creationId xmlns:a16="http://schemas.microsoft.com/office/drawing/2014/main" id="{B07C0EF5-37F7-4872-8174-60BC59D45C05}"/>
              </a:ext>
            </a:extLst>
          </p:cNvPr>
          <p:cNvSpPr>
            <a:spLocks noGrp="1"/>
          </p:cNvSpPr>
          <p:nvPr>
            <p:ph type="sldNum" sz="quarter" idx="12"/>
          </p:nvPr>
        </p:nvSpPr>
        <p:spPr/>
        <p:txBody>
          <a:bodyPr/>
          <a:lstStyle/>
          <a:p>
            <a:fld id="{6E2D2B3B-882E-40F3-A32F-6DD516915044}" type="slidenum">
              <a:rPr lang="en-US" smtClean="0"/>
              <a:pPr/>
              <a:t>14</a:t>
            </a:fld>
            <a:endParaRPr lang="en-US"/>
          </a:p>
        </p:txBody>
      </p:sp>
      <p:pic>
        <p:nvPicPr>
          <p:cNvPr id="8" name="Picture 7">
            <a:extLst>
              <a:ext uri="{FF2B5EF4-FFF2-40B4-BE49-F238E27FC236}">
                <a16:creationId xmlns:a16="http://schemas.microsoft.com/office/drawing/2014/main" id="{AD83AABB-3780-4A2A-A36E-2F378B9980A3}"/>
              </a:ext>
            </a:extLst>
          </p:cNvPr>
          <p:cNvPicPr>
            <a:picLocks noChangeAspect="1"/>
          </p:cNvPicPr>
          <p:nvPr/>
        </p:nvPicPr>
        <p:blipFill>
          <a:blip r:embed="rId3"/>
          <a:stretch>
            <a:fillRect/>
          </a:stretch>
        </p:blipFill>
        <p:spPr>
          <a:xfrm>
            <a:off x="6096000" y="1580356"/>
            <a:ext cx="4878202" cy="4586288"/>
          </a:xfrm>
          <a:prstGeom prst="rect">
            <a:avLst/>
          </a:prstGeom>
        </p:spPr>
      </p:pic>
      <p:pic>
        <p:nvPicPr>
          <p:cNvPr id="7" name="Picture 6">
            <a:extLst>
              <a:ext uri="{FF2B5EF4-FFF2-40B4-BE49-F238E27FC236}">
                <a16:creationId xmlns:a16="http://schemas.microsoft.com/office/drawing/2014/main" id="{7F31F43C-0E65-4D71-B537-AE6113FA105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64800" y="6172200"/>
            <a:ext cx="609600" cy="522762"/>
          </a:xfrm>
          <a:prstGeom prst="rect">
            <a:avLst/>
          </a:prstGeom>
        </p:spPr>
      </p:pic>
    </p:spTree>
    <p:extLst>
      <p:ext uri="{BB962C8B-B14F-4D97-AF65-F5344CB8AC3E}">
        <p14:creationId xmlns:p14="http://schemas.microsoft.com/office/powerpoint/2010/main" val="419009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53B90-2820-4659-905A-6A07E578E831}"/>
              </a:ext>
            </a:extLst>
          </p:cNvPr>
          <p:cNvSpPr>
            <a:spLocks noGrp="1"/>
          </p:cNvSpPr>
          <p:nvPr>
            <p:ph type="title"/>
          </p:nvPr>
        </p:nvSpPr>
        <p:spPr/>
        <p:txBody>
          <a:bodyPr/>
          <a:lstStyle/>
          <a:p>
            <a:r>
              <a:rPr lang="en-US" dirty="0"/>
              <a:t>Future Economic Impact</a:t>
            </a:r>
          </a:p>
        </p:txBody>
      </p:sp>
      <p:sp>
        <p:nvSpPr>
          <p:cNvPr id="4" name="Slide Number Placeholder 3">
            <a:extLst>
              <a:ext uri="{FF2B5EF4-FFF2-40B4-BE49-F238E27FC236}">
                <a16:creationId xmlns:a16="http://schemas.microsoft.com/office/drawing/2014/main" id="{E1EB7D64-4F02-43B8-B498-AB6176953A28}"/>
              </a:ext>
            </a:extLst>
          </p:cNvPr>
          <p:cNvSpPr>
            <a:spLocks noGrp="1"/>
          </p:cNvSpPr>
          <p:nvPr>
            <p:ph type="sldNum" sz="quarter" idx="12"/>
          </p:nvPr>
        </p:nvSpPr>
        <p:spPr/>
        <p:txBody>
          <a:bodyPr/>
          <a:lstStyle/>
          <a:p>
            <a:fld id="{6E2D2B3B-882E-40F3-A32F-6DD516915044}" type="slidenum">
              <a:rPr lang="en-US" smtClean="0"/>
              <a:pPr/>
              <a:t>15</a:t>
            </a:fld>
            <a:endParaRPr lang="en-US"/>
          </a:p>
        </p:txBody>
      </p:sp>
      <p:pic>
        <p:nvPicPr>
          <p:cNvPr id="6" name="Picture 5">
            <a:extLst>
              <a:ext uri="{FF2B5EF4-FFF2-40B4-BE49-F238E27FC236}">
                <a16:creationId xmlns:a16="http://schemas.microsoft.com/office/drawing/2014/main" id="{8944E90F-8FE4-4B88-B612-50BA4994E95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64800" y="6172200"/>
            <a:ext cx="609600" cy="522762"/>
          </a:xfrm>
          <a:prstGeom prst="rect">
            <a:avLst/>
          </a:prstGeom>
        </p:spPr>
      </p:pic>
      <p:pic>
        <p:nvPicPr>
          <p:cNvPr id="5" name="Picture 4">
            <a:extLst>
              <a:ext uri="{FF2B5EF4-FFF2-40B4-BE49-F238E27FC236}">
                <a16:creationId xmlns:a16="http://schemas.microsoft.com/office/drawing/2014/main" id="{FF159566-E546-4896-9DB9-3D11CDE61D8B}"/>
              </a:ext>
            </a:extLst>
          </p:cNvPr>
          <p:cNvPicPr>
            <a:picLocks noChangeAspect="1"/>
          </p:cNvPicPr>
          <p:nvPr/>
        </p:nvPicPr>
        <p:blipFill>
          <a:blip r:embed="rId3"/>
          <a:stretch>
            <a:fillRect/>
          </a:stretch>
        </p:blipFill>
        <p:spPr>
          <a:xfrm>
            <a:off x="914400" y="1123349"/>
            <a:ext cx="7579452" cy="5460013"/>
          </a:xfrm>
          <a:prstGeom prst="rect">
            <a:avLst/>
          </a:prstGeom>
        </p:spPr>
      </p:pic>
      <p:sp>
        <p:nvSpPr>
          <p:cNvPr id="7" name="TextBox 6">
            <a:extLst>
              <a:ext uri="{FF2B5EF4-FFF2-40B4-BE49-F238E27FC236}">
                <a16:creationId xmlns:a16="http://schemas.microsoft.com/office/drawing/2014/main" id="{A2662F3F-BB7A-4DAB-B5BC-41402FC3A86C}"/>
              </a:ext>
            </a:extLst>
          </p:cNvPr>
          <p:cNvSpPr txBox="1"/>
          <p:nvPr/>
        </p:nvSpPr>
        <p:spPr>
          <a:xfrm>
            <a:off x="8595452" y="1997839"/>
            <a:ext cx="2174148" cy="2862322"/>
          </a:xfrm>
          <a:prstGeom prst="rect">
            <a:avLst/>
          </a:prstGeom>
          <a:noFill/>
          <a:ln w="19050">
            <a:solidFill>
              <a:schemeClr val="tx1"/>
            </a:solidFill>
          </a:ln>
        </p:spPr>
        <p:txBody>
          <a:bodyPr wrap="square" rtlCol="0">
            <a:spAutoFit/>
          </a:bodyPr>
          <a:lstStyle/>
          <a:p>
            <a:r>
              <a:rPr lang="en-US" dirty="0"/>
              <a:t>Every benefit dollar paid to a member results in about three dollars worth of economic impact in their community; a DC plan with the same contribution rate will cut these payments in half</a:t>
            </a:r>
          </a:p>
        </p:txBody>
      </p:sp>
    </p:spTree>
    <p:extLst>
      <p:ext uri="{BB962C8B-B14F-4D97-AF65-F5344CB8AC3E}">
        <p14:creationId xmlns:p14="http://schemas.microsoft.com/office/powerpoint/2010/main" val="6527418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31DE0-DE0D-4917-AFDB-088F56BECC3D}"/>
              </a:ext>
            </a:extLst>
          </p:cNvPr>
          <p:cNvSpPr>
            <a:spLocks noGrp="1"/>
          </p:cNvSpPr>
          <p:nvPr>
            <p:ph type="title"/>
          </p:nvPr>
        </p:nvSpPr>
        <p:spPr/>
        <p:txBody>
          <a:bodyPr/>
          <a:lstStyle/>
          <a:p>
            <a:r>
              <a:rPr lang="en-US" dirty="0"/>
              <a:t>Legislative Proposals</a:t>
            </a:r>
          </a:p>
        </p:txBody>
      </p:sp>
      <p:sp>
        <p:nvSpPr>
          <p:cNvPr id="3" name="Content Placeholder 2">
            <a:extLst>
              <a:ext uri="{FF2B5EF4-FFF2-40B4-BE49-F238E27FC236}">
                <a16:creationId xmlns:a16="http://schemas.microsoft.com/office/drawing/2014/main" id="{7AB56BB8-EA57-4568-A0D0-F21E40FDEFF6}"/>
              </a:ext>
            </a:extLst>
          </p:cNvPr>
          <p:cNvSpPr>
            <a:spLocks noGrp="1"/>
          </p:cNvSpPr>
          <p:nvPr>
            <p:ph idx="1"/>
          </p:nvPr>
        </p:nvSpPr>
        <p:spPr/>
        <p:txBody>
          <a:bodyPr/>
          <a:lstStyle/>
          <a:p>
            <a:r>
              <a:rPr lang="en-US" dirty="0"/>
              <a:t>Draft Bill No. 34 – Relating to the powers and duties of the employee benefits programs committee. Removes the following language from statute: “Any legislation enacted in contravention of this section is invalid and of no force and effect, and any benefits provided under such legislation must be reduced to the level current prior to enactment.”</a:t>
            </a:r>
          </a:p>
          <a:p>
            <a:r>
              <a:rPr lang="en-US" dirty="0"/>
              <a:t>Draft Bill No. 45 – Relating to retirement board membership and public employees retirement system contracts for health benefits coverage.</a:t>
            </a:r>
          </a:p>
          <a:p>
            <a:pPr lvl="1"/>
            <a:r>
              <a:rPr lang="en-US" dirty="0"/>
              <a:t>Removes two Board members and adds four more Legislators, for a total of 6 out of 11</a:t>
            </a:r>
          </a:p>
          <a:p>
            <a:pPr lvl="1"/>
            <a:r>
              <a:rPr lang="en-US" dirty="0"/>
              <a:t>Prohibits the Board from signing a new or renewal contract for health insurance unless the action has been “authorized” by the Legislature through the passage of </a:t>
            </a:r>
            <a:r>
              <a:rPr lang="en-US"/>
              <a:t>a bill doing so.</a:t>
            </a:r>
            <a:endParaRPr lang="en-US" dirty="0"/>
          </a:p>
          <a:p>
            <a:endParaRPr lang="en-US" dirty="0"/>
          </a:p>
        </p:txBody>
      </p:sp>
      <p:sp>
        <p:nvSpPr>
          <p:cNvPr id="4" name="Slide Number Placeholder 3">
            <a:extLst>
              <a:ext uri="{FF2B5EF4-FFF2-40B4-BE49-F238E27FC236}">
                <a16:creationId xmlns:a16="http://schemas.microsoft.com/office/drawing/2014/main" id="{9822D120-3619-477B-8FAB-BFC6664B767E}"/>
              </a:ext>
            </a:extLst>
          </p:cNvPr>
          <p:cNvSpPr>
            <a:spLocks noGrp="1"/>
          </p:cNvSpPr>
          <p:nvPr>
            <p:ph type="sldNum" sz="quarter" idx="12"/>
          </p:nvPr>
        </p:nvSpPr>
        <p:spPr/>
        <p:txBody>
          <a:bodyPr/>
          <a:lstStyle/>
          <a:p>
            <a:fld id="{6E2D2B3B-882E-40F3-A32F-6DD516915044}" type="slidenum">
              <a:rPr lang="en-US" smtClean="0"/>
              <a:pPr/>
              <a:t>16</a:t>
            </a:fld>
            <a:endParaRPr lang="en-US"/>
          </a:p>
        </p:txBody>
      </p:sp>
    </p:spTree>
    <p:extLst>
      <p:ext uri="{BB962C8B-B14F-4D97-AF65-F5344CB8AC3E}">
        <p14:creationId xmlns:p14="http://schemas.microsoft.com/office/powerpoint/2010/main" val="34741173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A746B-DFF1-4516-B9C1-FCDD9B154B15}"/>
              </a:ext>
            </a:extLst>
          </p:cNvPr>
          <p:cNvSpPr>
            <a:spLocks noGrp="1"/>
          </p:cNvSpPr>
          <p:nvPr>
            <p:ph type="title"/>
          </p:nvPr>
        </p:nvSpPr>
        <p:spPr/>
        <p:txBody>
          <a:bodyPr/>
          <a:lstStyle/>
          <a:p>
            <a:r>
              <a:rPr lang="en-US" dirty="0"/>
              <a:t>What can you do?</a:t>
            </a:r>
          </a:p>
        </p:txBody>
      </p:sp>
      <p:sp>
        <p:nvSpPr>
          <p:cNvPr id="3" name="Content Placeholder 2">
            <a:extLst>
              <a:ext uri="{FF2B5EF4-FFF2-40B4-BE49-F238E27FC236}">
                <a16:creationId xmlns:a16="http://schemas.microsoft.com/office/drawing/2014/main" id="{4BA7D87F-3102-4B3E-9A84-26BE2667DB91}"/>
              </a:ext>
            </a:extLst>
          </p:cNvPr>
          <p:cNvSpPr>
            <a:spLocks noGrp="1"/>
          </p:cNvSpPr>
          <p:nvPr>
            <p:ph idx="1"/>
          </p:nvPr>
        </p:nvSpPr>
        <p:spPr/>
        <p:txBody>
          <a:bodyPr/>
          <a:lstStyle/>
          <a:p>
            <a:r>
              <a:rPr lang="en-US" dirty="0"/>
              <a:t>Get involved</a:t>
            </a:r>
          </a:p>
          <a:p>
            <a:r>
              <a:rPr lang="en-US" dirty="0"/>
              <a:t>Talk to your local legislators - locally</a:t>
            </a:r>
          </a:p>
          <a:p>
            <a:r>
              <a:rPr lang="en-US" dirty="0"/>
              <a:t>Submit written testimony for the hearings</a:t>
            </a:r>
          </a:p>
          <a:p>
            <a:r>
              <a:rPr lang="en-US" dirty="0"/>
              <a:t>Come to the hearings in person or virtually and testify</a:t>
            </a:r>
          </a:p>
        </p:txBody>
      </p:sp>
      <p:sp>
        <p:nvSpPr>
          <p:cNvPr id="4" name="Slide Number Placeholder 3">
            <a:extLst>
              <a:ext uri="{FF2B5EF4-FFF2-40B4-BE49-F238E27FC236}">
                <a16:creationId xmlns:a16="http://schemas.microsoft.com/office/drawing/2014/main" id="{EF91AE95-53C4-4076-A3CF-A560AFDD4284}"/>
              </a:ext>
            </a:extLst>
          </p:cNvPr>
          <p:cNvSpPr>
            <a:spLocks noGrp="1"/>
          </p:cNvSpPr>
          <p:nvPr>
            <p:ph type="sldNum" sz="quarter" idx="12"/>
          </p:nvPr>
        </p:nvSpPr>
        <p:spPr/>
        <p:txBody>
          <a:bodyPr/>
          <a:lstStyle/>
          <a:p>
            <a:fld id="{6E2D2B3B-882E-40F3-A32F-6DD516915044}" type="slidenum">
              <a:rPr lang="en-US" smtClean="0"/>
              <a:pPr/>
              <a:t>17</a:t>
            </a:fld>
            <a:endParaRPr lang="en-US"/>
          </a:p>
        </p:txBody>
      </p:sp>
      <p:pic>
        <p:nvPicPr>
          <p:cNvPr id="5" name="Picture 4">
            <a:extLst>
              <a:ext uri="{FF2B5EF4-FFF2-40B4-BE49-F238E27FC236}">
                <a16:creationId xmlns:a16="http://schemas.microsoft.com/office/drawing/2014/main" id="{13B36014-93EF-4DEC-A642-586EC7DB60F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64800" y="6172200"/>
            <a:ext cx="609600" cy="522762"/>
          </a:xfrm>
          <a:prstGeom prst="rect">
            <a:avLst/>
          </a:prstGeom>
        </p:spPr>
      </p:pic>
    </p:spTree>
    <p:extLst>
      <p:ext uri="{BB962C8B-B14F-4D97-AF65-F5344CB8AC3E}">
        <p14:creationId xmlns:p14="http://schemas.microsoft.com/office/powerpoint/2010/main" val="16182603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4"/>
          <p:cNvSpPr>
            <a:spLocks noGrp="1" noChangeArrowheads="1"/>
          </p:cNvSpPr>
          <p:nvPr>
            <p:ph type="title"/>
          </p:nvPr>
        </p:nvSpPr>
        <p:spPr/>
        <p:txBody>
          <a:bodyPr vert="horz" lIns="91440" tIns="45720" rIns="91440" bIns="45720" rtlCol="0" anchor="ctr">
            <a:noAutofit/>
          </a:bodyPr>
          <a:lstStyle/>
          <a:p>
            <a:pPr algn="ctr"/>
            <a:r>
              <a:rPr lang="en-US" sz="3600" dirty="0"/>
              <a:t>Questions?</a:t>
            </a:r>
          </a:p>
        </p:txBody>
      </p:sp>
      <p:sp>
        <p:nvSpPr>
          <p:cNvPr id="2" name="Slide Number Placeholder 1"/>
          <p:cNvSpPr>
            <a:spLocks noGrp="1"/>
          </p:cNvSpPr>
          <p:nvPr>
            <p:ph type="sldNum" sz="quarter" idx="12"/>
          </p:nvPr>
        </p:nvSpPr>
        <p:spPr/>
        <p:txBody>
          <a:bodyPr/>
          <a:lstStyle/>
          <a:p>
            <a:pPr>
              <a:defRPr/>
            </a:pPr>
            <a:fld id="{606CF9FB-E90E-48C4-879A-365CD3D6586A}" type="slidenum">
              <a:rPr lang="en-US" smtClean="0">
                <a:solidFill>
                  <a:srgbClr val="5E574E"/>
                </a:solidFill>
              </a:rPr>
              <a:pPr>
                <a:defRPr/>
              </a:pPr>
              <a:t>18</a:t>
            </a:fld>
            <a:endParaRPr lang="en-US">
              <a:solidFill>
                <a:srgbClr val="5E574E"/>
              </a:solidFill>
            </a:endParaRPr>
          </a:p>
        </p:txBody>
      </p:sp>
      <p:pic>
        <p:nvPicPr>
          <p:cNvPr id="53251" name="Picture 6" descr="Question Mark : man with question on white. Isolated 3D image Stock Photo">
            <a:hlinkClick r:id="rId3"/>
          </p:cNvPr>
          <p:cNvPicPr>
            <a:picLocks noChangeAspect="1" noChangeArrowheads="1"/>
          </p:cNvPicPr>
          <p:nvPr/>
        </p:nvPicPr>
        <p:blipFill>
          <a:blip r:embed="rId4" cstate="print"/>
          <a:srcRect/>
          <a:stretch>
            <a:fillRect/>
          </a:stretch>
        </p:blipFill>
        <p:spPr bwMode="auto">
          <a:xfrm>
            <a:off x="3886200" y="1600200"/>
            <a:ext cx="2228850" cy="2971800"/>
          </a:xfrm>
          <a:prstGeom prst="rect">
            <a:avLst/>
          </a:prstGeom>
          <a:noFill/>
          <a:ln w="9525">
            <a:noFill/>
            <a:miter lim="800000"/>
            <a:headEnd/>
            <a:tailEnd/>
          </a:ln>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464800" y="6172200"/>
            <a:ext cx="609600" cy="522762"/>
          </a:xfrm>
          <a:prstGeom prst="rect">
            <a:avLst/>
          </a:prstGeom>
        </p:spPr>
      </p:pic>
      <p:sp>
        <p:nvSpPr>
          <p:cNvPr id="3" name="TextBox 2"/>
          <p:cNvSpPr txBox="1"/>
          <p:nvPr/>
        </p:nvSpPr>
        <p:spPr>
          <a:xfrm>
            <a:off x="4800600" y="4626114"/>
            <a:ext cx="3505200" cy="707886"/>
          </a:xfrm>
          <a:prstGeom prst="rect">
            <a:avLst/>
          </a:prstGeom>
          <a:noFill/>
        </p:spPr>
        <p:txBody>
          <a:bodyPr wrap="square" rtlCol="0">
            <a:spAutoFit/>
          </a:bodyPr>
          <a:lstStyle/>
          <a:p>
            <a:r>
              <a:rPr lang="en-US" sz="2000" dirty="0"/>
              <a:t>Email scottmiller@nd.gov</a:t>
            </a:r>
          </a:p>
          <a:p>
            <a:r>
              <a:rPr lang="en-US" sz="2000" dirty="0"/>
              <a:t>Call (701) 328-3901</a:t>
            </a:r>
          </a:p>
        </p:txBody>
      </p:sp>
    </p:spTree>
    <p:extLst>
      <p:ext uri="{BB962C8B-B14F-4D97-AF65-F5344CB8AC3E}">
        <p14:creationId xmlns:p14="http://schemas.microsoft.com/office/powerpoint/2010/main" val="2469915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4474D-EEC2-4678-AC04-DACCAEAC7F2E}"/>
              </a:ext>
            </a:extLst>
          </p:cNvPr>
          <p:cNvSpPr>
            <a:spLocks noGrp="1"/>
          </p:cNvSpPr>
          <p:nvPr>
            <p:ph type="title"/>
          </p:nvPr>
        </p:nvSpPr>
        <p:spPr>
          <a:xfrm>
            <a:off x="609600" y="274638"/>
            <a:ext cx="10160000" cy="1143000"/>
          </a:xfrm>
        </p:spPr>
        <p:txBody>
          <a:bodyPr/>
          <a:lstStyle/>
          <a:p>
            <a:r>
              <a:rPr lang="en-US" dirty="0"/>
              <a:t>Agenda</a:t>
            </a:r>
          </a:p>
        </p:txBody>
      </p:sp>
      <p:sp>
        <p:nvSpPr>
          <p:cNvPr id="6" name="Content Placeholder 5">
            <a:extLst>
              <a:ext uri="{FF2B5EF4-FFF2-40B4-BE49-F238E27FC236}">
                <a16:creationId xmlns:a16="http://schemas.microsoft.com/office/drawing/2014/main" id="{1FABBAC7-3505-4EF6-A310-08D73C3094DB}"/>
              </a:ext>
            </a:extLst>
          </p:cNvPr>
          <p:cNvSpPr>
            <a:spLocks noGrp="1"/>
          </p:cNvSpPr>
          <p:nvPr>
            <p:ph idx="1"/>
          </p:nvPr>
        </p:nvSpPr>
        <p:spPr/>
        <p:txBody>
          <a:bodyPr/>
          <a:lstStyle/>
          <a:p>
            <a:pPr marL="571500" indent="-457200">
              <a:buFont typeface="+mj-lt"/>
              <a:buAutoNum type="arabicPeriod"/>
            </a:pPr>
            <a:r>
              <a:rPr lang="en-US" dirty="0"/>
              <a:t>Defined Benefit and Defined Contribution plans - defined</a:t>
            </a:r>
          </a:p>
          <a:p>
            <a:pPr marL="571500" indent="-457200">
              <a:buFont typeface="+mj-lt"/>
              <a:buAutoNum type="arabicPeriod"/>
            </a:pPr>
            <a:r>
              <a:rPr lang="en-US" dirty="0"/>
              <a:t>Impact of closing the Main DB Plan</a:t>
            </a:r>
          </a:p>
          <a:p>
            <a:pPr marL="571500" indent="-457200">
              <a:buFont typeface="+mj-lt"/>
              <a:buAutoNum type="arabicPeriod"/>
            </a:pPr>
            <a:r>
              <a:rPr lang="en-US" dirty="0"/>
              <a:t>Legislative Efforts to Close the Main DB Plan</a:t>
            </a:r>
          </a:p>
          <a:p>
            <a:pPr marL="571500" indent="-457200">
              <a:buFont typeface="+mj-lt"/>
              <a:buAutoNum type="arabicPeriod"/>
            </a:pPr>
            <a:endParaRPr lang="en-US" dirty="0"/>
          </a:p>
        </p:txBody>
      </p:sp>
      <p:sp>
        <p:nvSpPr>
          <p:cNvPr id="4" name="Slide Number Placeholder 3">
            <a:extLst>
              <a:ext uri="{FF2B5EF4-FFF2-40B4-BE49-F238E27FC236}">
                <a16:creationId xmlns:a16="http://schemas.microsoft.com/office/drawing/2014/main" id="{55008C9D-6850-4EF6-966B-EC84974CF643}"/>
              </a:ext>
            </a:extLst>
          </p:cNvPr>
          <p:cNvSpPr>
            <a:spLocks noGrp="1"/>
          </p:cNvSpPr>
          <p:nvPr>
            <p:ph type="sldNum" sz="quarter" idx="12"/>
          </p:nvPr>
        </p:nvSpPr>
        <p:spPr>
          <a:xfrm>
            <a:off x="11375717" y="5648960"/>
            <a:ext cx="731520" cy="396240"/>
          </a:xfrm>
        </p:spPr>
        <p:txBody>
          <a:bodyPr/>
          <a:lstStyle/>
          <a:p>
            <a:fld id="{6E2D2B3B-882E-40F3-A32F-6DD516915044}" type="slidenum">
              <a:rPr lang="en-US" smtClean="0"/>
              <a:pPr/>
              <a:t>2</a:t>
            </a:fld>
            <a:endParaRPr lang="en-US"/>
          </a:p>
        </p:txBody>
      </p:sp>
      <p:pic>
        <p:nvPicPr>
          <p:cNvPr id="9" name="Picture 8">
            <a:extLst>
              <a:ext uri="{FF2B5EF4-FFF2-40B4-BE49-F238E27FC236}">
                <a16:creationId xmlns:a16="http://schemas.microsoft.com/office/drawing/2014/main" id="{4F07D839-F055-48F8-A770-FDF4013B176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64800" y="6172200"/>
            <a:ext cx="609600" cy="522762"/>
          </a:xfrm>
          <a:prstGeom prst="rect">
            <a:avLst/>
          </a:prstGeom>
        </p:spPr>
      </p:pic>
    </p:spTree>
    <p:extLst>
      <p:ext uri="{BB962C8B-B14F-4D97-AF65-F5344CB8AC3E}">
        <p14:creationId xmlns:p14="http://schemas.microsoft.com/office/powerpoint/2010/main" val="3993216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D8B58-E70C-4F85-9213-C2AFCF5C8BC7}"/>
              </a:ext>
            </a:extLst>
          </p:cNvPr>
          <p:cNvSpPr>
            <a:spLocks noGrp="1"/>
          </p:cNvSpPr>
          <p:nvPr>
            <p:ph type="title"/>
          </p:nvPr>
        </p:nvSpPr>
        <p:spPr/>
        <p:txBody>
          <a:bodyPr/>
          <a:lstStyle/>
          <a:p>
            <a:r>
              <a:rPr lang="en-US" dirty="0"/>
              <a:t>Defined Benefit Plans</a:t>
            </a:r>
          </a:p>
        </p:txBody>
      </p:sp>
      <p:sp>
        <p:nvSpPr>
          <p:cNvPr id="4" name="Slide Number Placeholder 3">
            <a:extLst>
              <a:ext uri="{FF2B5EF4-FFF2-40B4-BE49-F238E27FC236}">
                <a16:creationId xmlns:a16="http://schemas.microsoft.com/office/drawing/2014/main" id="{AE988849-9B3C-4B7E-99EE-313FDBF7AF76}"/>
              </a:ext>
            </a:extLst>
          </p:cNvPr>
          <p:cNvSpPr>
            <a:spLocks noGrp="1"/>
          </p:cNvSpPr>
          <p:nvPr>
            <p:ph type="sldNum" sz="quarter" idx="12"/>
          </p:nvPr>
        </p:nvSpPr>
        <p:spPr/>
        <p:txBody>
          <a:bodyPr/>
          <a:lstStyle/>
          <a:p>
            <a:fld id="{6E2D2B3B-882E-40F3-A32F-6DD516915044}" type="slidenum">
              <a:rPr lang="en-US" smtClean="0"/>
              <a:pPr/>
              <a:t>3</a:t>
            </a:fld>
            <a:endParaRPr lang="en-US"/>
          </a:p>
        </p:txBody>
      </p:sp>
      <p:pic>
        <p:nvPicPr>
          <p:cNvPr id="5" name="Picture 4">
            <a:extLst>
              <a:ext uri="{FF2B5EF4-FFF2-40B4-BE49-F238E27FC236}">
                <a16:creationId xmlns:a16="http://schemas.microsoft.com/office/drawing/2014/main" id="{9529B331-C1C1-4D98-A126-150FAB5281F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64800" y="6172200"/>
            <a:ext cx="609600" cy="522762"/>
          </a:xfrm>
          <a:prstGeom prst="rect">
            <a:avLst/>
          </a:prstGeom>
        </p:spPr>
      </p:pic>
      <p:sp>
        <p:nvSpPr>
          <p:cNvPr id="6" name="Content Placeholder 5">
            <a:extLst>
              <a:ext uri="{FF2B5EF4-FFF2-40B4-BE49-F238E27FC236}">
                <a16:creationId xmlns:a16="http://schemas.microsoft.com/office/drawing/2014/main" id="{8222395A-6ED1-4C14-A98F-DDC6747DD617}"/>
              </a:ext>
            </a:extLst>
          </p:cNvPr>
          <p:cNvSpPr>
            <a:spLocks noGrp="1"/>
          </p:cNvSpPr>
          <p:nvPr>
            <p:ph idx="1"/>
          </p:nvPr>
        </p:nvSpPr>
        <p:spPr>
          <a:xfrm>
            <a:off x="609600" y="1371600"/>
            <a:ext cx="10160000" cy="5211762"/>
          </a:xfrm>
        </p:spPr>
        <p:txBody>
          <a:bodyPr>
            <a:normAutofit/>
          </a:bodyPr>
          <a:lstStyle/>
          <a:p>
            <a:r>
              <a:rPr lang="en-US" dirty="0"/>
              <a:t>Retirement benefit formula is defined in statute: </a:t>
            </a:r>
          </a:p>
          <a:p>
            <a:endParaRPr lang="en-US" dirty="0"/>
          </a:p>
          <a:p>
            <a:endParaRPr lang="en-US" dirty="0"/>
          </a:p>
          <a:p>
            <a:r>
              <a:rPr lang="en-US" dirty="0"/>
              <a:t>That is a guaranteed lifetime benefit for the member and possibly their spouse</a:t>
            </a:r>
          </a:p>
          <a:p>
            <a:r>
              <a:rPr lang="en-US" dirty="0"/>
              <a:t>Average Main PERS DB/Hybrid plan benefit is $1,343/month, or $16,116/year</a:t>
            </a:r>
          </a:p>
          <a:p>
            <a:r>
              <a:rPr lang="en-US" dirty="0"/>
              <a:t>Every dollar of taxpayer money contributed to our Main PERS DB/Hybrid plan generates approximately $7 in economic benefit</a:t>
            </a:r>
          </a:p>
          <a:p>
            <a:r>
              <a:rPr lang="en-US" dirty="0">
                <a:highlight>
                  <a:srgbClr val="FFFF00"/>
                </a:highlight>
              </a:rPr>
              <a:t>An “Efficient use of taxpayer dollars” – Milliman presentation to the Interim Legislative Retirement Committee, April 11, 2022</a:t>
            </a:r>
          </a:p>
          <a:p>
            <a:r>
              <a:rPr lang="en-US" dirty="0"/>
              <a:t>Many people think that the employer (state/political subdivision) suffers all the risk in a Defined Benefit Plan – history has shown this is not the case</a:t>
            </a:r>
          </a:p>
          <a:p>
            <a:pPr lvl="1"/>
            <a:r>
              <a:rPr lang="en-US" dirty="0"/>
              <a:t>Employee contribution increases</a:t>
            </a:r>
          </a:p>
          <a:p>
            <a:pPr lvl="1"/>
            <a:r>
              <a:rPr lang="en-US" dirty="0"/>
              <a:t>Reduced benefits for new employees</a:t>
            </a:r>
          </a:p>
        </p:txBody>
      </p:sp>
      <p:sp>
        <p:nvSpPr>
          <p:cNvPr id="3" name="TextBox 2">
            <a:extLst>
              <a:ext uri="{FF2B5EF4-FFF2-40B4-BE49-F238E27FC236}">
                <a16:creationId xmlns:a16="http://schemas.microsoft.com/office/drawing/2014/main" id="{7CDBFEB5-D53B-4F92-A603-EF7CA17A35DD}"/>
              </a:ext>
            </a:extLst>
          </p:cNvPr>
          <p:cNvSpPr txBox="1"/>
          <p:nvPr/>
        </p:nvSpPr>
        <p:spPr>
          <a:xfrm>
            <a:off x="304800" y="1872448"/>
            <a:ext cx="10591800" cy="523220"/>
          </a:xfrm>
          <a:prstGeom prst="rect">
            <a:avLst/>
          </a:prstGeom>
          <a:noFill/>
          <a:ln w="19050">
            <a:solidFill>
              <a:schemeClr val="tx1"/>
            </a:solidFill>
          </a:ln>
        </p:spPr>
        <p:txBody>
          <a:bodyPr wrap="square" rtlCol="0">
            <a:spAutoFit/>
          </a:bodyPr>
          <a:lstStyle/>
          <a:p>
            <a:r>
              <a:rPr lang="en-US" dirty="0"/>
              <a:t> </a:t>
            </a:r>
            <a:r>
              <a:rPr lang="en-US" sz="2800" dirty="0"/>
              <a:t>Years of Service X Final Average Salary X Multiplier = Single Life Benefit</a:t>
            </a:r>
          </a:p>
        </p:txBody>
      </p:sp>
    </p:spTree>
    <p:extLst>
      <p:ext uri="{BB962C8B-B14F-4D97-AF65-F5344CB8AC3E}">
        <p14:creationId xmlns:p14="http://schemas.microsoft.com/office/powerpoint/2010/main" val="323117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40313-33A0-479A-B336-FBB3C0E98FD0}"/>
              </a:ext>
            </a:extLst>
          </p:cNvPr>
          <p:cNvSpPr>
            <a:spLocks noGrp="1"/>
          </p:cNvSpPr>
          <p:nvPr>
            <p:ph type="title"/>
          </p:nvPr>
        </p:nvSpPr>
        <p:spPr>
          <a:xfrm>
            <a:off x="609600" y="274638"/>
            <a:ext cx="10287000" cy="1143000"/>
          </a:xfrm>
        </p:spPr>
        <p:txBody>
          <a:bodyPr/>
          <a:lstStyle/>
          <a:p>
            <a:r>
              <a:rPr lang="en-US" sz="4400" dirty="0"/>
              <a:t>Contribution Increases &amp; Benefit Reductions</a:t>
            </a:r>
          </a:p>
        </p:txBody>
      </p:sp>
      <p:sp>
        <p:nvSpPr>
          <p:cNvPr id="4" name="Slide Number Placeholder 3">
            <a:extLst>
              <a:ext uri="{FF2B5EF4-FFF2-40B4-BE49-F238E27FC236}">
                <a16:creationId xmlns:a16="http://schemas.microsoft.com/office/drawing/2014/main" id="{5BD3FA9D-DC8A-44DB-8A9C-9B5B1624EE2A}"/>
              </a:ext>
            </a:extLst>
          </p:cNvPr>
          <p:cNvSpPr>
            <a:spLocks noGrp="1"/>
          </p:cNvSpPr>
          <p:nvPr>
            <p:ph type="sldNum" sz="quarter" idx="12"/>
          </p:nvPr>
        </p:nvSpPr>
        <p:spPr/>
        <p:txBody>
          <a:bodyPr/>
          <a:lstStyle/>
          <a:p>
            <a:fld id="{6E2D2B3B-882E-40F3-A32F-6DD516915044}" type="slidenum">
              <a:rPr lang="en-US" smtClean="0"/>
              <a:pPr/>
              <a:t>4</a:t>
            </a:fld>
            <a:endParaRPr lang="en-US"/>
          </a:p>
        </p:txBody>
      </p:sp>
      <p:sp>
        <p:nvSpPr>
          <p:cNvPr id="5" name="Arrow: Right 4">
            <a:extLst>
              <a:ext uri="{FF2B5EF4-FFF2-40B4-BE49-F238E27FC236}">
                <a16:creationId xmlns:a16="http://schemas.microsoft.com/office/drawing/2014/main" id="{D9757020-3A13-409E-AB45-EAB3B408206F}"/>
              </a:ext>
            </a:extLst>
          </p:cNvPr>
          <p:cNvSpPr/>
          <p:nvPr/>
        </p:nvSpPr>
        <p:spPr>
          <a:xfrm>
            <a:off x="4448423" y="1998909"/>
            <a:ext cx="978408" cy="484632"/>
          </a:xfrm>
          <a:prstGeom prst="rightArrow">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1% Cont.</a:t>
            </a:r>
          </a:p>
        </p:txBody>
      </p:sp>
      <p:sp>
        <p:nvSpPr>
          <p:cNvPr id="12" name="TextBox 11">
            <a:extLst>
              <a:ext uri="{FF2B5EF4-FFF2-40B4-BE49-F238E27FC236}">
                <a16:creationId xmlns:a16="http://schemas.microsoft.com/office/drawing/2014/main" id="{FDD0B78E-ACED-40C4-B404-78642A400A7C}"/>
              </a:ext>
            </a:extLst>
          </p:cNvPr>
          <p:cNvSpPr txBox="1"/>
          <p:nvPr/>
        </p:nvSpPr>
        <p:spPr>
          <a:xfrm>
            <a:off x="1712214" y="1569355"/>
            <a:ext cx="1339596" cy="369332"/>
          </a:xfrm>
          <a:prstGeom prst="rect">
            <a:avLst/>
          </a:prstGeom>
          <a:noFill/>
          <a:ln w="19050">
            <a:solidFill>
              <a:schemeClr val="bg2">
                <a:lumMod val="75000"/>
              </a:schemeClr>
            </a:solidFill>
          </a:ln>
        </p:spPr>
        <p:txBody>
          <a:bodyPr wrap="square" rtlCol="0">
            <a:spAutoFit/>
          </a:bodyPr>
          <a:lstStyle/>
          <a:p>
            <a:r>
              <a:rPr lang="en-US" dirty="0"/>
              <a:t>Employees:</a:t>
            </a:r>
          </a:p>
        </p:txBody>
      </p:sp>
      <p:sp>
        <p:nvSpPr>
          <p:cNvPr id="13" name="TextBox 12">
            <a:extLst>
              <a:ext uri="{FF2B5EF4-FFF2-40B4-BE49-F238E27FC236}">
                <a16:creationId xmlns:a16="http://schemas.microsoft.com/office/drawing/2014/main" id="{E10FD128-B4B1-406E-A893-7AE0A3627E32}"/>
              </a:ext>
            </a:extLst>
          </p:cNvPr>
          <p:cNvSpPr txBox="1"/>
          <p:nvPr/>
        </p:nvSpPr>
        <p:spPr>
          <a:xfrm>
            <a:off x="1712214" y="4619109"/>
            <a:ext cx="1339596" cy="369332"/>
          </a:xfrm>
          <a:prstGeom prst="rect">
            <a:avLst/>
          </a:prstGeom>
          <a:noFill/>
          <a:ln w="19050">
            <a:solidFill>
              <a:schemeClr val="bg2">
                <a:lumMod val="75000"/>
              </a:schemeClr>
            </a:solidFill>
          </a:ln>
        </p:spPr>
        <p:txBody>
          <a:bodyPr wrap="square" rtlCol="0">
            <a:spAutoFit/>
          </a:bodyPr>
          <a:lstStyle/>
          <a:p>
            <a:r>
              <a:rPr lang="en-US" dirty="0"/>
              <a:t>Employers:</a:t>
            </a:r>
          </a:p>
        </p:txBody>
      </p:sp>
      <p:sp>
        <p:nvSpPr>
          <p:cNvPr id="14" name="Arrow: Right 13">
            <a:extLst>
              <a:ext uri="{FF2B5EF4-FFF2-40B4-BE49-F238E27FC236}">
                <a16:creationId xmlns:a16="http://schemas.microsoft.com/office/drawing/2014/main" id="{76B717BD-038F-459A-A3E8-B99018C1B3D4}"/>
              </a:ext>
            </a:extLst>
          </p:cNvPr>
          <p:cNvSpPr/>
          <p:nvPr/>
        </p:nvSpPr>
        <p:spPr>
          <a:xfrm>
            <a:off x="3465576" y="1514277"/>
            <a:ext cx="978408" cy="484632"/>
          </a:xfrm>
          <a:prstGeom prst="rightArrow">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1% Cont.</a:t>
            </a:r>
          </a:p>
        </p:txBody>
      </p:sp>
      <p:sp>
        <p:nvSpPr>
          <p:cNvPr id="15" name="Arrow: Right 14">
            <a:extLst>
              <a:ext uri="{FF2B5EF4-FFF2-40B4-BE49-F238E27FC236}">
                <a16:creationId xmlns:a16="http://schemas.microsoft.com/office/drawing/2014/main" id="{3C0B6077-D33D-4E19-947E-8E620258AA5B}"/>
              </a:ext>
            </a:extLst>
          </p:cNvPr>
          <p:cNvSpPr/>
          <p:nvPr/>
        </p:nvSpPr>
        <p:spPr>
          <a:xfrm>
            <a:off x="6400799" y="2944368"/>
            <a:ext cx="1986409" cy="484632"/>
          </a:xfrm>
          <a:prstGeom prst="rightArrow">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1.95% Bene. Red.</a:t>
            </a:r>
          </a:p>
        </p:txBody>
      </p:sp>
      <p:sp>
        <p:nvSpPr>
          <p:cNvPr id="16" name="Arrow: Right 15">
            <a:extLst>
              <a:ext uri="{FF2B5EF4-FFF2-40B4-BE49-F238E27FC236}">
                <a16:creationId xmlns:a16="http://schemas.microsoft.com/office/drawing/2014/main" id="{5F358B96-472C-4865-A202-62FD2BCC39D5}"/>
              </a:ext>
            </a:extLst>
          </p:cNvPr>
          <p:cNvSpPr/>
          <p:nvPr/>
        </p:nvSpPr>
        <p:spPr>
          <a:xfrm>
            <a:off x="4448423" y="5046091"/>
            <a:ext cx="978408" cy="484632"/>
          </a:xfrm>
          <a:prstGeom prst="rightArrow">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1% Cont.</a:t>
            </a:r>
          </a:p>
        </p:txBody>
      </p:sp>
      <p:sp>
        <p:nvSpPr>
          <p:cNvPr id="17" name="Arrow: Right 16">
            <a:extLst>
              <a:ext uri="{FF2B5EF4-FFF2-40B4-BE49-F238E27FC236}">
                <a16:creationId xmlns:a16="http://schemas.microsoft.com/office/drawing/2014/main" id="{853471BF-CF1E-49EE-A54C-647CAF5A4FC9}"/>
              </a:ext>
            </a:extLst>
          </p:cNvPr>
          <p:cNvSpPr/>
          <p:nvPr/>
        </p:nvSpPr>
        <p:spPr>
          <a:xfrm>
            <a:off x="3465576" y="4561459"/>
            <a:ext cx="978408" cy="484632"/>
          </a:xfrm>
          <a:prstGeom prst="rightArrow">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1% Cont.</a:t>
            </a:r>
          </a:p>
        </p:txBody>
      </p:sp>
      <p:sp>
        <p:nvSpPr>
          <p:cNvPr id="18" name="Arrow: Right 17">
            <a:extLst>
              <a:ext uri="{FF2B5EF4-FFF2-40B4-BE49-F238E27FC236}">
                <a16:creationId xmlns:a16="http://schemas.microsoft.com/office/drawing/2014/main" id="{3CA8B9B3-C74D-4EB7-AF3D-C659E3FEFA91}"/>
              </a:ext>
            </a:extLst>
          </p:cNvPr>
          <p:cNvSpPr/>
          <p:nvPr/>
        </p:nvSpPr>
        <p:spPr>
          <a:xfrm>
            <a:off x="5422392" y="5475312"/>
            <a:ext cx="978408" cy="516444"/>
          </a:xfrm>
          <a:prstGeom prst="rightArrow">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1% Cont.</a:t>
            </a:r>
          </a:p>
        </p:txBody>
      </p:sp>
      <p:sp>
        <p:nvSpPr>
          <p:cNvPr id="19" name="Arrow: Right 18">
            <a:extLst>
              <a:ext uri="{FF2B5EF4-FFF2-40B4-BE49-F238E27FC236}">
                <a16:creationId xmlns:a16="http://schemas.microsoft.com/office/drawing/2014/main" id="{CAAE82BF-F9E3-4574-BD4A-E3FA59E5523C}"/>
              </a:ext>
            </a:extLst>
          </p:cNvPr>
          <p:cNvSpPr/>
          <p:nvPr/>
        </p:nvSpPr>
        <p:spPr>
          <a:xfrm>
            <a:off x="5422392" y="2460057"/>
            <a:ext cx="978408" cy="484632"/>
          </a:xfrm>
          <a:prstGeom prst="rightArrow">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1% Cont.</a:t>
            </a:r>
          </a:p>
        </p:txBody>
      </p:sp>
      <p:sp>
        <p:nvSpPr>
          <p:cNvPr id="20" name="TextBox 19">
            <a:extLst>
              <a:ext uri="{FF2B5EF4-FFF2-40B4-BE49-F238E27FC236}">
                <a16:creationId xmlns:a16="http://schemas.microsoft.com/office/drawing/2014/main" id="{90F1B372-A86D-4180-BBCA-1B59D0ECA364}"/>
              </a:ext>
            </a:extLst>
          </p:cNvPr>
          <p:cNvSpPr txBox="1"/>
          <p:nvPr/>
        </p:nvSpPr>
        <p:spPr>
          <a:xfrm>
            <a:off x="8534563" y="2868274"/>
            <a:ext cx="1319814" cy="646331"/>
          </a:xfrm>
          <a:prstGeom prst="rect">
            <a:avLst/>
          </a:prstGeom>
          <a:noFill/>
          <a:ln w="19050">
            <a:solidFill>
              <a:schemeClr val="bg2">
                <a:lumMod val="75000"/>
              </a:schemeClr>
            </a:solidFill>
          </a:ln>
        </p:spPr>
        <p:txBody>
          <a:bodyPr wrap="square" rtlCol="0">
            <a:spAutoFit/>
          </a:bodyPr>
          <a:lstStyle/>
          <a:p>
            <a:r>
              <a:rPr lang="en-US" b="1" dirty="0"/>
              <a:t>Employees:4.95% Total</a:t>
            </a:r>
          </a:p>
        </p:txBody>
      </p:sp>
      <p:sp>
        <p:nvSpPr>
          <p:cNvPr id="21" name="TextBox 20">
            <a:extLst>
              <a:ext uri="{FF2B5EF4-FFF2-40B4-BE49-F238E27FC236}">
                <a16:creationId xmlns:a16="http://schemas.microsoft.com/office/drawing/2014/main" id="{D410BF37-9C97-415F-B4CC-1BA3E7EDF47C}"/>
              </a:ext>
            </a:extLst>
          </p:cNvPr>
          <p:cNvSpPr txBox="1"/>
          <p:nvPr/>
        </p:nvSpPr>
        <p:spPr>
          <a:xfrm>
            <a:off x="8534563" y="5410370"/>
            <a:ext cx="1319814" cy="646331"/>
          </a:xfrm>
          <a:prstGeom prst="rect">
            <a:avLst/>
          </a:prstGeom>
          <a:noFill/>
          <a:ln w="19050">
            <a:solidFill>
              <a:schemeClr val="bg2">
                <a:lumMod val="75000"/>
              </a:schemeClr>
            </a:solidFill>
          </a:ln>
        </p:spPr>
        <p:txBody>
          <a:bodyPr wrap="square" rtlCol="0">
            <a:spAutoFit/>
          </a:bodyPr>
          <a:lstStyle/>
          <a:p>
            <a:r>
              <a:rPr lang="en-US" b="1" dirty="0"/>
              <a:t>Employers:3.0% Total</a:t>
            </a:r>
          </a:p>
        </p:txBody>
      </p:sp>
      <p:sp>
        <p:nvSpPr>
          <p:cNvPr id="22" name="TextBox 21">
            <a:extLst>
              <a:ext uri="{FF2B5EF4-FFF2-40B4-BE49-F238E27FC236}">
                <a16:creationId xmlns:a16="http://schemas.microsoft.com/office/drawing/2014/main" id="{A2ED8434-7B98-42BE-8475-D083BEECC10C}"/>
              </a:ext>
            </a:extLst>
          </p:cNvPr>
          <p:cNvSpPr txBox="1"/>
          <p:nvPr/>
        </p:nvSpPr>
        <p:spPr>
          <a:xfrm>
            <a:off x="3622415" y="6088017"/>
            <a:ext cx="2630424" cy="646331"/>
          </a:xfrm>
          <a:prstGeom prst="rect">
            <a:avLst/>
          </a:prstGeom>
          <a:noFill/>
          <a:ln w="19050">
            <a:solidFill>
              <a:schemeClr val="bg2">
                <a:lumMod val="75000"/>
              </a:schemeClr>
            </a:solidFill>
          </a:ln>
        </p:spPr>
        <p:txBody>
          <a:bodyPr wrap="square" rtlCol="0">
            <a:spAutoFit/>
          </a:bodyPr>
          <a:lstStyle/>
          <a:p>
            <a:r>
              <a:rPr lang="en-US" dirty="0"/>
              <a:t>3/4ths of the 4-Year “Shared Recovery Plan”</a:t>
            </a:r>
          </a:p>
        </p:txBody>
      </p:sp>
      <p:sp>
        <p:nvSpPr>
          <p:cNvPr id="24" name="TextBox 23">
            <a:extLst>
              <a:ext uri="{FF2B5EF4-FFF2-40B4-BE49-F238E27FC236}">
                <a16:creationId xmlns:a16="http://schemas.microsoft.com/office/drawing/2014/main" id="{E4F5E6F6-F7B9-4E3E-AD33-445B67605572}"/>
              </a:ext>
            </a:extLst>
          </p:cNvPr>
          <p:cNvSpPr txBox="1"/>
          <p:nvPr/>
        </p:nvSpPr>
        <p:spPr>
          <a:xfrm>
            <a:off x="6701160" y="1938687"/>
            <a:ext cx="1347218" cy="923330"/>
          </a:xfrm>
          <a:prstGeom prst="rect">
            <a:avLst/>
          </a:prstGeom>
          <a:noFill/>
          <a:ln w="19050">
            <a:solidFill>
              <a:srgbClr val="FF0000"/>
            </a:solidFill>
          </a:ln>
        </p:spPr>
        <p:txBody>
          <a:bodyPr wrap="square" rtlCol="0">
            <a:spAutoFit/>
          </a:bodyPr>
          <a:lstStyle/>
          <a:p>
            <a:r>
              <a:rPr lang="en-US" dirty="0"/>
              <a:t>Employee Benefit Reductions</a:t>
            </a:r>
          </a:p>
        </p:txBody>
      </p:sp>
      <p:sp>
        <p:nvSpPr>
          <p:cNvPr id="25" name="Oval 24">
            <a:extLst>
              <a:ext uri="{FF2B5EF4-FFF2-40B4-BE49-F238E27FC236}">
                <a16:creationId xmlns:a16="http://schemas.microsoft.com/office/drawing/2014/main" id="{89CF810C-0964-41AB-A2FD-202BFBA922DF}"/>
              </a:ext>
            </a:extLst>
          </p:cNvPr>
          <p:cNvSpPr/>
          <p:nvPr/>
        </p:nvSpPr>
        <p:spPr>
          <a:xfrm>
            <a:off x="6436310" y="5475312"/>
            <a:ext cx="1950897" cy="51644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B1F4D100-1545-4CB8-BD45-2BC7F059F4FA}"/>
              </a:ext>
            </a:extLst>
          </p:cNvPr>
          <p:cNvSpPr/>
          <p:nvPr/>
        </p:nvSpPr>
        <p:spPr>
          <a:xfrm>
            <a:off x="3494562" y="3707634"/>
            <a:ext cx="958847" cy="36651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2011</a:t>
            </a:r>
          </a:p>
        </p:txBody>
      </p:sp>
      <p:sp>
        <p:nvSpPr>
          <p:cNvPr id="29" name="Rectangle 28">
            <a:extLst>
              <a:ext uri="{FF2B5EF4-FFF2-40B4-BE49-F238E27FC236}">
                <a16:creationId xmlns:a16="http://schemas.microsoft.com/office/drawing/2014/main" id="{15968924-E3B9-48A5-8B7C-99C9D4D4C36A}"/>
              </a:ext>
            </a:extLst>
          </p:cNvPr>
          <p:cNvSpPr/>
          <p:nvPr/>
        </p:nvSpPr>
        <p:spPr>
          <a:xfrm>
            <a:off x="4461162" y="3710866"/>
            <a:ext cx="978408" cy="35995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2012</a:t>
            </a:r>
          </a:p>
        </p:txBody>
      </p:sp>
      <p:sp>
        <p:nvSpPr>
          <p:cNvPr id="30" name="Rectangle 29">
            <a:extLst>
              <a:ext uri="{FF2B5EF4-FFF2-40B4-BE49-F238E27FC236}">
                <a16:creationId xmlns:a16="http://schemas.microsoft.com/office/drawing/2014/main" id="{C09B8519-DAE5-4516-96CE-549D77DF3560}"/>
              </a:ext>
            </a:extLst>
          </p:cNvPr>
          <p:cNvSpPr/>
          <p:nvPr/>
        </p:nvSpPr>
        <p:spPr>
          <a:xfrm>
            <a:off x="5437188" y="3711957"/>
            <a:ext cx="978408" cy="36651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2013</a:t>
            </a:r>
          </a:p>
        </p:txBody>
      </p:sp>
      <p:sp>
        <p:nvSpPr>
          <p:cNvPr id="31" name="Rectangle 30">
            <a:extLst>
              <a:ext uri="{FF2B5EF4-FFF2-40B4-BE49-F238E27FC236}">
                <a16:creationId xmlns:a16="http://schemas.microsoft.com/office/drawing/2014/main" id="{24858EBA-FA51-47BE-B51D-84364C34345B}"/>
              </a:ext>
            </a:extLst>
          </p:cNvPr>
          <p:cNvSpPr/>
          <p:nvPr/>
        </p:nvSpPr>
        <p:spPr>
          <a:xfrm>
            <a:off x="6432775" y="3712299"/>
            <a:ext cx="978408" cy="36651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2017</a:t>
            </a:r>
          </a:p>
        </p:txBody>
      </p:sp>
      <p:sp>
        <p:nvSpPr>
          <p:cNvPr id="32" name="Rectangle 31">
            <a:extLst>
              <a:ext uri="{FF2B5EF4-FFF2-40B4-BE49-F238E27FC236}">
                <a16:creationId xmlns:a16="http://schemas.microsoft.com/office/drawing/2014/main" id="{2CC2CA97-3FA5-4566-B73C-80C76652B2B8}"/>
              </a:ext>
            </a:extLst>
          </p:cNvPr>
          <p:cNvSpPr/>
          <p:nvPr/>
        </p:nvSpPr>
        <p:spPr>
          <a:xfrm>
            <a:off x="7408801" y="3710865"/>
            <a:ext cx="978408" cy="3599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2019</a:t>
            </a:r>
          </a:p>
        </p:txBody>
      </p:sp>
      <p:pic>
        <p:nvPicPr>
          <p:cNvPr id="33" name="Picture 32">
            <a:extLst>
              <a:ext uri="{FF2B5EF4-FFF2-40B4-BE49-F238E27FC236}">
                <a16:creationId xmlns:a16="http://schemas.microsoft.com/office/drawing/2014/main" id="{75D83F20-0B48-4ECC-AF60-4D7A75B5B69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87000" y="6139419"/>
            <a:ext cx="609600" cy="522762"/>
          </a:xfrm>
          <a:prstGeom prst="rect">
            <a:avLst/>
          </a:prstGeom>
        </p:spPr>
      </p:pic>
    </p:spTree>
    <p:extLst>
      <p:ext uri="{BB962C8B-B14F-4D97-AF65-F5344CB8AC3E}">
        <p14:creationId xmlns:p14="http://schemas.microsoft.com/office/powerpoint/2010/main" val="2749783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F7B2B-B242-445C-8941-B7ECD963EB84}"/>
              </a:ext>
            </a:extLst>
          </p:cNvPr>
          <p:cNvSpPr>
            <a:spLocks noGrp="1"/>
          </p:cNvSpPr>
          <p:nvPr>
            <p:ph type="title"/>
          </p:nvPr>
        </p:nvSpPr>
        <p:spPr/>
        <p:txBody>
          <a:bodyPr/>
          <a:lstStyle/>
          <a:p>
            <a:r>
              <a:rPr lang="en-US" dirty="0"/>
              <a:t>Defined Benefit Plan Status</a:t>
            </a:r>
          </a:p>
        </p:txBody>
      </p:sp>
      <p:pic>
        <p:nvPicPr>
          <p:cNvPr id="6" name="Content Placeholder 5">
            <a:extLst>
              <a:ext uri="{FF2B5EF4-FFF2-40B4-BE49-F238E27FC236}">
                <a16:creationId xmlns:a16="http://schemas.microsoft.com/office/drawing/2014/main" id="{579C56EC-CE48-4CEC-86F3-68DD511542B0}"/>
              </a:ext>
            </a:extLst>
          </p:cNvPr>
          <p:cNvPicPr>
            <a:picLocks noGrp="1" noChangeAspect="1"/>
          </p:cNvPicPr>
          <p:nvPr>
            <p:ph idx="1"/>
          </p:nvPr>
        </p:nvPicPr>
        <p:blipFill>
          <a:blip r:embed="rId2"/>
          <a:stretch>
            <a:fillRect/>
          </a:stretch>
        </p:blipFill>
        <p:spPr>
          <a:xfrm>
            <a:off x="1372352" y="1417638"/>
            <a:ext cx="8914648" cy="5333330"/>
          </a:xfrm>
        </p:spPr>
      </p:pic>
      <p:sp>
        <p:nvSpPr>
          <p:cNvPr id="4" name="Slide Number Placeholder 3">
            <a:extLst>
              <a:ext uri="{FF2B5EF4-FFF2-40B4-BE49-F238E27FC236}">
                <a16:creationId xmlns:a16="http://schemas.microsoft.com/office/drawing/2014/main" id="{5F674FE4-66A6-4250-A948-E39236051D47}"/>
              </a:ext>
            </a:extLst>
          </p:cNvPr>
          <p:cNvSpPr>
            <a:spLocks noGrp="1"/>
          </p:cNvSpPr>
          <p:nvPr>
            <p:ph type="sldNum" sz="quarter" idx="12"/>
          </p:nvPr>
        </p:nvSpPr>
        <p:spPr/>
        <p:txBody>
          <a:bodyPr/>
          <a:lstStyle/>
          <a:p>
            <a:fld id="{6E2D2B3B-882E-40F3-A32F-6DD516915044}" type="slidenum">
              <a:rPr lang="en-US" smtClean="0"/>
              <a:pPr/>
              <a:t>5</a:t>
            </a:fld>
            <a:endParaRPr lang="en-US"/>
          </a:p>
        </p:txBody>
      </p:sp>
      <p:pic>
        <p:nvPicPr>
          <p:cNvPr id="7" name="Picture 6">
            <a:extLst>
              <a:ext uri="{FF2B5EF4-FFF2-40B4-BE49-F238E27FC236}">
                <a16:creationId xmlns:a16="http://schemas.microsoft.com/office/drawing/2014/main" id="{1E9B20BD-A334-4880-929D-2B279E32E00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87000" y="6139419"/>
            <a:ext cx="609600" cy="522762"/>
          </a:xfrm>
          <a:prstGeom prst="rect">
            <a:avLst/>
          </a:prstGeom>
        </p:spPr>
      </p:pic>
    </p:spTree>
    <p:extLst>
      <p:ext uri="{BB962C8B-B14F-4D97-AF65-F5344CB8AC3E}">
        <p14:creationId xmlns:p14="http://schemas.microsoft.com/office/powerpoint/2010/main" val="2337534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54953-56B9-415A-9E31-C963E0503964}"/>
              </a:ext>
            </a:extLst>
          </p:cNvPr>
          <p:cNvSpPr>
            <a:spLocks noGrp="1"/>
          </p:cNvSpPr>
          <p:nvPr>
            <p:ph type="title"/>
          </p:nvPr>
        </p:nvSpPr>
        <p:spPr>
          <a:xfrm>
            <a:off x="609600" y="274638"/>
            <a:ext cx="10160000" cy="1143000"/>
          </a:xfrm>
        </p:spPr>
        <p:txBody>
          <a:bodyPr/>
          <a:lstStyle/>
          <a:p>
            <a:r>
              <a:rPr lang="en-US" dirty="0"/>
              <a:t>Defined Contribution Plans</a:t>
            </a:r>
          </a:p>
        </p:txBody>
      </p:sp>
      <p:sp>
        <p:nvSpPr>
          <p:cNvPr id="7" name="Content Placeholder 6">
            <a:extLst>
              <a:ext uri="{FF2B5EF4-FFF2-40B4-BE49-F238E27FC236}">
                <a16:creationId xmlns:a16="http://schemas.microsoft.com/office/drawing/2014/main" id="{C90AF1AD-BF5E-423A-8065-DC552799D559}"/>
              </a:ext>
            </a:extLst>
          </p:cNvPr>
          <p:cNvSpPr>
            <a:spLocks noGrp="1"/>
          </p:cNvSpPr>
          <p:nvPr>
            <p:ph idx="1"/>
          </p:nvPr>
        </p:nvSpPr>
        <p:spPr>
          <a:xfrm>
            <a:off x="609600" y="1417638"/>
            <a:ext cx="10160000" cy="5165724"/>
          </a:xfrm>
        </p:spPr>
        <p:txBody>
          <a:bodyPr>
            <a:normAutofit/>
          </a:bodyPr>
          <a:lstStyle/>
          <a:p>
            <a:r>
              <a:rPr lang="en-US" dirty="0"/>
              <a:t>The only parameter that is defined is the contribution made by the employer and the employee</a:t>
            </a:r>
          </a:p>
          <a:p>
            <a:r>
              <a:rPr lang="en-US" dirty="0"/>
              <a:t>Retirement benefit is entirely dependent on investment earnings on those contributions</a:t>
            </a:r>
          </a:p>
          <a:p>
            <a:r>
              <a:rPr lang="en-US" dirty="0"/>
              <a:t>All risk is on the employee</a:t>
            </a:r>
          </a:p>
          <a:p>
            <a:pPr lvl="1"/>
            <a:r>
              <a:rPr lang="en-US" dirty="0"/>
              <a:t>Investment risk – </a:t>
            </a:r>
            <a:r>
              <a:rPr lang="en-US" dirty="0">
                <a:highlight>
                  <a:srgbClr val="FFFF00"/>
                </a:highlight>
              </a:rPr>
              <a:t>“Employees typically earn lower returns than DB plans do and typically pay all of the expenses” – Milliman presentation</a:t>
            </a:r>
          </a:p>
          <a:p>
            <a:pPr lvl="1"/>
            <a:r>
              <a:rPr lang="en-US" dirty="0"/>
              <a:t>Longevity risk – </a:t>
            </a:r>
            <a:r>
              <a:rPr lang="en-US" dirty="0">
                <a:highlight>
                  <a:srgbClr val="FFFF00"/>
                </a:highlight>
              </a:rPr>
              <a:t>“Account balance may not last for entirety of employee’s lifetime” – Milliman presentation</a:t>
            </a:r>
          </a:p>
          <a:p>
            <a:r>
              <a:rPr lang="en-US" dirty="0">
                <a:highlight>
                  <a:srgbClr val="FFFF00"/>
                </a:highlight>
              </a:rPr>
              <a:t>“Harder for public safety employees with shorter working lifetimes to build up sufficient” retirement accounts – Milliman presentation</a:t>
            </a:r>
          </a:p>
          <a:p>
            <a:r>
              <a:rPr lang="en-US" dirty="0">
                <a:highlight>
                  <a:srgbClr val="FFFF00"/>
                </a:highlight>
              </a:rPr>
              <a:t>“Difficult to provide meaningful disability, pre-retirement death, subsidized early retirement” benefits – Milliman presentation</a:t>
            </a:r>
          </a:p>
          <a:p>
            <a:endParaRPr lang="en-US" dirty="0">
              <a:highlight>
                <a:srgbClr val="FFFF00"/>
              </a:highlight>
            </a:endParaRPr>
          </a:p>
        </p:txBody>
      </p:sp>
      <p:sp>
        <p:nvSpPr>
          <p:cNvPr id="4" name="Slide Number Placeholder 3">
            <a:extLst>
              <a:ext uri="{FF2B5EF4-FFF2-40B4-BE49-F238E27FC236}">
                <a16:creationId xmlns:a16="http://schemas.microsoft.com/office/drawing/2014/main" id="{0CB6A8C8-463A-4B1B-8176-924A41B323F4}"/>
              </a:ext>
            </a:extLst>
          </p:cNvPr>
          <p:cNvSpPr>
            <a:spLocks noGrp="1"/>
          </p:cNvSpPr>
          <p:nvPr>
            <p:ph type="sldNum" sz="quarter" idx="12"/>
          </p:nvPr>
        </p:nvSpPr>
        <p:spPr>
          <a:xfrm>
            <a:off x="11375717" y="5648960"/>
            <a:ext cx="731520" cy="396240"/>
          </a:xfrm>
        </p:spPr>
        <p:txBody>
          <a:bodyPr/>
          <a:lstStyle/>
          <a:p>
            <a:fld id="{6E2D2B3B-882E-40F3-A32F-6DD516915044}" type="slidenum">
              <a:rPr lang="en-US" smtClean="0"/>
              <a:pPr/>
              <a:t>6</a:t>
            </a:fld>
            <a:endParaRPr lang="en-US"/>
          </a:p>
        </p:txBody>
      </p:sp>
      <p:pic>
        <p:nvPicPr>
          <p:cNvPr id="5" name="Picture 4">
            <a:extLst>
              <a:ext uri="{FF2B5EF4-FFF2-40B4-BE49-F238E27FC236}">
                <a16:creationId xmlns:a16="http://schemas.microsoft.com/office/drawing/2014/main" id="{5834FD4E-F8A8-4BC4-9D11-65D9B79B12E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64800" y="6172200"/>
            <a:ext cx="609600" cy="522762"/>
          </a:xfrm>
          <a:prstGeom prst="rect">
            <a:avLst/>
          </a:prstGeom>
        </p:spPr>
      </p:pic>
    </p:spTree>
    <p:extLst>
      <p:ext uri="{BB962C8B-B14F-4D97-AF65-F5344CB8AC3E}">
        <p14:creationId xmlns:p14="http://schemas.microsoft.com/office/powerpoint/2010/main" val="667449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54953-56B9-415A-9E31-C963E0503964}"/>
              </a:ext>
            </a:extLst>
          </p:cNvPr>
          <p:cNvSpPr>
            <a:spLocks noGrp="1"/>
          </p:cNvSpPr>
          <p:nvPr>
            <p:ph type="title"/>
          </p:nvPr>
        </p:nvSpPr>
        <p:spPr>
          <a:xfrm>
            <a:off x="609600" y="274638"/>
            <a:ext cx="10160000" cy="1143000"/>
          </a:xfrm>
        </p:spPr>
        <p:txBody>
          <a:bodyPr/>
          <a:lstStyle/>
          <a:p>
            <a:r>
              <a:rPr lang="en-US" dirty="0"/>
              <a:t>Defined Contribution Plans</a:t>
            </a:r>
          </a:p>
        </p:txBody>
      </p:sp>
      <p:sp>
        <p:nvSpPr>
          <p:cNvPr id="7" name="Content Placeholder 6">
            <a:extLst>
              <a:ext uri="{FF2B5EF4-FFF2-40B4-BE49-F238E27FC236}">
                <a16:creationId xmlns:a16="http://schemas.microsoft.com/office/drawing/2014/main" id="{C90AF1AD-BF5E-423A-8065-DC552799D559}"/>
              </a:ext>
            </a:extLst>
          </p:cNvPr>
          <p:cNvSpPr>
            <a:spLocks noGrp="1"/>
          </p:cNvSpPr>
          <p:nvPr>
            <p:ph idx="1"/>
          </p:nvPr>
        </p:nvSpPr>
        <p:spPr>
          <a:xfrm>
            <a:off x="609600" y="1417638"/>
            <a:ext cx="10160000" cy="5165724"/>
          </a:xfrm>
        </p:spPr>
        <p:txBody>
          <a:bodyPr>
            <a:normAutofit/>
          </a:bodyPr>
          <a:lstStyle/>
          <a:p>
            <a:r>
              <a:rPr lang="en-US" dirty="0">
                <a:highlight>
                  <a:srgbClr val="FFFF00"/>
                </a:highlight>
              </a:rPr>
              <a:t>An “Inefficient use of taxpayer money”</a:t>
            </a:r>
            <a:r>
              <a:rPr lang="en-US" dirty="0"/>
              <a:t> – Milliman presentation</a:t>
            </a:r>
          </a:p>
          <a:p>
            <a:r>
              <a:rPr lang="en-US" dirty="0">
                <a:highlight>
                  <a:srgbClr val="FFFF00"/>
                </a:highlight>
              </a:rPr>
              <a:t>Studies show that DC plans are about </a:t>
            </a:r>
            <a:r>
              <a:rPr lang="en-US" b="1" u="sng" dirty="0">
                <a:highlight>
                  <a:srgbClr val="FFFF00"/>
                </a:highlight>
              </a:rPr>
              <a:t>twice as expensive as DB plans for the same benefit</a:t>
            </a:r>
            <a:r>
              <a:rPr lang="en-US" dirty="0">
                <a:highlight>
                  <a:srgbClr val="FFFF00"/>
                </a:highlight>
              </a:rPr>
              <a:t> – Milliman presentation</a:t>
            </a:r>
            <a:r>
              <a:rPr lang="en-US" dirty="0"/>
              <a:t>. Alternatively, </a:t>
            </a:r>
            <a:r>
              <a:rPr lang="en-US" b="1" u="sng" dirty="0"/>
              <a:t>DC plans can only provide half the benefit of a DB plan for the same cost</a:t>
            </a:r>
            <a:r>
              <a:rPr lang="en-US" b="1" dirty="0"/>
              <a:t>.</a:t>
            </a:r>
            <a:r>
              <a:rPr lang="en-US" dirty="0"/>
              <a:t> This is because DB plans have the following benefits that DC plans cannot attain:</a:t>
            </a:r>
          </a:p>
          <a:p>
            <a:pPr marL="868680" lvl="1" indent="-457200">
              <a:buFont typeface="+mj-lt"/>
              <a:buAutoNum type="arabicPeriod"/>
            </a:pPr>
            <a:r>
              <a:rPr lang="en-US" dirty="0"/>
              <a:t>Longevity risk pooling</a:t>
            </a:r>
          </a:p>
          <a:p>
            <a:pPr marL="868680" lvl="1" indent="-457200">
              <a:buFont typeface="+mj-lt"/>
              <a:buAutoNum type="arabicPeriod"/>
            </a:pPr>
            <a:r>
              <a:rPr lang="en-US" dirty="0"/>
              <a:t>Higher investment returns</a:t>
            </a:r>
          </a:p>
          <a:p>
            <a:pPr marL="868680" lvl="1" indent="-457200">
              <a:buFont typeface="+mj-lt"/>
              <a:buAutoNum type="arabicPeriod"/>
            </a:pPr>
            <a:r>
              <a:rPr lang="en-US" dirty="0"/>
              <a:t>Lower fees</a:t>
            </a:r>
          </a:p>
          <a:p>
            <a:pPr marL="868680" lvl="1" indent="-457200">
              <a:buFont typeface="+mj-lt"/>
              <a:buAutoNum type="arabicPeriod"/>
            </a:pPr>
            <a:r>
              <a:rPr lang="en-US" dirty="0"/>
              <a:t>Optimally balanced investment portfolios </a:t>
            </a:r>
          </a:p>
          <a:p>
            <a:r>
              <a:rPr lang="en-US" dirty="0"/>
              <a:t>A DC account would need to be over $400,000 to provide the average DB benefit of $16,116, assuming a 4% withdrawal every year; $474,000 for 3.4%, which is the withdrawal rate that is currently recommended by financial planners</a:t>
            </a:r>
          </a:p>
          <a:p>
            <a:endParaRPr lang="en-US" dirty="0"/>
          </a:p>
          <a:p>
            <a:endParaRPr lang="en-US" dirty="0"/>
          </a:p>
        </p:txBody>
      </p:sp>
      <p:sp>
        <p:nvSpPr>
          <p:cNvPr id="4" name="Slide Number Placeholder 3">
            <a:extLst>
              <a:ext uri="{FF2B5EF4-FFF2-40B4-BE49-F238E27FC236}">
                <a16:creationId xmlns:a16="http://schemas.microsoft.com/office/drawing/2014/main" id="{0CB6A8C8-463A-4B1B-8176-924A41B323F4}"/>
              </a:ext>
            </a:extLst>
          </p:cNvPr>
          <p:cNvSpPr>
            <a:spLocks noGrp="1"/>
          </p:cNvSpPr>
          <p:nvPr>
            <p:ph type="sldNum" sz="quarter" idx="12"/>
          </p:nvPr>
        </p:nvSpPr>
        <p:spPr>
          <a:xfrm>
            <a:off x="11375717" y="5648960"/>
            <a:ext cx="731520" cy="396240"/>
          </a:xfrm>
        </p:spPr>
        <p:txBody>
          <a:bodyPr/>
          <a:lstStyle/>
          <a:p>
            <a:fld id="{6E2D2B3B-882E-40F3-A32F-6DD516915044}" type="slidenum">
              <a:rPr lang="en-US" smtClean="0"/>
              <a:pPr/>
              <a:t>7</a:t>
            </a:fld>
            <a:endParaRPr lang="en-US"/>
          </a:p>
        </p:txBody>
      </p:sp>
      <p:pic>
        <p:nvPicPr>
          <p:cNvPr id="5" name="Picture 4">
            <a:extLst>
              <a:ext uri="{FF2B5EF4-FFF2-40B4-BE49-F238E27FC236}">
                <a16:creationId xmlns:a16="http://schemas.microsoft.com/office/drawing/2014/main" id="{5834FD4E-F8A8-4BC4-9D11-65D9B79B12E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64800" y="6172200"/>
            <a:ext cx="609600" cy="522762"/>
          </a:xfrm>
          <a:prstGeom prst="rect">
            <a:avLst/>
          </a:prstGeom>
        </p:spPr>
      </p:pic>
    </p:spTree>
    <p:extLst>
      <p:ext uri="{BB962C8B-B14F-4D97-AF65-F5344CB8AC3E}">
        <p14:creationId xmlns:p14="http://schemas.microsoft.com/office/powerpoint/2010/main" val="1188158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54953-56B9-415A-9E31-C963E0503964}"/>
              </a:ext>
            </a:extLst>
          </p:cNvPr>
          <p:cNvSpPr>
            <a:spLocks noGrp="1"/>
          </p:cNvSpPr>
          <p:nvPr>
            <p:ph type="title"/>
          </p:nvPr>
        </p:nvSpPr>
        <p:spPr>
          <a:xfrm>
            <a:off x="609600" y="274638"/>
            <a:ext cx="10160000" cy="1143000"/>
          </a:xfrm>
        </p:spPr>
        <p:txBody>
          <a:bodyPr/>
          <a:lstStyle/>
          <a:p>
            <a:r>
              <a:rPr lang="en-US" dirty="0"/>
              <a:t>Defined Contribution Plans</a:t>
            </a:r>
          </a:p>
        </p:txBody>
      </p:sp>
      <p:sp>
        <p:nvSpPr>
          <p:cNvPr id="7" name="Content Placeholder 6">
            <a:extLst>
              <a:ext uri="{FF2B5EF4-FFF2-40B4-BE49-F238E27FC236}">
                <a16:creationId xmlns:a16="http://schemas.microsoft.com/office/drawing/2014/main" id="{C90AF1AD-BF5E-423A-8065-DC552799D559}"/>
              </a:ext>
            </a:extLst>
          </p:cNvPr>
          <p:cNvSpPr>
            <a:spLocks noGrp="1"/>
          </p:cNvSpPr>
          <p:nvPr>
            <p:ph idx="1"/>
          </p:nvPr>
        </p:nvSpPr>
        <p:spPr>
          <a:xfrm>
            <a:off x="609600" y="1417638"/>
            <a:ext cx="10160000" cy="5165724"/>
          </a:xfrm>
        </p:spPr>
        <p:txBody>
          <a:bodyPr>
            <a:normAutofit/>
          </a:bodyPr>
          <a:lstStyle/>
          <a:p>
            <a:r>
              <a:rPr lang="en-US" dirty="0"/>
              <a:t>To save that amount, contributions would have to significantly increase:</a:t>
            </a:r>
          </a:p>
          <a:p>
            <a:endParaRPr lang="en-US" dirty="0"/>
          </a:p>
          <a:p>
            <a:endParaRPr lang="en-US" dirty="0"/>
          </a:p>
        </p:txBody>
      </p:sp>
      <p:sp>
        <p:nvSpPr>
          <p:cNvPr id="4" name="Slide Number Placeholder 3">
            <a:extLst>
              <a:ext uri="{FF2B5EF4-FFF2-40B4-BE49-F238E27FC236}">
                <a16:creationId xmlns:a16="http://schemas.microsoft.com/office/drawing/2014/main" id="{0CB6A8C8-463A-4B1B-8176-924A41B323F4}"/>
              </a:ext>
            </a:extLst>
          </p:cNvPr>
          <p:cNvSpPr>
            <a:spLocks noGrp="1"/>
          </p:cNvSpPr>
          <p:nvPr>
            <p:ph type="sldNum" sz="quarter" idx="12"/>
          </p:nvPr>
        </p:nvSpPr>
        <p:spPr>
          <a:xfrm>
            <a:off x="11375717" y="5648960"/>
            <a:ext cx="731520" cy="396240"/>
          </a:xfrm>
        </p:spPr>
        <p:txBody>
          <a:bodyPr/>
          <a:lstStyle/>
          <a:p>
            <a:fld id="{6E2D2B3B-882E-40F3-A32F-6DD516915044}" type="slidenum">
              <a:rPr lang="en-US" smtClean="0"/>
              <a:pPr/>
              <a:t>8</a:t>
            </a:fld>
            <a:endParaRPr lang="en-US"/>
          </a:p>
        </p:txBody>
      </p:sp>
      <p:pic>
        <p:nvPicPr>
          <p:cNvPr id="5" name="Picture 4">
            <a:extLst>
              <a:ext uri="{FF2B5EF4-FFF2-40B4-BE49-F238E27FC236}">
                <a16:creationId xmlns:a16="http://schemas.microsoft.com/office/drawing/2014/main" id="{5834FD4E-F8A8-4BC4-9D11-65D9B79B12E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64800" y="6172200"/>
            <a:ext cx="609600" cy="522762"/>
          </a:xfrm>
          <a:prstGeom prst="rect">
            <a:avLst/>
          </a:prstGeom>
        </p:spPr>
      </p:pic>
      <p:sp>
        <p:nvSpPr>
          <p:cNvPr id="8" name="TextBox 7">
            <a:extLst>
              <a:ext uri="{FF2B5EF4-FFF2-40B4-BE49-F238E27FC236}">
                <a16:creationId xmlns:a16="http://schemas.microsoft.com/office/drawing/2014/main" id="{D91904DB-1EBB-4A9D-B9D7-724B480E1D5E}"/>
              </a:ext>
            </a:extLst>
          </p:cNvPr>
          <p:cNvSpPr txBox="1"/>
          <p:nvPr/>
        </p:nvSpPr>
        <p:spPr>
          <a:xfrm>
            <a:off x="838200" y="3815834"/>
            <a:ext cx="5715000" cy="646331"/>
          </a:xfrm>
          <a:prstGeom prst="rect">
            <a:avLst/>
          </a:prstGeom>
          <a:noFill/>
          <a:ln w="12700">
            <a:solidFill>
              <a:schemeClr val="tx1"/>
            </a:solidFill>
          </a:ln>
        </p:spPr>
        <p:txBody>
          <a:bodyPr wrap="square" rtlCol="0">
            <a:spAutoFit/>
          </a:bodyPr>
          <a:lstStyle/>
          <a:p>
            <a:r>
              <a:rPr lang="en-US" dirty="0"/>
              <a:t>(Assuming the same DB plan averages of ~$40,000 FAS and 21 years of service, and 6% return (compounded yearly)) </a:t>
            </a:r>
          </a:p>
        </p:txBody>
      </p:sp>
      <p:pic>
        <p:nvPicPr>
          <p:cNvPr id="3" name="Picture 2">
            <a:extLst>
              <a:ext uri="{FF2B5EF4-FFF2-40B4-BE49-F238E27FC236}">
                <a16:creationId xmlns:a16="http://schemas.microsoft.com/office/drawing/2014/main" id="{BE4B7987-77E0-4291-971D-C0BE3A1A0F9C}"/>
              </a:ext>
            </a:extLst>
          </p:cNvPr>
          <p:cNvPicPr>
            <a:picLocks noChangeAspect="1"/>
          </p:cNvPicPr>
          <p:nvPr/>
        </p:nvPicPr>
        <p:blipFill>
          <a:blip r:embed="rId3"/>
          <a:stretch>
            <a:fillRect/>
          </a:stretch>
        </p:blipFill>
        <p:spPr>
          <a:xfrm>
            <a:off x="838200" y="1981200"/>
            <a:ext cx="9788472" cy="1676400"/>
          </a:xfrm>
          <a:prstGeom prst="rect">
            <a:avLst/>
          </a:prstGeom>
        </p:spPr>
      </p:pic>
    </p:spTree>
    <p:extLst>
      <p:ext uri="{BB962C8B-B14F-4D97-AF65-F5344CB8AC3E}">
        <p14:creationId xmlns:p14="http://schemas.microsoft.com/office/powerpoint/2010/main" val="3704323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54953-56B9-415A-9E31-C963E0503964}"/>
              </a:ext>
            </a:extLst>
          </p:cNvPr>
          <p:cNvSpPr>
            <a:spLocks noGrp="1"/>
          </p:cNvSpPr>
          <p:nvPr>
            <p:ph type="title"/>
          </p:nvPr>
        </p:nvSpPr>
        <p:spPr>
          <a:xfrm>
            <a:off x="609600" y="274638"/>
            <a:ext cx="10160000" cy="1143000"/>
          </a:xfrm>
        </p:spPr>
        <p:txBody>
          <a:bodyPr/>
          <a:lstStyle/>
          <a:p>
            <a:r>
              <a:rPr lang="en-US" dirty="0"/>
              <a:t>Defined Contribution Plans</a:t>
            </a:r>
          </a:p>
        </p:txBody>
      </p:sp>
      <p:sp>
        <p:nvSpPr>
          <p:cNvPr id="7" name="Content Placeholder 6">
            <a:extLst>
              <a:ext uri="{FF2B5EF4-FFF2-40B4-BE49-F238E27FC236}">
                <a16:creationId xmlns:a16="http://schemas.microsoft.com/office/drawing/2014/main" id="{C90AF1AD-BF5E-423A-8065-DC552799D559}"/>
              </a:ext>
            </a:extLst>
          </p:cNvPr>
          <p:cNvSpPr>
            <a:spLocks noGrp="1"/>
          </p:cNvSpPr>
          <p:nvPr>
            <p:ph idx="1"/>
          </p:nvPr>
        </p:nvSpPr>
        <p:spPr>
          <a:xfrm>
            <a:off x="609600" y="1417638"/>
            <a:ext cx="10160000" cy="5165724"/>
          </a:xfrm>
        </p:spPr>
        <p:txBody>
          <a:bodyPr>
            <a:normAutofit/>
          </a:bodyPr>
          <a:lstStyle/>
          <a:p>
            <a:r>
              <a:rPr lang="en-US" dirty="0"/>
              <a:t>New employees have a 1.75% multiplier</a:t>
            </a:r>
          </a:p>
          <a:p>
            <a:r>
              <a:rPr lang="en-US" dirty="0"/>
              <a:t>With all current plan averages, the average retiree would get a yearly benefit of $14,101</a:t>
            </a:r>
          </a:p>
          <a:p>
            <a:endParaRPr lang="en-US" dirty="0"/>
          </a:p>
          <a:p>
            <a:endParaRPr lang="en-US" dirty="0"/>
          </a:p>
          <a:p>
            <a:endParaRPr lang="en-US" dirty="0"/>
          </a:p>
          <a:p>
            <a:endParaRPr lang="en-US" dirty="0"/>
          </a:p>
          <a:p>
            <a:endParaRPr lang="en-US" dirty="0"/>
          </a:p>
          <a:p>
            <a:endParaRPr lang="en-US" dirty="0"/>
          </a:p>
          <a:p>
            <a:r>
              <a:rPr lang="en-US" dirty="0"/>
              <a:t>Without an in increase in contributions – costing both our employees and our taxpayers more money – future employees would experience a reduction in retirement benefits of between 46% and 54%.</a:t>
            </a:r>
          </a:p>
          <a:p>
            <a:endParaRPr lang="en-US" dirty="0"/>
          </a:p>
          <a:p>
            <a:endParaRPr lang="en-US" dirty="0"/>
          </a:p>
        </p:txBody>
      </p:sp>
      <p:sp>
        <p:nvSpPr>
          <p:cNvPr id="4" name="Slide Number Placeholder 3">
            <a:extLst>
              <a:ext uri="{FF2B5EF4-FFF2-40B4-BE49-F238E27FC236}">
                <a16:creationId xmlns:a16="http://schemas.microsoft.com/office/drawing/2014/main" id="{0CB6A8C8-463A-4B1B-8176-924A41B323F4}"/>
              </a:ext>
            </a:extLst>
          </p:cNvPr>
          <p:cNvSpPr>
            <a:spLocks noGrp="1"/>
          </p:cNvSpPr>
          <p:nvPr>
            <p:ph type="sldNum" sz="quarter" idx="12"/>
          </p:nvPr>
        </p:nvSpPr>
        <p:spPr>
          <a:xfrm>
            <a:off x="11375717" y="5648960"/>
            <a:ext cx="731520" cy="396240"/>
          </a:xfrm>
        </p:spPr>
        <p:txBody>
          <a:bodyPr/>
          <a:lstStyle/>
          <a:p>
            <a:fld id="{6E2D2B3B-882E-40F3-A32F-6DD516915044}" type="slidenum">
              <a:rPr lang="en-US" smtClean="0"/>
              <a:pPr/>
              <a:t>9</a:t>
            </a:fld>
            <a:endParaRPr lang="en-US"/>
          </a:p>
        </p:txBody>
      </p:sp>
      <p:pic>
        <p:nvPicPr>
          <p:cNvPr id="5" name="Picture 4">
            <a:extLst>
              <a:ext uri="{FF2B5EF4-FFF2-40B4-BE49-F238E27FC236}">
                <a16:creationId xmlns:a16="http://schemas.microsoft.com/office/drawing/2014/main" id="{5834FD4E-F8A8-4BC4-9D11-65D9B79B12E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64800" y="6172200"/>
            <a:ext cx="609600" cy="522762"/>
          </a:xfrm>
          <a:prstGeom prst="rect">
            <a:avLst/>
          </a:prstGeom>
        </p:spPr>
      </p:pic>
      <p:sp>
        <p:nvSpPr>
          <p:cNvPr id="8" name="TextBox 7">
            <a:extLst>
              <a:ext uri="{FF2B5EF4-FFF2-40B4-BE49-F238E27FC236}">
                <a16:creationId xmlns:a16="http://schemas.microsoft.com/office/drawing/2014/main" id="{D91904DB-1EBB-4A9D-B9D7-724B480E1D5E}"/>
              </a:ext>
            </a:extLst>
          </p:cNvPr>
          <p:cNvSpPr txBox="1"/>
          <p:nvPr/>
        </p:nvSpPr>
        <p:spPr>
          <a:xfrm>
            <a:off x="2286000" y="4495800"/>
            <a:ext cx="2130175" cy="369332"/>
          </a:xfrm>
          <a:prstGeom prst="rect">
            <a:avLst/>
          </a:prstGeom>
          <a:noFill/>
          <a:ln w="12700">
            <a:solidFill>
              <a:schemeClr val="tx1"/>
            </a:solidFill>
          </a:ln>
        </p:spPr>
        <p:txBody>
          <a:bodyPr wrap="square" rtlCol="0">
            <a:spAutoFit/>
          </a:bodyPr>
          <a:lstStyle/>
          <a:p>
            <a:r>
              <a:rPr lang="en-US" dirty="0"/>
              <a:t>(Same assumptions) </a:t>
            </a:r>
          </a:p>
        </p:txBody>
      </p:sp>
      <p:pic>
        <p:nvPicPr>
          <p:cNvPr id="6" name="Picture 5">
            <a:extLst>
              <a:ext uri="{FF2B5EF4-FFF2-40B4-BE49-F238E27FC236}">
                <a16:creationId xmlns:a16="http://schemas.microsoft.com/office/drawing/2014/main" id="{D35170EA-D5FA-41CF-9A33-EB79FFC88715}"/>
              </a:ext>
            </a:extLst>
          </p:cNvPr>
          <p:cNvPicPr>
            <a:picLocks noChangeAspect="1"/>
          </p:cNvPicPr>
          <p:nvPr/>
        </p:nvPicPr>
        <p:blipFill>
          <a:blip r:embed="rId3"/>
          <a:stretch>
            <a:fillRect/>
          </a:stretch>
        </p:blipFill>
        <p:spPr>
          <a:xfrm>
            <a:off x="914400" y="2746374"/>
            <a:ext cx="9325002" cy="1597025"/>
          </a:xfrm>
          <a:prstGeom prst="rect">
            <a:avLst/>
          </a:prstGeom>
        </p:spPr>
      </p:pic>
    </p:spTree>
    <p:extLst>
      <p:ext uri="{BB962C8B-B14F-4D97-AF65-F5344CB8AC3E}">
        <p14:creationId xmlns:p14="http://schemas.microsoft.com/office/powerpoint/2010/main" val="13256026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Custom 2">
      <a:dk1>
        <a:sysClr val="windowText" lastClr="000000"/>
      </a:dk1>
      <a:lt1>
        <a:sysClr val="window" lastClr="FFFFFF"/>
      </a:lt1>
      <a:dk2>
        <a:srgbClr val="242852"/>
      </a:dk2>
      <a:lt2>
        <a:srgbClr val="498DF1"/>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12308</TotalTime>
  <Words>1314</Words>
  <Application>Microsoft Office PowerPoint</Application>
  <PresentationFormat>Widescreen</PresentationFormat>
  <Paragraphs>134</Paragraphs>
  <Slides>18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Cambria</vt:lpstr>
      <vt:lpstr>Adjacency</vt:lpstr>
      <vt:lpstr>The Retirement Committee and the DB/DC Debate  May 5, 2022  Scott Miller, Executive Director</vt:lpstr>
      <vt:lpstr>Agenda</vt:lpstr>
      <vt:lpstr>Defined Benefit Plans</vt:lpstr>
      <vt:lpstr>Contribution Increases &amp; Benefit Reductions</vt:lpstr>
      <vt:lpstr>Defined Benefit Plan Status</vt:lpstr>
      <vt:lpstr>Defined Contribution Plans</vt:lpstr>
      <vt:lpstr>Defined Contribution Plans</vt:lpstr>
      <vt:lpstr>Defined Contribution Plans</vt:lpstr>
      <vt:lpstr>Defined Contribution Plans</vt:lpstr>
      <vt:lpstr>What happens when you close a DB plan?</vt:lpstr>
      <vt:lpstr>History Repeats Itself</vt:lpstr>
      <vt:lpstr>Retirement Committee</vt:lpstr>
      <vt:lpstr>Recruitment</vt:lpstr>
      <vt:lpstr>Retention</vt:lpstr>
      <vt:lpstr>Future Economic Impact</vt:lpstr>
      <vt:lpstr>Legislative Proposals</vt:lpstr>
      <vt:lpstr>What can you do?</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North Dakota Public Employees Retirement System</dc:title>
  <dc:creator>Schaf, Lindsay J.</dc:creator>
  <cp:lastModifiedBy>Miller, Scott A.</cp:lastModifiedBy>
  <cp:revision>425</cp:revision>
  <cp:lastPrinted>2022-04-07T18:57:50Z</cp:lastPrinted>
  <dcterms:created xsi:type="dcterms:W3CDTF">2014-09-30T15:24:36Z</dcterms:created>
  <dcterms:modified xsi:type="dcterms:W3CDTF">2022-05-04T21:22:32Z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