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2"/>
  </p:notesMasterIdLst>
  <p:sldIdLst>
    <p:sldId id="410" r:id="rId5"/>
    <p:sldId id="371" r:id="rId6"/>
    <p:sldId id="372" r:id="rId7"/>
    <p:sldId id="413" r:id="rId8"/>
    <p:sldId id="414" r:id="rId9"/>
    <p:sldId id="415" r:id="rId10"/>
    <p:sldId id="416" r:id="rId11"/>
    <p:sldId id="522" r:id="rId12"/>
    <p:sldId id="417" r:id="rId13"/>
    <p:sldId id="418" r:id="rId14"/>
    <p:sldId id="419" r:id="rId15"/>
    <p:sldId id="420" r:id="rId16"/>
    <p:sldId id="524" r:id="rId17"/>
    <p:sldId id="421" r:id="rId18"/>
    <p:sldId id="422" r:id="rId19"/>
    <p:sldId id="423" r:id="rId20"/>
    <p:sldId id="388" r:id="rId21"/>
    <p:sldId id="530" r:id="rId22"/>
    <p:sldId id="400" r:id="rId23"/>
    <p:sldId id="403" r:id="rId24"/>
    <p:sldId id="424" r:id="rId25"/>
    <p:sldId id="425" r:id="rId26"/>
    <p:sldId id="428" r:id="rId27"/>
    <p:sldId id="426" r:id="rId28"/>
    <p:sldId id="429" r:id="rId29"/>
    <p:sldId id="430" r:id="rId30"/>
    <p:sldId id="427" r:id="rId31"/>
    <p:sldId id="431" r:id="rId32"/>
    <p:sldId id="432" r:id="rId33"/>
    <p:sldId id="433" r:id="rId34"/>
    <p:sldId id="527"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396" r:id="rId52"/>
    <p:sldId id="450" r:id="rId53"/>
    <p:sldId id="452" r:id="rId54"/>
    <p:sldId id="451" r:id="rId55"/>
    <p:sldId id="453" r:id="rId56"/>
    <p:sldId id="458" r:id="rId57"/>
    <p:sldId id="459" r:id="rId58"/>
    <p:sldId id="455" r:id="rId59"/>
    <p:sldId id="457" r:id="rId60"/>
    <p:sldId id="456" r:id="rId61"/>
    <p:sldId id="460" r:id="rId62"/>
    <p:sldId id="454" r:id="rId63"/>
    <p:sldId id="461" r:id="rId64"/>
    <p:sldId id="462" r:id="rId65"/>
    <p:sldId id="464" r:id="rId66"/>
    <p:sldId id="463" r:id="rId67"/>
    <p:sldId id="465" r:id="rId68"/>
    <p:sldId id="466" r:id="rId69"/>
    <p:sldId id="467" r:id="rId70"/>
    <p:sldId id="468" r:id="rId71"/>
    <p:sldId id="469" r:id="rId72"/>
    <p:sldId id="470" r:id="rId73"/>
    <p:sldId id="471" r:id="rId74"/>
    <p:sldId id="472" r:id="rId75"/>
    <p:sldId id="525" r:id="rId76"/>
    <p:sldId id="473" r:id="rId77"/>
    <p:sldId id="474" r:id="rId78"/>
    <p:sldId id="475" r:id="rId79"/>
    <p:sldId id="476" r:id="rId80"/>
    <p:sldId id="478" r:id="rId81"/>
    <p:sldId id="477" r:id="rId82"/>
    <p:sldId id="479" r:id="rId83"/>
    <p:sldId id="528" r:id="rId84"/>
    <p:sldId id="480" r:id="rId85"/>
    <p:sldId id="481" r:id="rId86"/>
    <p:sldId id="526" r:id="rId87"/>
    <p:sldId id="482"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497" r:id="rId103"/>
    <p:sldId id="498" r:id="rId104"/>
    <p:sldId id="499" r:id="rId105"/>
    <p:sldId id="500" r:id="rId106"/>
    <p:sldId id="501" r:id="rId107"/>
    <p:sldId id="502" r:id="rId108"/>
    <p:sldId id="503" r:id="rId109"/>
    <p:sldId id="504" r:id="rId110"/>
    <p:sldId id="523" r:id="rId111"/>
    <p:sldId id="505" r:id="rId112"/>
    <p:sldId id="506" r:id="rId113"/>
    <p:sldId id="507" r:id="rId114"/>
    <p:sldId id="508" r:id="rId115"/>
    <p:sldId id="509" r:id="rId116"/>
    <p:sldId id="510" r:id="rId117"/>
    <p:sldId id="511" r:id="rId118"/>
    <p:sldId id="519" r:id="rId119"/>
    <p:sldId id="520" r:id="rId120"/>
    <p:sldId id="518" r:id="rId121"/>
    <p:sldId id="513" r:id="rId122"/>
    <p:sldId id="529" r:id="rId123"/>
    <p:sldId id="512" r:id="rId124"/>
    <p:sldId id="521" r:id="rId125"/>
    <p:sldId id="514" r:id="rId126"/>
    <p:sldId id="515" r:id="rId127"/>
    <p:sldId id="516" r:id="rId128"/>
    <p:sldId id="531" r:id="rId129"/>
    <p:sldId id="517" r:id="rId130"/>
    <p:sldId id="407"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598" autoAdjust="0"/>
  </p:normalViewPr>
  <p:slideViewPr>
    <p:cSldViewPr snapToGrid="0">
      <p:cViewPr varScale="1">
        <p:scale>
          <a:sx n="66" d="100"/>
          <a:sy n="66" d="100"/>
        </p:scale>
        <p:origin x="174" y="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5/3/2022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dirty="0"/>
              <a:t>Click icon to add picture</a:t>
            </a:r>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4179743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dirty="0"/>
              <a:t>Click icon to add picture</a:t>
            </a:r>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838991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dirty="0"/>
              <a:t>Click icon to add picture</a:t>
            </a:r>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2860019"/>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endParaRPr lang="en-US" sz="4400" dirty="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endParaRPr lang="en-US" sz="1400" dirty="0">
              <a:solidFill>
                <a:srgbClr val="FFFFFF"/>
              </a:solidFill>
            </a:endParaRPr>
          </a:p>
        </p:txBody>
      </p:sp>
    </p:spTree>
    <p:extLst>
      <p:ext uri="{BB962C8B-B14F-4D97-AF65-F5344CB8AC3E}">
        <p14:creationId xmlns:p14="http://schemas.microsoft.com/office/powerpoint/2010/main" val="306798990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26370875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1001622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212128879"/>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521571337"/>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77714718"/>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4736013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dirty="0"/>
              <a:t>Click icon to add picture</a:t>
            </a:r>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dirty="0"/>
              <a:t>Click icon to add picture</a:t>
            </a:r>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dirty="0"/>
              <a:t>Click icon to add picture</a:t>
            </a:r>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dirty="0"/>
              <a:t>Click icon to add picture</a:t>
            </a:r>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endParaRPr lang="en-US" dirty="0">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dirty="0"/>
              <a:t>Click icon to add picture</a:t>
            </a:r>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Tree>
    <p:extLst>
      <p:ext uri="{BB962C8B-B14F-4D97-AF65-F5344CB8AC3E}">
        <p14:creationId xmlns:p14="http://schemas.microsoft.com/office/powerpoint/2010/main" val="306390186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4695444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94463594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dirty="0"/>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dirty="0"/>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927700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dirty="0"/>
              <a:t>Click icon to add picture</a:t>
            </a:r>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dirty="0"/>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dirty="0"/>
              <a:t>Click icon to add picture</a:t>
            </a:r>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dirty="0"/>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dirty="0"/>
              <a:t>Click icon to add picture</a:t>
            </a:r>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dirty="0"/>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dirty="0"/>
              <a:t>Click icon to add picture</a:t>
            </a:r>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dirty="0"/>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7911331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69556876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dirty="0"/>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transition spd="slow">
    <p:randomBar dir="vert"/>
  </p:transition>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ttorneygeneral.nd.gov/sites/ag/files/documents/Open-Meetings-Guide.pdf" TargetMode="External"/><Relationship Id="rId2" Type="http://schemas.openxmlformats.org/officeDocument/2006/relationships/hyperlink" Target="https://attorneygeneral.nd.gov/open-records-meetings/public-meetings/meeting-notices-and-minutes"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mailto:patty.verdouw@ndsba.org" TargetMode="External"/><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hyperlink" Target="mailto:Amy.dekok@ndsba.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eestock.com/free-photos/woman-making-keep-quiet-gesture-isolated-45761560"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pixabay.com/ko/%EC%9E%90%EC%9B%90-%EB%B4%89%EC%82%AC-%EC%86%90-%EB%8F%84%EC%9B%80-%EC%83%89%EC%83%81-%EC%9E%90%EC%84%A0-%EC%97%B0%EB%8C%80-%EB%8B%A4%EC%B1%84%EB%A1%9C%EC%9A%B4-%EA%B3%B5%EC%9C%A0-%EC%A7%80%EC%9B%90-2055010/"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attorneygeneral.nd.gov/sites/ag/files/Legal-Opinions/2016-O-09.pdf" TargetMode="Externa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ollegerebellion.com/learning-how-to-ask-questions-again/"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deviantart.com/br0kenskies/art/Big-shoes-to-fill-117428361" TargetMode="External"/><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dsba.org/wp/wp-content/uploads/2022/02/2022-Election-CALENDAR-updated.pdf" TargetMode="Externa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legis.nd.gov/cencode/t15-1c07.pdf"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www.istockphoto.com/illustrations/passed-out-drunk-guy"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1273115" cy="6858000"/>
          </a:xfr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2" y="4151086"/>
            <a:ext cx="11582478" cy="2706914"/>
          </a:xfrm>
        </p:spPr>
        <p:txBody>
          <a:bodyPr/>
          <a:lstStyle/>
          <a:p>
            <a:r>
              <a:rPr lang="en-US" sz="2800" dirty="0"/>
              <a:t>Overview of Business Manager Roles &amp; Responsibilities</a:t>
            </a:r>
            <a:br>
              <a:rPr lang="en-US" dirty="0"/>
            </a:br>
            <a:endParaRPr lang="en-US" dirty="0"/>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2000614" y="5920740"/>
            <a:ext cx="5476512" cy="723900"/>
          </a:xfrm>
        </p:spPr>
        <p:txBody>
          <a:bodyPr/>
          <a:lstStyle/>
          <a:p>
            <a:r>
              <a:rPr lang="en-US" dirty="0"/>
              <a:t>Patty VerDouw and Amy De Kok</a:t>
            </a:r>
          </a:p>
        </p:txBody>
      </p:sp>
    </p:spTree>
    <p:extLst>
      <p:ext uri="{BB962C8B-B14F-4D97-AF65-F5344CB8AC3E}">
        <p14:creationId xmlns:p14="http://schemas.microsoft.com/office/powerpoint/2010/main" val="103280434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fontScale="92500" lnSpcReduction="20000"/>
          </a:bodyPr>
          <a:lstStyle/>
          <a:p>
            <a:r>
              <a:rPr lang="en-US" sz="4400" dirty="0">
                <a:ln>
                  <a:solidFill>
                    <a:schemeClr val="tx1"/>
                  </a:solidFill>
                </a:ln>
                <a:solidFill>
                  <a:srgbClr val="0000FF"/>
                </a:solidFill>
                <a:latin typeface="Arial" panose="020B0604020202020204" pitchFamily="34" charset="0"/>
                <a:cs typeface="Arial" panose="020B0604020202020204" pitchFamily="34" charset="0"/>
              </a:rPr>
              <a:t>ND Attorney General Meeting Notices &amp; Minutes at: </a:t>
            </a:r>
            <a:r>
              <a:rPr lang="en-US" sz="3200" dirty="0">
                <a:ln>
                  <a:solidFill>
                    <a:schemeClr val="tx1"/>
                  </a:solidFill>
                </a:ln>
                <a:solidFill>
                  <a:srgbClr val="C00000"/>
                </a:solidFill>
                <a:hlinkClick r:id="rId2">
                  <a:extLst>
                    <a:ext uri="{A12FA001-AC4F-418D-AE19-62706E023703}">
                      <ahyp:hlinkClr xmlns:ahyp="http://schemas.microsoft.com/office/drawing/2018/hyperlinkcolor" val="tx"/>
                    </a:ext>
                  </a:extLst>
                </a:hlinkClick>
              </a:rPr>
              <a:t>https://attorneygeneral.nd.gov/open-records-meetings/public-meetings/meeting-notices-and-minutes</a:t>
            </a:r>
            <a:endParaRPr lang="en-US" sz="3200" dirty="0">
              <a:ln>
                <a:solidFill>
                  <a:schemeClr val="tx1"/>
                </a:solidFill>
              </a:ln>
              <a:solidFill>
                <a:srgbClr val="C00000"/>
              </a:solidFill>
            </a:endParaRPr>
          </a:p>
          <a:p>
            <a:r>
              <a:rPr lang="en-US" sz="4400" dirty="0">
                <a:ln>
                  <a:solidFill>
                    <a:schemeClr val="tx1"/>
                  </a:solidFill>
                </a:ln>
                <a:solidFill>
                  <a:srgbClr val="0000FF"/>
                </a:solidFill>
                <a:latin typeface="Arial" panose="020B0604020202020204" pitchFamily="34" charset="0"/>
                <a:cs typeface="Arial" panose="020B0604020202020204" pitchFamily="34" charset="0"/>
              </a:rPr>
              <a:t>ND Attorney General Open Meetings Guide:</a:t>
            </a:r>
          </a:p>
          <a:p>
            <a:r>
              <a:rPr lang="en-US" sz="3200" b="1" dirty="0">
                <a:solidFill>
                  <a:srgbClr val="C00000"/>
                </a:solidFill>
                <a:hlinkClick r:id="rId3">
                  <a:extLst>
                    <a:ext uri="{A12FA001-AC4F-418D-AE19-62706E023703}">
                      <ahyp:hlinkClr xmlns:ahyp="http://schemas.microsoft.com/office/drawing/2018/hyperlinkcolor" val="tx"/>
                    </a:ext>
                  </a:extLst>
                </a:hlinkClick>
              </a:rPr>
              <a:t>https://attorneygeneral.nd.gov/sites/ag/files/documents/Open-Meetings-Guide.pdf</a:t>
            </a:r>
            <a:r>
              <a:rPr lang="en-US" sz="3200" b="1" dirty="0">
                <a:solidFill>
                  <a:srgbClr val="C00000"/>
                </a:solidFill>
              </a:rPr>
              <a:t> </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077218"/>
          </a:xfrm>
          <a:prstGeom prst="rect">
            <a:avLst/>
          </a:prstGeom>
          <a:noFill/>
        </p:spPr>
        <p:txBody>
          <a:bodyPr wrap="square" rtlCol="0">
            <a:spAutoFit/>
          </a:bodyPr>
          <a:lstStyle/>
          <a:p>
            <a:r>
              <a:rPr lang="en-US" sz="3200" dirty="0">
                <a:solidFill>
                  <a:schemeClr val="bg1"/>
                </a:solidFill>
                <a:latin typeface="+mj-lt"/>
              </a:rPr>
              <a:t>The ND Attorney General has a Wealth of Information on their website:</a:t>
            </a:r>
          </a:p>
        </p:txBody>
      </p:sp>
    </p:spTree>
    <p:extLst>
      <p:ext uri="{BB962C8B-B14F-4D97-AF65-F5344CB8AC3E}">
        <p14:creationId xmlns:p14="http://schemas.microsoft.com/office/powerpoint/2010/main" val="3832833876"/>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06400" y="2480300"/>
            <a:ext cx="10883149"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BLANKET BOND</a:t>
            </a:r>
          </a:p>
          <a:p>
            <a:pPr>
              <a:lnSpc>
                <a:spcPct val="100000"/>
              </a:lnSpc>
              <a:buClr>
                <a:srgbClr val="C00000"/>
              </a:buClr>
            </a:pPr>
            <a:r>
              <a:rPr lang="en-US" sz="3200" b="1" dirty="0">
                <a:solidFill>
                  <a:schemeClr val="tx1"/>
                </a:solidFill>
              </a:rPr>
              <a:t>It is an Insurance Document that </a:t>
            </a:r>
            <a:r>
              <a:rPr lang="en-US" sz="3200" b="1" dirty="0">
                <a:solidFill>
                  <a:srgbClr val="7030A0"/>
                </a:solidFill>
              </a:rPr>
              <a:t>Collectively </a:t>
            </a:r>
            <a:r>
              <a:rPr lang="en-US" sz="3200" b="1" dirty="0">
                <a:solidFill>
                  <a:schemeClr val="tx1"/>
                </a:solidFill>
              </a:rPr>
              <a:t>Covers the District Employees and Officials Without Listing Their Names or Positions.</a:t>
            </a:r>
          </a:p>
          <a:p>
            <a:pPr>
              <a:lnSpc>
                <a:spcPct val="100000"/>
              </a:lnSpc>
              <a:buClr>
                <a:srgbClr val="C00000"/>
              </a:buClr>
            </a:pPr>
            <a:r>
              <a:rPr lang="en-US" sz="3200" b="1" dirty="0">
                <a:solidFill>
                  <a:schemeClr val="tx1"/>
                </a:solidFill>
              </a:rPr>
              <a:t>Therefore, any New Employees or Officials are </a:t>
            </a:r>
            <a:r>
              <a:rPr lang="en-US" sz="3200" b="1" dirty="0">
                <a:solidFill>
                  <a:srgbClr val="7030A0"/>
                </a:solidFill>
              </a:rPr>
              <a:t>Automatically Included </a:t>
            </a:r>
            <a:r>
              <a:rPr lang="en-US" sz="3200" b="1" dirty="0">
                <a:solidFill>
                  <a:schemeClr val="tx1"/>
                </a:solidFill>
              </a:rPr>
              <a:t>in the Coverage Without Notice to the ND Insurance Department</a:t>
            </a:r>
            <a:endParaRPr lang="en-US" sz="3200" b="1" u="sng"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3963921915"/>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0" y="2480300"/>
            <a:ext cx="11432981"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BLANKET BOND</a:t>
            </a:r>
          </a:p>
          <a:p>
            <a:pPr>
              <a:lnSpc>
                <a:spcPct val="100000"/>
              </a:lnSpc>
              <a:buClr>
                <a:srgbClr val="C00000"/>
              </a:buClr>
            </a:pPr>
            <a:r>
              <a:rPr lang="en-US" sz="2800" b="1" dirty="0">
                <a:solidFill>
                  <a:schemeClr val="tx1"/>
                </a:solidFill>
                <a:latin typeface="Arial Black" panose="020B0A04020102020204" pitchFamily="34" charset="0"/>
              </a:rPr>
              <a:t>Covers Losses of Money and Securities from </a:t>
            </a:r>
            <a:r>
              <a:rPr lang="en-US" sz="2800" b="1" dirty="0">
                <a:solidFill>
                  <a:srgbClr val="7030A0"/>
                </a:solidFill>
                <a:latin typeface="Arial Black" panose="020B0A04020102020204" pitchFamily="34" charset="0"/>
              </a:rPr>
              <a:t>Theft, Disappearance, or Destruction.</a:t>
            </a:r>
          </a:p>
          <a:p>
            <a:pPr marL="0" lvl="0" indent="0" defTabSz="914400" fontAlgn="base">
              <a:spcBef>
                <a:spcPct val="0"/>
              </a:spcBef>
              <a:spcAft>
                <a:spcPct val="0"/>
              </a:spcAft>
              <a:buNone/>
            </a:pPr>
            <a:r>
              <a:rPr lang="en-US" sz="2400" b="1" dirty="0">
                <a:solidFill>
                  <a:srgbClr val="000000"/>
                </a:solidFill>
              </a:rPr>
              <a:t>The Bond is for </a:t>
            </a:r>
            <a:r>
              <a:rPr lang="en-US" sz="2400" b="1" u="sng" dirty="0">
                <a:solidFill>
                  <a:srgbClr val="C00000"/>
                </a:solidFill>
              </a:rPr>
              <a:t>25%</a:t>
            </a:r>
            <a:r>
              <a:rPr lang="en-US" sz="2400" b="1" dirty="0">
                <a:solidFill>
                  <a:srgbClr val="C00000"/>
                </a:solidFill>
              </a:rPr>
              <a:t> </a:t>
            </a:r>
            <a:r>
              <a:rPr lang="en-US" sz="2400" b="1" dirty="0">
                <a:solidFill>
                  <a:srgbClr val="000000"/>
                </a:solidFill>
              </a:rPr>
              <a:t>of the:</a:t>
            </a:r>
          </a:p>
          <a:p>
            <a:pPr marL="800100" lvl="1" indent="-800100" fontAlgn="base">
              <a:spcBef>
                <a:spcPct val="0"/>
              </a:spcBef>
              <a:spcAft>
                <a:spcPct val="0"/>
              </a:spcAft>
              <a:buClr>
                <a:srgbClr val="C00000"/>
              </a:buClr>
              <a:buFont typeface="Arial" panose="020B0604020202020204" pitchFamily="34" charset="0"/>
              <a:buChar char="•"/>
            </a:pPr>
            <a:r>
              <a:rPr lang="en-US" sz="2400" b="1" dirty="0">
                <a:solidFill>
                  <a:srgbClr val="000000"/>
                </a:solidFill>
              </a:rPr>
              <a:t>Total Revenue Received From </a:t>
            </a:r>
            <a:r>
              <a:rPr lang="en-US" sz="2400" b="1" dirty="0">
                <a:solidFill>
                  <a:srgbClr val="C00000"/>
                </a:solidFill>
              </a:rPr>
              <a:t>ALL</a:t>
            </a:r>
            <a:r>
              <a:rPr lang="en-US" sz="2400" b="1" dirty="0">
                <a:solidFill>
                  <a:srgbClr val="000000"/>
                </a:solidFill>
              </a:rPr>
              <a:t> Sources for the Last Annual Budget: and</a:t>
            </a:r>
          </a:p>
          <a:p>
            <a:pPr marL="800100" lvl="1" indent="-800100" fontAlgn="base">
              <a:spcBef>
                <a:spcPct val="0"/>
              </a:spcBef>
              <a:spcAft>
                <a:spcPct val="0"/>
              </a:spcAft>
              <a:buClr>
                <a:srgbClr val="C00000"/>
              </a:buClr>
              <a:buFont typeface="Arial" panose="020B0604020202020204" pitchFamily="34" charset="0"/>
              <a:buChar char="•"/>
            </a:pPr>
            <a:r>
              <a:rPr lang="en-US" sz="2400" b="1" dirty="0">
                <a:solidFill>
                  <a:srgbClr val="000000"/>
                </a:solidFill>
              </a:rPr>
              <a:t>Total Cash, Cash Accounts (CD’s, Money Market Accounts) and Investments for the Last Annual Budget Period</a:t>
            </a:r>
          </a:p>
          <a:p>
            <a:pPr>
              <a:lnSpc>
                <a:spcPct val="100000"/>
              </a:lnSpc>
              <a:buClr>
                <a:srgbClr val="C00000"/>
              </a:buClr>
            </a:pPr>
            <a:r>
              <a:rPr lang="en-US" sz="2400" b="1" dirty="0">
                <a:solidFill>
                  <a:schemeClr val="tx1"/>
                </a:solidFill>
              </a:rPr>
              <a:t>Coverage is Available Up to $2,000,000.</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pic>
        <p:nvPicPr>
          <p:cNvPr id="8" name="Picture 7">
            <a:extLst>
              <a:ext uri="{FF2B5EF4-FFF2-40B4-BE49-F238E27FC236}">
                <a16:creationId xmlns:a16="http://schemas.microsoft.com/office/drawing/2014/main" id="{D2579745-370E-0E12-A5BB-2874A5027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879" y="5430861"/>
            <a:ext cx="1186263" cy="1186263"/>
          </a:xfrm>
          <a:prstGeom prst="rect">
            <a:avLst/>
          </a:prstGeom>
        </p:spPr>
      </p:pic>
    </p:spTree>
    <p:extLst>
      <p:ext uri="{BB962C8B-B14F-4D97-AF65-F5344CB8AC3E}">
        <p14:creationId xmlns:p14="http://schemas.microsoft.com/office/powerpoint/2010/main" val="3006006183"/>
      </p:ext>
    </p:extLst>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0" y="2480300"/>
            <a:ext cx="11432981" cy="3952903"/>
          </a:xfrm>
        </p:spPr>
        <p:txBody>
          <a:bodyPr>
            <a:normAutofit fontScale="92500" lnSpcReduction="20000"/>
          </a:bodyPr>
          <a:lstStyle/>
          <a:p>
            <a:pPr marL="630238" indent="-630238" fontAlgn="base">
              <a:spcBef>
                <a:spcPct val="0"/>
              </a:spcBef>
              <a:spcAft>
                <a:spcPct val="0"/>
              </a:spcAft>
              <a:buClr>
                <a:srgbClr val="0000FF"/>
              </a:buClr>
            </a:pPr>
            <a:r>
              <a:rPr lang="en-US" sz="2800" b="1" dirty="0">
                <a:solidFill>
                  <a:srgbClr val="0000FF"/>
                </a:solidFill>
              </a:rPr>
              <a:t>Equipment Breakdown (Boiler &amp; Machinery Coverage)</a:t>
            </a:r>
          </a:p>
          <a:p>
            <a:pPr marL="800100" lvl="1" indent="-739775" defTabSz="914400" fontAlgn="base">
              <a:spcBef>
                <a:spcPct val="0"/>
              </a:spcBef>
              <a:spcAft>
                <a:spcPct val="0"/>
              </a:spcAft>
              <a:buFont typeface="Courier New" panose="02070309020205020404" pitchFamily="49" charset="0"/>
              <a:buChar char="o"/>
            </a:pPr>
            <a:r>
              <a:rPr lang="en-US" sz="2400" dirty="0">
                <a:solidFill>
                  <a:srgbClr val="000000"/>
                </a:solidFill>
              </a:rPr>
              <a:t>Added to your Property Insurance and Has its Own Deductible</a:t>
            </a:r>
          </a:p>
          <a:p>
            <a:pPr marL="0" lvl="0" indent="0" defTabSz="914400" fontAlgn="base">
              <a:spcBef>
                <a:spcPct val="0"/>
              </a:spcBef>
              <a:spcAft>
                <a:spcPct val="0"/>
              </a:spcAft>
              <a:buClr>
                <a:srgbClr val="0000FF"/>
              </a:buClr>
              <a:buNone/>
            </a:pPr>
            <a:endParaRPr lang="en-US" sz="1400" dirty="0">
              <a:solidFill>
                <a:srgbClr val="000000"/>
              </a:solidFill>
            </a:endParaRPr>
          </a:p>
          <a:p>
            <a:pPr marL="630238" indent="-630238" fontAlgn="base">
              <a:spcBef>
                <a:spcPct val="0"/>
              </a:spcBef>
              <a:spcAft>
                <a:spcPct val="0"/>
              </a:spcAft>
              <a:buClr>
                <a:srgbClr val="0000FF"/>
              </a:buClr>
            </a:pPr>
            <a:r>
              <a:rPr lang="en-US" sz="2800" b="1" dirty="0">
                <a:solidFill>
                  <a:srgbClr val="0000FF"/>
                </a:solidFill>
              </a:rPr>
              <a:t>Outdoor Property Insurance</a:t>
            </a:r>
          </a:p>
          <a:p>
            <a:pPr marL="630238" indent="-630238" fontAlgn="base">
              <a:spcBef>
                <a:spcPct val="0"/>
              </a:spcBef>
              <a:spcAft>
                <a:spcPct val="0"/>
              </a:spcAft>
              <a:buClr>
                <a:srgbClr val="0000FF"/>
              </a:buClr>
            </a:pPr>
            <a:endParaRPr lang="en-US" sz="1400" b="1" dirty="0">
              <a:solidFill>
                <a:srgbClr val="000000"/>
              </a:solidFill>
            </a:endParaRPr>
          </a:p>
          <a:p>
            <a:pPr marL="630238" indent="-630238" fontAlgn="base">
              <a:spcBef>
                <a:spcPct val="0"/>
              </a:spcBef>
              <a:spcAft>
                <a:spcPct val="0"/>
              </a:spcAft>
              <a:buClr>
                <a:srgbClr val="0000FF"/>
              </a:buClr>
            </a:pPr>
            <a:r>
              <a:rPr lang="en-US" sz="2800" b="1" dirty="0">
                <a:solidFill>
                  <a:srgbClr val="0000FF"/>
                </a:solidFill>
              </a:rPr>
              <a:t>Personal Property Scheduled Insurance</a:t>
            </a:r>
          </a:p>
          <a:p>
            <a:pPr marL="630238" indent="-630238" fontAlgn="base">
              <a:spcBef>
                <a:spcPct val="0"/>
              </a:spcBef>
              <a:spcAft>
                <a:spcPct val="0"/>
              </a:spcAft>
              <a:buClr>
                <a:srgbClr val="0000FF"/>
              </a:buClr>
            </a:pPr>
            <a:endParaRPr lang="en-US" sz="1400" b="1" dirty="0">
              <a:solidFill>
                <a:srgbClr val="000000"/>
              </a:solidFill>
            </a:endParaRPr>
          </a:p>
          <a:p>
            <a:pPr marL="630238" indent="-630238" fontAlgn="base">
              <a:spcBef>
                <a:spcPct val="0"/>
              </a:spcBef>
              <a:spcAft>
                <a:spcPct val="0"/>
              </a:spcAft>
              <a:buClr>
                <a:srgbClr val="0000FF"/>
              </a:buClr>
            </a:pPr>
            <a:r>
              <a:rPr lang="en-US" sz="2800" b="1" dirty="0">
                <a:solidFill>
                  <a:srgbClr val="0000FF"/>
                </a:solidFill>
              </a:rPr>
              <a:t>Inland Marine Coverage</a:t>
            </a:r>
          </a:p>
          <a:p>
            <a:pPr marL="0" lvl="0" indent="0" defTabSz="914400" fontAlgn="base">
              <a:spcBef>
                <a:spcPct val="0"/>
              </a:spcBef>
              <a:spcAft>
                <a:spcPct val="0"/>
              </a:spcAft>
              <a:buNone/>
            </a:pPr>
            <a:endParaRPr lang="en-US" dirty="0">
              <a:solidFill>
                <a:srgbClr val="000000"/>
              </a:solidFill>
            </a:endParaRPr>
          </a:p>
          <a:p>
            <a:pPr marL="0" lvl="0" indent="0" defTabSz="914400" fontAlgn="base">
              <a:spcBef>
                <a:spcPct val="0"/>
              </a:spcBef>
              <a:spcAft>
                <a:spcPct val="0"/>
              </a:spcAft>
              <a:buNone/>
            </a:pPr>
            <a:r>
              <a:rPr lang="en-US" sz="3200" b="1" i="1" dirty="0">
                <a:solidFill>
                  <a:srgbClr val="00B050"/>
                </a:solidFill>
              </a:rPr>
              <a:t>NOTE:</a:t>
            </a:r>
            <a:r>
              <a:rPr lang="en-US" sz="3200" b="1" dirty="0">
                <a:solidFill>
                  <a:srgbClr val="000000"/>
                </a:solidFill>
              </a:rPr>
              <a:t>  If the District is Constructing an Addition or a New Building, You are </a:t>
            </a:r>
            <a:r>
              <a:rPr lang="en-US" sz="3200" b="1" i="1" u="sng" dirty="0">
                <a:solidFill>
                  <a:srgbClr val="C00000"/>
                </a:solidFill>
              </a:rPr>
              <a:t>NOT</a:t>
            </a:r>
            <a:r>
              <a:rPr lang="en-US" sz="3200" b="1" dirty="0">
                <a:solidFill>
                  <a:srgbClr val="000000"/>
                </a:solidFill>
              </a:rPr>
              <a:t> Responsible for Insuring it Until You </a:t>
            </a:r>
            <a:r>
              <a:rPr lang="en-US" sz="3200" b="1" dirty="0">
                <a:solidFill>
                  <a:srgbClr val="7030A0"/>
                </a:solidFill>
              </a:rPr>
              <a:t>Take Possession</a:t>
            </a:r>
            <a:r>
              <a:rPr lang="en-US" sz="3200" b="1" dirty="0">
                <a:solidFill>
                  <a:srgbClr val="000000"/>
                </a:solidFill>
              </a:rPr>
              <a:t>.</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OTHER INSURANCE</a:t>
            </a:r>
          </a:p>
        </p:txBody>
      </p:sp>
    </p:spTree>
    <p:extLst>
      <p:ext uri="{BB962C8B-B14F-4D97-AF65-F5344CB8AC3E}">
        <p14:creationId xmlns:p14="http://schemas.microsoft.com/office/powerpoint/2010/main" val="349511107"/>
      </p:ext>
    </p:extLst>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fontScale="85000" lnSpcReduction="20000"/>
          </a:bodyPr>
          <a:lstStyle/>
          <a:p>
            <a:pPr marL="0" lvl="0" indent="0" defTabSz="914400" fontAlgn="base">
              <a:spcBef>
                <a:spcPct val="0"/>
              </a:spcBef>
              <a:spcAft>
                <a:spcPct val="0"/>
              </a:spcAft>
              <a:buNone/>
            </a:pPr>
            <a:r>
              <a:rPr lang="en-US" sz="3200" b="1" dirty="0"/>
              <a:t>The School Board May </a:t>
            </a:r>
            <a:r>
              <a:rPr lang="en-US" sz="3200" b="1" dirty="0">
                <a:solidFill>
                  <a:srgbClr val="C00000"/>
                </a:solidFill>
                <a:latin typeface="Arial Black" panose="020B0A04020102020204" pitchFamily="34" charset="0"/>
              </a:rPr>
              <a:t>Not</a:t>
            </a:r>
            <a:r>
              <a:rPr lang="en-US" sz="3200" b="1" dirty="0"/>
              <a:t> Enter a Contract Involving the Expenditure of an Aggregate Amount </a:t>
            </a:r>
            <a:r>
              <a:rPr lang="en-US" sz="3200" b="1" dirty="0">
                <a:solidFill>
                  <a:srgbClr val="7030A0"/>
                </a:solidFill>
              </a:rPr>
              <a:t>Greater Than $50,000 </a:t>
            </a:r>
            <a:r>
              <a:rPr lang="en-US" sz="3200" b="1" dirty="0"/>
              <a:t>Unless:</a:t>
            </a:r>
          </a:p>
          <a:p>
            <a:pPr marL="0" lvl="0" indent="0" defTabSz="914400" fontAlgn="base">
              <a:spcBef>
                <a:spcPct val="0"/>
              </a:spcBef>
              <a:spcAft>
                <a:spcPct val="0"/>
              </a:spcAft>
              <a:buNone/>
            </a:pPr>
            <a:endParaRPr lang="en-US" sz="1000" b="1" dirty="0">
              <a:solidFill>
                <a:srgbClr val="000000"/>
              </a:solidFill>
            </a:endParaRPr>
          </a:p>
          <a:p>
            <a:pPr marL="457200" indent="-457200" fontAlgn="base">
              <a:spcBef>
                <a:spcPct val="0"/>
              </a:spcBef>
              <a:spcAft>
                <a:spcPct val="0"/>
              </a:spcAft>
              <a:buFont typeface="Arial" panose="020B0604020202020204" pitchFamily="34" charset="0"/>
              <a:buChar char="•"/>
            </a:pPr>
            <a:r>
              <a:rPr lang="en-US" sz="2800" b="1" dirty="0">
                <a:solidFill>
                  <a:srgbClr val="000000"/>
                </a:solidFill>
              </a:rPr>
              <a:t>Publish Notice 10 Days Before Bid Opening in Official Newspaper of the District</a:t>
            </a:r>
          </a:p>
          <a:p>
            <a:pPr marL="457200" indent="-457200" fontAlgn="base">
              <a:spcBef>
                <a:spcPct val="0"/>
              </a:spcBef>
              <a:spcAft>
                <a:spcPct val="0"/>
              </a:spcAft>
              <a:buFont typeface="Arial" panose="020B0604020202020204" pitchFamily="34" charset="0"/>
              <a:buChar char="•"/>
            </a:pPr>
            <a:endParaRPr lang="en-US" sz="2800" b="1" dirty="0">
              <a:solidFill>
                <a:srgbClr val="000000"/>
              </a:solidFill>
            </a:endParaRPr>
          </a:p>
          <a:p>
            <a:pPr marL="457200" indent="-457200" fontAlgn="base">
              <a:spcBef>
                <a:spcPct val="0"/>
              </a:spcBef>
              <a:spcAft>
                <a:spcPct val="0"/>
              </a:spcAft>
              <a:buFont typeface="Arial" panose="020B0604020202020204" pitchFamily="34" charset="0"/>
              <a:buChar char="•"/>
            </a:pPr>
            <a:r>
              <a:rPr lang="en-US" sz="2800" b="1" dirty="0">
                <a:solidFill>
                  <a:srgbClr val="000000"/>
                </a:solidFill>
              </a:rPr>
              <a:t>Received Sealed Bids</a:t>
            </a:r>
          </a:p>
          <a:p>
            <a:pPr marL="457200" indent="-457200" fontAlgn="base">
              <a:spcBef>
                <a:spcPct val="0"/>
              </a:spcBef>
              <a:spcAft>
                <a:spcPct val="0"/>
              </a:spcAft>
              <a:buFont typeface="Arial" panose="020B0604020202020204" pitchFamily="34" charset="0"/>
              <a:buChar char="•"/>
            </a:pPr>
            <a:endParaRPr lang="en-US" sz="2800" b="1" dirty="0">
              <a:solidFill>
                <a:srgbClr val="000000"/>
              </a:solidFill>
            </a:endParaRPr>
          </a:p>
          <a:p>
            <a:pPr marL="457200" indent="-457200" fontAlgn="base">
              <a:spcBef>
                <a:spcPct val="0"/>
              </a:spcBef>
              <a:spcAft>
                <a:spcPct val="0"/>
              </a:spcAft>
              <a:buFont typeface="Arial" panose="020B0604020202020204" pitchFamily="34" charset="0"/>
              <a:buChar char="•"/>
            </a:pPr>
            <a:r>
              <a:rPr lang="en-US" sz="2800" b="1" dirty="0">
                <a:solidFill>
                  <a:srgbClr val="000000"/>
                </a:solidFill>
              </a:rPr>
              <a:t>Accept the Bid of the Lowest </a:t>
            </a:r>
            <a:r>
              <a:rPr lang="en-US" sz="2800" b="1" u="sng" dirty="0">
                <a:solidFill>
                  <a:srgbClr val="C00000"/>
                </a:solidFill>
              </a:rPr>
              <a:t>Responsible</a:t>
            </a:r>
            <a:r>
              <a:rPr lang="en-US" sz="2800" b="1" dirty="0">
                <a:solidFill>
                  <a:srgbClr val="000000"/>
                </a:solidFill>
              </a:rPr>
              <a:t> Bidder</a:t>
            </a:r>
          </a:p>
          <a:p>
            <a:pPr marL="0" lvl="0" indent="0" defTabSz="914400" fontAlgn="base">
              <a:spcBef>
                <a:spcPct val="0"/>
              </a:spcBef>
              <a:spcAft>
                <a:spcPct val="0"/>
              </a:spcAft>
              <a:buNone/>
            </a:pPr>
            <a:endParaRPr lang="en-US" sz="3200" b="1" dirty="0">
              <a:solidFill>
                <a:srgbClr val="000000"/>
              </a:solidFill>
            </a:endParaRPr>
          </a:p>
          <a:p>
            <a:pPr marL="0" lvl="0" indent="0" defTabSz="914400" fontAlgn="base">
              <a:spcBef>
                <a:spcPct val="0"/>
              </a:spcBef>
              <a:spcAft>
                <a:spcPct val="0"/>
              </a:spcAft>
              <a:buNone/>
            </a:pPr>
            <a:r>
              <a:rPr lang="en-US" sz="2800" b="1" dirty="0">
                <a:solidFill>
                  <a:srgbClr val="000000"/>
                </a:solidFill>
              </a:rPr>
              <a:t>Exceptions Noted In NDCC 15.1-09-34(1).</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BIDS</a:t>
            </a:r>
          </a:p>
        </p:txBody>
      </p:sp>
    </p:spTree>
    <p:extLst>
      <p:ext uri="{BB962C8B-B14F-4D97-AF65-F5344CB8AC3E}">
        <p14:creationId xmlns:p14="http://schemas.microsoft.com/office/powerpoint/2010/main" val="283110981"/>
      </p:ext>
    </p:extLst>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104</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231106"/>
          </a:xfrm>
          <a:prstGeom prst="rect">
            <a:avLst/>
          </a:prstGeom>
          <a:noFill/>
        </p:spPr>
        <p:txBody>
          <a:bodyPr wrap="square" rtlCol="0">
            <a:spAutoFit/>
          </a:bodyPr>
          <a:lstStyle/>
          <a:p>
            <a:pPr marL="514350" indent="-514350">
              <a:buFont typeface="+mj-lt"/>
              <a:buAutoNum type="arabicPeriod" startAt="7"/>
            </a:pPr>
            <a:r>
              <a:rPr lang="en-US" sz="2800" dirty="0">
                <a:solidFill>
                  <a:schemeClr val="bg1"/>
                </a:solidFill>
                <a:latin typeface="+mj-lt"/>
              </a:rPr>
              <a:t>Keep True and Accurate District Financial Records</a:t>
            </a:r>
          </a:p>
          <a:p>
            <a:endParaRPr lang="en-US" dirty="0"/>
          </a:p>
        </p:txBody>
      </p:sp>
    </p:spTree>
    <p:extLst>
      <p:ext uri="{BB962C8B-B14F-4D97-AF65-F5344CB8AC3E}">
        <p14:creationId xmlns:p14="http://schemas.microsoft.com/office/powerpoint/2010/main" val="3191588305"/>
      </p:ext>
    </p:extLst>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fontScale="92500" lnSpcReduction="20000"/>
          </a:bodyPr>
          <a:lstStyle/>
          <a:p>
            <a:pPr marL="0" lvl="0" indent="0" defTabSz="914400" fontAlgn="base">
              <a:spcBef>
                <a:spcPct val="0"/>
              </a:spcBef>
              <a:spcAft>
                <a:spcPct val="0"/>
              </a:spcAft>
              <a:buNone/>
            </a:pPr>
            <a:r>
              <a:rPr lang="en-US" sz="2600" b="1" dirty="0">
                <a:solidFill>
                  <a:srgbClr val="000000"/>
                </a:solidFill>
              </a:rPr>
              <a:t>It is a Given, That You Keep Accurate Computer &amp; Paper Records </a:t>
            </a:r>
            <a:r>
              <a:rPr lang="en-US" sz="2600" b="1" dirty="0">
                <a:solidFill>
                  <a:srgbClr val="C00000"/>
                </a:solidFill>
              </a:rPr>
              <a:t>BUT</a:t>
            </a:r>
          </a:p>
          <a:p>
            <a:pPr marL="0" lvl="0" indent="0" defTabSz="914400" fontAlgn="base">
              <a:spcBef>
                <a:spcPct val="0"/>
              </a:spcBef>
              <a:spcAft>
                <a:spcPct val="0"/>
              </a:spcAft>
              <a:buNone/>
            </a:pPr>
            <a:endParaRPr lang="en-US" sz="1050" b="1" dirty="0">
              <a:solidFill>
                <a:srgbClr val="C00000"/>
              </a:solidFill>
            </a:endParaRPr>
          </a:p>
          <a:p>
            <a:pPr marL="0" lvl="0" indent="0" defTabSz="914400" fontAlgn="base">
              <a:spcBef>
                <a:spcPct val="0"/>
              </a:spcBef>
              <a:spcAft>
                <a:spcPct val="0"/>
              </a:spcAft>
              <a:buNone/>
            </a:pPr>
            <a:r>
              <a:rPr lang="en-US" sz="2800" b="1" dirty="0">
                <a:solidFill>
                  <a:srgbClr val="C00000"/>
                </a:solidFill>
              </a:rPr>
              <a:t>You Should Also Self-Audit –</a:t>
            </a:r>
          </a:p>
          <a:p>
            <a:pPr marL="0" lvl="0" indent="0" defTabSz="914400" fontAlgn="base">
              <a:spcBef>
                <a:spcPct val="0"/>
              </a:spcBef>
              <a:spcAft>
                <a:spcPct val="0"/>
              </a:spcAft>
              <a:buNone/>
            </a:pPr>
            <a:r>
              <a:rPr lang="en-US" sz="2800" b="1" dirty="0">
                <a:solidFill>
                  <a:srgbClr val="000000"/>
                </a:solidFill>
              </a:rPr>
              <a:t>Count  All The Remaining Cash in the Cash Boxes After Every Deposit -  </a:t>
            </a:r>
            <a:r>
              <a:rPr lang="en-US" sz="2800" b="1" dirty="0">
                <a:solidFill>
                  <a:srgbClr val="C00000"/>
                </a:solidFill>
              </a:rPr>
              <a:t>SO</a:t>
            </a:r>
          </a:p>
          <a:p>
            <a:pPr marL="0" lvl="0" indent="0" defTabSz="914400" fontAlgn="base">
              <a:spcBef>
                <a:spcPct val="0"/>
              </a:spcBef>
              <a:spcAft>
                <a:spcPct val="0"/>
              </a:spcAft>
              <a:buNone/>
            </a:pPr>
            <a:endParaRPr lang="en-US" sz="1050" b="1" dirty="0">
              <a:solidFill>
                <a:srgbClr val="000000"/>
              </a:solidFill>
            </a:endParaRPr>
          </a:p>
          <a:p>
            <a:pPr marL="800100" lvl="1" indent="-800100" fontAlgn="base">
              <a:spcBef>
                <a:spcPct val="0"/>
              </a:spcBef>
              <a:spcAft>
                <a:spcPct val="0"/>
              </a:spcAft>
            </a:pPr>
            <a:r>
              <a:rPr lang="en-US" sz="2400" dirty="0">
                <a:solidFill>
                  <a:srgbClr val="000000"/>
                </a:solidFill>
              </a:rPr>
              <a:t>By Maintaining a Running Balance, (Like Petty Cash, Incidental Revolving, Etc.), You Can Have a Running Total of Overages and Shortages.</a:t>
            </a:r>
          </a:p>
          <a:p>
            <a:pPr marL="0" lvl="0" indent="0" defTabSz="914400" fontAlgn="base">
              <a:spcBef>
                <a:spcPct val="0"/>
              </a:spcBef>
              <a:spcAft>
                <a:spcPct val="0"/>
              </a:spcAft>
              <a:buNone/>
            </a:pPr>
            <a:endParaRPr lang="en-US" sz="1050" b="1" dirty="0">
              <a:solidFill>
                <a:srgbClr val="000000"/>
              </a:solidFill>
            </a:endParaRPr>
          </a:p>
          <a:p>
            <a:pPr marL="0" lvl="0" indent="0" defTabSz="914400" fontAlgn="base">
              <a:spcBef>
                <a:spcPct val="0"/>
              </a:spcBef>
              <a:spcAft>
                <a:spcPct val="0"/>
              </a:spcAft>
              <a:buNone/>
            </a:pPr>
            <a:r>
              <a:rPr lang="en-US" sz="2800" b="1" dirty="0">
                <a:solidFill>
                  <a:srgbClr val="000000"/>
                </a:solidFill>
              </a:rPr>
              <a:t>Report This to the Superintendent </a:t>
            </a:r>
            <a:r>
              <a:rPr lang="en-US" sz="2400" b="1" dirty="0">
                <a:solidFill>
                  <a:srgbClr val="000000"/>
                </a:solidFill>
              </a:rPr>
              <a:t>– </a:t>
            </a:r>
            <a:r>
              <a:rPr lang="en-US" sz="2800" b="1" dirty="0">
                <a:solidFill>
                  <a:srgbClr val="7030A0"/>
                </a:solidFill>
              </a:rPr>
              <a:t>WHY</a:t>
            </a:r>
            <a:r>
              <a:rPr lang="en-US" sz="2400" b="1" dirty="0">
                <a:solidFill>
                  <a:srgbClr val="000000"/>
                </a:solidFill>
              </a:rPr>
              <a:t> – </a:t>
            </a:r>
            <a:r>
              <a:rPr lang="en-US" sz="2800" b="1" dirty="0">
                <a:solidFill>
                  <a:srgbClr val="000000"/>
                </a:solidFill>
              </a:rPr>
              <a:t>To Reduce Fraud </a:t>
            </a:r>
          </a:p>
          <a:p>
            <a:pPr marL="0" lvl="0" indent="0" defTabSz="914400" fontAlgn="base">
              <a:spcBef>
                <a:spcPct val="0"/>
              </a:spcBef>
              <a:spcAft>
                <a:spcPct val="0"/>
              </a:spcAft>
              <a:buNone/>
            </a:pPr>
            <a:endParaRPr lang="en-US" sz="1050" b="1" dirty="0">
              <a:solidFill>
                <a:srgbClr val="C00000"/>
              </a:solidFill>
            </a:endParaRPr>
          </a:p>
          <a:p>
            <a:pPr marL="0" lvl="0" indent="0" defTabSz="914400" fontAlgn="base">
              <a:spcBef>
                <a:spcPct val="0"/>
              </a:spcBef>
              <a:spcAft>
                <a:spcPct val="0"/>
              </a:spcAft>
              <a:buNone/>
            </a:pPr>
            <a:r>
              <a:rPr lang="en-US" sz="2800" b="1" dirty="0">
                <a:solidFill>
                  <a:srgbClr val="C00000"/>
                </a:solidFill>
              </a:rPr>
              <a:t>If You Have an Effective Checks &amp; Balances Policy, You Should be Able to Pinpoint Where or When the Shortage/Overage Took Place</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105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323439"/>
          </a:xfrm>
          <a:prstGeom prst="rect">
            <a:avLst/>
          </a:prstGeom>
          <a:noFill/>
        </p:spPr>
        <p:txBody>
          <a:bodyPr wrap="square" rtlCol="0">
            <a:spAutoFit/>
          </a:bodyPr>
          <a:lstStyle/>
          <a:p>
            <a:r>
              <a:rPr lang="en-US" sz="4000" dirty="0">
                <a:solidFill>
                  <a:schemeClr val="bg1"/>
                </a:solidFill>
                <a:latin typeface="+mj-lt"/>
              </a:rPr>
              <a:t>Keep True &amp; Accurate District Financial Records</a:t>
            </a:r>
          </a:p>
        </p:txBody>
      </p:sp>
      <p:sp>
        <p:nvSpPr>
          <p:cNvPr id="3" name="TextBox 2">
            <a:extLst>
              <a:ext uri="{FF2B5EF4-FFF2-40B4-BE49-F238E27FC236}">
                <a16:creationId xmlns:a16="http://schemas.microsoft.com/office/drawing/2014/main" id="{318A74B5-80C1-8E10-989E-08DED4CB4CB5}"/>
              </a:ext>
            </a:extLst>
          </p:cNvPr>
          <p:cNvSpPr txBox="1"/>
          <p:nvPr/>
        </p:nvSpPr>
        <p:spPr>
          <a:xfrm>
            <a:off x="9274629" y="6065361"/>
            <a:ext cx="1683657"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1952104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1000"/>
                                        <p:tgtEl>
                                          <p:spTgt spid="6">
                                            <p:txEl>
                                              <p:pRg st="7" end="7"/>
                                            </p:txEl>
                                          </p:spTgt>
                                        </p:tgtEl>
                                      </p:cBhvr>
                                    </p:animEffect>
                                    <p:anim calcmode="lin" valueType="num">
                                      <p:cBhvr>
                                        <p:cTn id="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106</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661993"/>
          </a:xfrm>
          <a:prstGeom prst="rect">
            <a:avLst/>
          </a:prstGeom>
          <a:noFill/>
        </p:spPr>
        <p:txBody>
          <a:bodyPr wrap="square" rtlCol="0">
            <a:spAutoFit/>
          </a:bodyPr>
          <a:lstStyle/>
          <a:p>
            <a:pPr marL="514350" indent="-514350">
              <a:buFont typeface="+mj-lt"/>
              <a:buAutoNum type="arabicPeriod" startAt="8"/>
            </a:pPr>
            <a:r>
              <a:rPr lang="en-US" sz="2800" dirty="0">
                <a:solidFill>
                  <a:schemeClr val="bg1"/>
                </a:solidFill>
                <a:latin typeface="+mj-lt"/>
              </a:rPr>
              <a:t>Prepare &amp; Submit a School District Financial Report to the Board Quarterly</a:t>
            </a:r>
          </a:p>
          <a:p>
            <a:endParaRPr lang="en-US" dirty="0"/>
          </a:p>
        </p:txBody>
      </p:sp>
    </p:spTree>
    <p:extLst>
      <p:ext uri="{BB962C8B-B14F-4D97-AF65-F5344CB8AC3E}">
        <p14:creationId xmlns:p14="http://schemas.microsoft.com/office/powerpoint/2010/main" val="1686406233"/>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107</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769257" y="1596571"/>
            <a:ext cx="6952343" cy="2554545"/>
          </a:xfrm>
          <a:prstGeom prst="rect">
            <a:avLst/>
          </a:prstGeom>
          <a:noFill/>
        </p:spPr>
        <p:txBody>
          <a:bodyPr wrap="square" rtlCol="0">
            <a:spAutoFit/>
          </a:bodyPr>
          <a:lstStyle/>
          <a:p>
            <a:r>
              <a:rPr lang="en-US" sz="4000" b="1" dirty="0">
                <a:solidFill>
                  <a:schemeClr val="bg1"/>
                </a:solidFill>
              </a:rPr>
              <a:t>You Suspect a Principal of </a:t>
            </a:r>
            <a:r>
              <a:rPr lang="en-US" sz="4000" b="1" dirty="0">
                <a:solidFill>
                  <a:srgbClr val="FFFF00"/>
                </a:solidFill>
                <a:latin typeface="Arial Black" panose="020B0A04020102020204" pitchFamily="34" charset="0"/>
              </a:rPr>
              <a:t>Taking Money from the Cash Boxes </a:t>
            </a:r>
            <a:r>
              <a:rPr lang="en-US" sz="4000" b="1" dirty="0">
                <a:solidFill>
                  <a:schemeClr val="bg1"/>
                </a:solidFill>
              </a:rPr>
              <a:t>After Games and Before it is Receipted.</a:t>
            </a:r>
          </a:p>
        </p:txBody>
      </p:sp>
    </p:spTree>
    <p:extLst>
      <p:ext uri="{BB962C8B-B14F-4D97-AF65-F5344CB8AC3E}">
        <p14:creationId xmlns:p14="http://schemas.microsoft.com/office/powerpoint/2010/main" val="938569832"/>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lnSpcReduction="10000"/>
          </a:bodyPr>
          <a:lstStyle/>
          <a:p>
            <a:pPr marL="0" lvl="0" indent="0" algn="ctr" defTabSz="914400" fontAlgn="base">
              <a:spcBef>
                <a:spcPct val="0"/>
              </a:spcBef>
              <a:spcAft>
                <a:spcPct val="0"/>
              </a:spcAft>
              <a:buNone/>
            </a:pPr>
            <a:r>
              <a:rPr lang="en-US" sz="2800" b="1" dirty="0">
                <a:solidFill>
                  <a:srgbClr val="C00000"/>
                </a:solidFill>
                <a:effectLst>
                  <a:glow rad="127000">
                    <a:srgbClr val="FFFF00"/>
                  </a:glow>
                </a:effectLst>
              </a:rPr>
              <a:t>OR</a:t>
            </a:r>
          </a:p>
          <a:p>
            <a:pPr marL="0" lvl="0" indent="0" algn="ctr" defTabSz="914400" fontAlgn="base">
              <a:spcBef>
                <a:spcPct val="0"/>
              </a:spcBef>
              <a:spcAft>
                <a:spcPct val="0"/>
              </a:spcAft>
              <a:buNone/>
            </a:pPr>
            <a:endParaRPr lang="en-US" sz="1100" b="1" dirty="0">
              <a:solidFill>
                <a:srgbClr val="C00000"/>
              </a:solidFill>
              <a:effectLst>
                <a:glow rad="127000">
                  <a:srgbClr val="FFFF00"/>
                </a:glow>
              </a:effectLst>
            </a:endParaRPr>
          </a:p>
          <a:p>
            <a:pPr marL="354012" lvl="0" indent="0" defTabSz="914400" fontAlgn="base">
              <a:spcBef>
                <a:spcPct val="0"/>
              </a:spcBef>
              <a:spcAft>
                <a:spcPct val="0"/>
              </a:spcAft>
              <a:buNone/>
            </a:pPr>
            <a:r>
              <a:rPr lang="en-US" sz="2800" b="1" dirty="0">
                <a:solidFill>
                  <a:srgbClr val="C00000"/>
                </a:solidFill>
                <a:effectLst>
                  <a:glow rad="127000">
                    <a:srgbClr val="FFFF00"/>
                  </a:glow>
                </a:effectLst>
                <a:ea typeface="Verdana" panose="020B0604030504040204" pitchFamily="34" charset="0"/>
                <a:cs typeface="Verdana" panose="020B0604030504040204" pitchFamily="34" charset="0"/>
              </a:rPr>
              <a:t>In the Case of a Business Manager for a District Having Only One-Room  or Two- Room Schools,  to Submit the Report at the Request of the Board.</a:t>
            </a:r>
          </a:p>
          <a:p>
            <a:pPr marL="354012" lvl="0" indent="0" defTabSz="914400" fontAlgn="base">
              <a:spcBef>
                <a:spcPct val="0"/>
              </a:spcBef>
              <a:spcAft>
                <a:spcPct val="0"/>
              </a:spcAft>
              <a:buNone/>
            </a:pPr>
            <a:endParaRPr lang="en-US" sz="2800" b="1" dirty="0">
              <a:solidFill>
                <a:srgbClr val="C00000"/>
              </a:solidFill>
              <a:effectLst>
                <a:glow rad="127000">
                  <a:srgbClr val="FFFF00"/>
                </a:glow>
              </a:effectLst>
              <a:ea typeface="Verdana" panose="020B0604030504040204" pitchFamily="34" charset="0"/>
              <a:cs typeface="Verdana" panose="020B0604030504040204" pitchFamily="34" charset="0"/>
            </a:endParaRPr>
          </a:p>
          <a:p>
            <a:pPr marL="0" lvl="0" indent="0" defTabSz="914400" fontAlgn="base">
              <a:spcBef>
                <a:spcPct val="0"/>
              </a:spcBef>
              <a:spcAft>
                <a:spcPct val="0"/>
              </a:spcAft>
              <a:buNone/>
            </a:pPr>
            <a:r>
              <a:rPr lang="en-US" sz="3600" b="1" dirty="0">
                <a:solidFill>
                  <a:srgbClr val="C00000"/>
                </a:solidFill>
              </a:rPr>
              <a:t>The Law Says Quarterly, but Prudently, it Should be Presented Each Month at the Board Meeting</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117944" y="6433203"/>
            <a:ext cx="966470" cy="367842"/>
          </a:xfrm>
        </p:spPr>
        <p:txBody>
          <a:bodyPr/>
          <a:lstStyle/>
          <a:p>
            <a:fld id="{08AB70BE-1769-45B8-85A6-0C837432C7E6}" type="slidenum">
              <a:rPr lang="en-US" smtClean="0"/>
              <a:pPr/>
              <a:t>108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323439"/>
          </a:xfrm>
          <a:prstGeom prst="rect">
            <a:avLst/>
          </a:prstGeom>
          <a:noFill/>
        </p:spPr>
        <p:txBody>
          <a:bodyPr wrap="square" rtlCol="0">
            <a:spAutoFit/>
          </a:bodyPr>
          <a:lstStyle/>
          <a:p>
            <a:r>
              <a:rPr lang="en-US" sz="4000" dirty="0">
                <a:solidFill>
                  <a:schemeClr val="bg1"/>
                </a:solidFill>
                <a:latin typeface="+mj-lt"/>
              </a:rPr>
              <a:t>Prepare &amp; Submit a School District Financial Report to the Board Quarterly</a:t>
            </a:r>
          </a:p>
        </p:txBody>
      </p:sp>
      <p:sp>
        <p:nvSpPr>
          <p:cNvPr id="3" name="TextBox 2">
            <a:extLst>
              <a:ext uri="{FF2B5EF4-FFF2-40B4-BE49-F238E27FC236}">
                <a16:creationId xmlns:a16="http://schemas.microsoft.com/office/drawing/2014/main" id="{318A74B5-80C1-8E10-989E-08DED4CB4CB5}"/>
              </a:ext>
            </a:extLst>
          </p:cNvPr>
          <p:cNvSpPr txBox="1"/>
          <p:nvPr/>
        </p:nvSpPr>
        <p:spPr>
          <a:xfrm>
            <a:off x="9274629" y="6065361"/>
            <a:ext cx="1683657"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2726677343"/>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109</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092881"/>
          </a:xfrm>
          <a:prstGeom prst="rect">
            <a:avLst/>
          </a:prstGeom>
          <a:noFill/>
        </p:spPr>
        <p:txBody>
          <a:bodyPr wrap="square" rtlCol="0">
            <a:spAutoFit/>
          </a:bodyPr>
          <a:lstStyle/>
          <a:p>
            <a:pPr marL="514350" indent="-514350">
              <a:buFont typeface="+mj-lt"/>
              <a:buAutoNum type="arabicPeriod" startAt="9"/>
            </a:pPr>
            <a:r>
              <a:rPr lang="en-US" sz="2800" dirty="0">
                <a:solidFill>
                  <a:schemeClr val="bg1"/>
                </a:solidFill>
                <a:latin typeface="+mj-lt"/>
              </a:rPr>
              <a:t>Produce ALL District Financial Records When Directed to Do So by the Board</a:t>
            </a:r>
          </a:p>
          <a:p>
            <a:endParaRPr lang="en-US" dirty="0"/>
          </a:p>
        </p:txBody>
      </p:sp>
    </p:spTree>
    <p:extLst>
      <p:ext uri="{BB962C8B-B14F-4D97-AF65-F5344CB8AC3E}">
        <p14:creationId xmlns:p14="http://schemas.microsoft.com/office/powerpoint/2010/main" val="164591702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3" y="2636583"/>
            <a:ext cx="10959997" cy="3796620"/>
          </a:xfrm>
        </p:spPr>
        <p:txBody>
          <a:bodyPr>
            <a:normAutofit fontScale="25000" lnSpcReduction="20000"/>
          </a:bodyPr>
          <a:lstStyle/>
          <a:p>
            <a:pPr marL="0" indent="0">
              <a:buNone/>
            </a:pPr>
            <a:r>
              <a:rPr lang="en-US" sz="9600" b="1" i="1" dirty="0">
                <a:solidFill>
                  <a:srgbClr val="1C772B"/>
                </a:solidFill>
              </a:rPr>
              <a:t>Meeting</a:t>
            </a:r>
            <a:r>
              <a:rPr lang="en-US" sz="9600" b="1" i="1" dirty="0"/>
              <a:t> Means </a:t>
            </a:r>
            <a:r>
              <a:rPr lang="en-US" sz="9600" b="1" i="1" dirty="0">
                <a:solidFill>
                  <a:srgbClr val="C00000"/>
                </a:solidFill>
              </a:rPr>
              <a:t>ANY</a:t>
            </a:r>
            <a:r>
              <a:rPr lang="en-US" sz="9600" b="1" i="1" dirty="0"/>
              <a:t> Gathering of a Quorum of Members of a </a:t>
            </a:r>
            <a:r>
              <a:rPr lang="en-US" sz="9600" b="1" i="1" dirty="0">
                <a:solidFill>
                  <a:srgbClr val="7030A0"/>
                </a:solidFill>
              </a:rPr>
              <a:t>(School Board) </a:t>
            </a:r>
            <a:r>
              <a:rPr lang="en-US" sz="9600" b="1" i="1" dirty="0"/>
              <a:t>Regarding Public Business</a:t>
            </a:r>
            <a:r>
              <a:rPr lang="en-US" sz="9600" b="1" dirty="0"/>
              <a:t>, and Includes:</a:t>
            </a:r>
          </a:p>
          <a:p>
            <a:pPr marL="914400" indent="-914400">
              <a:buFont typeface="Arial" panose="020B0604020202020204" pitchFamily="34" charset="0"/>
              <a:buChar char="•"/>
            </a:pPr>
            <a:r>
              <a:rPr lang="en-US" sz="9600" b="1" dirty="0"/>
              <a:t>Committees &amp; Subcommittees,</a:t>
            </a:r>
          </a:p>
          <a:p>
            <a:pPr marL="914400" indent="-914400">
              <a:buFont typeface="Arial" panose="020B0604020202020204" pitchFamily="34" charset="0"/>
              <a:buChar char="•"/>
            </a:pPr>
            <a:r>
              <a:rPr lang="en-US" sz="9600" b="1" dirty="0"/>
              <a:t>Informal Gatherings, or</a:t>
            </a:r>
          </a:p>
          <a:p>
            <a:pPr marL="914400" indent="-914400">
              <a:buFont typeface="Arial" panose="020B0604020202020204" pitchFamily="34" charset="0"/>
              <a:buChar char="•"/>
            </a:pPr>
            <a:r>
              <a:rPr lang="en-US" sz="9600" b="1" dirty="0"/>
              <a:t>Work Sessions, and</a:t>
            </a:r>
          </a:p>
          <a:p>
            <a:r>
              <a:rPr lang="en-US" sz="9600" b="1" dirty="0"/>
              <a:t>Discussions Where a Quorum of Members are Participating by </a:t>
            </a:r>
            <a:r>
              <a:rPr lang="en-US" sz="9600" b="1" dirty="0">
                <a:solidFill>
                  <a:srgbClr val="1C772B"/>
                </a:solidFill>
              </a:rPr>
              <a:t>Phone</a:t>
            </a:r>
            <a:r>
              <a:rPr lang="en-US" sz="9600" b="1" dirty="0"/>
              <a:t> or any </a:t>
            </a:r>
            <a:r>
              <a:rPr lang="en-US" sz="9600" b="1" dirty="0">
                <a:solidFill>
                  <a:srgbClr val="1C772B"/>
                </a:solidFill>
              </a:rPr>
              <a:t>Other Electronic Communications </a:t>
            </a:r>
            <a:r>
              <a:rPr lang="en-US" sz="9600" b="1" dirty="0"/>
              <a:t>(Either at the Same Time or in a Series of Individual Contacts).  </a:t>
            </a:r>
            <a:r>
              <a:rPr lang="en-US" sz="9600" b="1" dirty="0">
                <a:solidFill>
                  <a:srgbClr val="C00000"/>
                </a:solidFill>
              </a:rPr>
              <a:t>Other Electronic Communications Includes, Texts, Social Media Posts, Emails, Etc.</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35718"/>
            <a:ext cx="11306628" cy="584775"/>
          </a:xfrm>
          <a:prstGeom prst="rect">
            <a:avLst/>
          </a:prstGeom>
          <a:noFill/>
        </p:spPr>
        <p:txBody>
          <a:bodyPr wrap="square" rtlCol="0">
            <a:spAutoFit/>
          </a:bodyPr>
          <a:lstStyle/>
          <a:p>
            <a:r>
              <a:rPr lang="en-US" sz="3200" dirty="0">
                <a:solidFill>
                  <a:schemeClr val="bg1"/>
                </a:solidFill>
                <a:latin typeface="+mj-lt"/>
              </a:rPr>
              <a:t>Definition of a Meeting</a:t>
            </a:r>
          </a:p>
        </p:txBody>
      </p:sp>
    </p:spTree>
    <p:extLst>
      <p:ext uri="{BB962C8B-B14F-4D97-AF65-F5344CB8AC3E}">
        <p14:creationId xmlns:p14="http://schemas.microsoft.com/office/powerpoint/2010/main" val="2262192090"/>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a:bodyPr>
          <a:lstStyle/>
          <a:p>
            <a:pPr marL="800100" lvl="1" indent="-342900" defTabSz="914400" fontAlgn="base">
              <a:spcBef>
                <a:spcPct val="0"/>
              </a:spcBef>
              <a:spcAft>
                <a:spcPct val="0"/>
              </a:spcAft>
              <a:buFont typeface="Arial" panose="020B0604020202020204" pitchFamily="34" charset="0"/>
              <a:buChar char="•"/>
            </a:pPr>
            <a:r>
              <a:rPr lang="en-US" sz="3200" b="1" dirty="0">
                <a:ea typeface="Verdana" panose="020B0604030504040204" pitchFamily="34" charset="0"/>
                <a:cs typeface="Verdana" panose="020B0604030504040204" pitchFamily="34" charset="0"/>
              </a:rPr>
              <a:t>Actual Records </a:t>
            </a:r>
          </a:p>
          <a:p>
            <a:pPr marL="800100" lvl="1" indent="-342900" defTabSz="914400" fontAlgn="base">
              <a:spcBef>
                <a:spcPct val="0"/>
              </a:spcBef>
              <a:spcAft>
                <a:spcPct val="0"/>
              </a:spcAft>
              <a:buFont typeface="Arial" panose="020B0604020202020204" pitchFamily="34" charset="0"/>
              <a:buChar char="•"/>
            </a:pPr>
            <a:endParaRPr lang="en-US" sz="3200" b="1" dirty="0">
              <a:ea typeface="Verdana" panose="020B0604030504040204" pitchFamily="34" charset="0"/>
              <a:cs typeface="Verdana" panose="020B0604030504040204" pitchFamily="34" charset="0"/>
            </a:endParaRPr>
          </a:p>
          <a:p>
            <a:pPr marL="800100" lvl="1" indent="-342900" defTabSz="914400" fontAlgn="base">
              <a:spcBef>
                <a:spcPct val="0"/>
              </a:spcBef>
              <a:spcAft>
                <a:spcPct val="0"/>
              </a:spcAft>
              <a:buFont typeface="Arial" panose="020B0604020202020204" pitchFamily="34" charset="0"/>
              <a:buChar char="•"/>
            </a:pPr>
            <a:r>
              <a:rPr lang="en-US" sz="3200" b="1" dirty="0">
                <a:ea typeface="Verdana" panose="020B0604030504040204" pitchFamily="34" charset="0"/>
                <a:cs typeface="Verdana" panose="020B0604030504040204" pitchFamily="34" charset="0"/>
              </a:rPr>
              <a:t>Reports </a:t>
            </a:r>
            <a:r>
              <a:rPr lang="en-US" sz="3200" dirty="0">
                <a:ea typeface="Verdana" panose="020B0604030504040204" pitchFamily="34" charset="0"/>
                <a:cs typeface="Verdana" panose="020B0604030504040204" pitchFamily="34" charset="0"/>
              </a:rPr>
              <a:t>(Such as Quarterly Financial Reports, etc.)</a:t>
            </a:r>
            <a:endParaRPr lang="en-US" sz="3200" b="1" dirty="0">
              <a:ea typeface="Verdana" panose="020B0604030504040204" pitchFamily="34" charset="0"/>
              <a:cs typeface="Verdana" panose="020B0604030504040204" pitchFamily="34" charset="0"/>
            </a:endParaRPr>
          </a:p>
          <a:p>
            <a:pPr marL="800100" lvl="1" indent="-342900" defTabSz="914400" fontAlgn="base">
              <a:spcBef>
                <a:spcPct val="0"/>
              </a:spcBef>
              <a:spcAft>
                <a:spcPct val="0"/>
              </a:spcAft>
              <a:buFont typeface="Arial" panose="020B0604020202020204" pitchFamily="34" charset="0"/>
              <a:buChar char="•"/>
            </a:pPr>
            <a:endParaRPr lang="en-US" sz="3200" b="1" dirty="0">
              <a:ea typeface="Verdana" panose="020B0604030504040204" pitchFamily="34" charset="0"/>
              <a:cs typeface="Verdana" panose="020B0604030504040204" pitchFamily="34" charset="0"/>
            </a:endParaRPr>
          </a:p>
          <a:p>
            <a:pPr marL="800100" lvl="1" indent="-342900" defTabSz="914400" fontAlgn="base">
              <a:spcBef>
                <a:spcPct val="0"/>
              </a:spcBef>
              <a:spcAft>
                <a:spcPct val="0"/>
              </a:spcAft>
              <a:buFont typeface="Arial" panose="020B0604020202020204" pitchFamily="34" charset="0"/>
              <a:buChar char="•"/>
            </a:pPr>
            <a:r>
              <a:rPr lang="en-US" sz="3200" b="1" dirty="0">
                <a:ea typeface="Verdana" panose="020B0604030504040204" pitchFamily="34" charset="0"/>
                <a:cs typeface="Verdana" panose="020B0604030504040204" pitchFamily="34" charset="0"/>
              </a:rPr>
              <a:t>Compile Comparative Spreadsheets </a:t>
            </a:r>
            <a:r>
              <a:rPr lang="en-US" sz="3200" dirty="0">
                <a:ea typeface="Verdana" panose="020B0604030504040204" pitchFamily="34" charset="0"/>
                <a:cs typeface="Verdana" panose="020B0604030504040204" pitchFamily="34" charset="0"/>
              </a:rPr>
              <a:t>(For Budget Preparation/Comparison, etc.)</a:t>
            </a:r>
            <a:endParaRPr lang="en-US" sz="3200" b="1" dirty="0">
              <a:ea typeface="Verdana" panose="020B0604030504040204" pitchFamily="34" charset="0"/>
              <a:cs typeface="Verdana" panose="020B0604030504040204" pitchFamily="34" charset="0"/>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323439"/>
          </a:xfrm>
          <a:prstGeom prst="rect">
            <a:avLst/>
          </a:prstGeom>
          <a:noFill/>
        </p:spPr>
        <p:txBody>
          <a:bodyPr wrap="square" rtlCol="0">
            <a:spAutoFit/>
          </a:bodyPr>
          <a:lstStyle/>
          <a:p>
            <a:r>
              <a:rPr lang="en-US" sz="4000" dirty="0">
                <a:solidFill>
                  <a:schemeClr val="bg1"/>
                </a:solidFill>
                <a:latin typeface="+mj-lt"/>
              </a:rPr>
              <a:t>Produce ALL District Financial Records When Directed to Do So by the Board</a:t>
            </a:r>
          </a:p>
        </p:txBody>
      </p:sp>
      <p:sp>
        <p:nvSpPr>
          <p:cNvPr id="3" name="TextBox 2">
            <a:extLst>
              <a:ext uri="{FF2B5EF4-FFF2-40B4-BE49-F238E27FC236}">
                <a16:creationId xmlns:a16="http://schemas.microsoft.com/office/drawing/2014/main" id="{318A74B5-80C1-8E10-989E-08DED4CB4CB5}"/>
              </a:ext>
            </a:extLst>
          </p:cNvPr>
          <p:cNvSpPr txBox="1"/>
          <p:nvPr/>
        </p:nvSpPr>
        <p:spPr>
          <a:xfrm>
            <a:off x="9274629" y="6065361"/>
            <a:ext cx="1683657"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1685185191"/>
      </p:ext>
    </p:extLst>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111</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092881"/>
          </a:xfrm>
          <a:prstGeom prst="rect">
            <a:avLst/>
          </a:prstGeom>
          <a:noFill/>
        </p:spPr>
        <p:txBody>
          <a:bodyPr wrap="square" rtlCol="0">
            <a:spAutoFit/>
          </a:bodyPr>
          <a:lstStyle/>
          <a:p>
            <a:pPr marL="798513" indent="-798513">
              <a:buFont typeface="+mj-lt"/>
              <a:buAutoNum type="arabicPeriod" startAt="10"/>
              <a:tabLst>
                <a:tab pos="914400" algn="l"/>
              </a:tabLst>
            </a:pPr>
            <a:r>
              <a:rPr lang="en-US" sz="2800" dirty="0">
                <a:solidFill>
                  <a:schemeClr val="bg1"/>
                </a:solidFill>
                <a:latin typeface="+mj-lt"/>
              </a:rPr>
              <a:t>Maintain Custody of </a:t>
            </a:r>
            <a:r>
              <a:rPr lang="en-US" sz="2800" dirty="0">
                <a:solidFill>
                  <a:srgbClr val="FFFF00"/>
                </a:solidFill>
                <a:latin typeface="+mj-lt"/>
              </a:rPr>
              <a:t>ALL</a:t>
            </a:r>
            <a:r>
              <a:rPr lang="en-US" sz="2800" dirty="0">
                <a:solidFill>
                  <a:schemeClr val="bg1"/>
                </a:solidFill>
                <a:latin typeface="+mj-lt"/>
              </a:rPr>
              <a:t> District Moneys Coming Into The Business Manager’s Hands.</a:t>
            </a:r>
          </a:p>
          <a:p>
            <a:endParaRPr lang="en-US" dirty="0"/>
          </a:p>
        </p:txBody>
      </p:sp>
    </p:spTree>
    <p:extLst>
      <p:ext uri="{BB962C8B-B14F-4D97-AF65-F5344CB8AC3E}">
        <p14:creationId xmlns:p14="http://schemas.microsoft.com/office/powerpoint/2010/main" val="2845328408"/>
      </p:ext>
    </p:extLst>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a:bodyPr>
          <a:lstStyle/>
          <a:p>
            <a:pPr lvl="0" defTabSz="914400" fontAlgn="base">
              <a:spcBef>
                <a:spcPct val="0"/>
              </a:spcBef>
              <a:spcAft>
                <a:spcPct val="0"/>
              </a:spcAft>
            </a:pPr>
            <a:r>
              <a:rPr lang="en-US" sz="3200" b="1" dirty="0">
                <a:solidFill>
                  <a:srgbClr val="C00000"/>
                </a:solidFill>
              </a:rPr>
              <a:t>This Means </a:t>
            </a:r>
            <a:r>
              <a:rPr lang="en-US" sz="3200" b="1" u="sng" dirty="0">
                <a:solidFill>
                  <a:srgbClr val="000000"/>
                </a:solidFill>
                <a:latin typeface="Arial Black" panose="020B0A04020102020204" pitchFamily="34" charset="0"/>
              </a:rPr>
              <a:t>YOU</a:t>
            </a:r>
            <a:r>
              <a:rPr lang="en-US" sz="3200" b="1" dirty="0">
                <a:solidFill>
                  <a:srgbClr val="C00000"/>
                </a:solidFill>
              </a:rPr>
              <a:t> – Not the Activities Director, Superintendent, Cheer Team, Etc.</a:t>
            </a:r>
          </a:p>
          <a:p>
            <a:pPr lvl="0" defTabSz="914400" fontAlgn="base">
              <a:spcBef>
                <a:spcPct val="0"/>
              </a:spcBef>
              <a:spcAft>
                <a:spcPct val="0"/>
              </a:spcAft>
            </a:pPr>
            <a:endParaRPr lang="en-US" sz="3200" b="1" dirty="0">
              <a:solidFill>
                <a:srgbClr val="C00000"/>
              </a:solidFill>
            </a:endParaRPr>
          </a:p>
          <a:p>
            <a:pPr lvl="0" defTabSz="914400" fontAlgn="base">
              <a:spcBef>
                <a:spcPct val="0"/>
              </a:spcBef>
              <a:spcAft>
                <a:spcPct val="0"/>
              </a:spcAft>
            </a:pPr>
            <a:r>
              <a:rPr lang="en-US" sz="3200" b="1" dirty="0">
                <a:solidFill>
                  <a:srgbClr val="C00000"/>
                </a:solidFill>
              </a:rPr>
              <a:t>All Moneys Should be Made </a:t>
            </a:r>
            <a:r>
              <a:rPr lang="en-US" sz="3200" b="1" dirty="0">
                <a:solidFill>
                  <a:srgbClr val="7030A0"/>
                </a:solidFill>
                <a:latin typeface="Arial Black" panose="020B0A04020102020204" pitchFamily="34" charset="0"/>
              </a:rPr>
              <a:t>Payable to the School </a:t>
            </a:r>
            <a:r>
              <a:rPr lang="en-US" sz="3200" b="1" dirty="0">
                <a:solidFill>
                  <a:srgbClr val="C00000"/>
                </a:solidFill>
              </a:rPr>
              <a:t>and </a:t>
            </a:r>
            <a:r>
              <a:rPr lang="en-US" sz="3200" b="1" u="sng" dirty="0">
                <a:solidFill>
                  <a:srgbClr val="7030A0"/>
                </a:solidFill>
                <a:latin typeface="Arial Black" panose="020B0A04020102020204" pitchFamily="34" charset="0"/>
              </a:rPr>
              <a:t>ALWAYS</a:t>
            </a:r>
            <a:r>
              <a:rPr lang="en-US" sz="3200" b="1" u="sng" dirty="0">
                <a:solidFill>
                  <a:srgbClr val="7030A0"/>
                </a:solidFill>
              </a:rPr>
              <a:t> </a:t>
            </a:r>
            <a:r>
              <a:rPr lang="en-US" sz="3200" b="1" dirty="0">
                <a:solidFill>
                  <a:srgbClr val="C00000"/>
                </a:solidFill>
              </a:rPr>
              <a:t>Under </a:t>
            </a:r>
            <a:r>
              <a:rPr lang="en-US" sz="3200" b="1" u="sng" dirty="0">
                <a:solidFill>
                  <a:srgbClr val="000000"/>
                </a:solidFill>
                <a:latin typeface="Arial Black" panose="020B0A04020102020204" pitchFamily="34" charset="0"/>
              </a:rPr>
              <a:t>YOUR</a:t>
            </a:r>
            <a:r>
              <a:rPr lang="en-US" sz="3200" b="1" dirty="0">
                <a:solidFill>
                  <a:srgbClr val="C00000"/>
                </a:solidFill>
              </a:rPr>
              <a:t> Control</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200329"/>
          </a:xfrm>
          <a:prstGeom prst="rect">
            <a:avLst/>
          </a:prstGeom>
          <a:noFill/>
        </p:spPr>
        <p:txBody>
          <a:bodyPr wrap="square" rtlCol="0">
            <a:spAutoFit/>
          </a:bodyPr>
          <a:lstStyle/>
          <a:p>
            <a:pPr>
              <a:tabLst>
                <a:tab pos="914400" algn="l"/>
              </a:tabLst>
            </a:pPr>
            <a:r>
              <a:rPr lang="en-US" sz="3600" dirty="0">
                <a:solidFill>
                  <a:schemeClr val="bg1"/>
                </a:solidFill>
                <a:latin typeface="+mj-lt"/>
              </a:rPr>
              <a:t>Maintain Custody of </a:t>
            </a:r>
            <a:r>
              <a:rPr lang="en-US" sz="3600" dirty="0">
                <a:solidFill>
                  <a:srgbClr val="FFFF00"/>
                </a:solidFill>
                <a:latin typeface="+mj-lt"/>
              </a:rPr>
              <a:t>ALL</a:t>
            </a:r>
            <a:r>
              <a:rPr lang="en-US" sz="3600" dirty="0">
                <a:solidFill>
                  <a:schemeClr val="bg1"/>
                </a:solidFill>
                <a:latin typeface="+mj-lt"/>
              </a:rPr>
              <a:t> District Moneys Coming Into The Business Manager’s Hands</a:t>
            </a:r>
          </a:p>
        </p:txBody>
      </p:sp>
      <p:sp>
        <p:nvSpPr>
          <p:cNvPr id="3" name="TextBox 2">
            <a:extLst>
              <a:ext uri="{FF2B5EF4-FFF2-40B4-BE49-F238E27FC236}">
                <a16:creationId xmlns:a16="http://schemas.microsoft.com/office/drawing/2014/main" id="{318A74B5-80C1-8E10-989E-08DED4CB4CB5}"/>
              </a:ext>
            </a:extLst>
          </p:cNvPr>
          <p:cNvSpPr txBox="1"/>
          <p:nvPr/>
        </p:nvSpPr>
        <p:spPr>
          <a:xfrm>
            <a:off x="9274629" y="6065361"/>
            <a:ext cx="1683657"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908653032"/>
      </p:ext>
    </p:extLst>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04801" y="2480300"/>
            <a:ext cx="11086350" cy="3952903"/>
          </a:xfrm>
        </p:spPr>
        <p:txBody>
          <a:bodyPr>
            <a:normAutofit fontScale="92500"/>
          </a:bodyPr>
          <a:lstStyle/>
          <a:p>
            <a:pPr lvl="0" defTabSz="914400" fontAlgn="base">
              <a:spcBef>
                <a:spcPct val="0"/>
              </a:spcBef>
              <a:spcAft>
                <a:spcPct val="0"/>
              </a:spcAft>
            </a:pPr>
            <a:r>
              <a:rPr lang="en-US" sz="3200" b="1" dirty="0"/>
              <a:t>This </a:t>
            </a:r>
            <a:r>
              <a:rPr lang="en-US" sz="3200" b="1" u="sng" dirty="0">
                <a:solidFill>
                  <a:srgbClr val="C00000"/>
                </a:solidFill>
                <a:latin typeface="Arial Black" panose="020B0A04020102020204" pitchFamily="34" charset="0"/>
              </a:rPr>
              <a:t>IS</a:t>
            </a:r>
            <a:r>
              <a:rPr lang="en-US" sz="3200" b="1" dirty="0">
                <a:latin typeface="Arial Black" panose="020B0A04020102020204" pitchFamily="34" charset="0"/>
              </a:rPr>
              <a:t> </a:t>
            </a:r>
            <a:r>
              <a:rPr lang="en-US" sz="3200" b="1" dirty="0"/>
              <a:t>Considered Custody:</a:t>
            </a:r>
          </a:p>
          <a:p>
            <a:pPr marL="461963" lvl="0" indent="-461963" defTabSz="914400" fontAlgn="base">
              <a:spcBef>
                <a:spcPct val="0"/>
              </a:spcBef>
              <a:spcAft>
                <a:spcPct val="0"/>
              </a:spcAft>
              <a:buFont typeface="Arial" pitchFamily="34" charset="0"/>
              <a:buChar char="•"/>
            </a:pPr>
            <a:r>
              <a:rPr lang="en-US" sz="3200" b="1" dirty="0">
                <a:solidFill>
                  <a:srgbClr val="000000"/>
                </a:solidFill>
              </a:rPr>
              <a:t>In a Locked Cash Box in a Locked File After Properly Receipting</a:t>
            </a:r>
          </a:p>
          <a:p>
            <a:pPr marL="461963" lvl="0" indent="-461963" defTabSz="914400" fontAlgn="base">
              <a:lnSpc>
                <a:spcPct val="150000"/>
              </a:lnSpc>
              <a:spcBef>
                <a:spcPct val="0"/>
              </a:spcBef>
              <a:spcAft>
                <a:spcPct val="0"/>
              </a:spcAft>
            </a:pPr>
            <a:endParaRPr lang="en-US" sz="1100" b="1" dirty="0">
              <a:solidFill>
                <a:srgbClr val="000000"/>
              </a:solidFill>
            </a:endParaRPr>
          </a:p>
          <a:p>
            <a:pPr marL="461963" lvl="0" indent="-461963" defTabSz="914400" fontAlgn="base">
              <a:spcBef>
                <a:spcPct val="0"/>
              </a:spcBef>
              <a:spcAft>
                <a:spcPct val="0"/>
              </a:spcAft>
              <a:buFont typeface="Arial" pitchFamily="34" charset="0"/>
              <a:buChar char="•"/>
            </a:pPr>
            <a:r>
              <a:rPr lang="en-US" sz="3200" b="1" dirty="0">
                <a:solidFill>
                  <a:srgbClr val="000000"/>
                </a:solidFill>
              </a:rPr>
              <a:t>In a Safe with Access Limited to Those Covered by the Fidelity Bond</a:t>
            </a:r>
          </a:p>
          <a:p>
            <a:pPr marL="461963" lvl="0" indent="-461963" defTabSz="914400" fontAlgn="base">
              <a:spcBef>
                <a:spcPct val="0"/>
              </a:spcBef>
              <a:spcAft>
                <a:spcPct val="0"/>
              </a:spcAft>
            </a:pPr>
            <a:endParaRPr lang="en-US" sz="1100" b="1" dirty="0">
              <a:solidFill>
                <a:srgbClr val="000000"/>
              </a:solidFill>
            </a:endParaRPr>
          </a:p>
          <a:p>
            <a:pPr marL="461963" lvl="0" indent="-461963" defTabSz="914400" fontAlgn="base">
              <a:spcBef>
                <a:spcPct val="0"/>
              </a:spcBef>
              <a:spcAft>
                <a:spcPct val="0"/>
              </a:spcAft>
              <a:buFont typeface="Arial" pitchFamily="34" charset="0"/>
              <a:buChar char="•"/>
            </a:pPr>
            <a:r>
              <a:rPr lang="en-US" sz="3200" b="1" dirty="0">
                <a:solidFill>
                  <a:srgbClr val="000000"/>
                </a:solidFill>
              </a:rPr>
              <a:t>In a Saving, Checking, Money Market, or CD Properly Insured by a Board Approved Financial Institution </a:t>
            </a:r>
          </a:p>
          <a:p>
            <a:pPr lvl="0" defTabSz="914400" fontAlgn="base">
              <a:spcBef>
                <a:spcPct val="0"/>
              </a:spcBef>
              <a:spcAft>
                <a:spcPct val="0"/>
              </a:spcAft>
            </a:pPr>
            <a:endParaRPr lang="en-US" sz="3200" b="1" dirty="0">
              <a:solidFill>
                <a:srgbClr val="C0000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200329"/>
          </a:xfrm>
          <a:prstGeom prst="rect">
            <a:avLst/>
          </a:prstGeom>
          <a:noFill/>
        </p:spPr>
        <p:txBody>
          <a:bodyPr wrap="square" rtlCol="0">
            <a:spAutoFit/>
          </a:bodyPr>
          <a:lstStyle/>
          <a:p>
            <a:pPr>
              <a:tabLst>
                <a:tab pos="914400" algn="l"/>
              </a:tabLst>
            </a:pPr>
            <a:r>
              <a:rPr lang="en-US" sz="3600" dirty="0">
                <a:solidFill>
                  <a:schemeClr val="bg1"/>
                </a:solidFill>
                <a:latin typeface="+mj-lt"/>
              </a:rPr>
              <a:t>Maintain Custody of </a:t>
            </a:r>
            <a:r>
              <a:rPr lang="en-US" sz="3600" dirty="0">
                <a:solidFill>
                  <a:srgbClr val="FFFF00"/>
                </a:solidFill>
                <a:latin typeface="+mj-lt"/>
              </a:rPr>
              <a:t>ALL</a:t>
            </a:r>
            <a:r>
              <a:rPr lang="en-US" sz="3600" dirty="0">
                <a:solidFill>
                  <a:schemeClr val="bg1"/>
                </a:solidFill>
                <a:latin typeface="+mj-lt"/>
              </a:rPr>
              <a:t> District Moneys Coming Into The Business Manager’s Hands</a:t>
            </a:r>
          </a:p>
        </p:txBody>
      </p:sp>
      <p:sp>
        <p:nvSpPr>
          <p:cNvPr id="3" name="TextBox 2">
            <a:extLst>
              <a:ext uri="{FF2B5EF4-FFF2-40B4-BE49-F238E27FC236}">
                <a16:creationId xmlns:a16="http://schemas.microsoft.com/office/drawing/2014/main" id="{318A74B5-80C1-8E10-989E-08DED4CB4CB5}"/>
              </a:ext>
            </a:extLst>
          </p:cNvPr>
          <p:cNvSpPr txBox="1"/>
          <p:nvPr/>
        </p:nvSpPr>
        <p:spPr>
          <a:xfrm>
            <a:off x="9274629" y="6065361"/>
            <a:ext cx="1683657"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806210383"/>
      </p:ext>
    </p:extLst>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lnSpcReduction="10000"/>
          </a:bodyPr>
          <a:lstStyle/>
          <a:p>
            <a:pPr lvl="0" defTabSz="914400" fontAlgn="base">
              <a:spcBef>
                <a:spcPct val="0"/>
              </a:spcBef>
              <a:spcAft>
                <a:spcPct val="0"/>
              </a:spcAft>
            </a:pPr>
            <a:r>
              <a:rPr lang="en-US" sz="3200" b="1" dirty="0"/>
              <a:t>This </a:t>
            </a:r>
            <a:r>
              <a:rPr lang="en-US" sz="3200" b="1" u="sng" dirty="0">
                <a:solidFill>
                  <a:srgbClr val="C00000"/>
                </a:solidFill>
                <a:latin typeface="Arial Black" panose="020B0A04020102020204" pitchFamily="34" charset="0"/>
              </a:rPr>
              <a:t>IS NOT</a:t>
            </a:r>
            <a:r>
              <a:rPr lang="en-US" sz="3200" b="1" dirty="0">
                <a:latin typeface="Arial Black" panose="020B0A04020102020204" pitchFamily="34" charset="0"/>
              </a:rPr>
              <a:t> </a:t>
            </a:r>
            <a:r>
              <a:rPr lang="en-US" sz="3200" b="1" dirty="0"/>
              <a:t>Considered Custody:</a:t>
            </a:r>
          </a:p>
          <a:p>
            <a:pPr marL="0" lvl="0" indent="0" defTabSz="914400" fontAlgn="base">
              <a:spcBef>
                <a:spcPct val="0"/>
              </a:spcBef>
              <a:spcAft>
                <a:spcPct val="0"/>
              </a:spcAft>
              <a:buNone/>
            </a:pPr>
            <a:r>
              <a:rPr lang="en-US" sz="2400" b="1" dirty="0">
                <a:solidFill>
                  <a:srgbClr val="000000"/>
                </a:solidFill>
              </a:rPr>
              <a:t>Actual Examples From Business Managers:</a:t>
            </a:r>
          </a:p>
          <a:p>
            <a:pPr lvl="1" indent="-457200" defTabSz="914400" fontAlgn="base">
              <a:spcBef>
                <a:spcPct val="0"/>
              </a:spcBef>
              <a:spcAft>
                <a:spcPct val="0"/>
              </a:spcAft>
              <a:buClr>
                <a:srgbClr val="C00000"/>
              </a:buClr>
              <a:buFont typeface="Arial" pitchFamily="34" charset="0"/>
              <a:buChar char="•"/>
            </a:pPr>
            <a:r>
              <a:rPr lang="en-US" sz="2400" b="1" dirty="0">
                <a:solidFill>
                  <a:srgbClr val="7030A0"/>
                </a:solidFill>
              </a:rPr>
              <a:t>Not in a Shoe Box at the Bottom of a Closet</a:t>
            </a:r>
          </a:p>
          <a:p>
            <a:pPr lvl="1" indent="-457200" defTabSz="914400" fontAlgn="base">
              <a:spcBef>
                <a:spcPct val="0"/>
              </a:spcBef>
              <a:spcAft>
                <a:spcPct val="0"/>
              </a:spcAft>
              <a:buClr>
                <a:srgbClr val="C00000"/>
              </a:buClr>
              <a:buFont typeface="Arial" pitchFamily="34" charset="0"/>
              <a:buChar char="•"/>
            </a:pPr>
            <a:r>
              <a:rPr lang="en-US" sz="2400" b="1" dirty="0">
                <a:solidFill>
                  <a:srgbClr val="7030A0"/>
                </a:solidFill>
              </a:rPr>
              <a:t>Not in an Unlocked Desk Drawer</a:t>
            </a:r>
          </a:p>
          <a:p>
            <a:pPr lvl="1" indent="-457200" defTabSz="914400" fontAlgn="base">
              <a:spcBef>
                <a:spcPct val="0"/>
              </a:spcBef>
              <a:spcAft>
                <a:spcPct val="0"/>
              </a:spcAft>
              <a:buClr>
                <a:srgbClr val="C00000"/>
              </a:buClr>
              <a:buFont typeface="Arial" pitchFamily="34" charset="0"/>
              <a:buChar char="•"/>
            </a:pPr>
            <a:r>
              <a:rPr lang="en-US" sz="2400" b="1" dirty="0">
                <a:solidFill>
                  <a:srgbClr val="7030A0"/>
                </a:solidFill>
              </a:rPr>
              <a:t>Not in the Safe with Access by Any Employee, Student, Parent, or Visitor</a:t>
            </a:r>
          </a:p>
          <a:p>
            <a:pPr lvl="1" indent="-457200" defTabSz="914400" fontAlgn="base">
              <a:spcBef>
                <a:spcPct val="0"/>
              </a:spcBef>
              <a:spcAft>
                <a:spcPct val="0"/>
              </a:spcAft>
              <a:buClr>
                <a:srgbClr val="C00000"/>
              </a:buClr>
              <a:buFont typeface="Arial" pitchFamily="34" charset="0"/>
              <a:buChar char="•"/>
            </a:pPr>
            <a:r>
              <a:rPr lang="en-US" sz="2400" b="1" dirty="0">
                <a:solidFill>
                  <a:srgbClr val="7030A0"/>
                </a:solidFill>
              </a:rPr>
              <a:t>Not in Classroom Teacher’s Desk</a:t>
            </a:r>
          </a:p>
          <a:p>
            <a:pPr lvl="1" indent="-457200" defTabSz="914400" fontAlgn="base">
              <a:lnSpc>
                <a:spcPct val="110000"/>
              </a:lnSpc>
              <a:spcBef>
                <a:spcPct val="0"/>
              </a:spcBef>
              <a:spcAft>
                <a:spcPct val="0"/>
              </a:spcAft>
              <a:buClr>
                <a:srgbClr val="C00000"/>
              </a:buClr>
              <a:buFont typeface="Arial" pitchFamily="34" charset="0"/>
              <a:buChar char="•"/>
            </a:pPr>
            <a:r>
              <a:rPr lang="en-US" sz="2400" b="1" dirty="0">
                <a:solidFill>
                  <a:srgbClr val="7030A0"/>
                </a:solidFill>
              </a:rPr>
              <a:t>Not in an Envelope in the Superintendent’ Desk</a:t>
            </a:r>
          </a:p>
          <a:p>
            <a:pPr lvl="1" indent="-457200" defTabSz="914400" fontAlgn="base">
              <a:lnSpc>
                <a:spcPct val="150000"/>
              </a:lnSpc>
              <a:spcBef>
                <a:spcPct val="0"/>
              </a:spcBef>
              <a:spcAft>
                <a:spcPct val="0"/>
              </a:spcAft>
              <a:buClr>
                <a:srgbClr val="C00000"/>
              </a:buClr>
              <a:buFont typeface="Arial" pitchFamily="34" charset="0"/>
              <a:buChar char="•"/>
            </a:pPr>
            <a:r>
              <a:rPr lang="en-US" sz="2400" b="1" dirty="0">
                <a:solidFill>
                  <a:srgbClr val="7030A0"/>
                </a:solidFill>
              </a:rPr>
              <a:t>No IOU’s in Cash Box</a:t>
            </a:r>
          </a:p>
          <a:p>
            <a:pPr marL="0" indent="0" defTabSz="914400" fontAlgn="base">
              <a:lnSpc>
                <a:spcPct val="150000"/>
              </a:lnSpc>
              <a:spcBef>
                <a:spcPct val="0"/>
              </a:spcBef>
              <a:spcAft>
                <a:spcPct val="0"/>
              </a:spcAft>
              <a:buNone/>
            </a:pPr>
            <a:r>
              <a:rPr lang="en-US" sz="2400" b="1" dirty="0">
                <a:solidFill>
                  <a:srgbClr val="00B050"/>
                </a:solidFill>
                <a:latin typeface="Arial Black" panose="020B0A04020102020204" pitchFamily="34" charset="0"/>
              </a:rPr>
              <a:t>HOLD ON TO YOUR DISTRICT KEYS – </a:t>
            </a:r>
            <a:r>
              <a:rPr lang="en-US" sz="2400" b="1" dirty="0">
                <a:solidFill>
                  <a:srgbClr val="C00000"/>
                </a:solidFill>
                <a:latin typeface="Arial Black" panose="020B0A04020102020204" pitchFamily="34" charset="0"/>
              </a:rPr>
              <a:t>NO LENDING!</a:t>
            </a:r>
          </a:p>
          <a:p>
            <a:pPr lvl="0" defTabSz="914400" fontAlgn="base">
              <a:spcBef>
                <a:spcPct val="0"/>
              </a:spcBef>
              <a:spcAft>
                <a:spcPct val="0"/>
              </a:spcAft>
            </a:pPr>
            <a:endParaRPr lang="en-US" sz="3200" b="1" dirty="0">
              <a:solidFill>
                <a:srgbClr val="C0000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200329"/>
          </a:xfrm>
          <a:prstGeom prst="rect">
            <a:avLst/>
          </a:prstGeom>
          <a:noFill/>
        </p:spPr>
        <p:txBody>
          <a:bodyPr wrap="square" rtlCol="0">
            <a:spAutoFit/>
          </a:bodyPr>
          <a:lstStyle/>
          <a:p>
            <a:pPr>
              <a:tabLst>
                <a:tab pos="914400" algn="l"/>
              </a:tabLst>
            </a:pPr>
            <a:r>
              <a:rPr lang="en-US" sz="3600" dirty="0">
                <a:solidFill>
                  <a:schemeClr val="bg1"/>
                </a:solidFill>
                <a:latin typeface="+mj-lt"/>
              </a:rPr>
              <a:t>Maintain Custody of </a:t>
            </a:r>
            <a:r>
              <a:rPr lang="en-US" sz="3600" dirty="0">
                <a:solidFill>
                  <a:srgbClr val="FFFF00"/>
                </a:solidFill>
                <a:latin typeface="+mj-lt"/>
              </a:rPr>
              <a:t>ALL</a:t>
            </a:r>
            <a:r>
              <a:rPr lang="en-US" sz="3600" dirty="0">
                <a:solidFill>
                  <a:schemeClr val="bg1"/>
                </a:solidFill>
                <a:latin typeface="+mj-lt"/>
              </a:rPr>
              <a:t> District Moneys Coming Into The Business Manager’s Hands</a:t>
            </a:r>
          </a:p>
        </p:txBody>
      </p:sp>
      <p:pic>
        <p:nvPicPr>
          <p:cNvPr id="8" name="Picture 7">
            <a:extLst>
              <a:ext uri="{FF2B5EF4-FFF2-40B4-BE49-F238E27FC236}">
                <a16:creationId xmlns:a16="http://schemas.microsoft.com/office/drawing/2014/main" id="{35D88D08-CC45-CDC3-47A1-01CE71D4A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8182" y="2389457"/>
            <a:ext cx="2185722" cy="1619053"/>
          </a:xfrm>
          <a:prstGeom prst="rect">
            <a:avLst/>
          </a:prstGeom>
        </p:spPr>
      </p:pic>
    </p:spTree>
    <p:extLst>
      <p:ext uri="{BB962C8B-B14F-4D97-AF65-F5344CB8AC3E}">
        <p14:creationId xmlns:p14="http://schemas.microsoft.com/office/powerpoint/2010/main" val="706727757"/>
      </p:ext>
    </p:extLst>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115</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092881"/>
          </a:xfrm>
          <a:prstGeom prst="rect">
            <a:avLst/>
          </a:prstGeom>
          <a:noFill/>
        </p:spPr>
        <p:txBody>
          <a:bodyPr wrap="square" rtlCol="0">
            <a:spAutoFit/>
          </a:bodyPr>
          <a:lstStyle/>
          <a:p>
            <a:pPr marL="798513" indent="-798513">
              <a:buFont typeface="+mj-lt"/>
              <a:buAutoNum type="arabicPeriod" startAt="11"/>
              <a:tabLst>
                <a:tab pos="914400" algn="l"/>
              </a:tabLst>
            </a:pPr>
            <a:r>
              <a:rPr lang="en-US" sz="2800" dirty="0">
                <a:solidFill>
                  <a:schemeClr val="bg1"/>
                </a:solidFill>
                <a:latin typeface="+mj-lt"/>
              </a:rPr>
              <a:t>Pay Out District Moneys Under the Business Manager’s Control as Directed by the Board.</a:t>
            </a:r>
          </a:p>
          <a:p>
            <a:endParaRPr lang="en-US" dirty="0"/>
          </a:p>
        </p:txBody>
      </p:sp>
    </p:spTree>
    <p:extLst>
      <p:ext uri="{BB962C8B-B14F-4D97-AF65-F5344CB8AC3E}">
        <p14:creationId xmlns:p14="http://schemas.microsoft.com/office/powerpoint/2010/main" val="2988527713"/>
      </p:ext>
    </p:extLst>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a:bodyPr>
          <a:lstStyle/>
          <a:p>
            <a:pPr lvl="0" defTabSz="914400" fontAlgn="base">
              <a:spcBef>
                <a:spcPct val="0"/>
              </a:spcBef>
              <a:spcAft>
                <a:spcPct val="0"/>
              </a:spcAft>
            </a:pPr>
            <a:r>
              <a:rPr lang="en-US" sz="3200" b="1" dirty="0"/>
              <a:t>This Means You Get Permission From the Board Before you</a:t>
            </a:r>
          </a:p>
          <a:p>
            <a:pPr lvl="0" defTabSz="914400" fontAlgn="base">
              <a:spcBef>
                <a:spcPct val="0"/>
              </a:spcBef>
              <a:spcAft>
                <a:spcPct val="0"/>
              </a:spcAft>
            </a:pPr>
            <a:r>
              <a:rPr lang="en-US" sz="3200" b="1" dirty="0"/>
              <a:t>Distribute Accounts Payable Checks to Vendors for Funds 01, 02, 03, and 04.</a:t>
            </a:r>
          </a:p>
          <a:p>
            <a:pPr lvl="0" defTabSz="914400" fontAlgn="base">
              <a:spcBef>
                <a:spcPct val="0"/>
              </a:spcBef>
              <a:spcAft>
                <a:spcPct val="0"/>
              </a:spcAft>
            </a:pPr>
            <a:endParaRPr lang="en-US" sz="3200" b="1" dirty="0"/>
          </a:p>
          <a:p>
            <a:pPr lvl="0" defTabSz="914400" fontAlgn="base">
              <a:spcBef>
                <a:spcPct val="0"/>
              </a:spcBef>
              <a:spcAft>
                <a:spcPct val="0"/>
              </a:spcAft>
            </a:pPr>
            <a:r>
              <a:rPr lang="en-US" sz="3200" b="1" dirty="0"/>
              <a:t>Remember, </a:t>
            </a:r>
            <a:r>
              <a:rPr lang="en-US" sz="3200" b="1" dirty="0">
                <a:solidFill>
                  <a:srgbClr val="7030A0"/>
                </a:solidFill>
                <a:latin typeface="Arial Black" panose="020B0A04020102020204" pitchFamily="34" charset="0"/>
              </a:rPr>
              <a:t>The School Board is Your Boss!</a:t>
            </a:r>
          </a:p>
          <a:p>
            <a:pPr lvl="0" defTabSz="914400" fontAlgn="base">
              <a:spcBef>
                <a:spcPct val="0"/>
              </a:spcBef>
              <a:spcAft>
                <a:spcPct val="0"/>
              </a:spcAft>
            </a:pPr>
            <a:endParaRPr lang="en-US" sz="2400" b="1" dirty="0">
              <a:solidFill>
                <a:srgbClr val="C00000"/>
              </a:solidFill>
              <a:latin typeface="Arial Black" panose="020B0A04020102020204" pitchFamily="34" charset="0"/>
            </a:endParaRPr>
          </a:p>
          <a:p>
            <a:pPr lvl="0" defTabSz="914400" fontAlgn="base">
              <a:spcBef>
                <a:spcPct val="0"/>
              </a:spcBef>
              <a:spcAft>
                <a:spcPct val="0"/>
              </a:spcAft>
            </a:pPr>
            <a:endParaRPr lang="en-US" sz="3200" b="1" dirty="0">
              <a:solidFill>
                <a:srgbClr val="C0000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200329"/>
          </a:xfrm>
          <a:prstGeom prst="rect">
            <a:avLst/>
          </a:prstGeom>
          <a:noFill/>
        </p:spPr>
        <p:txBody>
          <a:bodyPr wrap="square" rtlCol="0">
            <a:spAutoFit/>
          </a:bodyPr>
          <a:lstStyle/>
          <a:p>
            <a:pPr>
              <a:tabLst>
                <a:tab pos="914400" algn="l"/>
              </a:tabLst>
            </a:pPr>
            <a:r>
              <a:rPr lang="en-US" sz="3600" dirty="0">
                <a:solidFill>
                  <a:schemeClr val="bg1"/>
                </a:solidFill>
                <a:latin typeface="+mj-lt"/>
              </a:rPr>
              <a:t>Pay Out District Moneys Under the Business Manager’s Control as Directed by the Board</a:t>
            </a:r>
          </a:p>
        </p:txBody>
      </p:sp>
    </p:spTree>
    <p:extLst>
      <p:ext uri="{BB962C8B-B14F-4D97-AF65-F5344CB8AC3E}">
        <p14:creationId xmlns:p14="http://schemas.microsoft.com/office/powerpoint/2010/main" val="305748098"/>
      </p:ext>
    </p:extLst>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117</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092881"/>
          </a:xfrm>
          <a:prstGeom prst="rect">
            <a:avLst/>
          </a:prstGeom>
          <a:noFill/>
        </p:spPr>
        <p:txBody>
          <a:bodyPr wrap="square" rtlCol="0">
            <a:spAutoFit/>
          </a:bodyPr>
          <a:lstStyle/>
          <a:p>
            <a:pPr marL="855663" indent="-855663">
              <a:buFont typeface="+mj-lt"/>
              <a:buAutoNum type="arabicPeriod" startAt="12"/>
            </a:pPr>
            <a:r>
              <a:rPr lang="en-US" sz="2800" dirty="0">
                <a:solidFill>
                  <a:schemeClr val="bg1"/>
                </a:solidFill>
                <a:latin typeface="+mj-lt"/>
              </a:rPr>
              <a:t>Receive and Maintain Custody of Moneys to Which the District or Board is Entitled.</a:t>
            </a:r>
          </a:p>
          <a:p>
            <a:endParaRPr lang="en-US" dirty="0"/>
          </a:p>
        </p:txBody>
      </p:sp>
    </p:spTree>
    <p:extLst>
      <p:ext uri="{BB962C8B-B14F-4D97-AF65-F5344CB8AC3E}">
        <p14:creationId xmlns:p14="http://schemas.microsoft.com/office/powerpoint/2010/main" val="871382768"/>
      </p:ext>
    </p:extLst>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1" y="2389457"/>
            <a:ext cx="11379199" cy="4185514"/>
          </a:xfrm>
        </p:spPr>
        <p:txBody>
          <a:bodyPr>
            <a:normAutofit/>
          </a:bodyPr>
          <a:lstStyle/>
          <a:p>
            <a:pPr marL="571500" lvl="0" indent="-571500" defTabSz="914400" fontAlgn="base">
              <a:spcBef>
                <a:spcPct val="0"/>
              </a:spcBef>
              <a:spcAft>
                <a:spcPct val="0"/>
              </a:spcAft>
              <a:buFont typeface="Arial" panose="020B0604020202020204" pitchFamily="34" charset="0"/>
              <a:buChar char="•"/>
            </a:pPr>
            <a:r>
              <a:rPr lang="en-US" sz="3600" b="1" dirty="0">
                <a:solidFill>
                  <a:srgbClr val="000000"/>
                </a:solidFill>
              </a:rPr>
              <a:t>Have a </a:t>
            </a:r>
            <a:r>
              <a:rPr lang="en-US" sz="3600" b="1" dirty="0">
                <a:solidFill>
                  <a:srgbClr val="7030A0"/>
                </a:solidFill>
                <a:latin typeface="Arial Black" panose="020B0A04020102020204" pitchFamily="34" charset="0"/>
              </a:rPr>
              <a:t>Signed Receipt </a:t>
            </a:r>
            <a:r>
              <a:rPr lang="en-US" sz="3600" b="1" dirty="0">
                <a:solidFill>
                  <a:srgbClr val="000000"/>
                </a:solidFill>
              </a:rPr>
              <a:t>for Every Transaction</a:t>
            </a:r>
          </a:p>
          <a:p>
            <a:pPr marL="571500" lvl="0" indent="-571500" defTabSz="914400" fontAlgn="base">
              <a:spcBef>
                <a:spcPct val="0"/>
              </a:spcBef>
              <a:spcAft>
                <a:spcPct val="0"/>
              </a:spcAft>
              <a:buFont typeface="Arial" panose="020B0604020202020204" pitchFamily="34" charset="0"/>
              <a:buChar char="•"/>
            </a:pPr>
            <a:r>
              <a:rPr lang="en-US" sz="3600" b="1" dirty="0">
                <a:solidFill>
                  <a:srgbClr val="7030A0"/>
                </a:solidFill>
                <a:latin typeface="Arial Black" panose="020B0A04020102020204" pitchFamily="34" charset="0"/>
              </a:rPr>
              <a:t>Reconcile Your Bank Statements</a:t>
            </a:r>
          </a:p>
          <a:p>
            <a:pPr marL="571500" lvl="0" indent="-571500" defTabSz="914400" fontAlgn="base">
              <a:spcBef>
                <a:spcPct val="0"/>
              </a:spcBef>
              <a:spcAft>
                <a:spcPct val="0"/>
              </a:spcAft>
              <a:buFont typeface="Arial" panose="020B0604020202020204" pitchFamily="34" charset="0"/>
              <a:buChar char="•"/>
            </a:pPr>
            <a:r>
              <a:rPr lang="en-US" sz="3600" b="1" dirty="0">
                <a:solidFill>
                  <a:srgbClr val="000000"/>
                </a:solidFill>
              </a:rPr>
              <a:t>Keep </a:t>
            </a:r>
            <a:r>
              <a:rPr lang="en-US" sz="3600" b="1" dirty="0">
                <a:solidFill>
                  <a:srgbClr val="7030A0"/>
                </a:solidFill>
                <a:latin typeface="Arial Black" panose="020B0A04020102020204" pitchFamily="34" charset="0"/>
              </a:rPr>
              <a:t>Accurate ACH Transactions Records</a:t>
            </a:r>
          </a:p>
          <a:p>
            <a:pPr marL="1143000" lvl="1" indent="-457200" fontAlgn="base">
              <a:spcBef>
                <a:spcPct val="0"/>
              </a:spcBef>
              <a:spcAft>
                <a:spcPct val="0"/>
              </a:spcAft>
              <a:buFont typeface="Courier New" panose="02070309020205020404" pitchFamily="49" charset="0"/>
              <a:buChar char="o"/>
            </a:pPr>
            <a:r>
              <a:rPr lang="en-US" sz="2600" b="1" dirty="0">
                <a:solidFill>
                  <a:srgbClr val="000000"/>
                </a:solidFill>
              </a:rPr>
              <a:t>Make Sure Your Journal Entries are </a:t>
            </a:r>
            <a:r>
              <a:rPr lang="en-US" sz="2600" b="1" dirty="0">
                <a:solidFill>
                  <a:srgbClr val="7030A0"/>
                </a:solidFill>
              </a:rPr>
              <a:t>LEGIBLE </a:t>
            </a:r>
            <a:r>
              <a:rPr lang="en-US" sz="2600" b="1" dirty="0">
                <a:solidFill>
                  <a:srgbClr val="000000"/>
                </a:solidFill>
              </a:rPr>
              <a:t>and Make Sense Five Years From Now.</a:t>
            </a:r>
          </a:p>
          <a:p>
            <a:pPr marL="457200" lvl="0" indent="-457200" defTabSz="914400" fontAlgn="base">
              <a:spcBef>
                <a:spcPct val="0"/>
              </a:spcBef>
              <a:spcAft>
                <a:spcPct val="0"/>
              </a:spcAft>
              <a:buFont typeface="Arial" panose="020B0604020202020204" pitchFamily="34" charset="0"/>
              <a:buChar char="•"/>
            </a:pPr>
            <a:r>
              <a:rPr lang="en-US" sz="3200" b="1" dirty="0">
                <a:solidFill>
                  <a:srgbClr val="C00000"/>
                </a:solidFill>
              </a:rPr>
              <a:t>Stay Away From Open Safes Unless Getting a Cash Drawer</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118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1323439"/>
          </a:xfrm>
          <a:prstGeom prst="rect">
            <a:avLst/>
          </a:prstGeom>
          <a:noFill/>
        </p:spPr>
        <p:txBody>
          <a:bodyPr wrap="square" rtlCol="0">
            <a:spAutoFit/>
          </a:bodyPr>
          <a:lstStyle/>
          <a:p>
            <a:r>
              <a:rPr lang="en-US" sz="4000" dirty="0">
                <a:solidFill>
                  <a:schemeClr val="bg1"/>
                </a:solidFill>
                <a:latin typeface="+mj-lt"/>
              </a:rPr>
              <a:t>Receive and Maintain Custody of Moneys to Which the District or Board is Entitled</a:t>
            </a:r>
          </a:p>
        </p:txBody>
      </p:sp>
    </p:spTree>
    <p:extLst>
      <p:ext uri="{BB962C8B-B14F-4D97-AF65-F5344CB8AC3E}">
        <p14:creationId xmlns:p14="http://schemas.microsoft.com/office/powerpoint/2010/main" val="726830605"/>
      </p:ext>
    </p:extLst>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026400" y="-56955"/>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119</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504286" y="1644854"/>
            <a:ext cx="7322630" cy="3046988"/>
          </a:xfrm>
          <a:prstGeom prst="rect">
            <a:avLst/>
          </a:prstGeom>
          <a:noFill/>
        </p:spPr>
        <p:txBody>
          <a:bodyPr wrap="square" rtlCol="0">
            <a:spAutoFit/>
          </a:bodyPr>
          <a:lstStyle/>
          <a:p>
            <a:pPr>
              <a:spcAft>
                <a:spcPts val="1200"/>
              </a:spcAft>
            </a:pPr>
            <a:r>
              <a:rPr lang="en-US" sz="4800" b="1" dirty="0">
                <a:solidFill>
                  <a:schemeClr val="bg1"/>
                </a:solidFill>
                <a:cs typeface="Arial" panose="020B0604020202020204" pitchFamily="34" charset="0"/>
              </a:rPr>
              <a:t>A Board Member or Administrator want to be your </a:t>
            </a:r>
            <a:r>
              <a:rPr lang="en-US" sz="4800" b="1" dirty="0">
                <a:solidFill>
                  <a:srgbClr val="FFFF00"/>
                </a:solidFill>
                <a:latin typeface="Arial Black" panose="020B0A04020102020204" pitchFamily="34" charset="0"/>
                <a:cs typeface="Arial" panose="020B0604020202020204" pitchFamily="34" charset="0"/>
              </a:rPr>
              <a:t>Friend on Social Media.</a:t>
            </a:r>
          </a:p>
        </p:txBody>
      </p:sp>
    </p:spTree>
    <p:extLst>
      <p:ext uri="{BB962C8B-B14F-4D97-AF65-F5344CB8AC3E}">
        <p14:creationId xmlns:p14="http://schemas.microsoft.com/office/powerpoint/2010/main" val="987451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15039" y="2425662"/>
            <a:ext cx="10959997" cy="3796620"/>
          </a:xfrm>
        </p:spPr>
        <p:txBody>
          <a:bodyPr>
            <a:normAutofit fontScale="25000" lnSpcReduction="20000"/>
          </a:bodyPr>
          <a:lstStyle/>
          <a:p>
            <a:pPr marL="0" indent="0">
              <a:buNone/>
            </a:pPr>
            <a:r>
              <a:rPr lang="en-US" sz="9600" b="1" dirty="0"/>
              <a:t>If the Board Delegates any Authority to </a:t>
            </a:r>
            <a:r>
              <a:rPr lang="en-US" sz="9600" b="1" u="sng" dirty="0">
                <a:solidFill>
                  <a:srgbClr val="C00000"/>
                </a:solidFill>
                <a:latin typeface="Arial Black" panose="020B0A04020102020204" pitchFamily="34" charset="0"/>
              </a:rPr>
              <a:t>Two or More People</a:t>
            </a:r>
            <a:r>
              <a:rPr lang="en-US" sz="9600" b="1" dirty="0"/>
              <a:t>, the Newly Formed Committee is </a:t>
            </a:r>
            <a:r>
              <a:rPr lang="en-US" sz="9600" b="1" dirty="0">
                <a:solidFill>
                  <a:srgbClr val="C00000"/>
                </a:solidFill>
                <a:latin typeface="Arial Black" panose="020B0A04020102020204" pitchFamily="34" charset="0"/>
              </a:rPr>
              <a:t>Subject to the Open Meetings Law </a:t>
            </a:r>
            <a:r>
              <a:rPr lang="en-US" sz="9600" b="1" dirty="0"/>
              <a:t>– Even if the Committee Does Not have Final Authority or is Just Fact-Finding.</a:t>
            </a:r>
          </a:p>
          <a:p>
            <a:pPr marL="0" indent="0">
              <a:buNone/>
            </a:pPr>
            <a:r>
              <a:rPr lang="en-US" sz="9600" b="1" i="1" dirty="0">
                <a:solidFill>
                  <a:srgbClr val="1C772B"/>
                </a:solidFill>
                <a:latin typeface="Arial Black" panose="020B0A04020102020204" pitchFamily="34" charset="0"/>
              </a:rPr>
              <a:t>What it is called Doesn’t Matter, it is Still a Committee!</a:t>
            </a:r>
          </a:p>
          <a:p>
            <a:pPr marL="0" indent="0">
              <a:buNone/>
            </a:pPr>
            <a:r>
              <a:rPr lang="en-US" sz="9600" b="1" dirty="0"/>
              <a:t>Committee Meetings </a:t>
            </a:r>
            <a:r>
              <a:rPr lang="en-US" sz="9600" b="1" u="sng" dirty="0">
                <a:solidFill>
                  <a:srgbClr val="C00000"/>
                </a:solidFill>
                <a:latin typeface="Arial Black" panose="020B0A04020102020204" pitchFamily="34" charset="0"/>
              </a:rPr>
              <a:t>MUST</a:t>
            </a:r>
            <a:r>
              <a:rPr lang="en-US" sz="9600" b="1" dirty="0"/>
              <a:t> be Noticed and Minutes Taken!</a:t>
            </a:r>
          </a:p>
          <a:p>
            <a:pPr marL="0" indent="0">
              <a:buNone/>
            </a:pPr>
            <a:r>
              <a:rPr lang="en-US" sz="9600" b="1" i="1" dirty="0">
                <a:solidFill>
                  <a:srgbClr val="7030A0"/>
                </a:solidFill>
                <a:latin typeface="Arial Black" panose="020B0A04020102020204" pitchFamily="34" charset="0"/>
              </a:rPr>
              <a:t>Emails or Text Messages Between Members of a Committee or Subcommittee Regarding Public Business May Constitute a Meeting and </a:t>
            </a:r>
            <a:r>
              <a:rPr lang="en-US" sz="9600" b="1" i="1" u="sng" dirty="0">
                <a:solidFill>
                  <a:srgbClr val="C00000"/>
                </a:solidFill>
                <a:latin typeface="Arial Black" panose="020B0A04020102020204" pitchFamily="34" charset="0"/>
              </a:rPr>
              <a:t>Violate Open Meeting Laws</a:t>
            </a:r>
            <a:r>
              <a:rPr lang="en-US" sz="9600" b="1" dirty="0">
                <a:latin typeface="Arial Black" panose="020B0A04020102020204" pitchFamily="34" charset="0"/>
              </a:rPr>
              <a:t>.</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35718"/>
            <a:ext cx="11306628" cy="584775"/>
          </a:xfrm>
          <a:prstGeom prst="rect">
            <a:avLst/>
          </a:prstGeom>
          <a:noFill/>
        </p:spPr>
        <p:txBody>
          <a:bodyPr wrap="square" rtlCol="0">
            <a:spAutoFit/>
          </a:bodyPr>
          <a:lstStyle/>
          <a:p>
            <a:r>
              <a:rPr lang="en-US" sz="3200" dirty="0">
                <a:solidFill>
                  <a:schemeClr val="bg1"/>
                </a:solidFill>
                <a:latin typeface="+mj-lt"/>
              </a:rPr>
              <a:t>Definition of a Meeting</a:t>
            </a:r>
          </a:p>
        </p:txBody>
      </p:sp>
    </p:spTree>
    <p:extLst>
      <p:ext uri="{BB962C8B-B14F-4D97-AF65-F5344CB8AC3E}">
        <p14:creationId xmlns:p14="http://schemas.microsoft.com/office/powerpoint/2010/main" val="4229076211"/>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fontScale="85000" lnSpcReduction="20000"/>
          </a:bodyPr>
          <a:lstStyle/>
          <a:p>
            <a:pPr lvl="0" defTabSz="914400" fontAlgn="base">
              <a:spcBef>
                <a:spcPct val="0"/>
              </a:spcBef>
              <a:spcAft>
                <a:spcPct val="0"/>
              </a:spcAft>
            </a:pPr>
            <a:r>
              <a:rPr lang="en-US" sz="2600" b="1" dirty="0">
                <a:latin typeface="Arial Black" panose="020B0A04020102020204" pitchFamily="34" charset="0"/>
              </a:rPr>
              <a:t>What Will Solve The Opportunities For Fraud or Theft?</a:t>
            </a:r>
          </a:p>
          <a:p>
            <a:pPr marL="0" lvl="0" indent="0" algn="ctr" defTabSz="914400" fontAlgn="base">
              <a:spcBef>
                <a:spcPct val="0"/>
              </a:spcBef>
              <a:spcAft>
                <a:spcPct val="0"/>
              </a:spcAft>
              <a:buNone/>
            </a:pPr>
            <a:r>
              <a:rPr lang="en-US" sz="4800" b="1" dirty="0">
                <a:ln w="12700">
                  <a:solidFill>
                    <a:srgbClr val="000000">
                      <a:lumMod val="75000"/>
                    </a:srgbClr>
                  </a:solidFill>
                  <a:prstDash val="solid"/>
                </a:ln>
                <a:solidFill>
                  <a:srgbClr val="FFFF00"/>
                </a:solidFill>
                <a:effectLst>
                  <a:outerShdw dist="38100" dir="2640000" algn="bl" rotWithShape="0">
                    <a:srgbClr val="000000">
                      <a:lumMod val="75000"/>
                    </a:srgbClr>
                  </a:outerShdw>
                </a:effectLst>
                <a:latin typeface="Trebuchet MS"/>
              </a:rPr>
              <a:t>Checks and Balances</a:t>
            </a:r>
          </a:p>
          <a:p>
            <a:pPr lvl="0" algn="ctr" defTabSz="914400" fontAlgn="base">
              <a:spcBef>
                <a:spcPct val="0"/>
              </a:spcBef>
              <a:spcAft>
                <a:spcPct val="0"/>
              </a:spcAft>
            </a:pPr>
            <a:endParaRPr lang="en-US" sz="2800" b="1" dirty="0">
              <a:ln w="12700">
                <a:solidFill>
                  <a:srgbClr val="000000">
                    <a:lumMod val="75000"/>
                  </a:srgbClr>
                </a:solidFill>
                <a:prstDash val="solid"/>
              </a:ln>
              <a:solidFill>
                <a:srgbClr val="FFFF00"/>
              </a:solidFill>
              <a:effectLst>
                <a:outerShdw dist="38100" dir="2640000" algn="bl" rotWithShape="0">
                  <a:srgbClr val="000000">
                    <a:lumMod val="75000"/>
                  </a:srgbClr>
                </a:outerShdw>
              </a:effectLst>
              <a:latin typeface="Trebuchet MS"/>
            </a:endParaRPr>
          </a:p>
          <a:p>
            <a:pPr marL="0" lvl="0" indent="0" defTabSz="914400" fontAlgn="base">
              <a:spcBef>
                <a:spcPct val="0"/>
              </a:spcBef>
              <a:spcAft>
                <a:spcPct val="0"/>
              </a:spcAft>
              <a:buNone/>
            </a:pPr>
            <a:r>
              <a:rPr lang="en-US" sz="4000" b="1" dirty="0">
                <a:solidFill>
                  <a:srgbClr val="C00000"/>
                </a:solidFill>
                <a:latin typeface="Arial" charset="0"/>
              </a:rPr>
              <a:t>			        </a:t>
            </a:r>
            <a:r>
              <a:rPr lang="en-US" sz="4000" b="1" dirty="0">
                <a:solidFill>
                  <a:srgbClr val="B016EE"/>
                </a:solidFill>
                <a:latin typeface="Arial" charset="0"/>
              </a:rPr>
              <a:t>‘s  </a:t>
            </a:r>
            <a:r>
              <a:rPr lang="en-US" sz="7200" b="1" dirty="0">
                <a:solidFill>
                  <a:srgbClr val="B016EE"/>
                </a:solidFill>
                <a:latin typeface="Arial" charset="0"/>
              </a:rPr>
              <a:t>&amp;</a:t>
            </a:r>
            <a:r>
              <a:rPr lang="en-US" sz="4000" b="1" dirty="0">
                <a:solidFill>
                  <a:srgbClr val="B016EE"/>
                </a:solidFill>
                <a:latin typeface="Arial" charset="0"/>
              </a:rPr>
              <a:t> </a:t>
            </a:r>
          </a:p>
          <a:p>
            <a:pPr marL="0" lvl="0" indent="0" algn="ctr" defTabSz="914400" fontAlgn="base">
              <a:spcBef>
                <a:spcPct val="0"/>
              </a:spcBef>
              <a:spcAft>
                <a:spcPct val="0"/>
              </a:spcAft>
              <a:buNone/>
            </a:pPr>
            <a:r>
              <a:rPr lang="en-US" sz="4000" b="1" dirty="0">
                <a:solidFill>
                  <a:srgbClr val="C00000"/>
                </a:solidFill>
                <a:latin typeface="Arial" charset="0"/>
              </a:rPr>
              <a:t>Also Called </a:t>
            </a:r>
            <a:r>
              <a:rPr lang="en-US" sz="4000" b="1" dirty="0">
                <a:solidFill>
                  <a:srgbClr val="0070C0"/>
                </a:solidFill>
                <a:latin typeface="Arial" charset="0"/>
              </a:rPr>
              <a:t>Separation of Powers </a:t>
            </a:r>
          </a:p>
          <a:p>
            <a:pPr lvl="0" defTabSz="914400" fontAlgn="base">
              <a:spcBef>
                <a:spcPct val="0"/>
              </a:spcBef>
              <a:spcAft>
                <a:spcPct val="0"/>
              </a:spcAft>
            </a:pPr>
            <a:endParaRPr lang="en-US" sz="1200" b="1" dirty="0">
              <a:solidFill>
                <a:srgbClr val="000000"/>
              </a:solidFill>
              <a:latin typeface="Arial" charset="0"/>
            </a:endParaRPr>
          </a:p>
          <a:p>
            <a:pPr marL="0" lvl="0" indent="0" defTabSz="914400" fontAlgn="base">
              <a:spcBef>
                <a:spcPct val="0"/>
              </a:spcBef>
              <a:spcAft>
                <a:spcPct val="0"/>
              </a:spcAft>
              <a:buNone/>
            </a:pPr>
            <a:r>
              <a:rPr lang="en-US" sz="3200" b="1" dirty="0">
                <a:solidFill>
                  <a:srgbClr val="000000"/>
                </a:solidFill>
              </a:rPr>
              <a:t>The Less Opportunities to be </a:t>
            </a:r>
            <a:r>
              <a:rPr lang="en-US" sz="3200" b="1" i="1" u="sng" dirty="0">
                <a:solidFill>
                  <a:srgbClr val="7030A0"/>
                </a:solidFill>
              </a:rPr>
              <a:t>ALONE</a:t>
            </a:r>
            <a:r>
              <a:rPr lang="en-US" sz="3200" b="1" dirty="0">
                <a:solidFill>
                  <a:srgbClr val="000000"/>
                </a:solidFill>
              </a:rPr>
              <a:t> with a Cash Box or Around Money, The Less Chance of Temptations Overruling Common Sense!</a:t>
            </a:r>
          </a:p>
          <a:p>
            <a:pPr lvl="0" defTabSz="914400" fontAlgn="base">
              <a:spcBef>
                <a:spcPct val="0"/>
              </a:spcBef>
              <a:spcAft>
                <a:spcPct val="0"/>
              </a:spcAft>
            </a:pPr>
            <a:endParaRPr lang="en-US" sz="3200" b="1" dirty="0">
              <a:solidFill>
                <a:srgbClr val="C0000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pic>
        <p:nvPicPr>
          <p:cNvPr id="10" name="Picture 9">
            <a:extLst>
              <a:ext uri="{FF2B5EF4-FFF2-40B4-BE49-F238E27FC236}">
                <a16:creationId xmlns:a16="http://schemas.microsoft.com/office/drawing/2014/main" id="{6C8BC173-102B-CA64-596B-B6FF1CEA18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727" y="3519827"/>
            <a:ext cx="1106378" cy="1106378"/>
          </a:xfrm>
          <a:prstGeom prst="rect">
            <a:avLst/>
          </a:prstGeom>
          <a:noFill/>
        </p:spPr>
      </p:pic>
      <p:pic>
        <p:nvPicPr>
          <p:cNvPr id="11" name="Picture 10">
            <a:extLst>
              <a:ext uri="{FF2B5EF4-FFF2-40B4-BE49-F238E27FC236}">
                <a16:creationId xmlns:a16="http://schemas.microsoft.com/office/drawing/2014/main" id="{6CC2523A-24FA-6B7D-C58F-5A40330C9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468" y="3519827"/>
            <a:ext cx="1361362" cy="1106377"/>
          </a:xfrm>
          <a:prstGeom prst="rect">
            <a:avLst/>
          </a:prstGeom>
        </p:spPr>
      </p:pic>
    </p:spTree>
    <p:extLst>
      <p:ext uri="{BB962C8B-B14F-4D97-AF65-F5344CB8AC3E}">
        <p14:creationId xmlns:p14="http://schemas.microsoft.com/office/powerpoint/2010/main" val="2242830395"/>
      </p:ext>
    </p:extLst>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a:bodyPr>
          <a:lstStyle/>
          <a:p>
            <a:pPr lvl="0" algn="ctr" defTabSz="914400" fontAlgn="base">
              <a:spcBef>
                <a:spcPct val="0"/>
              </a:spcBef>
              <a:spcAft>
                <a:spcPct val="0"/>
              </a:spcAft>
            </a:pPr>
            <a:r>
              <a:rPr lang="en-US" sz="3600" b="1" dirty="0">
                <a:solidFill>
                  <a:srgbClr val="000000"/>
                </a:solidFill>
              </a:rPr>
              <a:t>Make Yourself Scarce Around a Cash Box </a:t>
            </a:r>
          </a:p>
          <a:p>
            <a:pPr lvl="0" algn="ctr" defTabSz="914400" fontAlgn="base">
              <a:spcBef>
                <a:spcPct val="0"/>
              </a:spcBef>
              <a:spcAft>
                <a:spcPct val="0"/>
              </a:spcAft>
            </a:pPr>
            <a:endParaRPr lang="en-US" sz="1600" b="1" dirty="0">
              <a:solidFill>
                <a:srgbClr val="000000"/>
              </a:solidFill>
            </a:endParaRPr>
          </a:p>
          <a:p>
            <a:pPr lvl="0" algn="ctr" defTabSz="914400" fontAlgn="base">
              <a:spcBef>
                <a:spcPct val="0"/>
              </a:spcBef>
              <a:spcAft>
                <a:spcPct val="0"/>
              </a:spcAft>
            </a:pPr>
            <a:r>
              <a:rPr lang="en-US" sz="4000" b="1" dirty="0">
                <a:solidFill>
                  <a:srgbClr val="C00000"/>
                </a:solidFill>
                <a:latin typeface="Arial Black" panose="020B0A04020102020204" pitchFamily="34" charset="0"/>
              </a:rPr>
              <a:t>Unless</a:t>
            </a:r>
            <a:r>
              <a:rPr lang="en-US" sz="4000" b="1" dirty="0">
                <a:solidFill>
                  <a:srgbClr val="000000"/>
                </a:solidFill>
                <a:latin typeface="Arial Black" panose="020B0A04020102020204" pitchFamily="34" charset="0"/>
              </a:rPr>
              <a:t> </a:t>
            </a:r>
          </a:p>
          <a:p>
            <a:pPr lvl="0" algn="ctr" defTabSz="914400" fontAlgn="base">
              <a:spcBef>
                <a:spcPct val="0"/>
              </a:spcBef>
              <a:spcAft>
                <a:spcPct val="0"/>
              </a:spcAft>
            </a:pPr>
            <a:endParaRPr lang="en-US" sz="1600" b="1" dirty="0">
              <a:solidFill>
                <a:srgbClr val="000000"/>
              </a:solidFill>
            </a:endParaRPr>
          </a:p>
          <a:p>
            <a:pPr lvl="0" algn="ctr" defTabSz="914400" fontAlgn="base">
              <a:spcBef>
                <a:spcPct val="0"/>
              </a:spcBef>
              <a:spcAft>
                <a:spcPct val="0"/>
              </a:spcAft>
            </a:pPr>
            <a:r>
              <a:rPr lang="en-US" sz="2800" b="1" dirty="0">
                <a:solidFill>
                  <a:srgbClr val="000000"/>
                </a:solidFill>
              </a:rPr>
              <a:t>You Are Making a Deposit or Reconciling the Till.</a:t>
            </a:r>
          </a:p>
          <a:p>
            <a:pPr lvl="0" defTabSz="914400" fontAlgn="base">
              <a:spcBef>
                <a:spcPct val="0"/>
              </a:spcBef>
              <a:spcAft>
                <a:spcPct val="0"/>
              </a:spcAft>
            </a:pPr>
            <a:endParaRPr lang="en-US" sz="3200" b="1" dirty="0">
              <a:solidFill>
                <a:srgbClr val="C0000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spTree>
    <p:extLst>
      <p:ext uri="{BB962C8B-B14F-4D97-AF65-F5344CB8AC3E}">
        <p14:creationId xmlns:p14="http://schemas.microsoft.com/office/powerpoint/2010/main" val="3237596186"/>
      </p:ext>
    </p:extLst>
  </p:cSld>
  <p:clrMapOvr>
    <a:masterClrMapping/>
  </p:clrMapOvr>
  <p:transition spd="slow">
    <p:randomBar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fontScale="77500" lnSpcReduction="20000"/>
          </a:bodyPr>
          <a:lstStyle/>
          <a:p>
            <a:pPr marL="0" lvl="0" indent="0" algn="ctr" defTabSz="914400" fontAlgn="base">
              <a:spcBef>
                <a:spcPct val="0"/>
              </a:spcBef>
              <a:spcAft>
                <a:spcPct val="0"/>
              </a:spcAft>
              <a:buNone/>
            </a:pPr>
            <a:r>
              <a:rPr lang="en-US" sz="4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Don’t Be TEMPTED!</a:t>
            </a:r>
            <a:endParaRPr lang="en-US" sz="105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endParaRPr>
          </a:p>
          <a:p>
            <a:pPr marL="457200" lvl="0" indent="-457200" fontAlgn="base">
              <a:spcBef>
                <a:spcPct val="0"/>
              </a:spcBef>
              <a:spcAft>
                <a:spcPct val="0"/>
              </a:spcAft>
              <a:buClr>
                <a:srgbClr val="00B050"/>
              </a:buClr>
              <a:buFont typeface="Arial" panose="020B0604020202020204" pitchFamily="34" charset="0"/>
              <a:buChar char="•"/>
            </a:pPr>
            <a:r>
              <a:rPr lang="en-US" sz="3200" b="1" dirty="0">
                <a:solidFill>
                  <a:srgbClr val="000000"/>
                </a:solidFill>
              </a:rPr>
              <a:t>Make Opportunities for Fraud, Hard For Everyone</a:t>
            </a:r>
          </a:p>
          <a:p>
            <a:pPr marL="457200" lvl="0" indent="-457200" fontAlgn="base">
              <a:spcBef>
                <a:spcPct val="0"/>
              </a:spcBef>
              <a:spcAft>
                <a:spcPct val="0"/>
              </a:spcAft>
              <a:buClr>
                <a:srgbClr val="00B050"/>
              </a:buClr>
              <a:buFont typeface="Arial" panose="020B0604020202020204" pitchFamily="34" charset="0"/>
              <a:buChar char="•"/>
            </a:pPr>
            <a:endParaRPr lang="en-US" sz="3200" b="1" dirty="0">
              <a:solidFill>
                <a:srgbClr val="000000"/>
              </a:solidFill>
            </a:endParaRPr>
          </a:p>
          <a:p>
            <a:pPr marL="457200" lvl="0" indent="-457200" fontAlgn="base">
              <a:spcBef>
                <a:spcPct val="0"/>
              </a:spcBef>
              <a:spcAft>
                <a:spcPct val="0"/>
              </a:spcAft>
              <a:buClr>
                <a:srgbClr val="00B050"/>
              </a:buClr>
              <a:buFont typeface="Arial" panose="020B0604020202020204" pitchFamily="34" charset="0"/>
              <a:buChar char="•"/>
            </a:pPr>
            <a:r>
              <a:rPr lang="en-US" sz="3200" b="1" dirty="0">
                <a:solidFill>
                  <a:srgbClr val="000000"/>
                </a:solidFill>
              </a:rPr>
              <a:t>Establish an Auditor Approved Checks &amp; Balances Policy</a:t>
            </a:r>
          </a:p>
          <a:p>
            <a:pPr marL="457200" lvl="0" indent="-457200" fontAlgn="base">
              <a:spcBef>
                <a:spcPct val="0"/>
              </a:spcBef>
              <a:spcAft>
                <a:spcPct val="0"/>
              </a:spcAft>
              <a:buClr>
                <a:srgbClr val="00B050"/>
              </a:buClr>
              <a:buFont typeface="Arial" panose="020B0604020202020204" pitchFamily="34" charset="0"/>
              <a:buChar char="•"/>
            </a:pPr>
            <a:endParaRPr lang="en-US" sz="3200" b="1" dirty="0">
              <a:solidFill>
                <a:srgbClr val="000000"/>
              </a:solidFill>
            </a:endParaRPr>
          </a:p>
          <a:p>
            <a:pPr marL="457200" lvl="0" indent="-457200" fontAlgn="base">
              <a:spcBef>
                <a:spcPct val="0"/>
              </a:spcBef>
              <a:spcAft>
                <a:spcPct val="0"/>
              </a:spcAft>
              <a:buClr>
                <a:srgbClr val="00B050"/>
              </a:buClr>
              <a:buFont typeface="Arial" panose="020B0604020202020204" pitchFamily="34" charset="0"/>
              <a:buChar char="•"/>
            </a:pPr>
            <a:r>
              <a:rPr lang="en-US" sz="3200" b="1" dirty="0">
                <a:solidFill>
                  <a:srgbClr val="000000"/>
                </a:solidFill>
              </a:rPr>
              <a:t>Do Not Have Cash Drawers Available, Except to Make a Deposit</a:t>
            </a:r>
          </a:p>
          <a:p>
            <a:pPr marL="342900" lvl="0" indent="-342900" fontAlgn="base">
              <a:spcBef>
                <a:spcPct val="0"/>
              </a:spcBef>
              <a:spcAft>
                <a:spcPct val="0"/>
              </a:spcAft>
              <a:buFont typeface="Arial" panose="020B0604020202020204" pitchFamily="34" charset="0"/>
              <a:buChar char="•"/>
            </a:pPr>
            <a:endParaRPr lang="en-US" b="1" dirty="0">
              <a:solidFill>
                <a:srgbClr val="000000"/>
              </a:solidFill>
            </a:endParaRPr>
          </a:p>
          <a:p>
            <a:pPr marL="279082" lvl="1" indent="0" algn="ctr" fontAlgn="base">
              <a:spcBef>
                <a:spcPct val="0"/>
              </a:spcBef>
              <a:spcAft>
                <a:spcPct val="0"/>
              </a:spcAft>
              <a:buClr>
                <a:srgbClr val="00A200"/>
              </a:buClr>
              <a:buNone/>
            </a:pPr>
            <a:r>
              <a:rPr lang="en-US" sz="4000" b="1" dirty="0">
                <a:solidFill>
                  <a:srgbClr val="00A200"/>
                </a:solidFill>
              </a:rPr>
              <a:t>Do You Know the Combination to the Safe?</a:t>
            </a:r>
          </a:p>
          <a:p>
            <a:pPr marL="457200" lvl="1" indent="0" fontAlgn="base">
              <a:spcBef>
                <a:spcPct val="0"/>
              </a:spcBef>
              <a:spcAft>
                <a:spcPct val="0"/>
              </a:spcAft>
              <a:buClr>
                <a:srgbClr val="00A200"/>
              </a:buClr>
              <a:buNone/>
            </a:pPr>
            <a:r>
              <a:rPr lang="en-US" sz="3200" b="1" dirty="0">
                <a:solidFill>
                  <a:srgbClr val="00A200"/>
                </a:solidFill>
              </a:rPr>
              <a:t>      </a:t>
            </a:r>
            <a:r>
              <a:rPr lang="en-US" sz="2000" b="1" dirty="0">
                <a:solidFill>
                  <a:srgbClr val="00A200"/>
                </a:solidFill>
              </a:rPr>
              <a:t>     </a:t>
            </a:r>
          </a:p>
          <a:p>
            <a:pPr marL="0" indent="0" algn="ctr" fontAlgn="base">
              <a:spcBef>
                <a:spcPct val="0"/>
              </a:spcBef>
              <a:spcAft>
                <a:spcPct val="0"/>
              </a:spcAft>
              <a:buClr>
                <a:srgbClr val="00A200"/>
              </a:buClr>
              <a:buNone/>
            </a:pPr>
            <a:r>
              <a:rPr lang="en-US" sz="4800" b="1" u="sng" dirty="0">
                <a:solidFill>
                  <a:srgbClr val="00A200"/>
                </a:solidFill>
                <a:effectLst>
                  <a:outerShdw blurRad="38100" dist="38100" dir="2700000" algn="tl">
                    <a:srgbClr val="000000">
                      <a:alpha val="43137"/>
                    </a:srgbClr>
                  </a:outerShdw>
                </a:effectLst>
              </a:rPr>
              <a:t>I DIDN’T</a:t>
            </a: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spTree>
    <p:extLst>
      <p:ext uri="{BB962C8B-B14F-4D97-AF65-F5344CB8AC3E}">
        <p14:creationId xmlns:p14="http://schemas.microsoft.com/office/powerpoint/2010/main" val="1710654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heel(1)">
                                      <p:cBhvr>
                                        <p:cTn id="13" dur="2000"/>
                                        <p:tgtEl>
                                          <p:spTgt spid="6">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wheel(1)">
                                      <p:cBhvr>
                                        <p:cTn id="16" dur="2000"/>
                                        <p:tgtEl>
                                          <p:spTgt spid="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barn(inVertical)">
                                      <p:cBhvr>
                                        <p:cTn id="21" dur="500"/>
                                        <p:tgtEl>
                                          <p:spTgt spid="6">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barn(inVertical)">
                                      <p:cBhvr>
                                        <p:cTn id="24" dur="500"/>
                                        <p:tgtEl>
                                          <p:spTgt spid="6">
                                            <p:txEl>
                                              <p:pRg st="8" end="8"/>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barn(inVertical)">
                                      <p:cBhvr>
                                        <p:cTn id="2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58582" y="2389457"/>
            <a:ext cx="11086350" cy="4185514"/>
          </a:xfrm>
        </p:spPr>
        <p:txBody>
          <a:bodyPr>
            <a:normAutofit fontScale="55000" lnSpcReduction="20000"/>
          </a:bodyPr>
          <a:lstStyle/>
          <a:p>
            <a:pPr marL="0" lvl="0" indent="0" algn="ctr" defTabSz="914400" fontAlgn="base">
              <a:spcBef>
                <a:spcPct val="0"/>
              </a:spcBef>
              <a:spcAft>
                <a:spcPct val="0"/>
              </a:spcAft>
              <a:buNone/>
            </a:pPr>
            <a:r>
              <a:rPr lang="en-US" sz="6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If Someone Asks for a Favor – Ask Yourself:</a:t>
            </a:r>
          </a:p>
          <a:p>
            <a:pPr marL="0" lvl="0" indent="0" algn="ctr" defTabSz="914400" fontAlgn="base">
              <a:spcBef>
                <a:spcPct val="0"/>
              </a:spcBef>
              <a:spcAft>
                <a:spcPct val="0"/>
              </a:spcAft>
              <a:buNone/>
            </a:pPr>
            <a:endParaRPr lang="en-US" sz="16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endParaRP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Am I Following Policy?</a:t>
            </a: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Am I Breaking the Law?</a:t>
            </a: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Am I Being Discriminatory?</a:t>
            </a: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Should I Report This Request?</a:t>
            </a: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Will This Create a Liability Situation?</a:t>
            </a:r>
          </a:p>
          <a:p>
            <a:pPr marL="287338" lvl="0" indent="-287338" defTabSz="914400" fontAlgn="base">
              <a:spcBef>
                <a:spcPct val="0"/>
              </a:spcBef>
              <a:spcAft>
                <a:spcPct val="0"/>
              </a:spcAft>
              <a:buClr>
                <a:srgbClr val="C00000"/>
              </a:buClr>
              <a:buFont typeface="Arial" pitchFamily="34" charset="0"/>
              <a:buChar char="•"/>
            </a:pPr>
            <a:r>
              <a:rPr lang="en-US" sz="5100" b="1" dirty="0">
                <a:solidFill>
                  <a:srgbClr val="000000"/>
                </a:solidFill>
              </a:rPr>
              <a:t>Is Their Problem Going to Become </a:t>
            </a:r>
            <a:r>
              <a:rPr lang="en-US" sz="5100" b="1" i="1" u="sng" dirty="0">
                <a:solidFill>
                  <a:srgbClr val="C00000"/>
                </a:solidFill>
              </a:rPr>
              <a:t>MY PROBLEM?</a:t>
            </a: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spTree>
    <p:extLst>
      <p:ext uri="{BB962C8B-B14F-4D97-AF65-F5344CB8AC3E}">
        <p14:creationId xmlns:p14="http://schemas.microsoft.com/office/powerpoint/2010/main" val="130053926"/>
      </p:ext>
    </p:extLst>
  </p:cSld>
  <p:clrMapOvr>
    <a:masterClrMapping/>
  </p:clrMapOvr>
  <p:transition spd="slow">
    <p:randomBar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pic>
        <p:nvPicPr>
          <p:cNvPr id="8" name="Picture 7">
            <a:extLst>
              <a:ext uri="{FF2B5EF4-FFF2-40B4-BE49-F238E27FC236}">
                <a16:creationId xmlns:a16="http://schemas.microsoft.com/office/drawing/2014/main" id="{F8C358AA-4987-C27C-DF23-BBDC6B76F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302" y="2462960"/>
            <a:ext cx="7186159" cy="3970243"/>
          </a:xfrm>
          <a:prstGeom prst="rect">
            <a:avLst/>
          </a:prstGeom>
        </p:spPr>
      </p:pic>
    </p:spTree>
    <p:extLst>
      <p:ext uri="{BB962C8B-B14F-4D97-AF65-F5344CB8AC3E}">
        <p14:creationId xmlns:p14="http://schemas.microsoft.com/office/powerpoint/2010/main" val="864796861"/>
      </p:ext>
    </p:extLst>
  </p:cSld>
  <p:clrMapOvr>
    <a:masterClrMapping/>
  </p:clrMapOvr>
  <p:transition spd="slow">
    <p:randomBar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191250" y="2431608"/>
            <a:ext cx="11086350" cy="4185514"/>
          </a:xfrm>
        </p:spPr>
        <p:txBody>
          <a:bodyPr>
            <a:normAutofit fontScale="92500" lnSpcReduction="20000"/>
          </a:bodyPr>
          <a:lstStyle/>
          <a:p>
            <a:pPr marL="0" lvl="0" indent="0" algn="ctr" defTabSz="914400" fontAlgn="base">
              <a:spcBef>
                <a:spcPct val="0"/>
              </a:spcBef>
              <a:spcAft>
                <a:spcPct val="0"/>
              </a:spcAft>
              <a:buNone/>
            </a:pPr>
            <a:r>
              <a:rPr lang="en-US" sz="42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Remember, </a:t>
            </a:r>
            <a:r>
              <a:rPr lang="en-US" sz="4200" b="1" dirty="0">
                <a:ln w="9525">
                  <a:solidFill>
                    <a:srgbClr val="FFFFFF"/>
                  </a:solidFill>
                  <a:prstDash val="solid"/>
                </a:ln>
                <a:solidFill>
                  <a:srgbClr val="FF0000"/>
                </a:solidFill>
                <a:effectLst>
                  <a:outerShdw blurRad="12700" dist="38100" dir="2700000" algn="tl" rotWithShape="0">
                    <a:srgbClr val="AAE2CA">
                      <a:lumMod val="60000"/>
                      <a:lumOff val="40000"/>
                    </a:srgbClr>
                  </a:outerShdw>
                </a:effectLst>
                <a:latin typeface="Arial Black" panose="020B0A04020102020204" pitchFamily="34" charset="0"/>
              </a:rPr>
              <a:t>YOU</a:t>
            </a:r>
            <a:r>
              <a:rPr lang="en-US" sz="42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 </a:t>
            </a:r>
            <a:r>
              <a:rPr lang="en-US" sz="4200" b="1" dirty="0">
                <a:ln w="9525">
                  <a:solidFill>
                    <a:srgbClr val="FFFFFF"/>
                  </a:solidFill>
                  <a:prstDash val="solid"/>
                </a:ln>
                <a:solidFill>
                  <a:srgbClr val="FF0000"/>
                </a:solidFill>
                <a:effectLst>
                  <a:outerShdw blurRad="12700" dist="38100" dir="2700000" algn="tl" rotWithShape="0">
                    <a:srgbClr val="AAE2CA">
                      <a:lumMod val="60000"/>
                      <a:lumOff val="40000"/>
                    </a:srgbClr>
                  </a:outerShdw>
                </a:effectLst>
                <a:latin typeface="Arial Black" panose="020B0A04020102020204" pitchFamily="34" charset="0"/>
              </a:rPr>
              <a:t>DON’T </a:t>
            </a:r>
            <a:r>
              <a:rPr lang="en-US" sz="42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Run the District</a:t>
            </a:r>
          </a:p>
          <a:p>
            <a:pPr marL="0" lvl="0" indent="0" algn="ctr" defTabSz="914400" fontAlgn="base">
              <a:spcBef>
                <a:spcPct val="0"/>
              </a:spcBef>
              <a:spcAft>
                <a:spcPct val="0"/>
              </a:spcAft>
              <a:buNone/>
            </a:pPr>
            <a:r>
              <a:rPr lang="en-US" sz="6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 </a:t>
            </a:r>
            <a:r>
              <a:rPr lang="en-US" sz="6000" b="1" dirty="0">
                <a:ln w="9525">
                  <a:solidFill>
                    <a:srgbClr val="FFFFFF"/>
                  </a:solidFill>
                  <a:prstDash val="solid"/>
                </a:ln>
                <a:solidFill>
                  <a:srgbClr val="A6D1D0">
                    <a:lumMod val="50000"/>
                  </a:srgbClr>
                </a:solidFill>
                <a:effectLst>
                  <a:glow rad="127000">
                    <a:srgbClr val="FFFF00"/>
                  </a:glow>
                  <a:outerShdw blurRad="12700" dist="38100" dir="2700000" algn="tl" rotWithShape="0">
                    <a:srgbClr val="AAE2CA">
                      <a:lumMod val="60000"/>
                      <a:lumOff val="40000"/>
                    </a:srgbClr>
                  </a:outerShdw>
                </a:effectLst>
                <a:latin typeface="Arial Black" panose="020B0A04020102020204" pitchFamily="34" charset="0"/>
              </a:rPr>
              <a:t>The BOARD DOES </a:t>
            </a:r>
          </a:p>
          <a:p>
            <a:pPr marL="0" lvl="0" indent="0" algn="ctr" defTabSz="914400" fontAlgn="base">
              <a:spcBef>
                <a:spcPct val="0"/>
              </a:spcBef>
              <a:spcAft>
                <a:spcPct val="0"/>
              </a:spcAft>
              <a:buNone/>
            </a:pPr>
            <a:r>
              <a:rPr lang="en-US" sz="6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and </a:t>
            </a:r>
          </a:p>
          <a:p>
            <a:pPr marL="0" lvl="0" indent="0" algn="ctr" defTabSz="914400" fontAlgn="base">
              <a:spcBef>
                <a:spcPct val="0"/>
              </a:spcBef>
              <a:spcAft>
                <a:spcPct val="0"/>
              </a:spcAft>
              <a:buNone/>
            </a:pPr>
            <a:r>
              <a:rPr lang="en-US" sz="6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MUST Remain a </a:t>
            </a:r>
            <a:r>
              <a:rPr lang="en-US" sz="6000" b="1" dirty="0">
                <a:ln w="9525">
                  <a:solidFill>
                    <a:srgbClr val="FFFFFF"/>
                  </a:solidFill>
                  <a:prstDash val="solid"/>
                </a:ln>
                <a:solidFill>
                  <a:srgbClr val="FF0000"/>
                </a:solidFill>
                <a:effectLst>
                  <a:outerShdw blurRad="12700" dist="38100" dir="2700000" algn="tl" rotWithShape="0">
                    <a:srgbClr val="AAE2CA">
                      <a:lumMod val="60000"/>
                      <a:lumOff val="40000"/>
                    </a:srgbClr>
                  </a:outerShdw>
                </a:effectLst>
                <a:latin typeface="Arial Black" panose="020B0A04020102020204" pitchFamily="34" charset="0"/>
              </a:rPr>
              <a:t>NUETRAL </a:t>
            </a:r>
            <a:r>
              <a:rPr lang="en-US" sz="60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rPr>
              <a:t>Party during Hearings.</a:t>
            </a:r>
          </a:p>
          <a:p>
            <a:pPr marL="0" lvl="0" indent="0" algn="ctr" defTabSz="914400" fontAlgn="base">
              <a:spcBef>
                <a:spcPct val="0"/>
              </a:spcBef>
              <a:spcAft>
                <a:spcPct val="0"/>
              </a:spcAft>
              <a:buNone/>
            </a:pPr>
            <a:endParaRPr lang="en-US" sz="1600" b="1" dirty="0">
              <a:ln w="9525">
                <a:solidFill>
                  <a:srgbClr val="FFFFFF"/>
                </a:solidFill>
                <a:prstDash val="solid"/>
              </a:ln>
              <a:solidFill>
                <a:srgbClr val="A6D1D0">
                  <a:lumMod val="50000"/>
                </a:srgbClr>
              </a:solidFill>
              <a:effectLst>
                <a:outerShdw blurRad="12700" dist="38100" dir="2700000" algn="tl" rotWithShape="0">
                  <a:srgbClr val="AAE2CA">
                    <a:lumMod val="60000"/>
                    <a:lumOff val="40000"/>
                  </a:srgbClr>
                </a:outerShdw>
              </a:effectLst>
              <a:latin typeface="Arial Black" panose="020B0A04020102020204" pitchFamily="34" charset="0"/>
            </a:endParaRPr>
          </a:p>
          <a:p>
            <a:pPr marL="287338" lvl="0" indent="-287338" defTabSz="914400" fontAlgn="base">
              <a:spcBef>
                <a:spcPct val="0"/>
              </a:spcBef>
              <a:spcAft>
                <a:spcPct val="0"/>
              </a:spcAft>
              <a:buClr>
                <a:srgbClr val="C00000"/>
              </a:buClr>
              <a:buFont typeface="Arial" pitchFamily="34" charset="0"/>
              <a:buChar char="•"/>
            </a:pPr>
            <a:endParaRPr lang="en-US" sz="5100" b="1" dirty="0">
              <a:solidFill>
                <a:srgbClr val="000000"/>
              </a:solidFill>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Keep Yourself Out of Trouble!</a:t>
            </a:r>
          </a:p>
        </p:txBody>
      </p:sp>
    </p:spTree>
    <p:extLst>
      <p:ext uri="{BB962C8B-B14F-4D97-AF65-F5344CB8AC3E}">
        <p14:creationId xmlns:p14="http://schemas.microsoft.com/office/powerpoint/2010/main" val="38592966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277600" y="6433203"/>
            <a:ext cx="806813" cy="367842"/>
          </a:xfrm>
        </p:spPr>
        <p:txBody>
          <a:bodyPr/>
          <a:lstStyle/>
          <a:p>
            <a:fld id="{08AB70BE-1769-45B8-85A6-0C837432C7E6}" type="slidenum">
              <a:rPr lang="en-US" smtClean="0"/>
              <a:pPr/>
              <a:t>126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QUESTIONS</a:t>
            </a:r>
          </a:p>
        </p:txBody>
      </p:sp>
      <p:pic>
        <p:nvPicPr>
          <p:cNvPr id="6" name="Picture Placeholder 2" descr="A picture containing icon&#10;&#10;Description automatically generated">
            <a:extLst>
              <a:ext uri="{FF2B5EF4-FFF2-40B4-BE49-F238E27FC236}">
                <a16:creationId xmlns:a16="http://schemas.microsoft.com/office/drawing/2014/main" id="{93217492-13B9-BFB9-A43E-4F3C75B2EF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20" r="4720"/>
          <a:stretch>
            <a:fillRect/>
          </a:stretch>
        </p:blipFill>
        <p:spPr>
          <a:xfrm>
            <a:off x="3438297" y="2498693"/>
            <a:ext cx="4662085" cy="4118429"/>
          </a:xfrm>
          <a:prstGeom prst="rect">
            <a:avLst/>
          </a:prstGeom>
        </p:spPr>
      </p:pic>
    </p:spTree>
    <p:extLst>
      <p:ext uri="{BB962C8B-B14F-4D97-AF65-F5344CB8AC3E}">
        <p14:creationId xmlns:p14="http://schemas.microsoft.com/office/powerpoint/2010/main" val="346417930"/>
      </p:ext>
    </p:extLst>
  </p:cSld>
  <p:clrMapOvr>
    <a:masterClrMapping/>
  </p:clrMapOvr>
  <p:transition spd="slow">
    <p:randomBar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a:lstStyle/>
          <a:p>
            <a:r>
              <a:rPr lang="en-US" dirty="0"/>
              <a:t>Thank You</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5963478" y="2138901"/>
            <a:ext cx="5618922" cy="4033299"/>
          </a:xfrm>
        </p:spPr>
        <p:txBody>
          <a:bodyPr/>
          <a:lstStyle/>
          <a:p>
            <a:r>
              <a:rPr lang="en-US" dirty="0"/>
              <a:t>Patty VerDouw and Amy De Kok</a:t>
            </a:r>
          </a:p>
          <a:p>
            <a:r>
              <a:rPr lang="en-US" dirty="0">
                <a:solidFill>
                  <a:schemeClr val="bg1"/>
                </a:solidFill>
                <a:hlinkClick r:id="rId3">
                  <a:extLst>
                    <a:ext uri="{A12FA001-AC4F-418D-AE19-62706E023703}">
                      <ahyp:hlinkClr xmlns:ahyp="http://schemas.microsoft.com/office/drawing/2018/hyperlinkcolor" val="tx"/>
                    </a:ext>
                  </a:extLst>
                </a:hlinkClick>
              </a:rPr>
              <a:t>patty.verdouw@ndsba.org</a:t>
            </a:r>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Amy.dekok@ndsba.org</a:t>
            </a:r>
            <a:endParaRPr lang="en-US" dirty="0">
              <a:solidFill>
                <a:schemeClr val="bg1"/>
              </a:solidFill>
            </a:endParaRPr>
          </a:p>
          <a:p>
            <a:endParaRPr lang="en-US" dirty="0"/>
          </a:p>
          <a:p>
            <a:r>
              <a:rPr lang="en-US" dirty="0"/>
              <a:t>ndsba.org</a:t>
            </a:r>
          </a:p>
        </p:txBody>
      </p:sp>
      <p:sp>
        <p:nvSpPr>
          <p:cNvPr id="8" name="Footer Placeholder 7">
            <a:extLst>
              <a:ext uri="{FF2B5EF4-FFF2-40B4-BE49-F238E27FC236}">
                <a16:creationId xmlns:a16="http://schemas.microsoft.com/office/drawing/2014/main" id="{9B416018-B9FF-439D-B677-A6C1EE52C534}"/>
              </a:ext>
            </a:extLst>
          </p:cNvPr>
          <p:cNvSpPr>
            <a:spLocks noGrp="1"/>
          </p:cNvSpPr>
          <p:nvPr>
            <p:ph type="ftr" sz="quarter" idx="11"/>
          </p:nvPr>
        </p:nvSpPr>
        <p:spPr>
          <a:xfrm>
            <a:off x="914400" y="6434560"/>
            <a:ext cx="342801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127</a:t>
            </a:fld>
            <a:endParaRPr lang="en-US" dirty="0"/>
          </a:p>
        </p:txBody>
      </p:sp>
    </p:spTree>
    <p:extLst>
      <p:ext uri="{BB962C8B-B14F-4D97-AF65-F5344CB8AC3E}">
        <p14:creationId xmlns:p14="http://schemas.microsoft.com/office/powerpoint/2010/main" val="199489510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13</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769257" y="1596571"/>
            <a:ext cx="6952343" cy="5016758"/>
          </a:xfrm>
          <a:prstGeom prst="rect">
            <a:avLst/>
          </a:prstGeom>
          <a:noFill/>
        </p:spPr>
        <p:txBody>
          <a:bodyPr wrap="square" rtlCol="0">
            <a:spAutoFit/>
          </a:bodyPr>
          <a:lstStyle/>
          <a:p>
            <a:r>
              <a:rPr lang="en-US" sz="3200" b="1" dirty="0">
                <a:solidFill>
                  <a:schemeClr val="bg1"/>
                </a:solidFill>
                <a:latin typeface="+mn-lt"/>
                <a:cs typeface="Arial" panose="020B0604020202020204" pitchFamily="34" charset="0"/>
              </a:rPr>
              <a:t>You Know the Board had an </a:t>
            </a:r>
            <a:r>
              <a:rPr lang="en-US" sz="3200" b="1" dirty="0">
                <a:solidFill>
                  <a:srgbClr val="FFFF00"/>
                </a:solidFill>
                <a:latin typeface="Arial Black" panose="020B0A04020102020204" pitchFamily="34" charset="0"/>
                <a:cs typeface="Arial" panose="020B0604020202020204" pitchFamily="34" charset="0"/>
              </a:rPr>
              <a:t>Undocumented Meeting to Discuss Impending Negotiations. </a:t>
            </a:r>
            <a:r>
              <a:rPr lang="en-US" sz="3200" b="1" dirty="0">
                <a:solidFill>
                  <a:schemeClr val="bg1"/>
                </a:solidFill>
                <a:latin typeface="Arial Black" panose="020B0A04020102020204" pitchFamily="34" charset="0"/>
                <a:cs typeface="Arial" panose="020B0604020202020204" pitchFamily="34" charset="0"/>
              </a:rPr>
              <a:t> </a:t>
            </a:r>
            <a:br>
              <a:rPr lang="en-US" sz="3200" b="1" dirty="0">
                <a:solidFill>
                  <a:schemeClr val="bg1"/>
                </a:solidFill>
                <a:latin typeface="Arial Black" panose="020B0A04020102020204" pitchFamily="34" charset="0"/>
                <a:cs typeface="Arial" panose="020B0604020202020204" pitchFamily="34" charset="0"/>
              </a:rPr>
            </a:br>
            <a:br>
              <a:rPr lang="en-US" sz="3200" b="1" dirty="0">
                <a:solidFill>
                  <a:schemeClr val="bg1"/>
                </a:solidFill>
                <a:latin typeface="+mn-lt"/>
                <a:cs typeface="Arial" panose="020B0604020202020204" pitchFamily="34" charset="0"/>
              </a:rPr>
            </a:br>
            <a:r>
              <a:rPr lang="en-US" sz="3200" b="1" dirty="0">
                <a:solidFill>
                  <a:schemeClr val="bg1"/>
                </a:solidFill>
                <a:latin typeface="+mn-lt"/>
                <a:cs typeface="Arial" panose="020B0604020202020204" pitchFamily="34" charset="0"/>
              </a:rPr>
              <a:t>They Just “Happen” to Have a Quorum of Members at the Coffee Shop and Started Talking “Shop” Within Earshot of District Patrons and Employees.</a:t>
            </a:r>
            <a:br>
              <a:rPr lang="en-US" sz="3200" b="1" dirty="0">
                <a:solidFill>
                  <a:schemeClr val="bg1"/>
                </a:solidFill>
                <a:latin typeface="+mn-lt"/>
                <a:cs typeface="Arial" panose="020B0604020202020204" pitchFamily="34" charset="0"/>
              </a:rPr>
            </a:br>
            <a:endParaRPr lang="en-US" sz="3200" b="1" dirty="0">
              <a:solidFill>
                <a:schemeClr val="bg1"/>
              </a:solidFill>
            </a:endParaRPr>
          </a:p>
        </p:txBody>
      </p:sp>
    </p:spTree>
    <p:extLst>
      <p:ext uri="{BB962C8B-B14F-4D97-AF65-F5344CB8AC3E}">
        <p14:creationId xmlns:p14="http://schemas.microsoft.com/office/powerpoint/2010/main" val="12797085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15039" y="2425662"/>
            <a:ext cx="10959997" cy="3796620"/>
          </a:xfrm>
        </p:spPr>
        <p:txBody>
          <a:bodyPr>
            <a:normAutofit fontScale="40000" lnSpcReduction="20000"/>
          </a:bodyPr>
          <a:lstStyle/>
          <a:p>
            <a:pPr marL="0" indent="0">
              <a:buNone/>
            </a:pPr>
            <a:r>
              <a:rPr lang="en-US" sz="9600" i="1" dirty="0"/>
              <a:t>Training Seminars and Purely Social Gatherings Attended by a Quorum of the Board Members are </a:t>
            </a:r>
            <a:r>
              <a:rPr lang="en-US" sz="9600" b="1" i="1" u="sng" dirty="0">
                <a:solidFill>
                  <a:srgbClr val="C00000"/>
                </a:solidFill>
              </a:rPr>
              <a:t>NOT</a:t>
            </a:r>
            <a:r>
              <a:rPr lang="en-US" sz="9600" b="1" i="1" dirty="0">
                <a:solidFill>
                  <a:srgbClr val="C00000"/>
                </a:solidFill>
              </a:rPr>
              <a:t> </a:t>
            </a:r>
            <a:r>
              <a:rPr lang="en-US" sz="9600" i="1" dirty="0"/>
              <a:t>Meetings.  </a:t>
            </a:r>
          </a:p>
          <a:p>
            <a:pPr marL="0" indent="0">
              <a:buNone/>
            </a:pPr>
            <a:br>
              <a:rPr lang="en-US" sz="9600" dirty="0"/>
            </a:br>
            <a:r>
              <a:rPr lang="en-US" sz="9600" dirty="0">
                <a:solidFill>
                  <a:srgbClr val="C00000"/>
                </a:solidFill>
              </a:rPr>
              <a:t>However, as soon as the Members Discuss any Public Business, it Becomes a “Meeting”.</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35718"/>
            <a:ext cx="11306628" cy="584775"/>
          </a:xfrm>
          <a:prstGeom prst="rect">
            <a:avLst/>
          </a:prstGeom>
          <a:noFill/>
        </p:spPr>
        <p:txBody>
          <a:bodyPr wrap="square" rtlCol="0">
            <a:spAutoFit/>
          </a:bodyPr>
          <a:lstStyle/>
          <a:p>
            <a:r>
              <a:rPr lang="en-US" sz="3200" dirty="0">
                <a:solidFill>
                  <a:schemeClr val="bg1"/>
                </a:solidFill>
                <a:latin typeface="+mj-lt"/>
              </a:rPr>
              <a:t>Definition of a Meeting</a:t>
            </a:r>
          </a:p>
        </p:txBody>
      </p:sp>
    </p:spTree>
    <p:extLst>
      <p:ext uri="{BB962C8B-B14F-4D97-AF65-F5344CB8AC3E}">
        <p14:creationId xmlns:p14="http://schemas.microsoft.com/office/powerpoint/2010/main" val="11848034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15039" y="2425661"/>
            <a:ext cx="10959997" cy="4007541"/>
          </a:xfrm>
        </p:spPr>
        <p:txBody>
          <a:bodyPr>
            <a:normAutofit fontScale="85000" lnSpcReduction="20000"/>
          </a:bodyPr>
          <a:lstStyle/>
          <a:p>
            <a:r>
              <a:rPr lang="en-US" sz="2400" b="1" i="1" dirty="0">
                <a:cs typeface="Arial" panose="020B0604020202020204" pitchFamily="34" charset="0"/>
              </a:rPr>
              <a:t>Prior Written Notice is Required for all Meetings of the Board,</a:t>
            </a:r>
            <a:r>
              <a:rPr lang="en-US" sz="2400" i="1" dirty="0">
                <a:cs typeface="Arial" panose="020B0604020202020204" pitchFamily="34" charset="0"/>
              </a:rPr>
              <a:t> </a:t>
            </a:r>
            <a:r>
              <a:rPr lang="en-US" sz="2400" b="1" i="1" u="sng" dirty="0">
                <a:solidFill>
                  <a:srgbClr val="C00000"/>
                </a:solidFill>
                <a:cs typeface="Arial" panose="020B0604020202020204" pitchFamily="34" charset="0"/>
              </a:rPr>
              <a:t>Including Committees and Subcommittees</a:t>
            </a:r>
            <a:r>
              <a:rPr lang="en-US" sz="2400" b="1" i="1" dirty="0">
                <a:cs typeface="Arial" panose="020B0604020202020204" pitchFamily="34" charset="0"/>
              </a:rPr>
              <a:t>.</a:t>
            </a:r>
          </a:p>
          <a:p>
            <a:pPr marL="457200" indent="-457200">
              <a:buFont typeface="Arial" panose="020B0604020202020204" pitchFamily="34" charset="0"/>
              <a:buChar char="•"/>
            </a:pPr>
            <a:r>
              <a:rPr lang="en-US" sz="2400" i="1" dirty="0">
                <a:solidFill>
                  <a:srgbClr val="C00000"/>
                </a:solidFill>
                <a:cs typeface="Arial" panose="020B0604020202020204" pitchFamily="34" charset="0"/>
              </a:rPr>
              <a:t>Generally, There is </a:t>
            </a:r>
            <a:r>
              <a:rPr lang="en-US" sz="2400" b="1" i="1" dirty="0">
                <a:solidFill>
                  <a:srgbClr val="7030A0"/>
                </a:solidFill>
                <a:cs typeface="Arial" panose="020B0604020202020204" pitchFamily="34" charset="0"/>
              </a:rPr>
              <a:t>NO Minimum Advance Notice Period </a:t>
            </a:r>
            <a:r>
              <a:rPr lang="en-US" sz="2400" i="1" dirty="0">
                <a:solidFill>
                  <a:srgbClr val="C00000"/>
                </a:solidFill>
                <a:cs typeface="Arial" panose="020B0604020202020204" pitchFamily="34" charset="0"/>
              </a:rPr>
              <a:t>for Public Meetings.</a:t>
            </a:r>
          </a:p>
          <a:p>
            <a:pPr marL="457200" indent="-457200">
              <a:buFont typeface="Arial" panose="020B0604020202020204" pitchFamily="34" charset="0"/>
              <a:buChar char="•"/>
            </a:pPr>
            <a:r>
              <a:rPr lang="en-US" sz="2400" b="1" i="1" dirty="0">
                <a:solidFill>
                  <a:srgbClr val="C00000"/>
                </a:solidFill>
                <a:cs typeface="Arial" panose="020B0604020202020204" pitchFamily="34" charset="0"/>
              </a:rPr>
              <a:t>A Board Must Provide Public Notice of the:</a:t>
            </a:r>
          </a:p>
          <a:p>
            <a:pPr marL="914400" lvl="1" indent="-457200">
              <a:buFont typeface="Courier New" panose="02070309020205020404" pitchFamily="49" charset="0"/>
              <a:buChar char="o"/>
            </a:pPr>
            <a:r>
              <a:rPr lang="en-US" sz="2400" b="1" i="1" dirty="0">
                <a:solidFill>
                  <a:srgbClr val="C00000"/>
                </a:solidFill>
                <a:cs typeface="Arial" panose="020B0604020202020204" pitchFamily="34" charset="0"/>
              </a:rPr>
              <a:t>Date,</a:t>
            </a:r>
          </a:p>
          <a:p>
            <a:pPr marL="914400" lvl="1" indent="-457200">
              <a:buFont typeface="Courier New" panose="02070309020205020404" pitchFamily="49" charset="0"/>
              <a:buChar char="o"/>
            </a:pPr>
            <a:r>
              <a:rPr lang="en-US" sz="2400" b="1" i="1" dirty="0">
                <a:solidFill>
                  <a:srgbClr val="C00000"/>
                </a:solidFill>
                <a:cs typeface="Arial" panose="020B0604020202020204" pitchFamily="34" charset="0"/>
              </a:rPr>
              <a:t>Time,</a:t>
            </a:r>
          </a:p>
          <a:p>
            <a:pPr marL="914400" lvl="1" indent="-457200">
              <a:buFont typeface="Courier New" panose="02070309020205020404" pitchFamily="49" charset="0"/>
              <a:buChar char="o"/>
            </a:pPr>
            <a:r>
              <a:rPr lang="en-US" sz="2400" b="1" i="1" dirty="0">
                <a:solidFill>
                  <a:srgbClr val="C00000"/>
                </a:solidFill>
                <a:cs typeface="Arial" panose="020B0604020202020204" pitchFamily="34" charset="0"/>
              </a:rPr>
              <a:t>Location of a Meeting - </a:t>
            </a:r>
            <a:r>
              <a:rPr lang="en-US" sz="2400" b="1" i="1" dirty="0">
                <a:solidFill>
                  <a:srgbClr val="7030A0"/>
                </a:solidFill>
                <a:cs typeface="Arial" panose="020B0604020202020204" pitchFamily="34" charset="0"/>
              </a:rPr>
              <a:t>When the Board is Notified</a:t>
            </a:r>
          </a:p>
          <a:p>
            <a:pPr marL="457200" indent="-457200">
              <a:buFont typeface="Arial" panose="020B0604020202020204" pitchFamily="34" charset="0"/>
              <a:buChar char="•"/>
            </a:pPr>
            <a:r>
              <a:rPr lang="en-US" sz="2400" b="1" i="1" dirty="0">
                <a:solidFill>
                  <a:srgbClr val="7030A0"/>
                </a:solidFill>
                <a:cs typeface="Arial" panose="020B0604020202020204" pitchFamily="34" charset="0"/>
              </a:rPr>
              <a:t>If an </a:t>
            </a:r>
            <a:r>
              <a:rPr lang="en-US" sz="2400" b="1" i="1" dirty="0">
                <a:solidFill>
                  <a:srgbClr val="C00000"/>
                </a:solidFill>
                <a:cs typeface="Arial" panose="020B0604020202020204" pitchFamily="34" charset="0"/>
              </a:rPr>
              <a:t>Executive Session </a:t>
            </a:r>
            <a:r>
              <a:rPr lang="en-US" sz="2400" b="1" i="1" dirty="0">
                <a:solidFill>
                  <a:srgbClr val="7030A0"/>
                </a:solidFill>
                <a:cs typeface="Arial" panose="020B0604020202020204" pitchFamily="34" charset="0"/>
              </a:rPr>
              <a:t>is Anticipated, the Meeting Notice Must Also </a:t>
            </a:r>
            <a:r>
              <a:rPr lang="en-US" sz="2400" b="1" i="1" dirty="0">
                <a:solidFill>
                  <a:srgbClr val="C00000"/>
                </a:solidFill>
                <a:cs typeface="Arial" panose="020B0604020202020204" pitchFamily="34" charset="0"/>
              </a:rPr>
              <a:t>Include the Executive Session as an Agenda Item</a:t>
            </a:r>
            <a:r>
              <a:rPr lang="en-US" sz="2400" b="1" i="1" dirty="0">
                <a:solidFill>
                  <a:srgbClr val="7030A0"/>
                </a:solidFill>
                <a:cs typeface="Arial" panose="020B0604020202020204" pitchFamily="34" charset="0"/>
              </a:rPr>
              <a:t>, Along With the </a:t>
            </a:r>
            <a:r>
              <a:rPr lang="en-US" sz="2400" b="1" i="1" dirty="0">
                <a:solidFill>
                  <a:srgbClr val="C00000"/>
                </a:solidFill>
                <a:cs typeface="Arial" panose="020B0604020202020204" pitchFamily="34" charset="0"/>
              </a:rPr>
              <a:t>Subject Matter and the Legal Authority </a:t>
            </a:r>
            <a:r>
              <a:rPr lang="en-US" sz="2400" b="1" i="1" dirty="0">
                <a:solidFill>
                  <a:srgbClr val="7030A0"/>
                </a:solidFill>
                <a:cs typeface="Arial" panose="020B0604020202020204" pitchFamily="34" charset="0"/>
              </a:rPr>
              <a:t>for the Executive Session.</a:t>
            </a:r>
            <a:endParaRPr lang="en-US" sz="2400" b="1" i="1" dirty="0">
              <a:solidFill>
                <a:srgbClr val="C00000"/>
              </a:solidFill>
              <a:cs typeface="Arial" panose="020B0604020202020204" pitchFamily="34" charset="0"/>
            </a:endParaRP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35718"/>
            <a:ext cx="11306628" cy="584775"/>
          </a:xfrm>
          <a:prstGeom prst="rect">
            <a:avLst/>
          </a:prstGeom>
          <a:noFill/>
        </p:spPr>
        <p:txBody>
          <a:bodyPr wrap="square" rtlCol="0">
            <a:spAutoFit/>
          </a:bodyPr>
          <a:lstStyle/>
          <a:p>
            <a:r>
              <a:rPr lang="en-US" sz="3200" dirty="0">
                <a:solidFill>
                  <a:schemeClr val="bg1"/>
                </a:solidFill>
                <a:latin typeface="+mj-lt"/>
              </a:rPr>
              <a:t>Meeting Notices</a:t>
            </a:r>
          </a:p>
        </p:txBody>
      </p:sp>
    </p:spTree>
    <p:extLst>
      <p:ext uri="{BB962C8B-B14F-4D97-AF65-F5344CB8AC3E}">
        <p14:creationId xmlns:p14="http://schemas.microsoft.com/office/powerpoint/2010/main" val="362302680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15039" y="2425661"/>
            <a:ext cx="10959997" cy="4007541"/>
          </a:xfrm>
        </p:spPr>
        <p:txBody>
          <a:bodyPr>
            <a:normAutofit fontScale="85000" lnSpcReduction="10000"/>
          </a:bodyPr>
          <a:lstStyle/>
          <a:p>
            <a:pPr marL="0" indent="0">
              <a:buNone/>
            </a:pPr>
            <a:r>
              <a:rPr lang="en-US" sz="2400" dirty="0">
                <a:solidFill>
                  <a:schemeClr val="tx1"/>
                </a:solidFill>
                <a:latin typeface="Arial Black" panose="020B0A04020102020204" pitchFamily="34" charset="0"/>
                <a:cs typeface="Arial" panose="020B0604020202020204" pitchFamily="34" charset="0"/>
              </a:rPr>
              <a:t>At the Same Time the Board is Notified of the Meeting</a:t>
            </a:r>
            <a:r>
              <a:rPr lang="en-US" sz="2400" dirty="0">
                <a:solidFill>
                  <a:srgbClr val="1C772B"/>
                </a:solidFill>
                <a:latin typeface="Arial Black" panose="020B0A04020102020204" pitchFamily="34" charset="0"/>
                <a:cs typeface="Arial" panose="020B0604020202020204" pitchFamily="34" charset="0"/>
              </a:rPr>
              <a:t> </a:t>
            </a:r>
            <a:r>
              <a:rPr lang="en-US" sz="2400" dirty="0">
                <a:latin typeface="Arial Black" panose="020B0A04020102020204" pitchFamily="34" charset="0"/>
                <a:cs typeface="Arial" panose="020B0604020202020204" pitchFamily="34" charset="0"/>
              </a:rPr>
              <a:t>the Meeting Notice Must be:</a:t>
            </a:r>
          </a:p>
          <a:p>
            <a:pPr marL="465138" indent="-465138">
              <a:spcBef>
                <a:spcPts val="600"/>
              </a:spcBef>
              <a:spcAft>
                <a:spcPts val="600"/>
              </a:spcAft>
              <a:buFont typeface="Arial" panose="020B0604020202020204" pitchFamily="34" charset="0"/>
              <a:buChar char="•"/>
            </a:pPr>
            <a:r>
              <a:rPr lang="en-US" sz="2400" b="1" dirty="0">
                <a:solidFill>
                  <a:srgbClr val="C00000"/>
                </a:solidFill>
                <a:cs typeface="Arial" panose="020B0604020202020204" pitchFamily="34" charset="0"/>
              </a:rPr>
              <a:t>Posted at the Main Office of the District, if the District has a Main Office</a:t>
            </a:r>
          </a:p>
          <a:p>
            <a:pPr marL="465138" indent="-465138">
              <a:spcBef>
                <a:spcPts val="600"/>
              </a:spcBef>
              <a:spcAft>
                <a:spcPts val="600"/>
              </a:spcAft>
              <a:buFont typeface="Arial" panose="020B0604020202020204" pitchFamily="34" charset="0"/>
              <a:buChar char="•"/>
            </a:pPr>
            <a:r>
              <a:rPr lang="en-US" sz="2400" b="1" dirty="0">
                <a:solidFill>
                  <a:srgbClr val="C00000"/>
                </a:solidFill>
                <a:cs typeface="Arial" panose="020B0604020202020204" pitchFamily="34" charset="0"/>
              </a:rPr>
              <a:t>Posted at the Location of the Meeting, if Held Somewhere Other than the District’s Main Office</a:t>
            </a:r>
          </a:p>
          <a:p>
            <a:pPr marL="465138" indent="-465138">
              <a:spcBef>
                <a:spcPts val="600"/>
              </a:spcBef>
              <a:spcAft>
                <a:spcPts val="600"/>
              </a:spcAft>
              <a:buFont typeface="Arial" panose="020B0604020202020204" pitchFamily="34" charset="0"/>
              <a:buChar char="•"/>
            </a:pPr>
            <a:r>
              <a:rPr lang="en-US" sz="2400" b="1" dirty="0">
                <a:solidFill>
                  <a:srgbClr val="C00000"/>
                </a:solidFill>
                <a:cs typeface="Arial" panose="020B0604020202020204" pitchFamily="34" charset="0"/>
              </a:rPr>
              <a:t>Posted on the District’s Website </a:t>
            </a:r>
            <a:r>
              <a:rPr lang="en-US" sz="2400" b="1" u="sng" dirty="0">
                <a:solidFill>
                  <a:srgbClr val="7030A0"/>
                </a:solidFill>
                <a:cs typeface="Arial" panose="020B0604020202020204" pitchFamily="34" charset="0"/>
              </a:rPr>
              <a:t>OR</a:t>
            </a:r>
            <a:r>
              <a:rPr lang="en-US" sz="2400" b="1" dirty="0">
                <a:solidFill>
                  <a:srgbClr val="C00000"/>
                </a:solidFill>
                <a:cs typeface="Arial" panose="020B0604020202020204" pitchFamily="34" charset="0"/>
              </a:rPr>
              <a:t> Filed with the County Auditor</a:t>
            </a:r>
          </a:p>
          <a:p>
            <a:pPr marL="465138" indent="-465138">
              <a:spcBef>
                <a:spcPts val="600"/>
              </a:spcBef>
              <a:spcAft>
                <a:spcPts val="600"/>
              </a:spcAft>
              <a:buFont typeface="Arial" panose="020B0604020202020204" pitchFamily="34" charset="0"/>
              <a:buChar char="•"/>
            </a:pPr>
            <a:r>
              <a:rPr lang="en-US" sz="2400" b="1" dirty="0">
                <a:solidFill>
                  <a:srgbClr val="C00000"/>
                </a:solidFill>
                <a:cs typeface="Arial" panose="020B0604020202020204" pitchFamily="34" charset="0"/>
              </a:rPr>
              <a:t>Provided to any Individual who has Requested Notice of the Meeting</a:t>
            </a:r>
          </a:p>
          <a:p>
            <a:pPr marL="0" indent="0">
              <a:spcBef>
                <a:spcPts val="600"/>
              </a:spcBef>
              <a:spcAft>
                <a:spcPts val="600"/>
              </a:spcAft>
              <a:buNone/>
            </a:pPr>
            <a:r>
              <a:rPr lang="en-US" sz="2400" b="1" dirty="0">
                <a:solidFill>
                  <a:srgbClr val="7030A0"/>
                </a:solidFill>
                <a:cs typeface="Arial" panose="020B0604020202020204" pitchFamily="34" charset="0"/>
              </a:rPr>
              <a:t>Notice of </a:t>
            </a:r>
            <a:r>
              <a:rPr lang="en-US" sz="2400" b="1" dirty="0">
                <a:solidFill>
                  <a:srgbClr val="C00000"/>
                </a:solidFill>
                <a:cs typeface="Arial" panose="020B0604020202020204" pitchFamily="34" charset="0"/>
              </a:rPr>
              <a:t>Special or Emergency Meetings </a:t>
            </a:r>
            <a:r>
              <a:rPr lang="en-US" sz="2400" b="1" dirty="0">
                <a:solidFill>
                  <a:srgbClr val="7030A0"/>
                </a:solidFill>
                <a:cs typeface="Arial" panose="020B0604020202020204" pitchFamily="34" charset="0"/>
              </a:rPr>
              <a:t>also Must be Given to the District’s Official Newspaper.  Generally, There is </a:t>
            </a:r>
            <a:r>
              <a:rPr lang="en-US" sz="2400" b="1" dirty="0">
                <a:solidFill>
                  <a:srgbClr val="C00000"/>
                </a:solidFill>
                <a:cs typeface="Arial" panose="020B0604020202020204" pitchFamily="34" charset="0"/>
              </a:rPr>
              <a:t>NO REQUIREMENT </a:t>
            </a:r>
            <a:r>
              <a:rPr lang="en-US" sz="2400" b="1" dirty="0">
                <a:solidFill>
                  <a:srgbClr val="7030A0"/>
                </a:solidFill>
                <a:cs typeface="Arial" panose="020B0604020202020204" pitchFamily="34" charset="0"/>
              </a:rPr>
              <a:t>that the Meeting Notice be Published.</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16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35718"/>
            <a:ext cx="11306628" cy="584775"/>
          </a:xfrm>
          <a:prstGeom prst="rect">
            <a:avLst/>
          </a:prstGeom>
          <a:noFill/>
        </p:spPr>
        <p:txBody>
          <a:bodyPr wrap="square" rtlCol="0">
            <a:spAutoFit/>
          </a:bodyPr>
          <a:lstStyle/>
          <a:p>
            <a:r>
              <a:rPr lang="en-US" sz="3200" dirty="0">
                <a:solidFill>
                  <a:schemeClr val="bg1"/>
                </a:solidFill>
                <a:latin typeface="+mj-lt"/>
              </a:rPr>
              <a:t>Meeting Notices</a:t>
            </a:r>
          </a:p>
        </p:txBody>
      </p:sp>
    </p:spTree>
    <p:extLst>
      <p:ext uri="{BB962C8B-B14F-4D97-AF65-F5344CB8AC3E}">
        <p14:creationId xmlns:p14="http://schemas.microsoft.com/office/powerpoint/2010/main" val="14827137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122057" cy="2507345"/>
          </a:xfrm>
        </p:spPr>
        <p:txBody>
          <a:bodyPr/>
          <a:lstStyle/>
          <a:p>
            <a:r>
              <a:rPr lang="en-US" dirty="0"/>
              <a:t>Public Participation</a:t>
            </a:r>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9" name="TextBox 8">
            <a:extLst>
              <a:ext uri="{FF2B5EF4-FFF2-40B4-BE49-F238E27FC236}">
                <a16:creationId xmlns:a16="http://schemas.microsoft.com/office/drawing/2014/main" id="{CC364DF8-1B21-4503-8DA7-E69E3EFCF030}"/>
              </a:ext>
            </a:extLst>
          </p:cNvPr>
          <p:cNvSpPr txBox="1"/>
          <p:nvPr/>
        </p:nvSpPr>
        <p:spPr>
          <a:xfrm>
            <a:off x="914401" y="3062514"/>
            <a:ext cx="4963886" cy="2954655"/>
          </a:xfrm>
          <a:prstGeom prst="rect">
            <a:avLst/>
          </a:prstGeom>
          <a:noFill/>
        </p:spPr>
        <p:txBody>
          <a:bodyPr wrap="square" rtlCol="0">
            <a:spAutoFit/>
          </a:bodyPr>
          <a:lstStyle/>
          <a:p>
            <a:r>
              <a:rPr lang="en-US" sz="2800" dirty="0">
                <a:solidFill>
                  <a:schemeClr val="bg1"/>
                </a:solidFill>
              </a:rPr>
              <a:t>A Member of the Public has the Right to Attend an Open Meeting and to Record the Meeting but </a:t>
            </a:r>
            <a:r>
              <a:rPr lang="en-US" sz="2800" b="1" dirty="0">
                <a:solidFill>
                  <a:srgbClr val="FFFF00"/>
                </a:solidFill>
                <a:latin typeface="Arial Black" panose="020B0A04020102020204" pitchFamily="34" charset="0"/>
              </a:rPr>
              <a:t>DOES </a:t>
            </a:r>
            <a:r>
              <a:rPr lang="en-US" sz="2800" b="1" u="sng" dirty="0">
                <a:solidFill>
                  <a:srgbClr val="FFFF00"/>
                </a:solidFill>
                <a:latin typeface="Arial Black" panose="020B0A04020102020204" pitchFamily="34" charset="0"/>
              </a:rPr>
              <a:t>NOT</a:t>
            </a:r>
            <a:r>
              <a:rPr lang="en-US" sz="2800" b="1" dirty="0">
                <a:solidFill>
                  <a:srgbClr val="FFFF00"/>
                </a:solidFill>
                <a:latin typeface="Arial Black" panose="020B0A04020102020204" pitchFamily="34" charset="0"/>
              </a:rPr>
              <a:t> HAVE THE RIGHT TO SPEAK!</a:t>
            </a:r>
          </a:p>
          <a:p>
            <a:endParaRPr lang="en-US" dirty="0"/>
          </a:p>
        </p:txBody>
      </p:sp>
    </p:spTree>
    <p:extLst>
      <p:ext uri="{BB962C8B-B14F-4D97-AF65-F5344CB8AC3E}">
        <p14:creationId xmlns:p14="http://schemas.microsoft.com/office/powerpoint/2010/main" val="326607676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B58F93-C08E-4B95-9343-EE779412B37A}"/>
              </a:ext>
            </a:extLst>
          </p:cNvPr>
          <p:cNvSpPr txBox="1"/>
          <p:nvPr/>
        </p:nvSpPr>
        <p:spPr>
          <a:xfrm>
            <a:off x="5963479" y="596393"/>
            <a:ext cx="5618922" cy="1542507"/>
          </a:xfrm>
          <a:prstGeom prst="rect">
            <a:avLst/>
          </a:prstGeom>
        </p:spPr>
        <p:txBody>
          <a:bodyPr vert="horz" lIns="91440" tIns="45720" rIns="91440" bIns="45720" rtlCol="0" anchor="ctr">
            <a:normAutofit/>
          </a:bodyPr>
          <a:lstStyle/>
          <a:p>
            <a:pPr>
              <a:spcBef>
                <a:spcPct val="0"/>
              </a:spcBef>
              <a:spcAft>
                <a:spcPts val="600"/>
              </a:spcAft>
            </a:pPr>
            <a:r>
              <a:rPr lang="en-US" sz="4000">
                <a:solidFill>
                  <a:srgbClr val="FFFFFF"/>
                </a:solidFill>
                <a:latin typeface="+mj-lt"/>
                <a:ea typeface="+mj-ea"/>
                <a:cs typeface="+mj-cs"/>
              </a:rPr>
              <a:t>Board Meetings and You</a:t>
            </a:r>
          </a:p>
        </p:txBody>
      </p:sp>
      <p:pic>
        <p:nvPicPr>
          <p:cNvPr id="4" name="Picture 3" descr="A picture containing person, clothing&#10;&#10;Description automatically generated">
            <a:extLst>
              <a:ext uri="{FF2B5EF4-FFF2-40B4-BE49-F238E27FC236}">
                <a16:creationId xmlns:a16="http://schemas.microsoft.com/office/drawing/2014/main" id="{9081011A-AFFA-C158-012B-B1724780211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1656"/>
          <a:stretch/>
        </p:blipFill>
        <p:spPr>
          <a:xfrm>
            <a:off x="20" y="5379"/>
            <a:ext cx="5181578" cy="6858000"/>
          </a:xfrm>
          <a:prstGeom prst="rect">
            <a:avLst/>
          </a:prstGeom>
        </p:spPr>
      </p:pic>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486399" y="2138901"/>
            <a:ext cx="6444343" cy="4033299"/>
          </a:xfrm>
        </p:spPr>
        <p:txBody>
          <a:bodyPr vert="horz" lIns="91440" tIns="45720" rIns="91440" bIns="45720" rtlCol="0">
            <a:normAutofit/>
          </a:bodyPr>
          <a:lstStyle/>
          <a:p>
            <a:pPr marL="0" indent="-228600">
              <a:buFont typeface="Arial" panose="020B0604020202020204" pitchFamily="34" charset="0"/>
              <a:buChar char="•"/>
            </a:pPr>
            <a:r>
              <a:rPr lang="en-US" sz="2400" b="1" dirty="0">
                <a:solidFill>
                  <a:srgbClr val="FFFFFF"/>
                </a:solidFill>
              </a:rPr>
              <a:t>Board Meetings are for Board Discussion.  </a:t>
            </a:r>
          </a:p>
          <a:p>
            <a:pPr marL="457200" indent="-228600">
              <a:buFont typeface="Arial" panose="020B0604020202020204" pitchFamily="34" charset="0"/>
              <a:buChar char="•"/>
            </a:pPr>
            <a:r>
              <a:rPr lang="en-US" sz="2400" dirty="0">
                <a:solidFill>
                  <a:srgbClr val="FFFFFF"/>
                </a:solidFill>
              </a:rPr>
              <a:t>I would Encourage you to </a:t>
            </a:r>
            <a:r>
              <a:rPr lang="en-US" sz="2400" dirty="0">
                <a:solidFill>
                  <a:srgbClr val="FFFF00"/>
                </a:solidFill>
                <a:latin typeface="Arial Black" panose="020B0A04020102020204" pitchFamily="34" charset="0"/>
              </a:rPr>
              <a:t>KEEP QUIET </a:t>
            </a:r>
            <a:r>
              <a:rPr lang="en-US" sz="2400" dirty="0">
                <a:solidFill>
                  <a:srgbClr val="FFFFFF"/>
                </a:solidFill>
              </a:rPr>
              <a:t>during Board Meetings </a:t>
            </a:r>
            <a:r>
              <a:rPr lang="en-US" sz="2400" dirty="0">
                <a:solidFill>
                  <a:srgbClr val="FFFF00"/>
                </a:solidFill>
                <a:latin typeface="Arial Black" panose="020B0A04020102020204" pitchFamily="34" charset="0"/>
              </a:rPr>
              <a:t>UNLESS</a:t>
            </a:r>
            <a:r>
              <a:rPr lang="en-US" sz="2400" dirty="0">
                <a:solidFill>
                  <a:srgbClr val="FFFFFF"/>
                </a:solidFill>
              </a:rPr>
              <a:t> the Board </a:t>
            </a:r>
            <a:r>
              <a:rPr lang="en-US" sz="2400" dirty="0">
                <a:solidFill>
                  <a:srgbClr val="FFFF00"/>
                </a:solidFill>
                <a:latin typeface="Arial Black" panose="020B0A04020102020204" pitchFamily="34" charset="0"/>
              </a:rPr>
              <a:t>ASKS</a:t>
            </a:r>
            <a:r>
              <a:rPr lang="en-US" sz="2400" dirty="0">
                <a:solidFill>
                  <a:srgbClr val="FFFFFF"/>
                </a:solidFill>
              </a:rPr>
              <a:t> for Your Involvement, or You Need to </a:t>
            </a:r>
            <a:r>
              <a:rPr lang="en-US" sz="2400" b="1" dirty="0">
                <a:solidFill>
                  <a:srgbClr val="FFFF00"/>
                </a:solidFill>
                <a:latin typeface="Arial Black" panose="020B0A04020102020204" pitchFamily="34" charset="0"/>
              </a:rPr>
              <a:t>CORRECT</a:t>
            </a:r>
            <a:r>
              <a:rPr lang="en-US" sz="2400" dirty="0">
                <a:solidFill>
                  <a:srgbClr val="FFFFFF"/>
                </a:solidFill>
              </a:rPr>
              <a:t> Information Presented.</a:t>
            </a:r>
          </a:p>
          <a:p>
            <a:pPr marL="457200" indent="-228600">
              <a:buFont typeface="Arial" panose="020B0604020202020204" pitchFamily="34" charset="0"/>
              <a:buChar char="•"/>
            </a:pPr>
            <a:endParaRPr lang="en-US" b="1" dirty="0">
              <a:solidFill>
                <a:srgbClr val="FFFFFF"/>
              </a:solidFill>
            </a:endParaRPr>
          </a:p>
          <a:p>
            <a:pPr indent="-228600">
              <a:buFont typeface="Arial" panose="020B0604020202020204" pitchFamily="34" charset="0"/>
              <a:buChar char="•"/>
            </a:pPr>
            <a:endParaRPr lang="en-US" b="1" dirty="0">
              <a:solidFill>
                <a:srgbClr val="FFFFFF"/>
              </a:solidFill>
            </a:endParaRPr>
          </a:p>
          <a:p>
            <a:pPr indent="-228600">
              <a:buFont typeface="Arial" panose="020B0604020202020204" pitchFamily="34" charset="0"/>
              <a:buChar char="•"/>
            </a:pPr>
            <a:endParaRPr lang="en-US" b="1" dirty="0">
              <a:solidFill>
                <a:srgbClr val="FFFFFF"/>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a:xfrm>
            <a:off x="173736" y="6437376"/>
            <a:ext cx="3775914" cy="365125"/>
          </a:xfrm>
        </p:spPr>
        <p:txBody>
          <a:bodyPr vert="horz" lIns="91440" tIns="45720" rIns="91440" bIns="45720" rtlCol="0" anchor="ctr">
            <a:normAutofit/>
          </a:bodyPr>
          <a:lstStyle/>
          <a:p>
            <a:pPr>
              <a:spcAft>
                <a:spcPts val="600"/>
              </a:spcAft>
            </a:pPr>
            <a:r>
              <a:rPr lang="en-US" sz="1050">
                <a:solidFill>
                  <a:srgbClr val="FFFFFF"/>
                </a:solidFill>
              </a:rPr>
              <a:t>Sample Footer Text</a:t>
            </a:r>
          </a:p>
        </p:txBody>
      </p:sp>
      <p:sp>
        <p:nvSpPr>
          <p:cNvPr id="20" name="Freeform: Shape 19">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rgbClr val="FFFFFF"/>
                </a:solidFill>
              </a:rPr>
              <a:pPr>
                <a:lnSpc>
                  <a:spcPct val="90000"/>
                </a:lnSpc>
                <a:spcAft>
                  <a:spcPts val="600"/>
                </a:spcAft>
              </a:pPr>
              <a:t>18</a:t>
            </a:fld>
            <a:endParaRPr lang="en-US" sz="1900">
              <a:solidFill>
                <a:srgbClr val="FFFFFF"/>
              </a:solidFill>
            </a:endParaRPr>
          </a:p>
        </p:txBody>
      </p:sp>
    </p:spTree>
    <p:extLst>
      <p:ext uri="{BB962C8B-B14F-4D97-AF65-F5344CB8AC3E}">
        <p14:creationId xmlns:p14="http://schemas.microsoft.com/office/powerpoint/2010/main" val="413444465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fontScale="90000"/>
          </a:bodyPr>
          <a:lstStyle/>
          <a:p>
            <a:r>
              <a:rPr lang="en-US" dirty="0"/>
              <a:t>Executive Session, Board Committee, Special Meetings, Negotiations, Board Retreats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304800" y="2351314"/>
            <a:ext cx="6894286" cy="3825647"/>
          </a:xfrm>
        </p:spPr>
        <p:txBody>
          <a:bodyPr>
            <a:normAutofit fontScale="25000" lnSpcReduction="20000"/>
          </a:bodyPr>
          <a:lstStyle/>
          <a:p>
            <a:pPr algn="ctr"/>
            <a:r>
              <a:rPr lang="en-US" sz="9600" b="1" dirty="0">
                <a:latin typeface="Arial Black" panose="020B0A04020102020204" pitchFamily="34" charset="0"/>
              </a:rPr>
              <a:t>EXECUTIVE SESSIONS</a:t>
            </a:r>
          </a:p>
          <a:p>
            <a:r>
              <a:rPr lang="en-US" sz="6400" b="1" dirty="0">
                <a:solidFill>
                  <a:srgbClr val="000000"/>
                </a:solidFill>
                <a:latin typeface="Arial" panose="020B0604020202020204" pitchFamily="34" charset="0"/>
                <a:cs typeface="Arial" panose="020B0604020202020204" pitchFamily="34" charset="0"/>
              </a:rPr>
              <a:t>An Executive Session May Be Held if:</a:t>
            </a:r>
          </a:p>
          <a:p>
            <a:pPr marL="457200" indent="-457200">
              <a:spcAft>
                <a:spcPts val="600"/>
              </a:spcAft>
              <a:buFont typeface="Arial" panose="020B0604020202020204" pitchFamily="34" charset="0"/>
              <a:buChar char="•"/>
            </a:pPr>
            <a:r>
              <a:rPr lang="en-US" sz="6400" dirty="0">
                <a:latin typeface="Arial" panose="020B0604020202020204" pitchFamily="34" charset="0"/>
                <a:cs typeface="Arial" panose="020B0604020202020204" pitchFamily="34" charset="0"/>
              </a:rPr>
              <a:t>The Board First Convenes in an Open Session and Passes a Motion to Hold an Executive Session.</a:t>
            </a:r>
          </a:p>
          <a:p>
            <a:pPr marL="457200" indent="-457200">
              <a:spcAft>
                <a:spcPts val="600"/>
              </a:spcAft>
              <a:buFont typeface="Arial" panose="020B0604020202020204" pitchFamily="34" charset="0"/>
              <a:buChar char="•"/>
            </a:pPr>
            <a:r>
              <a:rPr lang="en-US" sz="6400" dirty="0">
                <a:latin typeface="Arial" panose="020B0604020202020204" pitchFamily="34" charset="0"/>
                <a:cs typeface="Arial" panose="020B0604020202020204" pitchFamily="34" charset="0"/>
              </a:rPr>
              <a:t>During the Open Portion of the Meeting, the Topics to be Discussed or Considered are Announced</a:t>
            </a:r>
          </a:p>
          <a:p>
            <a:pPr algn="ctr">
              <a:spcAft>
                <a:spcPts val="600"/>
              </a:spcAft>
              <a:tabLst>
                <a:tab pos="461963" algn="l"/>
              </a:tabLst>
            </a:pPr>
            <a:r>
              <a:rPr lang="en-US" sz="6400" b="1" u="sng" dirty="0">
                <a:solidFill>
                  <a:srgbClr val="FF0000"/>
                </a:solidFill>
                <a:effectLst>
                  <a:outerShdw blurRad="50800" dist="50800" dir="5400000" algn="ctr" rotWithShape="0">
                    <a:schemeClr val="accent3">
                      <a:lumMod val="75000"/>
                    </a:schemeClr>
                  </a:outerShdw>
                </a:effectLst>
                <a:latin typeface="Arial" panose="020B0604020202020204" pitchFamily="34" charset="0"/>
                <a:cs typeface="Arial" panose="020B0604020202020204" pitchFamily="34" charset="0"/>
              </a:rPr>
              <a:t>THE EXECUTIVE SESSION IS RECORDED</a:t>
            </a:r>
          </a:p>
          <a:p>
            <a:pPr marL="461963" indent="-461963">
              <a:spcAft>
                <a:spcPts val="600"/>
              </a:spcAft>
              <a:buFont typeface="Arial" panose="020B0604020202020204" pitchFamily="34" charset="0"/>
              <a:buChar char="•"/>
            </a:pPr>
            <a:r>
              <a:rPr lang="en-US" sz="6400" dirty="0">
                <a:solidFill>
                  <a:srgbClr val="000000"/>
                </a:solidFill>
                <a:latin typeface="Arial" panose="020B0604020202020204" pitchFamily="34" charset="0"/>
                <a:cs typeface="Arial" panose="020B0604020202020204" pitchFamily="34" charset="0"/>
              </a:rPr>
              <a:t>The Topics Discussed During the Executive Session are Limited to Those Announced in the Open Public Meeting and are Authorized by Law</a:t>
            </a:r>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19</a:t>
            </a:fld>
            <a:endParaRPr lang="en-US" dirty="0"/>
          </a:p>
        </p:txBody>
      </p:sp>
      <p:sp>
        <p:nvSpPr>
          <p:cNvPr id="4" name="TextBox 3">
            <a:extLst>
              <a:ext uri="{FF2B5EF4-FFF2-40B4-BE49-F238E27FC236}">
                <a16:creationId xmlns:a16="http://schemas.microsoft.com/office/drawing/2014/main" id="{FE5B1EAA-7C16-4B13-8DAF-3A0703142BF7}"/>
              </a:ext>
            </a:extLst>
          </p:cNvPr>
          <p:cNvSpPr txBox="1"/>
          <p:nvPr/>
        </p:nvSpPr>
        <p:spPr>
          <a:xfrm>
            <a:off x="5080000" y="6433203"/>
            <a:ext cx="1509486" cy="276999"/>
          </a:xfrm>
          <a:prstGeom prst="rect">
            <a:avLst/>
          </a:prstGeom>
          <a:solidFill>
            <a:srgbClr val="FFFF00"/>
          </a:solidFill>
        </p:spPr>
        <p:txBody>
          <a:bodyPr wrap="square" rtlCol="0">
            <a:spAutoFit/>
          </a:bodyPr>
          <a:lstStyle/>
          <a:p>
            <a:r>
              <a:rPr lang="en-US" sz="1200" dirty="0"/>
              <a:t>NDCC 44-04-19.2</a:t>
            </a:r>
          </a:p>
        </p:txBody>
      </p:sp>
    </p:spTree>
    <p:extLst>
      <p:ext uri="{BB962C8B-B14F-4D97-AF65-F5344CB8AC3E}">
        <p14:creationId xmlns:p14="http://schemas.microsoft.com/office/powerpoint/2010/main" val="63763095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a:lstStyle/>
          <a:p>
            <a:r>
              <a:rPr lang="en-US" dirty="0"/>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203200" y="3377821"/>
            <a:ext cx="6310966" cy="2799142"/>
          </a:xfrm>
        </p:spPr>
        <p:txBody>
          <a:bodyPr>
            <a:normAutofit fontScale="85000" lnSpcReduction="20000"/>
          </a:bodyPr>
          <a:lstStyle/>
          <a:p>
            <a:pPr marL="342900" indent="-342900">
              <a:buFont typeface="Arial" panose="020B0604020202020204" pitchFamily="34" charset="0"/>
              <a:buChar char="•"/>
            </a:pPr>
            <a:r>
              <a:rPr lang="en-US" dirty="0"/>
              <a:t>What Does Being a Business Manage Require Under Law &amp; Otherwise?</a:t>
            </a:r>
          </a:p>
          <a:p>
            <a:pPr marL="342900" indent="-342900">
              <a:buFont typeface="Arial" panose="020B0604020202020204" pitchFamily="34" charset="0"/>
              <a:buChar char="•"/>
            </a:pPr>
            <a:r>
              <a:rPr lang="en-US" dirty="0"/>
              <a:t>Employment, Oversight, and Reports to the Board</a:t>
            </a:r>
          </a:p>
          <a:p>
            <a:pPr marL="342900" indent="-342900">
              <a:buFont typeface="Arial" panose="020B0604020202020204" pitchFamily="34" charset="0"/>
              <a:buChar char="•"/>
            </a:pPr>
            <a:r>
              <a:rPr lang="en-US" dirty="0"/>
              <a:t>Century Code Mandated Duties – How to Avoid the Orange Jumpsuits!</a:t>
            </a:r>
          </a:p>
          <a:p>
            <a:pPr marL="342900" indent="-342900">
              <a:buFont typeface="Arial" panose="020B0604020202020204" pitchFamily="34" charset="0"/>
              <a:buChar char="•"/>
            </a:pPr>
            <a:r>
              <a:rPr lang="en-US" dirty="0"/>
              <a:t>Your Challenges – Ethics and You</a:t>
            </a:r>
          </a:p>
          <a:p>
            <a:pPr marL="342900" indent="-342900">
              <a:buFont typeface="Arial" panose="020B0604020202020204" pitchFamily="34" charset="0"/>
              <a:buChar char="•"/>
            </a:pPr>
            <a:r>
              <a:rPr lang="en-US" dirty="0"/>
              <a:t>Things Nobody Told You to Expect!</a:t>
            </a:r>
          </a:p>
          <a:p>
            <a:pPr marL="342900" indent="-342900">
              <a:buFont typeface="Arial" panose="020B0604020202020204" pitchFamily="34" charset="0"/>
              <a:buChar char="•"/>
            </a:pPr>
            <a:r>
              <a:rPr lang="en-US" dirty="0"/>
              <a:t>Questions</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514169" y="2856391"/>
            <a:ext cx="2846565"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a:t>
            </a:fld>
            <a:endParaRPr lang="en-US" dirty="0"/>
          </a:p>
        </p:txBody>
      </p:sp>
    </p:spTree>
    <p:extLst>
      <p:ext uri="{BB962C8B-B14F-4D97-AF65-F5344CB8AC3E}">
        <p14:creationId xmlns:p14="http://schemas.microsoft.com/office/powerpoint/2010/main" val="154483849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325563"/>
          </a:xfrm>
        </p:spPr>
        <p:txBody>
          <a:bodyPr/>
          <a:lstStyle/>
          <a:p>
            <a:r>
              <a:rPr lang="en-US" dirty="0"/>
              <a:t>The Board may </a:t>
            </a:r>
            <a:r>
              <a:rPr lang="en-US" u="sng" dirty="0">
                <a:solidFill>
                  <a:srgbClr val="C00000"/>
                </a:solidFill>
              </a:rPr>
              <a:t>ONLY</a:t>
            </a:r>
            <a:r>
              <a:rPr lang="en-US" dirty="0"/>
              <a:t> hold an Executive Session to Consider or Discuss:</a:t>
            </a:r>
          </a:p>
        </p:txBody>
      </p:sp>
      <p:sp>
        <p:nvSpPr>
          <p:cNvPr id="3" name="Text Placeholder 2">
            <a:extLst>
              <a:ext uri="{FF2B5EF4-FFF2-40B4-BE49-F238E27FC236}">
                <a16:creationId xmlns:a16="http://schemas.microsoft.com/office/drawing/2014/main" id="{49B60637-E38C-4FB9-BB90-79E096B13EB2}"/>
              </a:ext>
            </a:extLst>
          </p:cNvPr>
          <p:cNvSpPr>
            <a:spLocks noGrp="1"/>
          </p:cNvSpPr>
          <p:nvPr>
            <p:ph type="body" idx="1"/>
          </p:nvPr>
        </p:nvSpPr>
        <p:spPr>
          <a:xfrm>
            <a:off x="839788" y="1681163"/>
            <a:ext cx="10512424" cy="823912"/>
          </a:xfrm>
        </p:spPr>
        <p:txBody>
          <a:bodyPr>
            <a:normAutofit fontScale="85000" lnSpcReduction="10000"/>
          </a:bodyPr>
          <a:lstStyle/>
          <a:p>
            <a:r>
              <a:rPr lang="en-US" dirty="0">
                <a:solidFill>
                  <a:srgbClr val="C00000"/>
                </a:solidFill>
                <a:latin typeface="Arial Black" panose="020B0A04020102020204" pitchFamily="34" charset="0"/>
              </a:rPr>
              <a:t>Negotiations Strategy or Provide negotiating instructions to its attorney or other negotiator regarding:</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8" y="2635623"/>
            <a:ext cx="5157787" cy="3554039"/>
          </a:xfrm>
        </p:spPr>
        <p:txBody>
          <a:bodyPr>
            <a:normAutofit/>
          </a:bodyPr>
          <a:lstStyle/>
          <a:p>
            <a:r>
              <a:rPr lang="en-US" b="1" dirty="0"/>
              <a:t>Adversarial Administrative Proceedings</a:t>
            </a:r>
          </a:p>
          <a:p>
            <a:r>
              <a:rPr lang="en-US" b="1" dirty="0"/>
              <a:t>Litigation, or</a:t>
            </a:r>
          </a:p>
          <a:p>
            <a:r>
              <a:rPr lang="en-US" b="1" dirty="0"/>
              <a:t>Contract which are currently being negotiated, or </a:t>
            </a:r>
          </a:p>
          <a:p>
            <a:r>
              <a:rPr lang="en-US" b="1" dirty="0"/>
              <a:t>For which negotiation is reasonably likely to occur in the immediate future</a:t>
            </a:r>
          </a:p>
        </p:txBody>
      </p:sp>
      <p:sp>
        <p:nvSpPr>
          <p:cNvPr id="6" name="Content Placeholder 5">
            <a:extLst>
              <a:ext uri="{FF2B5EF4-FFF2-40B4-BE49-F238E27FC236}">
                <a16:creationId xmlns:a16="http://schemas.microsoft.com/office/drawing/2014/main" id="{3149D214-3225-48E6-A8E2-B3627BF469A6}"/>
              </a:ext>
            </a:extLst>
          </p:cNvPr>
          <p:cNvSpPr>
            <a:spLocks noGrp="1"/>
          </p:cNvSpPr>
          <p:nvPr>
            <p:ph sz="quarter" idx="4"/>
          </p:nvPr>
        </p:nvSpPr>
        <p:spPr>
          <a:xfrm>
            <a:off x="6624060" y="3029779"/>
            <a:ext cx="5183188" cy="1323148"/>
          </a:xfrm>
          <a:solidFill>
            <a:schemeClr val="accent2">
              <a:lumMod val="20000"/>
              <a:lumOff val="80000"/>
            </a:schemeClr>
          </a:solidFill>
        </p:spPr>
        <p:txBody>
          <a:bodyPr>
            <a:normAutofit/>
          </a:bodyPr>
          <a:lstStyle/>
          <a:p>
            <a:r>
              <a:rPr lang="en-US" b="1" dirty="0"/>
              <a:t>NEGOTIATION CAUCUS OF THE BOARD NEGOTIATORS IN EXECUTIVE SESSION IS ALSO OK.</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20</a:t>
            </a:fld>
            <a:endParaRPr lang="en-US" dirty="0"/>
          </a:p>
        </p:txBody>
      </p:sp>
    </p:spTree>
    <p:extLst>
      <p:ext uri="{BB962C8B-B14F-4D97-AF65-F5344CB8AC3E}">
        <p14:creationId xmlns:p14="http://schemas.microsoft.com/office/powerpoint/2010/main" val="410778935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325563"/>
          </a:xfrm>
        </p:spPr>
        <p:txBody>
          <a:bodyPr/>
          <a:lstStyle/>
          <a:p>
            <a:r>
              <a:rPr lang="en-US" dirty="0"/>
              <a:t>The Board may </a:t>
            </a:r>
            <a:r>
              <a:rPr lang="en-US" u="sng" dirty="0">
                <a:solidFill>
                  <a:srgbClr val="C00000"/>
                </a:solidFill>
              </a:rPr>
              <a:t>ONLY</a:t>
            </a:r>
            <a:r>
              <a:rPr lang="en-US" dirty="0"/>
              <a:t> hold an Executive Session to Consider or Discuss:</a:t>
            </a:r>
          </a:p>
        </p:txBody>
      </p:sp>
      <p:sp>
        <p:nvSpPr>
          <p:cNvPr id="3" name="Text Placeholder 2">
            <a:extLst>
              <a:ext uri="{FF2B5EF4-FFF2-40B4-BE49-F238E27FC236}">
                <a16:creationId xmlns:a16="http://schemas.microsoft.com/office/drawing/2014/main" id="{49B60637-E38C-4FB9-BB90-79E096B13EB2}"/>
              </a:ext>
            </a:extLst>
          </p:cNvPr>
          <p:cNvSpPr>
            <a:spLocks noGrp="1"/>
          </p:cNvSpPr>
          <p:nvPr>
            <p:ph type="body" idx="1"/>
          </p:nvPr>
        </p:nvSpPr>
        <p:spPr>
          <a:xfrm>
            <a:off x="839788" y="1681163"/>
            <a:ext cx="10512424" cy="823912"/>
          </a:xfrm>
        </p:spPr>
        <p:txBody>
          <a:bodyPr>
            <a:normAutofit/>
          </a:bodyPr>
          <a:lstStyle/>
          <a:p>
            <a:r>
              <a:rPr lang="en-US" dirty="0">
                <a:solidFill>
                  <a:srgbClr val="C00000"/>
                </a:solidFill>
                <a:latin typeface="Arial Black" panose="020B0A04020102020204" pitchFamily="34" charset="0"/>
              </a:rPr>
              <a:t>1.  </a:t>
            </a:r>
            <a:r>
              <a:rPr lang="en-US" sz="2000" dirty="0">
                <a:solidFill>
                  <a:srgbClr val="C00000"/>
                </a:solidFill>
                <a:latin typeface="Arial Black" panose="020B0A04020102020204" pitchFamily="34" charset="0"/>
              </a:rPr>
              <a:t>Nonrenewal of</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7" y="2505075"/>
            <a:ext cx="5329237" cy="1102559"/>
          </a:xfrm>
        </p:spPr>
        <p:txBody>
          <a:bodyPr>
            <a:noAutofit/>
          </a:bodyPr>
          <a:lstStyle/>
          <a:p>
            <a:pPr marL="914400" indent="-406400"/>
            <a:r>
              <a:rPr lang="en-US" b="1" dirty="0"/>
              <a:t>Probationary Teacher, or</a:t>
            </a:r>
          </a:p>
          <a:p>
            <a:pPr marL="914400" indent="-406400"/>
            <a:r>
              <a:rPr lang="en-US" b="1" dirty="0"/>
              <a:t>Principal employed less than two years</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21</a:t>
            </a:fld>
            <a:endParaRPr lang="en-US" dirty="0"/>
          </a:p>
        </p:txBody>
      </p:sp>
      <p:sp>
        <p:nvSpPr>
          <p:cNvPr id="7" name="Content Placeholder 6">
            <a:extLst>
              <a:ext uri="{FF2B5EF4-FFF2-40B4-BE49-F238E27FC236}">
                <a16:creationId xmlns:a16="http://schemas.microsoft.com/office/drawing/2014/main" id="{9206CE70-75A5-4BE5-B0F3-D6F2CEB61A9F}"/>
              </a:ext>
            </a:extLst>
          </p:cNvPr>
          <p:cNvSpPr>
            <a:spLocks noGrp="1"/>
          </p:cNvSpPr>
          <p:nvPr>
            <p:ph sz="quarter" idx="4"/>
          </p:nvPr>
        </p:nvSpPr>
        <p:spPr>
          <a:xfrm>
            <a:off x="6781800" y="2093119"/>
            <a:ext cx="5183188" cy="3554040"/>
          </a:xfrm>
        </p:spPr>
        <p:txBody>
          <a:bodyPr/>
          <a:lstStyle/>
          <a:p>
            <a:pPr marL="566738" indent="-566738">
              <a:buClr>
                <a:srgbClr val="C00000"/>
              </a:buClr>
              <a:buFont typeface="+mj-lt"/>
              <a:buAutoNum type="arabicPeriod" startAt="4"/>
            </a:pPr>
            <a:r>
              <a:rPr lang="en-US" dirty="0">
                <a:solidFill>
                  <a:srgbClr val="C00000"/>
                </a:solidFill>
                <a:latin typeface="Arial Black" panose="020B0A04020102020204" pitchFamily="34" charset="0"/>
              </a:rPr>
              <a:t>CONFIDENTIAL APPLICATONS FOR EMPLOYMENT</a:t>
            </a:r>
          </a:p>
          <a:p>
            <a:pPr marL="1030288" indent="-463550"/>
            <a:r>
              <a:rPr lang="en-US" b="1" dirty="0">
                <a:solidFill>
                  <a:schemeClr val="tx1"/>
                </a:solidFill>
              </a:rPr>
              <a:t>With </a:t>
            </a:r>
            <a:r>
              <a:rPr lang="en-US" b="1" dirty="0">
                <a:solidFill>
                  <a:srgbClr val="7030A0"/>
                </a:solidFill>
                <a:latin typeface="Arial Black" panose="020B0A04020102020204" pitchFamily="34" charset="0"/>
              </a:rPr>
              <a:t>Three</a:t>
            </a:r>
            <a:r>
              <a:rPr lang="en-US" b="1" dirty="0">
                <a:solidFill>
                  <a:schemeClr val="tx1"/>
                </a:solidFill>
              </a:rPr>
              <a:t> or More Applicants</a:t>
            </a:r>
          </a:p>
          <a:p>
            <a:pPr marL="623888" indent="-623888">
              <a:buClr>
                <a:srgbClr val="C00000"/>
              </a:buClr>
              <a:buFont typeface="+mj-lt"/>
              <a:buAutoNum type="arabicPeriod" startAt="5"/>
            </a:pPr>
            <a:r>
              <a:rPr lang="en-US" b="1" dirty="0">
                <a:solidFill>
                  <a:srgbClr val="C00000"/>
                </a:solidFill>
                <a:latin typeface="Arial Black" panose="020B0A04020102020204" pitchFamily="34" charset="0"/>
              </a:rPr>
              <a:t>PERSONAL, MEDICAL AND EMPLOYEE ASSISTANCE RECORDS</a:t>
            </a:r>
          </a:p>
          <a:p>
            <a:pPr marL="1089025" indent="-465138"/>
            <a:r>
              <a:rPr lang="en-US" b="1" dirty="0">
                <a:solidFill>
                  <a:schemeClr val="tx1"/>
                </a:solidFill>
              </a:rPr>
              <a:t>For Applicants, Employee, or Former Employees</a:t>
            </a:r>
          </a:p>
        </p:txBody>
      </p:sp>
      <p:sp>
        <p:nvSpPr>
          <p:cNvPr id="8" name="TextBox 7">
            <a:extLst>
              <a:ext uri="{FF2B5EF4-FFF2-40B4-BE49-F238E27FC236}">
                <a16:creationId xmlns:a16="http://schemas.microsoft.com/office/drawing/2014/main" id="{4D51F236-C886-4C82-9AD8-B0CD03675956}"/>
              </a:ext>
            </a:extLst>
          </p:cNvPr>
          <p:cNvSpPr txBox="1"/>
          <p:nvPr/>
        </p:nvSpPr>
        <p:spPr>
          <a:xfrm>
            <a:off x="839787" y="3654886"/>
            <a:ext cx="5622245" cy="707886"/>
          </a:xfrm>
          <a:prstGeom prst="rect">
            <a:avLst/>
          </a:prstGeom>
          <a:noFill/>
        </p:spPr>
        <p:txBody>
          <a:bodyPr wrap="square" rtlCol="0">
            <a:spAutoFit/>
          </a:bodyPr>
          <a:lstStyle/>
          <a:p>
            <a:pPr marL="508000" indent="-508000">
              <a:buAutoNum type="arabicPeriod" startAt="2"/>
            </a:pPr>
            <a:r>
              <a:rPr lang="en-US" sz="2000" dirty="0">
                <a:solidFill>
                  <a:srgbClr val="C00000"/>
                </a:solidFill>
                <a:latin typeface="Arial Black" panose="020B0A04020102020204" pitchFamily="34" charset="0"/>
              </a:rPr>
              <a:t>CONTEMPLATED NONRENEWAL</a:t>
            </a:r>
          </a:p>
          <a:p>
            <a:pPr marL="566738" indent="-566738"/>
            <a:r>
              <a:rPr lang="en-US" sz="2000" dirty="0">
                <a:solidFill>
                  <a:srgbClr val="C00000"/>
                </a:solidFill>
                <a:latin typeface="Arial Black" panose="020B0A04020102020204" pitchFamily="34" charset="0"/>
              </a:rPr>
              <a:t>       HEARING</a:t>
            </a:r>
          </a:p>
        </p:txBody>
      </p:sp>
      <p:sp>
        <p:nvSpPr>
          <p:cNvPr id="10" name="TextBox 9">
            <a:extLst>
              <a:ext uri="{FF2B5EF4-FFF2-40B4-BE49-F238E27FC236}">
                <a16:creationId xmlns:a16="http://schemas.microsoft.com/office/drawing/2014/main" id="{8CE0DABB-C3ED-47A8-A226-32FB42D18392}"/>
              </a:ext>
            </a:extLst>
          </p:cNvPr>
          <p:cNvSpPr txBox="1"/>
          <p:nvPr/>
        </p:nvSpPr>
        <p:spPr>
          <a:xfrm>
            <a:off x="839787" y="4431546"/>
            <a:ext cx="5401355" cy="1323439"/>
          </a:xfrm>
          <a:prstGeom prst="rect">
            <a:avLst/>
          </a:prstGeom>
          <a:noFill/>
        </p:spPr>
        <p:txBody>
          <a:bodyPr wrap="square" rtlCol="0">
            <a:spAutoFit/>
          </a:bodyPr>
          <a:lstStyle/>
          <a:p>
            <a:pPr marL="508000" indent="-508000">
              <a:buAutoNum type="arabicPeriod" startAt="3"/>
            </a:pPr>
            <a:r>
              <a:rPr lang="en-US" sz="2000" dirty="0">
                <a:solidFill>
                  <a:srgbClr val="C00000"/>
                </a:solidFill>
                <a:latin typeface="Arial Black" panose="020B0A04020102020204" pitchFamily="34" charset="0"/>
              </a:rPr>
              <a:t>DISCHARGE FOR CAUSE HEARING,</a:t>
            </a:r>
          </a:p>
          <a:p>
            <a:pPr marL="508000" indent="-508000"/>
            <a:r>
              <a:rPr lang="en-US" sz="2000" dirty="0">
                <a:solidFill>
                  <a:srgbClr val="C00000"/>
                </a:solidFill>
                <a:latin typeface="Arial Black" panose="020B0A04020102020204" pitchFamily="34" charset="0"/>
              </a:rPr>
              <a:t>      AND SUSPENSION DURING </a:t>
            </a:r>
          </a:p>
          <a:p>
            <a:pPr marL="508000" indent="-508000"/>
            <a:r>
              <a:rPr lang="en-US" sz="2000" dirty="0">
                <a:solidFill>
                  <a:srgbClr val="C00000"/>
                </a:solidFill>
                <a:latin typeface="Arial Black" panose="020B0A04020102020204" pitchFamily="34" charset="0"/>
              </a:rPr>
              <a:t>      DISCHARGE PROCEEDINGS</a:t>
            </a:r>
          </a:p>
        </p:txBody>
      </p:sp>
    </p:spTree>
    <p:extLst>
      <p:ext uri="{BB962C8B-B14F-4D97-AF65-F5344CB8AC3E}">
        <p14:creationId xmlns:p14="http://schemas.microsoft.com/office/powerpoint/2010/main" val="80448930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325563"/>
          </a:xfrm>
        </p:spPr>
        <p:txBody>
          <a:bodyPr/>
          <a:lstStyle/>
          <a:p>
            <a:r>
              <a:rPr lang="en-US" dirty="0"/>
              <a:t>The Board may </a:t>
            </a:r>
            <a:r>
              <a:rPr lang="en-US" u="sng" dirty="0">
                <a:solidFill>
                  <a:srgbClr val="C00000"/>
                </a:solidFill>
              </a:rPr>
              <a:t>ONLY</a:t>
            </a:r>
            <a:r>
              <a:rPr lang="en-US" dirty="0"/>
              <a:t> hold an Executive Session to Consider or Discuss:</a:t>
            </a:r>
          </a:p>
        </p:txBody>
      </p:sp>
      <p:sp>
        <p:nvSpPr>
          <p:cNvPr id="3" name="Text Placeholder 2">
            <a:extLst>
              <a:ext uri="{FF2B5EF4-FFF2-40B4-BE49-F238E27FC236}">
                <a16:creationId xmlns:a16="http://schemas.microsoft.com/office/drawing/2014/main" id="{49B60637-E38C-4FB9-BB90-79E096B13EB2}"/>
              </a:ext>
            </a:extLst>
          </p:cNvPr>
          <p:cNvSpPr>
            <a:spLocks noGrp="1"/>
          </p:cNvSpPr>
          <p:nvPr>
            <p:ph type="body" idx="1"/>
          </p:nvPr>
        </p:nvSpPr>
        <p:spPr>
          <a:xfrm>
            <a:off x="839788" y="1681163"/>
            <a:ext cx="10512424" cy="823912"/>
          </a:xfrm>
        </p:spPr>
        <p:txBody>
          <a:bodyPr>
            <a:normAutofit/>
          </a:bodyPr>
          <a:lstStyle/>
          <a:p>
            <a:pPr marL="508000" indent="-508000">
              <a:buClr>
                <a:srgbClr val="C00000"/>
              </a:buClr>
              <a:buFont typeface="+mj-lt"/>
              <a:buAutoNum type="arabicPeriod" startAt="6"/>
            </a:pPr>
            <a:r>
              <a:rPr lang="en-US" sz="2000" dirty="0">
                <a:solidFill>
                  <a:srgbClr val="C00000"/>
                </a:solidFill>
                <a:latin typeface="Arial Black" panose="020B0A04020102020204" pitchFamily="34" charset="0"/>
              </a:rPr>
              <a:t>Student records</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7" y="2505075"/>
            <a:ext cx="5401355" cy="1325563"/>
          </a:xfrm>
        </p:spPr>
        <p:txBody>
          <a:bodyPr>
            <a:noAutofit/>
          </a:bodyPr>
          <a:lstStyle/>
          <a:p>
            <a:pPr marL="914400" indent="-406400"/>
            <a:r>
              <a:rPr lang="en-US" sz="1800" b="1" dirty="0"/>
              <a:t>ONLY Discussion of Educational Records</a:t>
            </a:r>
          </a:p>
          <a:p>
            <a:pPr marL="914400" indent="-406400"/>
            <a:r>
              <a:rPr lang="en-US" sz="1800" b="1" dirty="0"/>
              <a:t>NOT for General Discussion Regarding Students</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22</a:t>
            </a:fld>
            <a:endParaRPr lang="en-US" dirty="0"/>
          </a:p>
        </p:txBody>
      </p:sp>
      <p:sp>
        <p:nvSpPr>
          <p:cNvPr id="7" name="Content Placeholder 6">
            <a:extLst>
              <a:ext uri="{FF2B5EF4-FFF2-40B4-BE49-F238E27FC236}">
                <a16:creationId xmlns:a16="http://schemas.microsoft.com/office/drawing/2014/main" id="{9206CE70-75A5-4BE5-B0F3-D6F2CEB61A9F}"/>
              </a:ext>
            </a:extLst>
          </p:cNvPr>
          <p:cNvSpPr>
            <a:spLocks noGrp="1"/>
          </p:cNvSpPr>
          <p:nvPr>
            <p:ph sz="quarter" idx="4"/>
          </p:nvPr>
        </p:nvSpPr>
        <p:spPr>
          <a:xfrm>
            <a:off x="6781800" y="2093119"/>
            <a:ext cx="5183188" cy="3554040"/>
          </a:xfrm>
        </p:spPr>
        <p:txBody>
          <a:bodyPr/>
          <a:lstStyle/>
          <a:p>
            <a:pPr marL="566738" indent="-566738">
              <a:spcAft>
                <a:spcPts val="1800"/>
              </a:spcAft>
              <a:buClr>
                <a:srgbClr val="C00000"/>
              </a:buClr>
              <a:buFont typeface="+mj-lt"/>
              <a:buAutoNum type="arabicPeriod" startAt="9"/>
            </a:pPr>
            <a:r>
              <a:rPr lang="en-US" dirty="0">
                <a:solidFill>
                  <a:srgbClr val="C00000"/>
                </a:solidFill>
                <a:latin typeface="Arial Black" panose="020B0A04020102020204" pitchFamily="34" charset="0"/>
              </a:rPr>
              <a:t>ATTORNEY WORK PRODUCT</a:t>
            </a:r>
          </a:p>
          <a:p>
            <a:pPr marL="623888" indent="-623888">
              <a:spcAft>
                <a:spcPts val="1800"/>
              </a:spcAft>
              <a:buClr>
                <a:srgbClr val="C00000"/>
              </a:buClr>
              <a:buFont typeface="+mj-lt"/>
              <a:buAutoNum type="arabicPeriod" startAt="9"/>
            </a:pPr>
            <a:r>
              <a:rPr lang="en-US" b="1" dirty="0">
                <a:solidFill>
                  <a:srgbClr val="C00000"/>
                </a:solidFill>
                <a:latin typeface="Arial Black" panose="020B0A04020102020204" pitchFamily="34" charset="0"/>
              </a:rPr>
              <a:t>CONTRACTUAL INVESTIGATORY WORK PRODUCT</a:t>
            </a:r>
          </a:p>
          <a:p>
            <a:pPr marL="623888" indent="-623888">
              <a:buClr>
                <a:srgbClr val="C00000"/>
              </a:buClr>
              <a:buFont typeface="+mj-lt"/>
              <a:buAutoNum type="arabicPeriod" startAt="9"/>
            </a:pPr>
            <a:r>
              <a:rPr lang="en-US" b="1" dirty="0">
                <a:solidFill>
                  <a:srgbClr val="C00000"/>
                </a:solidFill>
                <a:latin typeface="Arial Black" panose="020B0A04020102020204" pitchFamily="34" charset="0"/>
              </a:rPr>
              <a:t>TO CONSIDER OR DISCUSS CLOSED OR CONFIDENTIAL RECORDS</a:t>
            </a:r>
          </a:p>
        </p:txBody>
      </p:sp>
      <p:sp>
        <p:nvSpPr>
          <p:cNvPr id="8" name="TextBox 7">
            <a:extLst>
              <a:ext uri="{FF2B5EF4-FFF2-40B4-BE49-F238E27FC236}">
                <a16:creationId xmlns:a16="http://schemas.microsoft.com/office/drawing/2014/main" id="{4D51F236-C886-4C82-9AD8-B0CD03675956}"/>
              </a:ext>
            </a:extLst>
          </p:cNvPr>
          <p:cNvSpPr txBox="1"/>
          <p:nvPr/>
        </p:nvSpPr>
        <p:spPr>
          <a:xfrm>
            <a:off x="889226" y="3738182"/>
            <a:ext cx="5622245" cy="677108"/>
          </a:xfrm>
          <a:prstGeom prst="rect">
            <a:avLst/>
          </a:prstGeom>
          <a:noFill/>
        </p:spPr>
        <p:txBody>
          <a:bodyPr wrap="square" rtlCol="0">
            <a:spAutoFit/>
          </a:bodyPr>
          <a:lstStyle/>
          <a:p>
            <a:pPr marL="508000" indent="-508000">
              <a:buAutoNum type="arabicPeriod" startAt="2"/>
            </a:pPr>
            <a:endParaRPr lang="en-US" dirty="0">
              <a:solidFill>
                <a:srgbClr val="C00000"/>
              </a:solidFill>
              <a:latin typeface="Arial Black" panose="020B0A04020102020204" pitchFamily="34" charset="0"/>
            </a:endParaRPr>
          </a:p>
          <a:p>
            <a:pPr marL="508000" indent="-508000">
              <a:buFont typeface="+mj-lt"/>
              <a:buAutoNum type="arabicPeriod" startAt="7"/>
            </a:pPr>
            <a:r>
              <a:rPr lang="en-US" sz="2000" dirty="0">
                <a:solidFill>
                  <a:srgbClr val="C00000"/>
                </a:solidFill>
                <a:latin typeface="Arial Black" panose="020B0A04020102020204" pitchFamily="34" charset="0"/>
              </a:rPr>
              <a:t>ATTORNEY CONSULTATION</a:t>
            </a:r>
          </a:p>
        </p:txBody>
      </p:sp>
      <p:sp>
        <p:nvSpPr>
          <p:cNvPr id="10" name="TextBox 9">
            <a:extLst>
              <a:ext uri="{FF2B5EF4-FFF2-40B4-BE49-F238E27FC236}">
                <a16:creationId xmlns:a16="http://schemas.microsoft.com/office/drawing/2014/main" id="{8CE0DABB-C3ED-47A8-A226-32FB42D18392}"/>
              </a:ext>
            </a:extLst>
          </p:cNvPr>
          <p:cNvSpPr txBox="1"/>
          <p:nvPr/>
        </p:nvSpPr>
        <p:spPr>
          <a:xfrm>
            <a:off x="889226" y="4723829"/>
            <a:ext cx="5401355" cy="400110"/>
          </a:xfrm>
          <a:prstGeom prst="rect">
            <a:avLst/>
          </a:prstGeom>
          <a:noFill/>
        </p:spPr>
        <p:txBody>
          <a:bodyPr wrap="square" rtlCol="0">
            <a:spAutoFit/>
          </a:bodyPr>
          <a:lstStyle/>
          <a:p>
            <a:pPr marL="508000" indent="-508000">
              <a:buFont typeface="+mj-lt"/>
              <a:buAutoNum type="arabicPeriod" startAt="8"/>
            </a:pPr>
            <a:r>
              <a:rPr lang="en-US" sz="2000" dirty="0">
                <a:solidFill>
                  <a:srgbClr val="C00000"/>
                </a:solidFill>
                <a:latin typeface="Arial Black" panose="020B0A04020102020204" pitchFamily="34" charset="0"/>
              </a:rPr>
              <a:t>SECURITY PLANS</a:t>
            </a:r>
          </a:p>
        </p:txBody>
      </p:sp>
    </p:spTree>
    <p:extLst>
      <p:ext uri="{BB962C8B-B14F-4D97-AF65-F5344CB8AC3E}">
        <p14:creationId xmlns:p14="http://schemas.microsoft.com/office/powerpoint/2010/main" val="30721940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325563"/>
          </a:xfrm>
        </p:spPr>
        <p:txBody>
          <a:bodyPr/>
          <a:lstStyle/>
          <a:p>
            <a:r>
              <a:rPr lang="en-US" dirty="0"/>
              <a:t>The Board may </a:t>
            </a:r>
            <a:r>
              <a:rPr lang="en-US" u="sng" dirty="0">
                <a:solidFill>
                  <a:srgbClr val="C00000"/>
                </a:solidFill>
              </a:rPr>
              <a:t>ONLY</a:t>
            </a:r>
            <a:r>
              <a:rPr lang="en-US" dirty="0"/>
              <a:t> hold an Executive Session:</a:t>
            </a:r>
          </a:p>
        </p:txBody>
      </p:sp>
      <p:sp>
        <p:nvSpPr>
          <p:cNvPr id="3" name="Text Placeholder 2">
            <a:extLst>
              <a:ext uri="{FF2B5EF4-FFF2-40B4-BE49-F238E27FC236}">
                <a16:creationId xmlns:a16="http://schemas.microsoft.com/office/drawing/2014/main" id="{49B60637-E38C-4FB9-BB90-79E096B13EB2}"/>
              </a:ext>
            </a:extLst>
          </p:cNvPr>
          <p:cNvSpPr>
            <a:spLocks noGrp="1"/>
          </p:cNvSpPr>
          <p:nvPr>
            <p:ph type="body" idx="1"/>
          </p:nvPr>
        </p:nvSpPr>
        <p:spPr>
          <a:xfrm>
            <a:off x="839788" y="1681163"/>
            <a:ext cx="10512424" cy="1221694"/>
          </a:xfrm>
        </p:spPr>
        <p:txBody>
          <a:bodyPr>
            <a:noAutofit/>
          </a:bodyPr>
          <a:lstStyle/>
          <a:p>
            <a:pPr marL="682625" indent="-682625">
              <a:buClr>
                <a:srgbClr val="C00000"/>
              </a:buClr>
              <a:buFont typeface="+mj-lt"/>
              <a:buAutoNum type="arabicPeriod" startAt="12"/>
            </a:pPr>
            <a:r>
              <a:rPr lang="en-US" sz="2000" dirty="0">
                <a:solidFill>
                  <a:srgbClr val="C00000"/>
                </a:solidFill>
                <a:latin typeface="Arial Black" panose="020B0A04020102020204" pitchFamily="34" charset="0"/>
              </a:rPr>
              <a:t>When an open meeting would have an adverse fiscal effect on the bargaining or litigating position of the district</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927553" y="3006726"/>
            <a:ext cx="10684555" cy="1325563"/>
          </a:xfrm>
        </p:spPr>
        <p:txBody>
          <a:bodyPr>
            <a:noAutofit/>
          </a:bodyPr>
          <a:lstStyle/>
          <a:p>
            <a:pPr marL="914400" indent="-406400">
              <a:buClr>
                <a:srgbClr val="C00000"/>
              </a:buClr>
            </a:pPr>
            <a:r>
              <a:rPr lang="en-US" b="1" dirty="0"/>
              <a:t>A Record revealing Negotiations Strategy or Instructions Under this Section is </a:t>
            </a:r>
            <a:r>
              <a:rPr lang="en-US" b="1" dirty="0">
                <a:solidFill>
                  <a:srgbClr val="7030A0"/>
                </a:solidFill>
              </a:rPr>
              <a:t>EXEMPT  (NOT an Open Record)</a:t>
            </a:r>
          </a:p>
          <a:p>
            <a:pPr marL="914400" indent="-406400">
              <a:buClr>
                <a:srgbClr val="C00000"/>
              </a:buClr>
            </a:pPr>
            <a:r>
              <a:rPr lang="en-US" b="1" dirty="0"/>
              <a:t>Drafts, Contracts, or Agreements Subject to Negotiations are Exempt </a:t>
            </a:r>
            <a:r>
              <a:rPr lang="en-US" b="1" dirty="0">
                <a:solidFill>
                  <a:srgbClr val="C00000"/>
                </a:solidFill>
              </a:rPr>
              <a:t>BUT ONLY </a:t>
            </a:r>
            <a:r>
              <a:rPr lang="en-US" b="1" dirty="0"/>
              <a:t>if Release would have an Adverse Fiscal Effect on the District,  unless the records are otherwise Exempt or Confidential.</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23</a:t>
            </a:fld>
            <a:endParaRPr lang="en-US" dirty="0"/>
          </a:p>
        </p:txBody>
      </p:sp>
      <p:sp>
        <p:nvSpPr>
          <p:cNvPr id="5" name="TextBox 4">
            <a:extLst>
              <a:ext uri="{FF2B5EF4-FFF2-40B4-BE49-F238E27FC236}">
                <a16:creationId xmlns:a16="http://schemas.microsoft.com/office/drawing/2014/main" id="{089D7F07-E245-4908-95A2-0D117170CE45}"/>
              </a:ext>
            </a:extLst>
          </p:cNvPr>
          <p:cNvSpPr txBox="1"/>
          <p:nvPr/>
        </p:nvSpPr>
        <p:spPr>
          <a:xfrm>
            <a:off x="839788" y="5088342"/>
            <a:ext cx="9981291" cy="954107"/>
          </a:xfrm>
          <a:prstGeom prst="rect">
            <a:avLst/>
          </a:prstGeom>
          <a:solidFill>
            <a:srgbClr val="FFFF00"/>
          </a:solidFill>
        </p:spPr>
        <p:txBody>
          <a:bodyPr wrap="square" rtlCol="0">
            <a:spAutoFit/>
          </a:bodyPr>
          <a:lstStyle/>
          <a:p>
            <a:pPr algn="ctr"/>
            <a:r>
              <a:rPr lang="en-US" sz="2800" dirty="0">
                <a:latin typeface="Arial Black" panose="020B0A04020102020204" pitchFamily="34" charset="0"/>
              </a:rPr>
              <a:t>IF IT ISN’T ON THIS LIST, YOU </a:t>
            </a:r>
            <a:r>
              <a:rPr lang="en-US" sz="2800" u="sng" dirty="0">
                <a:latin typeface="Arial Black" panose="020B0A04020102020204" pitchFamily="34" charset="0"/>
              </a:rPr>
              <a:t>CAN’T </a:t>
            </a:r>
            <a:r>
              <a:rPr lang="en-US" sz="2800" dirty="0">
                <a:latin typeface="Arial Black" panose="020B0A04020102020204" pitchFamily="34" charset="0"/>
              </a:rPr>
              <a:t>LEGALLY HAVE AN EXECUTIVE SESSION!</a:t>
            </a:r>
          </a:p>
        </p:txBody>
      </p:sp>
      <p:sp>
        <p:nvSpPr>
          <p:cNvPr id="6" name="TextBox 5">
            <a:extLst>
              <a:ext uri="{FF2B5EF4-FFF2-40B4-BE49-F238E27FC236}">
                <a16:creationId xmlns:a16="http://schemas.microsoft.com/office/drawing/2014/main" id="{577A11B8-D5B3-4B9B-B3CD-76BC5EB7B21F}"/>
              </a:ext>
            </a:extLst>
          </p:cNvPr>
          <p:cNvSpPr txBox="1"/>
          <p:nvPr/>
        </p:nvSpPr>
        <p:spPr>
          <a:xfrm>
            <a:off x="8723085" y="6156204"/>
            <a:ext cx="1712685" cy="276999"/>
          </a:xfrm>
          <a:prstGeom prst="rect">
            <a:avLst/>
          </a:prstGeom>
          <a:solidFill>
            <a:srgbClr val="FFFF00"/>
          </a:solidFill>
        </p:spPr>
        <p:txBody>
          <a:bodyPr wrap="square" rtlCol="0">
            <a:spAutoFit/>
          </a:bodyPr>
          <a:lstStyle/>
          <a:p>
            <a:r>
              <a:rPr lang="en-US" sz="1200" dirty="0"/>
              <a:t>NDCC 44-04-19.2-9</a:t>
            </a:r>
          </a:p>
        </p:txBody>
      </p:sp>
    </p:spTree>
    <p:extLst>
      <p:ext uri="{BB962C8B-B14F-4D97-AF65-F5344CB8AC3E}">
        <p14:creationId xmlns:p14="http://schemas.microsoft.com/office/powerpoint/2010/main" val="125494547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325563"/>
          </a:xfrm>
        </p:spPr>
        <p:txBody>
          <a:bodyPr/>
          <a:lstStyle/>
          <a:p>
            <a:r>
              <a:rPr lang="en-US" dirty="0"/>
              <a:t>Final Action on Topics Discussed or Considered during the Executive Session</a:t>
            </a:r>
          </a:p>
        </p:txBody>
      </p:sp>
      <p:sp>
        <p:nvSpPr>
          <p:cNvPr id="3" name="Text Placeholder 2">
            <a:extLst>
              <a:ext uri="{FF2B5EF4-FFF2-40B4-BE49-F238E27FC236}">
                <a16:creationId xmlns:a16="http://schemas.microsoft.com/office/drawing/2014/main" id="{49B60637-E38C-4FB9-BB90-79E096B13EB2}"/>
              </a:ext>
            </a:extLst>
          </p:cNvPr>
          <p:cNvSpPr>
            <a:spLocks noGrp="1"/>
          </p:cNvSpPr>
          <p:nvPr>
            <p:ph type="body" idx="1"/>
          </p:nvPr>
        </p:nvSpPr>
        <p:spPr>
          <a:xfrm>
            <a:off x="839788" y="1681163"/>
            <a:ext cx="10512424" cy="823912"/>
          </a:xfrm>
        </p:spPr>
        <p:txBody>
          <a:bodyPr>
            <a:normAutofit/>
          </a:bodyPr>
          <a:lstStyle/>
          <a:p>
            <a:pPr>
              <a:buClr>
                <a:srgbClr val="C00000"/>
              </a:buClr>
            </a:pPr>
            <a:r>
              <a:rPr lang="en-US" sz="2000" dirty="0">
                <a:solidFill>
                  <a:srgbClr val="C00000"/>
                </a:solidFill>
                <a:latin typeface="Arial Black" panose="020B0A04020102020204" pitchFamily="34" charset="0"/>
              </a:rPr>
              <a:t>Must be taken at an </a:t>
            </a:r>
            <a:r>
              <a:rPr lang="en-US" sz="2000" u="sng" dirty="0">
                <a:solidFill>
                  <a:srgbClr val="C00000"/>
                </a:solidFill>
                <a:latin typeface="Arial Black" panose="020B0A04020102020204" pitchFamily="34" charset="0"/>
              </a:rPr>
              <a:t>open public meeting</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7" y="2505075"/>
            <a:ext cx="10684556" cy="3257096"/>
          </a:xfrm>
        </p:spPr>
        <p:txBody>
          <a:bodyPr>
            <a:noAutofit/>
          </a:bodyPr>
          <a:lstStyle/>
          <a:p>
            <a:pPr marL="465138" indent="-465138">
              <a:buClr>
                <a:srgbClr val="C00000"/>
              </a:buClr>
            </a:pPr>
            <a:r>
              <a:rPr lang="en-US" b="1" dirty="0"/>
              <a:t>Unless Final Action is Otherwise Required by Law to be taken during a Closed or Confidential Meeting</a:t>
            </a:r>
          </a:p>
          <a:p>
            <a:pPr marL="973138" lvl="5" indent="-508000">
              <a:buClr>
                <a:srgbClr val="C00000"/>
              </a:buClr>
            </a:pPr>
            <a:r>
              <a:rPr lang="en-US" sz="2000" b="1" dirty="0">
                <a:solidFill>
                  <a:srgbClr val="C00000"/>
                </a:solidFill>
                <a:cs typeface="Arial" panose="020B0604020202020204" pitchFamily="34" charset="0"/>
              </a:rPr>
              <a:t>Final Action</a:t>
            </a:r>
            <a:r>
              <a:rPr lang="en-US" sz="2000" dirty="0">
                <a:solidFill>
                  <a:srgbClr val="000000"/>
                </a:solidFill>
                <a:cs typeface="Arial" panose="020B0604020202020204" pitchFamily="34" charset="0"/>
              </a:rPr>
              <a:t>” Means a on Any </a:t>
            </a:r>
            <a:r>
              <a:rPr lang="en-US" sz="2000" dirty="0">
                <a:solidFill>
                  <a:srgbClr val="C00000"/>
                </a:solidFill>
                <a:cs typeface="Arial" panose="020B0604020202020204" pitchFamily="34" charset="0"/>
              </a:rPr>
              <a:t>Collective Decision or a Collective Commitment or Promise to Make a Decision </a:t>
            </a:r>
            <a:r>
              <a:rPr lang="en-US" sz="2000" dirty="0">
                <a:cs typeface="Arial" panose="020B0604020202020204" pitchFamily="34" charset="0"/>
              </a:rPr>
              <a:t>on Any Matter</a:t>
            </a:r>
            <a:r>
              <a:rPr lang="en-US" sz="2000" dirty="0">
                <a:solidFill>
                  <a:srgbClr val="000000"/>
                </a:solidFill>
                <a:cs typeface="Arial" panose="020B0604020202020204" pitchFamily="34" charset="0"/>
              </a:rPr>
              <a:t>, Including Formation of a Position or Policy, but </a:t>
            </a:r>
            <a:r>
              <a:rPr lang="en-US" sz="2000" b="1" u="sng" dirty="0">
                <a:solidFill>
                  <a:srgbClr val="C00000"/>
                </a:solidFill>
                <a:cs typeface="Arial" panose="020B0604020202020204" pitchFamily="34" charset="0"/>
              </a:rPr>
              <a:t>Does Not Include</a:t>
            </a:r>
            <a:r>
              <a:rPr lang="en-US" sz="2000" u="sng" dirty="0">
                <a:solidFill>
                  <a:srgbClr val="000000"/>
                </a:solidFill>
                <a:cs typeface="Arial" panose="020B0604020202020204" pitchFamily="34" charset="0"/>
              </a:rPr>
              <a:t> </a:t>
            </a:r>
            <a:r>
              <a:rPr lang="en-US" sz="2000" b="1" dirty="0">
                <a:solidFill>
                  <a:srgbClr val="7030A0"/>
                </a:solidFill>
                <a:cs typeface="Arial" panose="020B0604020202020204" pitchFamily="34" charset="0"/>
              </a:rPr>
              <a:t>Guidance</a:t>
            </a:r>
            <a:r>
              <a:rPr lang="en-US" sz="2000" dirty="0">
                <a:solidFill>
                  <a:srgbClr val="000000"/>
                </a:solidFill>
                <a:cs typeface="Arial" panose="020B0604020202020204" pitchFamily="34" charset="0"/>
              </a:rPr>
              <a:t> Given by Member of the Board to Legal Counsel or Other Negotiator in a Closed Attorney Consultation or Negotiation Preparation Session Authorized by NDCC 44-04-19.1</a:t>
            </a:r>
            <a:endParaRPr lang="en-US" sz="2000" b="1" dirty="0"/>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24</a:t>
            </a:fld>
            <a:endParaRPr lang="en-US" dirty="0"/>
          </a:p>
        </p:txBody>
      </p:sp>
      <p:sp>
        <p:nvSpPr>
          <p:cNvPr id="12" name="TextBox 11">
            <a:extLst>
              <a:ext uri="{FF2B5EF4-FFF2-40B4-BE49-F238E27FC236}">
                <a16:creationId xmlns:a16="http://schemas.microsoft.com/office/drawing/2014/main" id="{CCEC9914-C31B-404B-ABA7-539344462547}"/>
              </a:ext>
            </a:extLst>
          </p:cNvPr>
          <p:cNvSpPr txBox="1"/>
          <p:nvPr/>
        </p:nvSpPr>
        <p:spPr>
          <a:xfrm>
            <a:off x="839785" y="5370286"/>
            <a:ext cx="10684555" cy="461665"/>
          </a:xfrm>
          <a:prstGeom prst="rect">
            <a:avLst/>
          </a:prstGeom>
          <a:noFill/>
        </p:spPr>
        <p:txBody>
          <a:bodyPr wrap="square" rtlCol="0">
            <a:spAutoFit/>
          </a:bodyPr>
          <a:lstStyle/>
          <a:p>
            <a:r>
              <a:rPr lang="en-US" sz="2400" b="1" dirty="0">
                <a:solidFill>
                  <a:srgbClr val="C00000"/>
                </a:solidFill>
              </a:rPr>
              <a:t>NOTE:  </a:t>
            </a:r>
            <a:r>
              <a:rPr lang="en-US" sz="2400" dirty="0"/>
              <a:t>This mentions </a:t>
            </a:r>
            <a:r>
              <a:rPr lang="en-US" sz="2400" b="1" dirty="0">
                <a:solidFill>
                  <a:srgbClr val="7030A0"/>
                </a:solidFill>
              </a:rPr>
              <a:t>Guidance</a:t>
            </a:r>
            <a:r>
              <a:rPr lang="en-US" sz="2400" dirty="0"/>
              <a:t>, NOT </a:t>
            </a:r>
            <a:r>
              <a:rPr lang="en-US" sz="2400" b="1" dirty="0">
                <a:solidFill>
                  <a:srgbClr val="7030A0"/>
                </a:solidFill>
              </a:rPr>
              <a:t>Passing</a:t>
            </a:r>
            <a:r>
              <a:rPr lang="en-US" sz="2400" dirty="0"/>
              <a:t> a Motion in Executive Session.</a:t>
            </a:r>
          </a:p>
        </p:txBody>
      </p:sp>
    </p:spTree>
    <p:extLst>
      <p:ext uri="{BB962C8B-B14F-4D97-AF65-F5344CB8AC3E}">
        <p14:creationId xmlns:p14="http://schemas.microsoft.com/office/powerpoint/2010/main" val="382248605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2797830"/>
          </a:xfrm>
        </p:spPr>
        <p:txBody>
          <a:bodyPr>
            <a:noAutofit/>
          </a:bodyPr>
          <a:lstStyle/>
          <a:p>
            <a:r>
              <a:rPr lang="en-US" sz="3200" dirty="0"/>
              <a:t>A Settlement Agreement between the District and Another Party </a:t>
            </a:r>
            <a:r>
              <a:rPr lang="en-US" sz="3200" dirty="0">
                <a:solidFill>
                  <a:srgbClr val="7030A0"/>
                </a:solidFill>
              </a:rPr>
              <a:t>(Teachers for Example) </a:t>
            </a:r>
            <a:r>
              <a:rPr lang="en-US" sz="3200" dirty="0"/>
              <a:t>is Exempt from Disclosure until it has been Fully Executed and Accepted by </a:t>
            </a:r>
            <a:r>
              <a:rPr lang="en-US" sz="3200" u="sng" dirty="0">
                <a:solidFill>
                  <a:srgbClr val="C00000"/>
                </a:solidFill>
              </a:rPr>
              <a:t>ALL</a:t>
            </a:r>
            <a:r>
              <a:rPr lang="en-US" sz="3200" dirty="0"/>
              <a:t> Concerned Parties Unless the Records are otherwise Exempt or Confidential </a:t>
            </a:r>
            <a:r>
              <a:rPr lang="en-US" sz="3200" dirty="0">
                <a:solidFill>
                  <a:srgbClr val="7030A0"/>
                </a:solidFill>
              </a:rPr>
              <a:t>(Student Records for instance)</a:t>
            </a:r>
            <a:r>
              <a:rPr lang="en-US" sz="3200" dirty="0"/>
              <a:t>.</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5" y="3612114"/>
            <a:ext cx="10638969" cy="1453372"/>
          </a:xfrm>
        </p:spPr>
        <p:txBody>
          <a:bodyPr>
            <a:noAutofit/>
          </a:bodyPr>
          <a:lstStyle/>
          <a:p>
            <a:pPr marL="0" indent="0">
              <a:buClr>
                <a:srgbClr val="C00000"/>
              </a:buClr>
              <a:buNone/>
            </a:pPr>
            <a:r>
              <a:rPr lang="en-US" sz="2000" b="1" dirty="0">
                <a:latin typeface="Arial Black" panose="020B0A04020102020204" pitchFamily="34" charset="0"/>
              </a:rPr>
              <a:t>REMEMBER:  Student Names Should NEVER Appear if Official Board Action is Taken Regarding that Student.</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25</a:t>
            </a:fld>
            <a:endParaRPr lang="en-US" dirty="0"/>
          </a:p>
        </p:txBody>
      </p:sp>
      <p:sp>
        <p:nvSpPr>
          <p:cNvPr id="5" name="TextBox 4">
            <a:extLst>
              <a:ext uri="{FF2B5EF4-FFF2-40B4-BE49-F238E27FC236}">
                <a16:creationId xmlns:a16="http://schemas.microsoft.com/office/drawing/2014/main" id="{5408AFA0-2096-462A-9E76-5D2600A45C2E}"/>
              </a:ext>
            </a:extLst>
          </p:cNvPr>
          <p:cNvSpPr txBox="1"/>
          <p:nvPr/>
        </p:nvSpPr>
        <p:spPr>
          <a:xfrm>
            <a:off x="8839200" y="6197600"/>
            <a:ext cx="1538514" cy="276999"/>
          </a:xfrm>
          <a:prstGeom prst="rect">
            <a:avLst/>
          </a:prstGeom>
          <a:solidFill>
            <a:srgbClr val="FFFF00"/>
          </a:solidFill>
        </p:spPr>
        <p:txBody>
          <a:bodyPr wrap="square" rtlCol="0">
            <a:spAutoFit/>
          </a:bodyPr>
          <a:lstStyle/>
          <a:p>
            <a:r>
              <a:rPr lang="en-US" sz="1200" dirty="0"/>
              <a:t>NDCC 44-04-19.2</a:t>
            </a:r>
          </a:p>
        </p:txBody>
      </p:sp>
    </p:spTree>
    <p:extLst>
      <p:ext uri="{BB962C8B-B14F-4D97-AF65-F5344CB8AC3E}">
        <p14:creationId xmlns:p14="http://schemas.microsoft.com/office/powerpoint/2010/main" val="3164102338"/>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612973"/>
          </a:xfrm>
        </p:spPr>
        <p:txBody>
          <a:bodyPr>
            <a:noAutofit/>
          </a:bodyPr>
          <a:lstStyle/>
          <a:p>
            <a:r>
              <a:rPr lang="en-US" sz="3200" dirty="0"/>
              <a:t>When Conducting an Executive Session, The Board and authorized Subcommittees of the Board Shall Comply with the Following?</a:t>
            </a:r>
          </a:p>
        </p:txBody>
      </p:sp>
      <p:sp>
        <p:nvSpPr>
          <p:cNvPr id="4" name="Content Placeholder 3">
            <a:extLst>
              <a:ext uri="{FF2B5EF4-FFF2-40B4-BE49-F238E27FC236}">
                <a16:creationId xmlns:a16="http://schemas.microsoft.com/office/drawing/2014/main" id="{6CACF22F-9C87-4879-AAB2-48632D6FDB1C}"/>
              </a:ext>
            </a:extLst>
          </p:cNvPr>
          <p:cNvSpPr>
            <a:spLocks noGrp="1"/>
          </p:cNvSpPr>
          <p:nvPr>
            <p:ph sz="half" idx="2"/>
          </p:nvPr>
        </p:nvSpPr>
        <p:spPr>
          <a:xfrm>
            <a:off x="839788" y="2435740"/>
            <a:ext cx="10638969" cy="3761859"/>
          </a:xfrm>
        </p:spPr>
        <p:txBody>
          <a:bodyPr>
            <a:noAutofit/>
          </a:bodyPr>
          <a:lstStyle/>
          <a:p>
            <a:pPr marL="0" indent="0">
              <a:buClr>
                <a:srgbClr val="C00000"/>
              </a:buClr>
              <a:buNone/>
            </a:pPr>
            <a:r>
              <a:rPr lang="en-US" sz="2000" b="1" dirty="0">
                <a:solidFill>
                  <a:srgbClr val="C00000"/>
                </a:solidFill>
                <a:latin typeface="Arial Black" panose="020B0A04020102020204" pitchFamily="34" charset="0"/>
              </a:rPr>
              <a:t>Attendance at an Executive Session is for:</a:t>
            </a:r>
          </a:p>
          <a:p>
            <a:pPr>
              <a:buClr>
                <a:srgbClr val="C00000"/>
              </a:buClr>
            </a:pPr>
            <a:r>
              <a:rPr lang="en-US" b="1" dirty="0">
                <a:latin typeface="Arial Black" panose="020B0A04020102020204" pitchFamily="34" charset="0"/>
              </a:rPr>
              <a:t>Only Members of the School Board</a:t>
            </a:r>
          </a:p>
          <a:p>
            <a:pPr>
              <a:buClr>
                <a:srgbClr val="C00000"/>
              </a:buClr>
            </a:pPr>
            <a:r>
              <a:rPr lang="en-US" sz="2000" b="1" dirty="0">
                <a:latin typeface="Arial Black" panose="020B0A04020102020204" pitchFamily="34" charset="0"/>
              </a:rPr>
              <a:t>Th</a:t>
            </a:r>
            <a:r>
              <a:rPr lang="en-US" b="1" dirty="0">
                <a:latin typeface="Arial Black" panose="020B0A04020102020204" pitchFamily="34" charset="0"/>
              </a:rPr>
              <a:t>ose Individuals deemed Necessary to the Functioning of a Close Meeting by the Board </a:t>
            </a:r>
            <a:r>
              <a:rPr lang="en-US" b="1" dirty="0">
                <a:solidFill>
                  <a:srgbClr val="7030A0"/>
                </a:solidFill>
                <a:latin typeface="Arial Black" panose="020B0A04020102020204" pitchFamily="34" charset="0"/>
              </a:rPr>
              <a:t>(Superintendent, Business Manager, Etc.)</a:t>
            </a:r>
          </a:p>
          <a:p>
            <a:pPr>
              <a:buClr>
                <a:srgbClr val="C00000"/>
              </a:buClr>
            </a:pPr>
            <a:r>
              <a:rPr lang="en-US" sz="2000" b="1" dirty="0">
                <a:latin typeface="Arial Black" panose="020B0A04020102020204" pitchFamily="34" charset="0"/>
              </a:rPr>
              <a:t>Those Indiv</a:t>
            </a:r>
            <a:r>
              <a:rPr lang="en-US" b="1" dirty="0">
                <a:latin typeface="Arial Black" panose="020B0A04020102020204" pitchFamily="34" charset="0"/>
              </a:rPr>
              <a:t>iduals listed in the Law(s) pertaining to the Executive Session </a:t>
            </a:r>
            <a:r>
              <a:rPr lang="en-US" b="1" dirty="0">
                <a:solidFill>
                  <a:srgbClr val="7030A0"/>
                </a:solidFill>
                <a:latin typeface="Arial Black" panose="020B0A04020102020204" pitchFamily="34" charset="0"/>
              </a:rPr>
              <a:t>(Hearing Officer, Etc.)</a:t>
            </a:r>
          </a:p>
          <a:p>
            <a:pPr marL="0" indent="0">
              <a:buClr>
                <a:srgbClr val="C00000"/>
              </a:buClr>
              <a:buNone/>
            </a:pPr>
            <a:r>
              <a:rPr lang="en-US" sz="2000" b="1" dirty="0">
                <a:solidFill>
                  <a:srgbClr val="C00000"/>
                </a:solidFill>
                <a:latin typeface="Arial Black" panose="020B0A04020102020204" pitchFamily="34" charset="0"/>
              </a:rPr>
              <a:t>Only those Listed above </a:t>
            </a:r>
            <a:r>
              <a:rPr lang="en-US" sz="2000" b="1" dirty="0">
                <a:latin typeface="Arial Black" panose="020B0A04020102020204" pitchFamily="34" charset="0"/>
              </a:rPr>
              <a:t>will be in Attendance at the Executive Session Unless the Law Requires Otherwise.</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26</a:t>
            </a:fld>
            <a:endParaRPr lang="en-US" dirty="0"/>
          </a:p>
        </p:txBody>
      </p:sp>
      <p:sp>
        <p:nvSpPr>
          <p:cNvPr id="5" name="TextBox 4">
            <a:extLst>
              <a:ext uri="{FF2B5EF4-FFF2-40B4-BE49-F238E27FC236}">
                <a16:creationId xmlns:a16="http://schemas.microsoft.com/office/drawing/2014/main" id="{5408AFA0-2096-462A-9E76-5D2600A45C2E}"/>
              </a:ext>
            </a:extLst>
          </p:cNvPr>
          <p:cNvSpPr txBox="1"/>
          <p:nvPr/>
        </p:nvSpPr>
        <p:spPr>
          <a:xfrm>
            <a:off x="8839200" y="6197600"/>
            <a:ext cx="1538514" cy="276999"/>
          </a:xfrm>
          <a:prstGeom prst="rect">
            <a:avLst/>
          </a:prstGeom>
          <a:solidFill>
            <a:srgbClr val="FFFF00"/>
          </a:solidFill>
        </p:spPr>
        <p:txBody>
          <a:bodyPr wrap="square" rtlCol="0">
            <a:spAutoFit/>
          </a:bodyPr>
          <a:lstStyle/>
          <a:p>
            <a:r>
              <a:rPr lang="en-US" sz="1200" dirty="0"/>
              <a:t>NDCC 44-04-19.2</a:t>
            </a:r>
          </a:p>
        </p:txBody>
      </p:sp>
    </p:spTree>
    <p:extLst>
      <p:ext uri="{BB962C8B-B14F-4D97-AF65-F5344CB8AC3E}">
        <p14:creationId xmlns:p14="http://schemas.microsoft.com/office/powerpoint/2010/main" val="1209170760"/>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The Minutes of an OPEN Meeting during which an Executive Session is held, </a:t>
            </a:r>
            <a:r>
              <a:rPr lang="en-US" u="sng" dirty="0">
                <a:solidFill>
                  <a:srgbClr val="C00000"/>
                </a:solidFill>
              </a:rPr>
              <a:t>MUST</a:t>
            </a:r>
            <a:r>
              <a:rPr lang="en-US" dirty="0"/>
              <a:t> Indicate.</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27</a:t>
            </a:fld>
            <a:endParaRPr lang="en-US" dirty="0"/>
          </a:p>
        </p:txBody>
      </p:sp>
      <p:sp>
        <p:nvSpPr>
          <p:cNvPr id="12" name="TextBox 11">
            <a:extLst>
              <a:ext uri="{FF2B5EF4-FFF2-40B4-BE49-F238E27FC236}">
                <a16:creationId xmlns:a16="http://schemas.microsoft.com/office/drawing/2014/main" id="{CCEC9914-C31B-404B-ABA7-539344462547}"/>
              </a:ext>
            </a:extLst>
          </p:cNvPr>
          <p:cNvSpPr txBox="1"/>
          <p:nvPr/>
        </p:nvSpPr>
        <p:spPr>
          <a:xfrm>
            <a:off x="839788" y="2510971"/>
            <a:ext cx="10684555" cy="3539430"/>
          </a:xfrm>
          <a:prstGeom prst="rect">
            <a:avLst/>
          </a:prstGeom>
          <a:noFill/>
        </p:spPr>
        <p:txBody>
          <a:bodyPr wrap="square" rtlCol="0">
            <a:spAutoFit/>
          </a:bodyPr>
          <a:lstStyle/>
          <a:p>
            <a:pPr marL="465138" indent="-465138">
              <a:spcBef>
                <a:spcPts val="1200"/>
              </a:spcBef>
              <a:spcAft>
                <a:spcPts val="1200"/>
              </a:spcAft>
              <a:buClr>
                <a:srgbClr val="C00000"/>
              </a:buClr>
              <a:buFont typeface="Arial" panose="020B0604020202020204" pitchFamily="34" charset="0"/>
              <a:buChar char="•"/>
            </a:pPr>
            <a:r>
              <a:rPr lang="en-US" sz="2400" dirty="0"/>
              <a:t>The </a:t>
            </a:r>
            <a:r>
              <a:rPr lang="en-US" sz="2400" b="1" dirty="0">
                <a:solidFill>
                  <a:srgbClr val="C00000"/>
                </a:solidFill>
              </a:rPr>
              <a:t>Names of those Attending </a:t>
            </a:r>
            <a:r>
              <a:rPr lang="en-US" sz="2400" dirty="0"/>
              <a:t>the Executive Session</a:t>
            </a:r>
          </a:p>
          <a:p>
            <a:pPr marL="465138" indent="-465138">
              <a:spcBef>
                <a:spcPts val="1200"/>
              </a:spcBef>
              <a:spcAft>
                <a:spcPts val="1200"/>
              </a:spcAft>
              <a:buClr>
                <a:srgbClr val="C00000"/>
              </a:buClr>
              <a:buFont typeface="Arial" panose="020B0604020202020204" pitchFamily="34" charset="0"/>
              <a:buChar char="•"/>
            </a:pPr>
            <a:r>
              <a:rPr lang="en-US" sz="2400" dirty="0"/>
              <a:t>The </a:t>
            </a:r>
            <a:r>
              <a:rPr lang="en-US" sz="2400" b="1" dirty="0">
                <a:solidFill>
                  <a:srgbClr val="C00000"/>
                </a:solidFill>
              </a:rPr>
              <a:t>Date and Time the Executive Session was Called to Order and Adjourned</a:t>
            </a:r>
          </a:p>
          <a:p>
            <a:pPr marL="465138" indent="-465138">
              <a:spcBef>
                <a:spcPts val="1200"/>
              </a:spcBef>
              <a:spcAft>
                <a:spcPts val="1200"/>
              </a:spcAft>
              <a:buClr>
                <a:srgbClr val="C00000"/>
              </a:buClr>
              <a:buFont typeface="Arial" panose="020B0604020202020204" pitchFamily="34" charset="0"/>
              <a:buChar char="•"/>
            </a:pPr>
            <a:r>
              <a:rPr lang="en-US" sz="2400" dirty="0"/>
              <a:t>A </a:t>
            </a:r>
            <a:r>
              <a:rPr lang="en-US" sz="2400" b="1" dirty="0">
                <a:solidFill>
                  <a:srgbClr val="C00000"/>
                </a:solidFill>
              </a:rPr>
              <a:t>Summary of the General Confidential Information</a:t>
            </a:r>
          </a:p>
          <a:p>
            <a:pPr marL="922338" lvl="1" indent="-465138">
              <a:spcBef>
                <a:spcPts val="600"/>
              </a:spcBef>
              <a:spcAft>
                <a:spcPts val="1200"/>
              </a:spcAft>
              <a:buClr>
                <a:srgbClr val="C00000"/>
              </a:buClr>
              <a:buFont typeface="Arial" panose="020B0604020202020204" pitchFamily="34" charset="0"/>
              <a:buChar char="•"/>
            </a:pPr>
            <a:r>
              <a:rPr lang="en-US" sz="2400" b="1" dirty="0">
                <a:solidFill>
                  <a:srgbClr val="7030A0"/>
                </a:solidFill>
              </a:rPr>
              <a:t>NO SPECIFICS SHOULD BE GIVEN!</a:t>
            </a:r>
          </a:p>
          <a:p>
            <a:pPr marL="465138" lvl="1" indent="-465138">
              <a:spcBef>
                <a:spcPts val="1200"/>
              </a:spcBef>
              <a:spcAft>
                <a:spcPts val="1200"/>
              </a:spcAft>
              <a:buClr>
                <a:srgbClr val="C00000"/>
              </a:buClr>
              <a:buFont typeface="Arial" panose="020B0604020202020204" pitchFamily="34" charset="0"/>
              <a:buChar char="•"/>
            </a:pPr>
            <a:r>
              <a:rPr lang="en-US" sz="2400" dirty="0"/>
              <a:t>The </a:t>
            </a:r>
            <a:r>
              <a:rPr lang="en-US" sz="2400" b="1" dirty="0">
                <a:solidFill>
                  <a:srgbClr val="C00000"/>
                </a:solidFill>
              </a:rPr>
              <a:t>Legal Authority for Holding the Executive Session</a:t>
            </a:r>
          </a:p>
        </p:txBody>
      </p:sp>
      <p:sp>
        <p:nvSpPr>
          <p:cNvPr id="5" name="TextBox 4">
            <a:extLst>
              <a:ext uri="{FF2B5EF4-FFF2-40B4-BE49-F238E27FC236}">
                <a16:creationId xmlns:a16="http://schemas.microsoft.com/office/drawing/2014/main" id="{597773A4-2204-4E82-B675-42E83AFF2AE9}"/>
              </a:ext>
            </a:extLst>
          </p:cNvPr>
          <p:cNvSpPr txBox="1"/>
          <p:nvPr/>
        </p:nvSpPr>
        <p:spPr>
          <a:xfrm>
            <a:off x="8592458" y="6132945"/>
            <a:ext cx="1683657" cy="276999"/>
          </a:xfrm>
          <a:prstGeom prst="rect">
            <a:avLst/>
          </a:prstGeom>
          <a:solidFill>
            <a:srgbClr val="FFFF00"/>
          </a:solidFill>
        </p:spPr>
        <p:txBody>
          <a:bodyPr wrap="square" rtlCol="0">
            <a:spAutoFit/>
          </a:bodyPr>
          <a:lstStyle/>
          <a:p>
            <a:r>
              <a:rPr lang="en-US" sz="1200" dirty="0"/>
              <a:t>NDCC 44-04-19.2</a:t>
            </a:r>
          </a:p>
        </p:txBody>
      </p:sp>
    </p:spTree>
    <p:extLst>
      <p:ext uri="{BB962C8B-B14F-4D97-AF65-F5344CB8AC3E}">
        <p14:creationId xmlns:p14="http://schemas.microsoft.com/office/powerpoint/2010/main" val="240719155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Location of Recordings &amp; Documents of an Executive Session</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28</a:t>
            </a:fld>
            <a:endParaRPr lang="en-US" dirty="0"/>
          </a:p>
        </p:txBody>
      </p:sp>
      <p:sp>
        <p:nvSpPr>
          <p:cNvPr id="12" name="TextBox 11">
            <a:extLst>
              <a:ext uri="{FF2B5EF4-FFF2-40B4-BE49-F238E27FC236}">
                <a16:creationId xmlns:a16="http://schemas.microsoft.com/office/drawing/2014/main" id="{CCEC9914-C31B-404B-ABA7-539344462547}"/>
              </a:ext>
            </a:extLst>
          </p:cNvPr>
          <p:cNvSpPr txBox="1"/>
          <p:nvPr/>
        </p:nvSpPr>
        <p:spPr>
          <a:xfrm>
            <a:off x="839788" y="2510971"/>
            <a:ext cx="10684555" cy="4093428"/>
          </a:xfrm>
          <a:prstGeom prst="rect">
            <a:avLst/>
          </a:prstGeom>
          <a:noFill/>
        </p:spPr>
        <p:txBody>
          <a:bodyPr wrap="square" rtlCol="0">
            <a:spAutoFit/>
          </a:bodyPr>
          <a:lstStyle/>
          <a:p>
            <a:pPr marL="465138" indent="-465138">
              <a:buClr>
                <a:srgbClr val="C00000"/>
              </a:buClr>
              <a:buFont typeface="Arial" panose="020B0604020202020204" pitchFamily="34" charset="0"/>
              <a:buChar char="•"/>
            </a:pPr>
            <a:r>
              <a:rPr lang="en-US" sz="2400" b="1" dirty="0">
                <a:latin typeface="Arial Black" panose="020B0A04020102020204" pitchFamily="34" charset="0"/>
              </a:rPr>
              <a:t>All Recordings and Documents from an Executive Session Shall be Sealed in an Envelop  with:</a:t>
            </a:r>
          </a:p>
          <a:p>
            <a:pPr marL="922338" lvl="1" indent="-465138">
              <a:buClr>
                <a:srgbClr val="C00000"/>
              </a:buClr>
              <a:buFont typeface="Arial" panose="020B0604020202020204" pitchFamily="34" charset="0"/>
              <a:buChar char="•"/>
            </a:pPr>
            <a:r>
              <a:rPr lang="en-US" sz="2400" b="1" dirty="0">
                <a:solidFill>
                  <a:srgbClr val="C00000"/>
                </a:solidFill>
              </a:rPr>
              <a:t>The </a:t>
            </a:r>
            <a:r>
              <a:rPr lang="en-US" sz="2400" b="1" dirty="0">
                <a:solidFill>
                  <a:srgbClr val="C00000"/>
                </a:solidFill>
                <a:latin typeface="Arial Black" panose="020B0A04020102020204" pitchFamily="34" charset="0"/>
              </a:rPr>
              <a:t>Date of the Executive Session</a:t>
            </a:r>
          </a:p>
          <a:p>
            <a:pPr marL="922338" lvl="1" indent="-465138">
              <a:buClr>
                <a:srgbClr val="C00000"/>
              </a:buClr>
              <a:buFont typeface="Arial" panose="020B0604020202020204" pitchFamily="34" charset="0"/>
              <a:buChar char="•"/>
            </a:pPr>
            <a:r>
              <a:rPr lang="en-US" sz="2400" b="1" dirty="0">
                <a:solidFill>
                  <a:srgbClr val="C00000"/>
                </a:solidFill>
                <a:latin typeface="Arial Black" panose="020B0A04020102020204" pitchFamily="34" charset="0"/>
              </a:rPr>
              <a:t>Purpose of the Meeting</a:t>
            </a:r>
            <a:r>
              <a:rPr lang="en-US" sz="2400" b="1" dirty="0">
                <a:solidFill>
                  <a:srgbClr val="C00000"/>
                </a:solidFill>
              </a:rPr>
              <a:t>, and</a:t>
            </a:r>
          </a:p>
          <a:p>
            <a:pPr marL="922338" lvl="1" indent="-465138">
              <a:spcAft>
                <a:spcPts val="1200"/>
              </a:spcAft>
              <a:buClr>
                <a:srgbClr val="C00000"/>
              </a:buClr>
              <a:buFont typeface="Arial" panose="020B0604020202020204" pitchFamily="34" charset="0"/>
              <a:buChar char="•"/>
            </a:pPr>
            <a:r>
              <a:rPr lang="en-US" sz="2400" b="1" dirty="0">
                <a:solidFill>
                  <a:srgbClr val="C00000"/>
                </a:solidFill>
              </a:rPr>
              <a:t>The Word </a:t>
            </a:r>
            <a:r>
              <a:rPr lang="en-US" sz="2400" b="1" dirty="0">
                <a:solidFill>
                  <a:srgbClr val="7030A0"/>
                </a:solidFill>
                <a:latin typeface="Arial Black" panose="020B0A04020102020204" pitchFamily="34" charset="0"/>
              </a:rPr>
              <a:t>“Confidential” </a:t>
            </a:r>
            <a:r>
              <a:rPr lang="en-US" sz="2400" b="1" dirty="0">
                <a:solidFill>
                  <a:srgbClr val="C00000"/>
                </a:solidFill>
              </a:rPr>
              <a:t>Written on the </a:t>
            </a:r>
            <a:r>
              <a:rPr lang="en-US" sz="2400" b="1" dirty="0">
                <a:solidFill>
                  <a:srgbClr val="C00000"/>
                </a:solidFill>
                <a:latin typeface="Arial Black" panose="020B0A04020102020204" pitchFamily="34" charset="0"/>
              </a:rPr>
              <a:t>Outside of the Envelop.</a:t>
            </a:r>
          </a:p>
          <a:p>
            <a:pPr lvl="1" indent="-457200">
              <a:buClr>
                <a:srgbClr val="C00000"/>
              </a:buClr>
              <a:buFont typeface="Arial" panose="020B0604020202020204" pitchFamily="34" charset="0"/>
              <a:buChar char="•"/>
            </a:pPr>
            <a:r>
              <a:rPr lang="en-US" sz="2400" b="1" dirty="0">
                <a:solidFill>
                  <a:srgbClr val="C00000"/>
                </a:solidFill>
              </a:rPr>
              <a:t>Envelopes will be placed in a </a:t>
            </a:r>
            <a:r>
              <a:rPr lang="en-US" sz="2400" b="1" dirty="0">
                <a:solidFill>
                  <a:srgbClr val="7030A0"/>
                </a:solidFill>
                <a:latin typeface="Arial Black" panose="020B0A04020102020204" pitchFamily="34" charset="0"/>
              </a:rPr>
              <a:t>Locked Area </a:t>
            </a:r>
            <a:r>
              <a:rPr lang="en-US" sz="2400" b="1" dirty="0">
                <a:solidFill>
                  <a:srgbClr val="C00000"/>
                </a:solidFill>
              </a:rPr>
              <a:t>(Safe) and </a:t>
            </a:r>
            <a:r>
              <a:rPr lang="en-US" sz="2400" b="1" dirty="0">
                <a:solidFill>
                  <a:srgbClr val="7030A0"/>
                </a:solidFill>
                <a:latin typeface="Arial Black" panose="020B0A04020102020204" pitchFamily="34" charset="0"/>
              </a:rPr>
              <a:t>Retained for Six Years</a:t>
            </a:r>
            <a:r>
              <a:rPr lang="en-US" sz="2400" b="1" dirty="0">
                <a:solidFill>
                  <a:srgbClr val="C00000"/>
                </a:solidFill>
              </a:rPr>
              <a:t> if the Executive Session was Related to </a:t>
            </a:r>
            <a:r>
              <a:rPr lang="en-US" sz="2400" b="1" dirty="0">
                <a:solidFill>
                  <a:srgbClr val="7030A0"/>
                </a:solidFill>
                <a:latin typeface="Arial Black" panose="020B0A04020102020204" pitchFamily="34" charset="0"/>
              </a:rPr>
              <a:t>Contract Negotiations, Nonrenewal, Discharge, or Expulsion.</a:t>
            </a:r>
          </a:p>
          <a:p>
            <a:pPr lvl="1" indent="-457200">
              <a:buClr>
                <a:srgbClr val="C00000"/>
              </a:buClr>
            </a:pPr>
            <a:endParaRPr lang="en-US" sz="2400" b="1" dirty="0">
              <a:solidFill>
                <a:srgbClr val="C00000"/>
              </a:solidFill>
            </a:endParaRPr>
          </a:p>
          <a:p>
            <a:pPr marL="465138" indent="-465138">
              <a:spcBef>
                <a:spcPts val="1200"/>
              </a:spcBef>
              <a:spcAft>
                <a:spcPts val="1200"/>
              </a:spcAft>
              <a:buClr>
                <a:srgbClr val="C00000"/>
              </a:buClr>
              <a:buFont typeface="Arial" panose="020B0604020202020204" pitchFamily="34" charset="0"/>
              <a:buChar char="•"/>
            </a:pPr>
            <a:endParaRPr lang="en-US" sz="2400" b="1" dirty="0">
              <a:solidFill>
                <a:srgbClr val="C00000"/>
              </a:solidFill>
            </a:endParaRPr>
          </a:p>
        </p:txBody>
      </p:sp>
      <p:sp>
        <p:nvSpPr>
          <p:cNvPr id="5" name="TextBox 4">
            <a:extLst>
              <a:ext uri="{FF2B5EF4-FFF2-40B4-BE49-F238E27FC236}">
                <a16:creationId xmlns:a16="http://schemas.microsoft.com/office/drawing/2014/main" id="{597773A4-2204-4E82-B675-42E83AFF2AE9}"/>
              </a:ext>
            </a:extLst>
          </p:cNvPr>
          <p:cNvSpPr txBox="1"/>
          <p:nvPr/>
        </p:nvSpPr>
        <p:spPr>
          <a:xfrm>
            <a:off x="8592458" y="6132945"/>
            <a:ext cx="1683657" cy="276999"/>
          </a:xfrm>
          <a:prstGeom prst="rect">
            <a:avLst/>
          </a:prstGeom>
          <a:solidFill>
            <a:srgbClr val="FFFF00"/>
          </a:solidFill>
        </p:spPr>
        <p:txBody>
          <a:bodyPr wrap="square" rtlCol="0">
            <a:spAutoFit/>
          </a:bodyPr>
          <a:lstStyle/>
          <a:p>
            <a:r>
              <a:rPr lang="en-US" sz="1200" dirty="0"/>
              <a:t>NDCC 44-04-19.2</a:t>
            </a:r>
          </a:p>
        </p:txBody>
      </p:sp>
    </p:spTree>
    <p:extLst>
      <p:ext uri="{BB962C8B-B14F-4D97-AF65-F5344CB8AC3E}">
        <p14:creationId xmlns:p14="http://schemas.microsoft.com/office/powerpoint/2010/main" val="1635962859"/>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Access to Executive Session Recordings and Documents</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29</a:t>
            </a:fld>
            <a:endParaRPr lang="en-US" dirty="0"/>
          </a:p>
        </p:txBody>
      </p:sp>
      <p:sp>
        <p:nvSpPr>
          <p:cNvPr id="12" name="TextBox 11">
            <a:extLst>
              <a:ext uri="{FF2B5EF4-FFF2-40B4-BE49-F238E27FC236}">
                <a16:creationId xmlns:a16="http://schemas.microsoft.com/office/drawing/2014/main" id="{CCEC9914-C31B-404B-ABA7-539344462547}"/>
              </a:ext>
            </a:extLst>
          </p:cNvPr>
          <p:cNvSpPr txBox="1"/>
          <p:nvPr/>
        </p:nvSpPr>
        <p:spPr>
          <a:xfrm>
            <a:off x="839788" y="2510971"/>
            <a:ext cx="10684555" cy="3524042"/>
          </a:xfrm>
          <a:prstGeom prst="rect">
            <a:avLst/>
          </a:prstGeom>
          <a:noFill/>
        </p:spPr>
        <p:txBody>
          <a:bodyPr wrap="square" rtlCol="0">
            <a:spAutoFit/>
          </a:bodyPr>
          <a:lstStyle/>
          <a:p>
            <a:pPr>
              <a:spcBef>
                <a:spcPts val="1200"/>
              </a:spcBef>
              <a:buClr>
                <a:srgbClr val="C00000"/>
              </a:buClr>
            </a:pPr>
            <a:r>
              <a:rPr lang="en-US" sz="2400" b="1" dirty="0">
                <a:solidFill>
                  <a:srgbClr val="C00000"/>
                </a:solidFill>
              </a:rPr>
              <a:t>Only the Following Individuals, in the Following Cases, Shall </a:t>
            </a:r>
            <a:r>
              <a:rPr lang="en-US" sz="2400" b="1" dirty="0">
                <a:solidFill>
                  <a:srgbClr val="C00000"/>
                </a:solidFill>
                <a:latin typeface="Arial Black" panose="020B0A04020102020204" pitchFamily="34" charset="0"/>
              </a:rPr>
              <a:t>VIEW or LISTEN </a:t>
            </a:r>
            <a:r>
              <a:rPr lang="en-US" sz="2400" b="1" dirty="0">
                <a:solidFill>
                  <a:srgbClr val="C00000"/>
                </a:solidFill>
              </a:rPr>
              <a:t>to Executive Session Documents or Recordings:</a:t>
            </a:r>
          </a:p>
          <a:p>
            <a:pPr marL="342900" indent="-342900">
              <a:spcBef>
                <a:spcPts val="1200"/>
              </a:spcBef>
              <a:spcAft>
                <a:spcPts val="600"/>
              </a:spcAft>
              <a:buClr>
                <a:srgbClr val="C00000"/>
              </a:buClr>
              <a:buFont typeface="Arial" panose="020B0604020202020204" pitchFamily="34" charset="0"/>
              <a:buChar char="•"/>
            </a:pPr>
            <a:r>
              <a:rPr lang="en-US" sz="2400" b="1" dirty="0"/>
              <a:t>Those Individuals in Attendance at the Executive Session,</a:t>
            </a:r>
          </a:p>
          <a:p>
            <a:pPr marL="342900" indent="-342900">
              <a:spcBef>
                <a:spcPts val="1200"/>
              </a:spcBef>
              <a:spcAft>
                <a:spcPts val="600"/>
              </a:spcAft>
              <a:buClr>
                <a:srgbClr val="C00000"/>
              </a:buClr>
              <a:buFont typeface="Arial" panose="020B0604020202020204" pitchFamily="34" charset="0"/>
              <a:buChar char="•"/>
            </a:pPr>
            <a:r>
              <a:rPr lang="en-US" sz="2400" b="1" dirty="0"/>
              <a:t>At the Attorney General’s Request</a:t>
            </a:r>
          </a:p>
          <a:p>
            <a:pPr marL="342900" indent="-342900">
              <a:spcBef>
                <a:spcPts val="1200"/>
              </a:spcBef>
              <a:spcAft>
                <a:spcPts val="600"/>
              </a:spcAft>
              <a:buClr>
                <a:srgbClr val="C00000"/>
              </a:buClr>
              <a:buFont typeface="Arial" panose="020B0604020202020204" pitchFamily="34" charset="0"/>
              <a:buChar char="•"/>
            </a:pPr>
            <a:r>
              <a:rPr lang="en-US" sz="2400" b="1" dirty="0"/>
              <a:t>Pursuant to a Court Order</a:t>
            </a:r>
          </a:p>
          <a:p>
            <a:pPr marL="342900" indent="-342900">
              <a:spcBef>
                <a:spcPts val="1200"/>
              </a:spcBef>
              <a:spcAft>
                <a:spcPts val="600"/>
              </a:spcAft>
              <a:buClr>
                <a:srgbClr val="C00000"/>
              </a:buClr>
              <a:buFont typeface="Arial" panose="020B0604020202020204" pitchFamily="34" charset="0"/>
              <a:buChar char="•"/>
            </a:pPr>
            <a:r>
              <a:rPr lang="en-US" sz="2400" b="1" dirty="0"/>
              <a:t>By a Majority Vote of the Board Unless the Executive Session was Required to be Confidential (Versus a Closed Meeting)</a:t>
            </a:r>
          </a:p>
        </p:txBody>
      </p:sp>
      <p:sp>
        <p:nvSpPr>
          <p:cNvPr id="5" name="TextBox 4">
            <a:extLst>
              <a:ext uri="{FF2B5EF4-FFF2-40B4-BE49-F238E27FC236}">
                <a16:creationId xmlns:a16="http://schemas.microsoft.com/office/drawing/2014/main" id="{597773A4-2204-4E82-B675-42E83AFF2AE9}"/>
              </a:ext>
            </a:extLst>
          </p:cNvPr>
          <p:cNvSpPr txBox="1"/>
          <p:nvPr/>
        </p:nvSpPr>
        <p:spPr>
          <a:xfrm>
            <a:off x="8592458" y="6132945"/>
            <a:ext cx="1683657" cy="276999"/>
          </a:xfrm>
          <a:prstGeom prst="rect">
            <a:avLst/>
          </a:prstGeom>
          <a:solidFill>
            <a:srgbClr val="FFFF00"/>
          </a:solidFill>
        </p:spPr>
        <p:txBody>
          <a:bodyPr wrap="square" rtlCol="0">
            <a:spAutoFit/>
          </a:bodyPr>
          <a:lstStyle/>
          <a:p>
            <a:r>
              <a:rPr lang="en-US" sz="1200" dirty="0"/>
              <a:t>NDCC 44-04-19.2(5)</a:t>
            </a:r>
          </a:p>
        </p:txBody>
      </p:sp>
    </p:spTree>
    <p:extLst>
      <p:ext uri="{BB962C8B-B14F-4D97-AF65-F5344CB8AC3E}">
        <p14:creationId xmlns:p14="http://schemas.microsoft.com/office/powerpoint/2010/main" val="317899873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Whom Do </a:t>
            </a:r>
            <a:r>
              <a:rPr lang="en-US" u="sng" dirty="0">
                <a:solidFill>
                  <a:srgbClr val="FFFF00"/>
                </a:solidFill>
              </a:rPr>
              <a:t>YOU</a:t>
            </a:r>
            <a:r>
              <a:rPr lang="en-US" dirty="0"/>
              <a:t> Report to?</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normAutofit/>
          </a:bodyPr>
          <a:lstStyle/>
          <a:p>
            <a:r>
              <a:rPr lang="en-US" sz="3600" b="1" dirty="0"/>
              <a:t>Board of Education?</a:t>
            </a:r>
          </a:p>
          <a:p>
            <a:endParaRPr lang="en-US" sz="3600" b="1" dirty="0"/>
          </a:p>
          <a:p>
            <a:r>
              <a:rPr lang="en-US" sz="3600" b="1" dirty="0"/>
              <a:t>School Board?</a:t>
            </a:r>
          </a:p>
        </p:txBody>
      </p:sp>
      <p:sp>
        <p:nvSpPr>
          <p:cNvPr id="14" name="Footer Placeholder 13">
            <a:extLst>
              <a:ext uri="{FF2B5EF4-FFF2-40B4-BE49-F238E27FC236}">
                <a16:creationId xmlns:a16="http://schemas.microsoft.com/office/drawing/2014/main" id="{F2598B45-0899-4C64-A088-FE0583534F45}"/>
              </a:ext>
            </a:extLst>
          </p:cNvPr>
          <p:cNvSpPr>
            <a:spLocks noGrp="1"/>
          </p:cNvSpPr>
          <p:nvPr>
            <p:ph type="ftr" sz="quarter" idx="11"/>
          </p:nvPr>
        </p:nvSpPr>
        <p:spPr>
          <a:xfrm>
            <a:off x="914400" y="6434560"/>
            <a:ext cx="3428012" cy="365125"/>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a:t>
            </a:fld>
            <a:endParaRPr lang="en-US" dirty="0"/>
          </a:p>
        </p:txBody>
      </p:sp>
      <p:pic>
        <p:nvPicPr>
          <p:cNvPr id="11" name="Picture 10" descr="A group of hands raised&#10;&#10;Description automatically generated with medium confidence">
            <a:extLst>
              <a:ext uri="{FF2B5EF4-FFF2-40B4-BE49-F238E27FC236}">
                <a16:creationId xmlns:a16="http://schemas.microsoft.com/office/drawing/2014/main" id="{C1C46410-43D8-4300-8CFD-7D9743A7BCB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86023" y="3162301"/>
            <a:ext cx="2914477" cy="2009775"/>
          </a:xfrm>
          <a:prstGeom prst="rect">
            <a:avLst/>
          </a:prstGeom>
        </p:spPr>
      </p:pic>
    </p:spTree>
    <p:extLst>
      <p:ext uri="{BB962C8B-B14F-4D97-AF65-F5344CB8AC3E}">
        <p14:creationId xmlns:p14="http://schemas.microsoft.com/office/powerpoint/2010/main" val="162092071"/>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fontScale="90000"/>
          </a:bodyPr>
          <a:lstStyle/>
          <a:p>
            <a:r>
              <a:rPr lang="en-US" dirty="0"/>
              <a:t>Executive Session, Board Committee, Special Meetings, Negotiations, Board Retreats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8" y="2249714"/>
            <a:ext cx="7487972" cy="4551331"/>
          </a:xfrm>
        </p:spPr>
        <p:txBody>
          <a:bodyPr>
            <a:normAutofit/>
          </a:bodyPr>
          <a:lstStyle/>
          <a:p>
            <a:pPr algn="ctr"/>
            <a:r>
              <a:rPr lang="en-US" b="1" dirty="0">
                <a:latin typeface="Arial Black" panose="020B0A04020102020204" pitchFamily="34" charset="0"/>
              </a:rPr>
              <a:t>NEGOTIATIONS</a:t>
            </a:r>
          </a:p>
          <a:p>
            <a:r>
              <a:rPr lang="en-US" dirty="0"/>
              <a:t>The Board </a:t>
            </a:r>
            <a:r>
              <a:rPr lang="en-US" b="1" i="1" dirty="0">
                <a:solidFill>
                  <a:srgbClr val="FF0000"/>
                </a:solidFill>
                <a:latin typeface="Arial Black" panose="020B0A04020102020204" pitchFamily="34" charset="0"/>
              </a:rPr>
              <a:t>Can’t Make a Motion </a:t>
            </a:r>
            <a:r>
              <a:rPr lang="en-US" dirty="0"/>
              <a:t>in Executive Session but can Provide Instructions to the Negotiating Team.</a:t>
            </a:r>
          </a:p>
          <a:p>
            <a:r>
              <a:rPr lang="en-US" b="1" dirty="0"/>
              <a:t>If Negotiations are Unproductive in Executive Session:</a:t>
            </a:r>
          </a:p>
          <a:p>
            <a:pPr marL="457200" indent="-457200">
              <a:lnSpc>
                <a:spcPct val="100000"/>
              </a:lnSpc>
              <a:spcBef>
                <a:spcPts val="0"/>
              </a:spcBef>
              <a:spcAft>
                <a:spcPts val="600"/>
              </a:spcAft>
              <a:buClr>
                <a:schemeClr val="tx1"/>
              </a:buClr>
              <a:buFont typeface="+mj-lt"/>
              <a:buAutoNum type="arabicPeriod"/>
            </a:pPr>
            <a:r>
              <a:rPr lang="en-US" dirty="0"/>
              <a:t>The Negotiating Team can Request Authority from the Board to make a </a:t>
            </a:r>
            <a:r>
              <a:rPr lang="en-US" b="1" dirty="0">
                <a:solidFill>
                  <a:srgbClr val="7030A0"/>
                </a:solidFill>
              </a:rPr>
              <a:t>FINAL OFFER before Impasse</a:t>
            </a:r>
            <a:r>
              <a:rPr lang="en-US" dirty="0"/>
              <a:t>.</a:t>
            </a:r>
          </a:p>
          <a:p>
            <a:pPr marL="457200" indent="-457200">
              <a:lnSpc>
                <a:spcPct val="100000"/>
              </a:lnSpc>
              <a:spcBef>
                <a:spcPts val="0"/>
              </a:spcBef>
              <a:spcAft>
                <a:spcPts val="600"/>
              </a:spcAft>
              <a:buClr>
                <a:schemeClr val="tx1"/>
              </a:buClr>
              <a:buFont typeface="+mj-lt"/>
              <a:buAutoNum type="arabicPeriod"/>
            </a:pPr>
            <a:r>
              <a:rPr lang="en-US" dirty="0"/>
              <a:t>The Board’s Negotiating Team then meets with the Teacher’s Negotiating Team to Negotiate and make a </a:t>
            </a:r>
            <a:r>
              <a:rPr lang="en-US" b="1" dirty="0">
                <a:solidFill>
                  <a:srgbClr val="7030A0"/>
                </a:solidFill>
              </a:rPr>
              <a:t>Final Offer</a:t>
            </a:r>
          </a:p>
          <a:p>
            <a:pPr marL="457200" indent="-457200">
              <a:lnSpc>
                <a:spcPct val="100000"/>
              </a:lnSpc>
              <a:spcBef>
                <a:spcPts val="0"/>
              </a:spcBef>
              <a:spcAft>
                <a:spcPts val="600"/>
              </a:spcAft>
              <a:buClr>
                <a:schemeClr val="tx1"/>
              </a:buClr>
              <a:buFont typeface="+mj-lt"/>
              <a:buAutoNum type="arabicPeriod"/>
            </a:pPr>
            <a:r>
              <a:rPr lang="en-US" dirty="0">
                <a:solidFill>
                  <a:schemeClr val="tx1"/>
                </a:solidFill>
              </a:rPr>
              <a:t>When/If the Offer is </a:t>
            </a:r>
            <a:r>
              <a:rPr lang="en-US" b="1" dirty="0">
                <a:solidFill>
                  <a:srgbClr val="C00000"/>
                </a:solidFill>
              </a:rPr>
              <a:t>Rejected</a:t>
            </a:r>
            <a:r>
              <a:rPr lang="en-US" dirty="0">
                <a:solidFill>
                  <a:schemeClr val="tx1"/>
                </a:solidFill>
              </a:rPr>
              <a:t>, the </a:t>
            </a:r>
            <a:r>
              <a:rPr lang="en-US" b="1" dirty="0">
                <a:solidFill>
                  <a:srgbClr val="7030A0"/>
                </a:solidFill>
              </a:rPr>
              <a:t>Board Waives Mediation </a:t>
            </a:r>
            <a:r>
              <a:rPr lang="en-US" dirty="0">
                <a:solidFill>
                  <a:schemeClr val="tx1"/>
                </a:solidFill>
              </a:rPr>
              <a:t>and </a:t>
            </a:r>
            <a:r>
              <a:rPr lang="en-US" b="1" dirty="0">
                <a:solidFill>
                  <a:srgbClr val="C00000"/>
                </a:solidFill>
              </a:rPr>
              <a:t>Declares Impasse </a:t>
            </a:r>
            <a:r>
              <a:rPr lang="en-US" dirty="0">
                <a:solidFill>
                  <a:schemeClr val="tx1"/>
                </a:solidFill>
              </a:rPr>
              <a:t>in an </a:t>
            </a:r>
            <a:r>
              <a:rPr lang="en-US" b="1" dirty="0">
                <a:solidFill>
                  <a:srgbClr val="7030A0"/>
                </a:solidFill>
              </a:rPr>
              <a:t>OPEN MEETING</a:t>
            </a:r>
          </a:p>
          <a:p>
            <a:pPr marL="457200" indent="-457200">
              <a:lnSpc>
                <a:spcPct val="100000"/>
              </a:lnSpc>
              <a:spcBef>
                <a:spcPts val="0"/>
              </a:spcBef>
              <a:buClr>
                <a:schemeClr val="tx1"/>
              </a:buClr>
              <a:buFont typeface="+mj-lt"/>
              <a:buAutoNum type="arabicPeriod"/>
            </a:pPr>
            <a:r>
              <a:rPr lang="en-US" dirty="0">
                <a:solidFill>
                  <a:schemeClr val="tx1"/>
                </a:solidFill>
              </a:rPr>
              <a:t>The </a:t>
            </a:r>
            <a:r>
              <a:rPr lang="en-US" b="1" dirty="0">
                <a:solidFill>
                  <a:schemeClr val="tx1"/>
                </a:solidFill>
              </a:rPr>
              <a:t>Fact-Finding Commission is the Notified</a:t>
            </a:r>
            <a:r>
              <a:rPr lang="en-US" dirty="0">
                <a:solidFill>
                  <a:schemeClr val="tx1"/>
                </a:solidFill>
              </a:rPr>
              <a:t>.</a:t>
            </a: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837714" y="2126134"/>
            <a:ext cx="2320698"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10160000" y="2118839"/>
            <a:ext cx="2032000"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836124" y="4503573"/>
            <a:ext cx="2320699"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10158412" y="4507560"/>
            <a:ext cx="2035176"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30</a:t>
            </a:fld>
            <a:endParaRPr lang="en-US" dirty="0"/>
          </a:p>
        </p:txBody>
      </p:sp>
    </p:spTree>
    <p:extLst>
      <p:ext uri="{BB962C8B-B14F-4D97-AF65-F5344CB8AC3E}">
        <p14:creationId xmlns:p14="http://schemas.microsoft.com/office/powerpoint/2010/main" val="1328252012"/>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026400" y="-56955"/>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31</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504286" y="1209426"/>
            <a:ext cx="7322630" cy="5663089"/>
          </a:xfrm>
          <a:prstGeom prst="rect">
            <a:avLst/>
          </a:prstGeom>
          <a:noFill/>
        </p:spPr>
        <p:txBody>
          <a:bodyPr wrap="square" rtlCol="0">
            <a:spAutoFit/>
          </a:bodyPr>
          <a:lstStyle/>
          <a:p>
            <a:pPr>
              <a:spcAft>
                <a:spcPts val="1200"/>
              </a:spcAft>
            </a:pPr>
            <a:r>
              <a:rPr lang="en-US" sz="3200" b="1" dirty="0">
                <a:solidFill>
                  <a:schemeClr val="bg1"/>
                </a:solidFill>
                <a:latin typeface="+mn-lt"/>
                <a:cs typeface="Arial" panose="020B0604020202020204" pitchFamily="34" charset="0"/>
              </a:rPr>
              <a:t>A Board Member/Administrator want to be your </a:t>
            </a:r>
            <a:r>
              <a:rPr lang="en-US" sz="3200" b="1" dirty="0">
                <a:solidFill>
                  <a:srgbClr val="FFFF00"/>
                </a:solidFill>
                <a:latin typeface="Arial Black" panose="020B0A04020102020204" pitchFamily="34" charset="0"/>
                <a:cs typeface="Arial" panose="020B0604020202020204" pitchFamily="34" charset="0"/>
              </a:rPr>
              <a:t>Friend on Social Media.</a:t>
            </a:r>
          </a:p>
          <a:p>
            <a:r>
              <a:rPr lang="en-US" sz="3200" b="1" dirty="0">
                <a:solidFill>
                  <a:schemeClr val="bg1"/>
                </a:solidFill>
                <a:latin typeface="+mn-lt"/>
              </a:rPr>
              <a:t>An Employee (Board Member, Administrator) of the District was Apparently Unconscious During a Meeting, Because They are </a:t>
            </a:r>
            <a:r>
              <a:rPr lang="en-US" sz="3200" b="1" dirty="0">
                <a:solidFill>
                  <a:srgbClr val="FFFF00"/>
                </a:solidFill>
                <a:latin typeface="Arial Black" panose="020B0A04020102020204" pitchFamily="34" charset="0"/>
              </a:rPr>
              <a:t>Misrepresenting the Events, and What Was Said at the Meeting </a:t>
            </a:r>
            <a:r>
              <a:rPr lang="en-US" sz="3200" b="1" dirty="0">
                <a:solidFill>
                  <a:schemeClr val="bg1"/>
                </a:solidFill>
                <a:latin typeface="+mn-lt"/>
              </a:rPr>
              <a:t>to District Patrons and Employees.</a:t>
            </a:r>
            <a:br>
              <a:rPr lang="en-US" sz="3200" b="1" dirty="0">
                <a:solidFill>
                  <a:schemeClr val="bg1"/>
                </a:solidFill>
                <a:latin typeface="+mn-lt"/>
              </a:rPr>
            </a:br>
            <a:endParaRPr lang="en-US" sz="3200" b="1" dirty="0">
              <a:solidFill>
                <a:schemeClr val="bg1"/>
              </a:solidFill>
            </a:endParaRPr>
          </a:p>
        </p:txBody>
      </p:sp>
    </p:spTree>
    <p:extLst>
      <p:ext uri="{BB962C8B-B14F-4D97-AF65-F5344CB8AC3E}">
        <p14:creationId xmlns:p14="http://schemas.microsoft.com/office/powerpoint/2010/main" val="4648007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Negotiations Meeting Minutes Should be Taken by </a:t>
            </a:r>
            <a:r>
              <a:rPr lang="en-US" u="sng" dirty="0">
                <a:solidFill>
                  <a:srgbClr val="7030A0"/>
                </a:solidFill>
              </a:rPr>
              <a:t>YOU</a:t>
            </a:r>
            <a:r>
              <a:rPr lang="en-US" dirty="0"/>
              <a:t>!</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32</a:t>
            </a:fld>
            <a:endParaRPr lang="en-US" dirty="0"/>
          </a:p>
        </p:txBody>
      </p:sp>
      <p:sp>
        <p:nvSpPr>
          <p:cNvPr id="3" name="TextBox 2">
            <a:extLst>
              <a:ext uri="{FF2B5EF4-FFF2-40B4-BE49-F238E27FC236}">
                <a16:creationId xmlns:a16="http://schemas.microsoft.com/office/drawing/2014/main" id="{85BB63D2-9110-455B-80C0-8350DB9622E4}"/>
              </a:ext>
            </a:extLst>
          </p:cNvPr>
          <p:cNvSpPr txBox="1"/>
          <p:nvPr/>
        </p:nvSpPr>
        <p:spPr>
          <a:xfrm>
            <a:off x="875550" y="2238346"/>
            <a:ext cx="10515600" cy="923330"/>
          </a:xfrm>
          <a:prstGeom prst="rect">
            <a:avLst/>
          </a:prstGeom>
          <a:noFill/>
        </p:spPr>
        <p:txBody>
          <a:bodyPr wrap="square" rtlCol="0">
            <a:spAutoFit/>
          </a:bodyPr>
          <a:lstStyle/>
          <a:p>
            <a:pPr algn="ctr"/>
            <a:r>
              <a:rPr lang="en-US" sz="3600" dirty="0">
                <a:latin typeface="Arial Black" panose="020B0A04020102020204" pitchFamily="34" charset="0"/>
              </a:rPr>
              <a:t>Negotiations Meetings Can be Recorded</a:t>
            </a:r>
          </a:p>
          <a:p>
            <a:pPr algn="ctr"/>
            <a:endParaRPr lang="en-US" dirty="0"/>
          </a:p>
        </p:txBody>
      </p:sp>
      <p:sp>
        <p:nvSpPr>
          <p:cNvPr id="4" name="TextBox 3">
            <a:extLst>
              <a:ext uri="{FF2B5EF4-FFF2-40B4-BE49-F238E27FC236}">
                <a16:creationId xmlns:a16="http://schemas.microsoft.com/office/drawing/2014/main" id="{F723B76B-1D3A-4F87-856B-1B7C01E0E447}"/>
              </a:ext>
            </a:extLst>
          </p:cNvPr>
          <p:cNvSpPr txBox="1"/>
          <p:nvPr/>
        </p:nvSpPr>
        <p:spPr>
          <a:xfrm>
            <a:off x="1004093" y="3100120"/>
            <a:ext cx="10014857" cy="1138773"/>
          </a:xfrm>
          <a:prstGeom prst="rect">
            <a:avLst/>
          </a:prstGeom>
          <a:noFill/>
        </p:spPr>
        <p:txBody>
          <a:bodyPr wrap="square" rtlCol="0">
            <a:spAutoFit/>
          </a:bodyPr>
          <a:lstStyle/>
          <a:p>
            <a:pPr algn="ctr"/>
            <a:r>
              <a:rPr lang="en-US" sz="3600" b="1" u="sng" dirty="0">
                <a:solidFill>
                  <a:srgbClr val="C00000"/>
                </a:solidFill>
                <a:latin typeface="Arial Black" panose="020B0A04020102020204" pitchFamily="34" charset="0"/>
              </a:rPr>
              <a:t>HIGHLY, HIGHLY RECOMMENDED</a:t>
            </a:r>
          </a:p>
          <a:p>
            <a:pPr algn="ctr"/>
            <a:r>
              <a:rPr lang="en-US" sz="3200" dirty="0">
                <a:solidFill>
                  <a:srgbClr val="C00000"/>
                </a:solidFill>
                <a:latin typeface="Arial Black" panose="020B0A04020102020204" pitchFamily="34" charset="0"/>
              </a:rPr>
              <a:t>The More Detailed the Minutes, the Better!</a:t>
            </a:r>
          </a:p>
        </p:txBody>
      </p:sp>
      <p:sp>
        <p:nvSpPr>
          <p:cNvPr id="6" name="TextBox 5">
            <a:extLst>
              <a:ext uri="{FF2B5EF4-FFF2-40B4-BE49-F238E27FC236}">
                <a16:creationId xmlns:a16="http://schemas.microsoft.com/office/drawing/2014/main" id="{BACB3C88-9EC6-4E08-97F1-66B668E7FFD6}"/>
              </a:ext>
            </a:extLst>
          </p:cNvPr>
          <p:cNvSpPr txBox="1"/>
          <p:nvPr/>
        </p:nvSpPr>
        <p:spPr>
          <a:xfrm>
            <a:off x="667655" y="4502503"/>
            <a:ext cx="10687731" cy="461665"/>
          </a:xfrm>
          <a:prstGeom prst="rect">
            <a:avLst/>
          </a:prstGeom>
          <a:noFill/>
        </p:spPr>
        <p:txBody>
          <a:bodyPr wrap="square" rtlCol="0">
            <a:spAutoFit/>
          </a:bodyPr>
          <a:lstStyle/>
          <a:p>
            <a:r>
              <a:rPr lang="en-US" sz="2400" i="1" dirty="0">
                <a:solidFill>
                  <a:srgbClr val="00B050"/>
                </a:solidFill>
                <a:latin typeface="Arial Black" panose="020B0A04020102020204" pitchFamily="34" charset="0"/>
              </a:rPr>
              <a:t>Negotiations seem to SHORTEN Memories of What was Said!</a:t>
            </a:r>
          </a:p>
        </p:txBody>
      </p:sp>
      <p:sp>
        <p:nvSpPr>
          <p:cNvPr id="7" name="TextBox 6">
            <a:extLst>
              <a:ext uri="{FF2B5EF4-FFF2-40B4-BE49-F238E27FC236}">
                <a16:creationId xmlns:a16="http://schemas.microsoft.com/office/drawing/2014/main" id="{23A2CD6A-F7EF-4379-906D-E430BBEFC063}"/>
              </a:ext>
            </a:extLst>
          </p:cNvPr>
          <p:cNvSpPr txBox="1"/>
          <p:nvPr/>
        </p:nvSpPr>
        <p:spPr>
          <a:xfrm>
            <a:off x="667655" y="5227778"/>
            <a:ext cx="9871755" cy="954107"/>
          </a:xfrm>
          <a:prstGeom prst="rect">
            <a:avLst/>
          </a:prstGeom>
          <a:noFill/>
        </p:spPr>
        <p:txBody>
          <a:bodyPr wrap="square" rtlCol="0">
            <a:spAutoFit/>
          </a:bodyPr>
          <a:lstStyle/>
          <a:p>
            <a:r>
              <a:rPr lang="en-US" sz="2800" dirty="0">
                <a:latin typeface="Arial Black" panose="020B0A04020102020204" pitchFamily="34" charset="0"/>
              </a:rPr>
              <a:t>Recordings </a:t>
            </a:r>
            <a:r>
              <a:rPr lang="en-US" sz="2800" dirty="0">
                <a:solidFill>
                  <a:srgbClr val="C00000"/>
                </a:solidFill>
                <a:latin typeface="Arial Black" panose="020B0A04020102020204" pitchFamily="34" charset="0"/>
              </a:rPr>
              <a:t>will </a:t>
            </a:r>
            <a:r>
              <a:rPr lang="en-US" sz="2800" dirty="0">
                <a:solidFill>
                  <a:srgbClr val="7030A0"/>
                </a:solidFill>
                <a:latin typeface="Arial Black" panose="020B0A04020102020204" pitchFamily="34" charset="0"/>
              </a:rPr>
              <a:t>SAVE YOU and the DISTRICT </a:t>
            </a:r>
            <a:r>
              <a:rPr lang="en-US" sz="2800" dirty="0">
                <a:solidFill>
                  <a:srgbClr val="C00000"/>
                </a:solidFill>
                <a:latin typeface="Arial Black" panose="020B0A04020102020204" pitchFamily="34" charset="0"/>
              </a:rPr>
              <a:t>if you ever go to Impasse!</a:t>
            </a:r>
          </a:p>
        </p:txBody>
      </p:sp>
    </p:spTree>
    <p:extLst>
      <p:ext uri="{BB962C8B-B14F-4D97-AF65-F5344CB8AC3E}">
        <p14:creationId xmlns:p14="http://schemas.microsoft.com/office/powerpoint/2010/main" val="787597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anim calcmode="lin" valueType="num">
                                      <p:cBhvr>
                                        <p:cTn id="31"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I Recorded the Negotiations Meetings and Posted them on the School Website.</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33</a:t>
            </a:fld>
            <a:endParaRPr lang="en-US" dirty="0"/>
          </a:p>
        </p:txBody>
      </p:sp>
      <p:sp>
        <p:nvSpPr>
          <p:cNvPr id="3" name="TextBox 2">
            <a:extLst>
              <a:ext uri="{FF2B5EF4-FFF2-40B4-BE49-F238E27FC236}">
                <a16:creationId xmlns:a16="http://schemas.microsoft.com/office/drawing/2014/main" id="{85BB63D2-9110-455B-80C0-8350DB9622E4}"/>
              </a:ext>
            </a:extLst>
          </p:cNvPr>
          <p:cNvSpPr txBox="1"/>
          <p:nvPr/>
        </p:nvSpPr>
        <p:spPr>
          <a:xfrm>
            <a:off x="611094" y="2262913"/>
            <a:ext cx="10515600" cy="1477328"/>
          </a:xfrm>
          <a:prstGeom prst="rect">
            <a:avLst/>
          </a:prstGeom>
          <a:noFill/>
        </p:spPr>
        <p:txBody>
          <a:bodyPr wrap="square" rtlCol="0">
            <a:spAutoFit/>
          </a:bodyPr>
          <a:lstStyle/>
          <a:p>
            <a:pPr algn="ctr"/>
            <a:r>
              <a:rPr lang="en-US" sz="3600" dirty="0">
                <a:latin typeface="Arial Black" panose="020B0A04020102020204" pitchFamily="34" charset="0"/>
              </a:rPr>
              <a:t>There wasn’t any </a:t>
            </a:r>
            <a:r>
              <a:rPr lang="en-US" sz="3600" dirty="0">
                <a:solidFill>
                  <a:srgbClr val="7030A0"/>
                </a:solidFill>
                <a:latin typeface="Arial Black" panose="020B0A04020102020204" pitchFamily="34" charset="0"/>
              </a:rPr>
              <a:t>Debate</a:t>
            </a:r>
            <a:r>
              <a:rPr lang="en-US" sz="3600" dirty="0">
                <a:latin typeface="Arial Black" panose="020B0A04020102020204" pitchFamily="34" charset="0"/>
              </a:rPr>
              <a:t> about What was Said or by Whom</a:t>
            </a:r>
          </a:p>
          <a:p>
            <a:pPr algn="ctr"/>
            <a:endParaRPr lang="en-US" dirty="0"/>
          </a:p>
        </p:txBody>
      </p:sp>
      <p:sp>
        <p:nvSpPr>
          <p:cNvPr id="4" name="TextBox 3">
            <a:extLst>
              <a:ext uri="{FF2B5EF4-FFF2-40B4-BE49-F238E27FC236}">
                <a16:creationId xmlns:a16="http://schemas.microsoft.com/office/drawing/2014/main" id="{F723B76B-1D3A-4F87-856B-1B7C01E0E447}"/>
              </a:ext>
            </a:extLst>
          </p:cNvPr>
          <p:cNvSpPr txBox="1"/>
          <p:nvPr/>
        </p:nvSpPr>
        <p:spPr>
          <a:xfrm>
            <a:off x="542179" y="3740241"/>
            <a:ext cx="10813209" cy="1384995"/>
          </a:xfrm>
          <a:prstGeom prst="rect">
            <a:avLst/>
          </a:prstGeom>
          <a:noFill/>
        </p:spPr>
        <p:txBody>
          <a:bodyPr wrap="square" rtlCol="0">
            <a:spAutoFit/>
          </a:bodyPr>
          <a:lstStyle/>
          <a:p>
            <a:r>
              <a:rPr lang="en-US" sz="2800" b="1" dirty="0">
                <a:solidFill>
                  <a:srgbClr val="C00000"/>
                </a:solidFill>
                <a:latin typeface="Arial Black" panose="020B0A04020102020204" pitchFamily="34" charset="0"/>
              </a:rPr>
              <a:t>This Greatly </a:t>
            </a:r>
            <a:r>
              <a:rPr lang="en-US" sz="2800" b="1" dirty="0">
                <a:solidFill>
                  <a:srgbClr val="7030A0"/>
                </a:solidFill>
                <a:latin typeface="Arial Black" panose="020B0A04020102020204" pitchFamily="34" charset="0"/>
              </a:rPr>
              <a:t>IMPROVED</a:t>
            </a:r>
            <a:r>
              <a:rPr lang="en-US" sz="2800" b="1" dirty="0">
                <a:solidFill>
                  <a:srgbClr val="C00000"/>
                </a:solidFill>
                <a:latin typeface="Arial Black" panose="020B0A04020102020204" pitchFamily="34" charset="0"/>
              </a:rPr>
              <a:t> </a:t>
            </a:r>
            <a:r>
              <a:rPr lang="en-US" sz="2800" b="1" dirty="0">
                <a:latin typeface="Arial Black" panose="020B0A04020102020204" pitchFamily="34" charset="0"/>
              </a:rPr>
              <a:t>Behavior and Memories </a:t>
            </a:r>
            <a:r>
              <a:rPr lang="en-US" sz="2800" b="1" dirty="0">
                <a:solidFill>
                  <a:srgbClr val="C00000"/>
                </a:solidFill>
                <a:latin typeface="Arial Black" panose="020B0A04020102020204" pitchFamily="34" charset="0"/>
              </a:rPr>
              <a:t>when the next meeting rolled around.  It also squelched any </a:t>
            </a:r>
            <a:r>
              <a:rPr lang="en-US" sz="2800" b="1" dirty="0">
                <a:solidFill>
                  <a:srgbClr val="7030A0"/>
                </a:solidFill>
                <a:latin typeface="Arial Black" panose="020B0A04020102020204" pitchFamily="34" charset="0"/>
              </a:rPr>
              <a:t>“Rumors” </a:t>
            </a:r>
            <a:r>
              <a:rPr lang="en-US" sz="2800" b="1" dirty="0">
                <a:solidFill>
                  <a:srgbClr val="C00000"/>
                </a:solidFill>
                <a:latin typeface="Arial Black" panose="020B0A04020102020204" pitchFamily="34" charset="0"/>
              </a:rPr>
              <a:t>on the street as to what was happening.</a:t>
            </a:r>
            <a:endParaRPr lang="en-US" sz="2800" dirty="0">
              <a:solidFill>
                <a:srgbClr val="C00000"/>
              </a:solidFill>
              <a:latin typeface="Arial Black" panose="020B0A04020102020204" pitchFamily="34" charset="0"/>
            </a:endParaRPr>
          </a:p>
        </p:txBody>
      </p:sp>
      <p:pic>
        <p:nvPicPr>
          <p:cNvPr id="8" name="Picture 7">
            <a:extLst>
              <a:ext uri="{FF2B5EF4-FFF2-40B4-BE49-F238E27FC236}">
                <a16:creationId xmlns:a16="http://schemas.microsoft.com/office/drawing/2014/main" id="{A5225455-B3E9-45C7-BD11-4D3AC6248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80383">
            <a:off x="3584469" y="5309644"/>
            <a:ext cx="1151207" cy="1087251"/>
          </a:xfrm>
          <a:prstGeom prst="rect">
            <a:avLst/>
          </a:prstGeom>
        </p:spPr>
      </p:pic>
      <p:pic>
        <p:nvPicPr>
          <p:cNvPr id="10" name="Picture 9">
            <a:extLst>
              <a:ext uri="{FF2B5EF4-FFF2-40B4-BE49-F238E27FC236}">
                <a16:creationId xmlns:a16="http://schemas.microsoft.com/office/drawing/2014/main" id="{BDA5ED11-8A9E-424C-BEC4-3F41C1D62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8555">
            <a:off x="5331547" y="5228467"/>
            <a:ext cx="1074692" cy="1014987"/>
          </a:xfrm>
          <a:prstGeom prst="rect">
            <a:avLst/>
          </a:prstGeom>
        </p:spPr>
      </p:pic>
      <p:pic>
        <p:nvPicPr>
          <p:cNvPr id="11" name="Picture 10">
            <a:extLst>
              <a:ext uri="{FF2B5EF4-FFF2-40B4-BE49-F238E27FC236}">
                <a16:creationId xmlns:a16="http://schemas.microsoft.com/office/drawing/2014/main" id="{6207425D-E28B-458F-8D1C-50FA04F84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04314">
            <a:off x="7013830" y="5424709"/>
            <a:ext cx="1092471" cy="1031779"/>
          </a:xfrm>
          <a:prstGeom prst="rect">
            <a:avLst/>
          </a:prstGeom>
        </p:spPr>
      </p:pic>
    </p:spTree>
    <p:extLst>
      <p:ext uri="{BB962C8B-B14F-4D97-AF65-F5344CB8AC3E}">
        <p14:creationId xmlns:p14="http://schemas.microsoft.com/office/powerpoint/2010/main" val="3982815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fontScale="90000"/>
          </a:bodyPr>
          <a:lstStyle/>
          <a:p>
            <a:r>
              <a:rPr lang="en-US" dirty="0"/>
              <a:t>Executive Session, Board Committee, Special Meetings, Negotiations, Board Retreats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8" y="2249714"/>
            <a:ext cx="7487972" cy="4551331"/>
          </a:xfrm>
        </p:spPr>
        <p:txBody>
          <a:bodyPr>
            <a:normAutofit/>
          </a:bodyPr>
          <a:lstStyle/>
          <a:p>
            <a:pPr algn="ctr"/>
            <a:r>
              <a:rPr lang="en-US" b="1" dirty="0">
                <a:latin typeface="Arial Black" panose="020B0A04020102020204" pitchFamily="34" charset="0"/>
              </a:rPr>
              <a:t>BOARD COMMITTEES</a:t>
            </a:r>
          </a:p>
          <a:p>
            <a:r>
              <a:rPr lang="en-US" dirty="0"/>
              <a:t>If the </a:t>
            </a:r>
            <a:r>
              <a:rPr lang="en-US" b="1" dirty="0">
                <a:latin typeface="Arial Black" panose="020B0A04020102020204" pitchFamily="34" charset="0"/>
              </a:rPr>
              <a:t>Board creates a Committee </a:t>
            </a:r>
            <a:r>
              <a:rPr lang="en-US" dirty="0"/>
              <a:t>and asks the Committee </a:t>
            </a:r>
            <a:r>
              <a:rPr lang="en-US" dirty="0">
                <a:latin typeface="Arial Black" panose="020B0A04020102020204" pitchFamily="34" charset="0"/>
              </a:rPr>
              <a:t>to perform a Function</a:t>
            </a:r>
            <a:r>
              <a:rPr lang="en-US" dirty="0"/>
              <a:t>, that Committee is deemed to be </a:t>
            </a:r>
            <a:r>
              <a:rPr lang="en-US" dirty="0">
                <a:solidFill>
                  <a:srgbClr val="7030A0"/>
                </a:solidFill>
                <a:latin typeface="Arial Black" panose="020B0A04020102020204" pitchFamily="34" charset="0"/>
              </a:rPr>
              <a:t>doing Public Business </a:t>
            </a:r>
            <a:r>
              <a:rPr lang="en-US" dirty="0"/>
              <a:t>and </a:t>
            </a:r>
            <a:r>
              <a:rPr lang="en-US" dirty="0">
                <a:solidFill>
                  <a:srgbClr val="C00000"/>
                </a:solidFill>
                <a:latin typeface="Arial Black" panose="020B0A04020102020204" pitchFamily="34" charset="0"/>
              </a:rPr>
              <a:t>MUST </a:t>
            </a:r>
            <a:r>
              <a:rPr lang="en-US" dirty="0"/>
              <a:t>abide by the </a:t>
            </a:r>
            <a:r>
              <a:rPr lang="en-US" b="1" dirty="0">
                <a:latin typeface="Arial Black" panose="020B0A04020102020204" pitchFamily="34" charset="0"/>
              </a:rPr>
              <a:t>SAME Notice Requirements as the School Board </a:t>
            </a:r>
            <a:r>
              <a:rPr lang="en-US" dirty="0">
                <a:solidFill>
                  <a:srgbClr val="C00000"/>
                </a:solidFill>
                <a:latin typeface="Arial Black" panose="020B0A04020102020204" pitchFamily="34" charset="0"/>
              </a:rPr>
              <a:t>INCLUDING Minutes.</a:t>
            </a:r>
          </a:p>
          <a:p>
            <a:endParaRPr lang="en-US" dirty="0">
              <a:solidFill>
                <a:srgbClr val="C00000"/>
              </a:solidFill>
              <a:latin typeface="Arial Black" panose="020B0A04020102020204" pitchFamily="34" charset="0"/>
            </a:endParaRPr>
          </a:p>
          <a:p>
            <a:pPr algn="ctr"/>
            <a:r>
              <a:rPr lang="en-US" dirty="0">
                <a:solidFill>
                  <a:srgbClr val="C00000"/>
                </a:solidFill>
                <a:latin typeface="Arial Black" panose="020B0A04020102020204" pitchFamily="34" charset="0"/>
              </a:rPr>
              <a:t>Attorney General’s Opinion 2016-0-09</a:t>
            </a:r>
          </a:p>
          <a:p>
            <a:r>
              <a:rPr lang="en-US" sz="1800" dirty="0">
                <a:solidFill>
                  <a:srgbClr val="0000FF"/>
                </a:solidFill>
                <a:hlinkClick r:id="rId2">
                  <a:extLst>
                    <a:ext uri="{A12FA001-AC4F-418D-AE19-62706E023703}">
                      <ahyp:hlinkClr xmlns:ahyp="http://schemas.microsoft.com/office/drawing/2018/hyperlinkcolor" val="tx"/>
                    </a:ext>
                  </a:extLst>
                </a:hlinkClick>
              </a:rPr>
              <a:t>https://attorneygeneral.nd.gov/sites/ag/files/Legal-Opinions/2016-O-09.pdf</a:t>
            </a:r>
            <a:endParaRPr lang="en-US" sz="1800" u="sng" dirty="0">
              <a:solidFill>
                <a:srgbClr val="0000FF"/>
              </a:solidFill>
            </a:endParaRPr>
          </a:p>
          <a:p>
            <a:endParaRPr lang="en-US" dirty="0">
              <a:solidFill>
                <a:srgbClr val="C00000"/>
              </a:solidFill>
              <a:latin typeface="Arial Black" panose="020B0A04020102020204" pitchFamily="34" charset="0"/>
            </a:endParaRP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6" r="26"/>
          <a:stretch/>
        </p:blipFill>
        <p:spPr>
          <a:xfrm>
            <a:off x="7837714" y="2126134"/>
            <a:ext cx="2320698"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65" b="165"/>
          <a:stretch/>
        </p:blipFill>
        <p:spPr>
          <a:xfrm>
            <a:off x="10160000" y="2118839"/>
            <a:ext cx="2032000"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41" b="641"/>
          <a:stretch/>
        </p:blipFill>
        <p:spPr>
          <a:xfrm>
            <a:off x="7836124" y="4503573"/>
            <a:ext cx="2320699"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90" b="490"/>
          <a:stretch/>
        </p:blipFill>
        <p:spPr>
          <a:xfrm>
            <a:off x="10158412" y="4507560"/>
            <a:ext cx="2035176"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34</a:t>
            </a:fld>
            <a:endParaRPr lang="en-US" dirty="0"/>
          </a:p>
        </p:txBody>
      </p:sp>
    </p:spTree>
    <p:extLst>
      <p:ext uri="{BB962C8B-B14F-4D97-AF65-F5344CB8AC3E}">
        <p14:creationId xmlns:p14="http://schemas.microsoft.com/office/powerpoint/2010/main" val="99510382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8" y="448056"/>
            <a:ext cx="10515600" cy="1828193"/>
          </a:xfrm>
        </p:spPr>
        <p:txBody>
          <a:bodyPr>
            <a:normAutofit/>
          </a:bodyPr>
          <a:lstStyle/>
          <a:p>
            <a:r>
              <a:rPr lang="en-US" dirty="0"/>
              <a:t>This is the Case if the School Board Creates a Committee That:</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35</a:t>
            </a:fld>
            <a:endParaRPr lang="en-US" dirty="0"/>
          </a:p>
        </p:txBody>
      </p:sp>
      <p:sp>
        <p:nvSpPr>
          <p:cNvPr id="4" name="TextBox 3">
            <a:extLst>
              <a:ext uri="{FF2B5EF4-FFF2-40B4-BE49-F238E27FC236}">
                <a16:creationId xmlns:a16="http://schemas.microsoft.com/office/drawing/2014/main" id="{F723B76B-1D3A-4F87-856B-1B7C01E0E447}"/>
              </a:ext>
            </a:extLst>
          </p:cNvPr>
          <p:cNvSpPr txBox="1"/>
          <p:nvPr/>
        </p:nvSpPr>
        <p:spPr>
          <a:xfrm>
            <a:off x="386499" y="2276249"/>
            <a:ext cx="11312165" cy="3539430"/>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US" sz="2800" b="1" dirty="0"/>
              <a:t>Consists </a:t>
            </a:r>
            <a:r>
              <a:rPr lang="en-US" sz="2800" b="1" dirty="0">
                <a:solidFill>
                  <a:srgbClr val="7030A0"/>
                </a:solidFill>
                <a:latin typeface="Arial Black" panose="020B0A04020102020204" pitchFamily="34" charset="0"/>
              </a:rPr>
              <a:t>ENTIRELY </a:t>
            </a:r>
            <a:r>
              <a:rPr lang="en-US" sz="2800" b="1" dirty="0"/>
              <a:t>of School Board Members</a:t>
            </a:r>
          </a:p>
          <a:p>
            <a:pPr marL="457200" indent="-457200">
              <a:buClr>
                <a:srgbClr val="C00000"/>
              </a:buClr>
              <a:buFont typeface="Arial" panose="020B0604020202020204" pitchFamily="34" charset="0"/>
              <a:buChar char="•"/>
            </a:pPr>
            <a:r>
              <a:rPr lang="en-US" sz="2800" b="1" dirty="0"/>
              <a:t>Consists of a </a:t>
            </a:r>
            <a:r>
              <a:rPr lang="en-US" sz="2800" b="1" dirty="0">
                <a:solidFill>
                  <a:srgbClr val="7030A0"/>
                </a:solidFill>
                <a:latin typeface="Arial Black" panose="020B0A04020102020204" pitchFamily="34" charset="0"/>
              </a:rPr>
              <a:t>MAJORITY</a:t>
            </a:r>
            <a:r>
              <a:rPr lang="en-US" sz="2800" b="1" dirty="0"/>
              <a:t> of School Board Members</a:t>
            </a:r>
          </a:p>
          <a:p>
            <a:pPr marL="457200" indent="-457200">
              <a:buClr>
                <a:srgbClr val="C00000"/>
              </a:buClr>
              <a:buFont typeface="Arial" panose="020B0604020202020204" pitchFamily="34" charset="0"/>
              <a:buChar char="•"/>
            </a:pPr>
            <a:r>
              <a:rPr lang="en-US" sz="2800" b="1" dirty="0"/>
              <a:t>Consists of a </a:t>
            </a:r>
            <a:r>
              <a:rPr lang="en-US" sz="2800" b="1" dirty="0">
                <a:solidFill>
                  <a:srgbClr val="7030A0"/>
                </a:solidFill>
                <a:latin typeface="Arial Black" panose="020B0A04020102020204" pitchFamily="34" charset="0"/>
              </a:rPr>
              <a:t>MINORITY </a:t>
            </a:r>
            <a:r>
              <a:rPr lang="en-US" sz="2800" b="1" dirty="0"/>
              <a:t>of School Board Members</a:t>
            </a:r>
          </a:p>
          <a:p>
            <a:pPr marL="457200" indent="-457200">
              <a:buClr>
                <a:srgbClr val="C00000"/>
              </a:buClr>
              <a:buFont typeface="Arial" panose="020B0604020202020204" pitchFamily="34" charset="0"/>
              <a:buChar char="•"/>
            </a:pPr>
            <a:r>
              <a:rPr lang="en-US" sz="2800" b="1" dirty="0"/>
              <a:t>Consists of Individuals who are </a:t>
            </a:r>
            <a:r>
              <a:rPr lang="en-US" sz="2800" b="1" dirty="0">
                <a:solidFill>
                  <a:srgbClr val="7030A0"/>
                </a:solidFill>
                <a:latin typeface="Arial Black" panose="020B0A04020102020204" pitchFamily="34" charset="0"/>
              </a:rPr>
              <a:t>NOT</a:t>
            </a:r>
            <a:r>
              <a:rPr lang="en-US" sz="2800" b="1" dirty="0"/>
              <a:t> School Board Members</a:t>
            </a:r>
          </a:p>
          <a:p>
            <a:pPr marL="457200" indent="-457200">
              <a:buClr>
                <a:srgbClr val="C00000"/>
              </a:buClr>
              <a:buFont typeface="Arial" panose="020B0604020202020204" pitchFamily="34" charset="0"/>
              <a:buChar char="•"/>
            </a:pPr>
            <a:endParaRPr lang="en-US" sz="2800" b="1" dirty="0"/>
          </a:p>
          <a:p>
            <a:pPr>
              <a:buClr>
                <a:srgbClr val="C00000"/>
              </a:buClr>
            </a:pPr>
            <a:r>
              <a:rPr lang="en-US" sz="2800" b="1" dirty="0">
                <a:solidFill>
                  <a:srgbClr val="7030A0"/>
                </a:solidFill>
                <a:latin typeface="Arial Black" panose="020B0A04020102020204" pitchFamily="34" charset="0"/>
              </a:rPr>
              <a:t>In Other Words:</a:t>
            </a:r>
          </a:p>
          <a:p>
            <a:pPr>
              <a:buClr>
                <a:srgbClr val="C00000"/>
              </a:buClr>
            </a:pPr>
            <a:endParaRPr lang="en-US" sz="2800" b="1" dirty="0"/>
          </a:p>
          <a:p>
            <a:pPr>
              <a:buClr>
                <a:srgbClr val="C00000"/>
              </a:buClr>
            </a:pPr>
            <a:r>
              <a:rPr lang="en-US" sz="2800" b="1" dirty="0">
                <a:solidFill>
                  <a:srgbClr val="C00000"/>
                </a:solidFill>
                <a:latin typeface="Arial Black" panose="020B0A04020102020204" pitchFamily="34" charset="0"/>
              </a:rPr>
              <a:t>ALWAYS </a:t>
            </a:r>
            <a:r>
              <a:rPr lang="en-US" sz="2800" b="1" dirty="0">
                <a:solidFill>
                  <a:srgbClr val="7030A0"/>
                </a:solidFill>
                <a:latin typeface="Arial Black" panose="020B0A04020102020204" pitchFamily="34" charset="0"/>
              </a:rPr>
              <a:t>Notice a Committee Meeting and Take Minutes.</a:t>
            </a:r>
            <a:endParaRPr lang="en-US" sz="28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3906509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circle(in)">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fontScale="90000"/>
          </a:bodyPr>
          <a:lstStyle/>
          <a:p>
            <a:r>
              <a:rPr lang="en-US" dirty="0"/>
              <a:t>Executive Session, Board Committee, Special Meetings, Negotiations, Board Retreats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304800" y="2351314"/>
            <a:ext cx="6894286" cy="3825647"/>
          </a:xfrm>
        </p:spPr>
        <p:txBody>
          <a:bodyPr>
            <a:normAutofit fontScale="25000" lnSpcReduction="20000"/>
          </a:bodyPr>
          <a:lstStyle/>
          <a:p>
            <a:pPr algn="ctr"/>
            <a:r>
              <a:rPr lang="en-US" sz="9600" b="1" dirty="0">
                <a:latin typeface="Arial Black" panose="020B0A04020102020204" pitchFamily="34" charset="0"/>
              </a:rPr>
              <a:t>SPECIAL BOARD MEETINGS</a:t>
            </a:r>
          </a:p>
          <a:p>
            <a:pPr marL="457200" indent="-457200">
              <a:buFont typeface="Arial" panose="020B0604020202020204" pitchFamily="34" charset="0"/>
              <a:buChar char="•"/>
            </a:pPr>
            <a:r>
              <a:rPr lang="en-US" sz="6400" dirty="0">
                <a:latin typeface="Arial" panose="020B0604020202020204" pitchFamily="34" charset="0"/>
                <a:cs typeface="Arial" panose="020B0604020202020204" pitchFamily="34" charset="0"/>
              </a:rPr>
              <a:t>Scheduled </a:t>
            </a:r>
            <a:r>
              <a:rPr lang="en-US" sz="6400" dirty="0">
                <a:solidFill>
                  <a:srgbClr val="0000FF"/>
                </a:solidFill>
                <a:latin typeface="Arial Black" panose="020B0A04020102020204" pitchFamily="34" charset="0"/>
                <a:cs typeface="Arial" panose="020B0604020202020204" pitchFamily="34" charset="0"/>
              </a:rPr>
              <a:t>Outside of the Regular Board Meeting Schedule</a:t>
            </a:r>
          </a:p>
          <a:p>
            <a:pPr marL="914400" lvl="1" indent="-452438">
              <a:spcBef>
                <a:spcPts val="0"/>
              </a:spcBef>
            </a:pPr>
            <a:r>
              <a:rPr lang="en-US" sz="6200" dirty="0">
                <a:latin typeface="Arial" panose="020B0604020202020204" pitchFamily="34" charset="0"/>
                <a:cs typeface="Arial" panose="020B0604020202020204" pitchFamily="34" charset="0"/>
              </a:rPr>
              <a:t>Usually for an Urgent Need (Negotiations, Teacher Resignation, Expulsion/Suspension Hearing, Meeting with Legal Counsel, Etc.)</a:t>
            </a:r>
          </a:p>
          <a:p>
            <a:pPr marL="457200" indent="-457200">
              <a:spcAft>
                <a:spcPts val="600"/>
              </a:spcAft>
              <a:buFont typeface="Arial" panose="020B0604020202020204" pitchFamily="34" charset="0"/>
              <a:buChar char="•"/>
            </a:pPr>
            <a:r>
              <a:rPr lang="en-US" sz="6400" dirty="0">
                <a:latin typeface="Arial" panose="020B0604020202020204" pitchFamily="34" charset="0"/>
                <a:cs typeface="Arial" panose="020B0604020202020204" pitchFamily="34" charset="0"/>
              </a:rPr>
              <a:t>All Open Meeting Notice Requirements Apply</a:t>
            </a:r>
          </a:p>
          <a:p>
            <a:pPr marL="457200" indent="-457200">
              <a:spcAft>
                <a:spcPts val="600"/>
              </a:spcAft>
              <a:buFont typeface="Arial" panose="020B0604020202020204" pitchFamily="34" charset="0"/>
              <a:buChar char="•"/>
            </a:pPr>
            <a:r>
              <a:rPr lang="en-US" sz="6400" b="1" dirty="0">
                <a:solidFill>
                  <a:srgbClr val="C00000"/>
                </a:solidFill>
                <a:latin typeface="Arial Black" panose="020B0A04020102020204" pitchFamily="34" charset="0"/>
                <a:cs typeface="Arial" panose="020B0604020202020204" pitchFamily="34" charset="0"/>
              </a:rPr>
              <a:t>EXCEPTION:  </a:t>
            </a:r>
            <a:r>
              <a:rPr lang="en-US" sz="6400" dirty="0">
                <a:solidFill>
                  <a:srgbClr val="0000FF"/>
                </a:solidFill>
                <a:latin typeface="Arial Black" panose="020B0A04020102020204" pitchFamily="34" charset="0"/>
                <a:cs typeface="Arial" panose="020B0604020202020204" pitchFamily="34" charset="0"/>
              </a:rPr>
              <a:t>Only</a:t>
            </a:r>
            <a:r>
              <a:rPr lang="en-US" sz="6400" dirty="0">
                <a:latin typeface="Arial" panose="020B0604020202020204" pitchFamily="34" charset="0"/>
                <a:cs typeface="Arial" panose="020B0604020202020204" pitchFamily="34" charset="0"/>
              </a:rPr>
              <a:t> the </a:t>
            </a:r>
            <a:r>
              <a:rPr lang="en-US" sz="6400" dirty="0">
                <a:solidFill>
                  <a:srgbClr val="C00000"/>
                </a:solidFill>
                <a:latin typeface="Arial Black" panose="020B0A04020102020204" pitchFamily="34" charset="0"/>
                <a:cs typeface="Arial" panose="020B0604020202020204" pitchFamily="34" charset="0"/>
              </a:rPr>
              <a:t>Agenda Items </a:t>
            </a:r>
            <a:r>
              <a:rPr lang="en-US" sz="6400" dirty="0">
                <a:latin typeface="Arial" panose="020B0604020202020204" pitchFamily="34" charset="0"/>
                <a:cs typeface="Arial" panose="020B0604020202020204" pitchFamily="34" charset="0"/>
              </a:rPr>
              <a:t>Can be </a:t>
            </a:r>
            <a:r>
              <a:rPr lang="en-US" sz="6400" b="1" dirty="0">
                <a:solidFill>
                  <a:srgbClr val="7030A0"/>
                </a:solidFill>
                <a:latin typeface="Arial" panose="020B0604020202020204" pitchFamily="34" charset="0"/>
                <a:cs typeface="Arial" panose="020B0604020202020204" pitchFamily="34" charset="0"/>
              </a:rPr>
              <a:t>Discussed</a:t>
            </a:r>
            <a:r>
              <a:rPr lang="en-US" sz="6400" dirty="0">
                <a:latin typeface="Arial" panose="020B0604020202020204" pitchFamily="34" charset="0"/>
                <a:cs typeface="Arial" panose="020B0604020202020204" pitchFamily="34" charset="0"/>
              </a:rPr>
              <a:t> </a:t>
            </a:r>
            <a:r>
              <a:rPr lang="en-US" sz="6400" u="sng" dirty="0">
                <a:solidFill>
                  <a:srgbClr val="C00000"/>
                </a:solidFill>
                <a:latin typeface="Arial Black" panose="020B0A04020102020204" pitchFamily="34" charset="0"/>
                <a:cs typeface="Arial" panose="020B0604020202020204" pitchFamily="34" charset="0"/>
              </a:rPr>
              <a:t>AND NO NEW AGENDA ITEMS CAN BE ADDED</a:t>
            </a:r>
            <a:r>
              <a:rPr lang="en-US" sz="6400" dirty="0">
                <a:solidFill>
                  <a:schemeClr val="tx1"/>
                </a:solidFill>
                <a:latin typeface="Arial" panose="020B0604020202020204" pitchFamily="34" charset="0"/>
                <a:cs typeface="Arial" panose="020B0604020202020204" pitchFamily="34" charset="0"/>
              </a:rPr>
              <a:t>.</a:t>
            </a:r>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36</a:t>
            </a:fld>
            <a:endParaRPr lang="en-US" dirty="0"/>
          </a:p>
        </p:txBody>
      </p:sp>
    </p:spTree>
    <p:extLst>
      <p:ext uri="{BB962C8B-B14F-4D97-AF65-F5344CB8AC3E}">
        <p14:creationId xmlns:p14="http://schemas.microsoft.com/office/powerpoint/2010/main" val="679864524"/>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fontScale="90000"/>
          </a:bodyPr>
          <a:lstStyle/>
          <a:p>
            <a:r>
              <a:rPr lang="en-US" dirty="0"/>
              <a:t>Executive Session, Board Committee, Special Meetings, Negotiations, Board Retreats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304800" y="2351314"/>
            <a:ext cx="6894286" cy="4266302"/>
          </a:xfrm>
        </p:spPr>
        <p:txBody>
          <a:bodyPr>
            <a:normAutofit fontScale="92500"/>
          </a:bodyPr>
          <a:lstStyle/>
          <a:p>
            <a:pPr algn="ctr"/>
            <a:r>
              <a:rPr lang="en-US" sz="2600" b="1" dirty="0">
                <a:latin typeface="Arial Black" panose="020B0A04020102020204" pitchFamily="34" charset="0"/>
              </a:rPr>
              <a:t>BOARD RETREATS</a:t>
            </a:r>
          </a:p>
          <a:p>
            <a:r>
              <a:rPr lang="en-US" b="1" dirty="0"/>
              <a:t>The Board may meet in Work Sessions </a:t>
            </a:r>
            <a:r>
              <a:rPr lang="en-US" b="1" dirty="0">
                <a:solidFill>
                  <a:srgbClr val="7030A0"/>
                </a:solidFill>
              </a:rPr>
              <a:t>(Retreats) </a:t>
            </a:r>
            <a:r>
              <a:rPr lang="en-US" b="1" dirty="0"/>
              <a:t>at a Time and Place conducive to in-depth discussion of </a:t>
            </a:r>
            <a:r>
              <a:rPr lang="en-US" b="1" dirty="0">
                <a:solidFill>
                  <a:srgbClr val="7030A0"/>
                </a:solidFill>
              </a:rPr>
              <a:t>Policies and Goals of the District.  </a:t>
            </a:r>
          </a:p>
          <a:p>
            <a:r>
              <a:rPr lang="en-US" b="1" dirty="0"/>
              <a:t>These Retreats shall be </a:t>
            </a:r>
            <a:r>
              <a:rPr lang="en-US" b="1" dirty="0">
                <a:solidFill>
                  <a:srgbClr val="C00000"/>
                </a:solidFill>
              </a:rPr>
              <a:t>Open to the Public and subject to the Same Notice Requirements</a:t>
            </a:r>
            <a:r>
              <a:rPr lang="en-US" b="1" dirty="0"/>
              <a:t> as any other Board Meeting.</a:t>
            </a:r>
          </a:p>
          <a:p>
            <a:r>
              <a:rPr lang="en-US" b="1" dirty="0"/>
              <a:t>Check your district’s policy (</a:t>
            </a:r>
            <a:r>
              <a:rPr lang="en-US" b="1" i="1" dirty="0"/>
              <a:t>BC, Meetings of the Board</a:t>
            </a:r>
            <a:r>
              <a:rPr lang="en-US" b="1" dirty="0"/>
              <a:t>) to see if any official action can be taken by your Board at a Retreat.</a:t>
            </a:r>
          </a:p>
          <a:p>
            <a:r>
              <a:rPr lang="en-US" b="1" dirty="0">
                <a:solidFill>
                  <a:srgbClr val="0000FF"/>
                </a:solidFill>
              </a:rPr>
              <a:t>Do you think it would be a good idea to have a Board Retreat 90 miles outside of the District?  </a:t>
            </a:r>
          </a:p>
          <a:p>
            <a:endParaRPr lang="en-US" b="1" dirty="0"/>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37</a:t>
            </a:fld>
            <a:endParaRPr lang="en-US" dirty="0"/>
          </a:p>
        </p:txBody>
      </p:sp>
    </p:spTree>
    <p:extLst>
      <p:ext uri="{BB962C8B-B14F-4D97-AF65-F5344CB8AC3E}">
        <p14:creationId xmlns:p14="http://schemas.microsoft.com/office/powerpoint/2010/main" val="278083179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38</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092881"/>
          </a:xfrm>
          <a:prstGeom prst="rect">
            <a:avLst/>
          </a:prstGeom>
          <a:noFill/>
        </p:spPr>
        <p:txBody>
          <a:bodyPr wrap="square" rtlCol="0">
            <a:spAutoFit/>
          </a:bodyPr>
          <a:lstStyle/>
          <a:p>
            <a:pPr marL="514350" indent="-514350">
              <a:buFont typeface="+mj-lt"/>
              <a:buAutoNum type="arabicPeriod" startAt="2"/>
            </a:pPr>
            <a:r>
              <a:rPr lang="en-US" sz="2800" dirty="0">
                <a:solidFill>
                  <a:schemeClr val="bg1"/>
                </a:solidFill>
                <a:latin typeface="+mj-lt"/>
              </a:rPr>
              <a:t>Hold ALL the Books and Records of the District and Deliver them to the Business Manager Successor in Office.</a:t>
            </a:r>
          </a:p>
          <a:p>
            <a:endParaRPr lang="en-US" dirty="0"/>
          </a:p>
        </p:txBody>
      </p:sp>
    </p:spTree>
    <p:extLst>
      <p:ext uri="{BB962C8B-B14F-4D97-AF65-F5344CB8AC3E}">
        <p14:creationId xmlns:p14="http://schemas.microsoft.com/office/powerpoint/2010/main" val="1739932427"/>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a:bodyPr>
          <a:lstStyle/>
          <a:p>
            <a:r>
              <a:rPr lang="en-US" sz="3200" b="1" dirty="0">
                <a:solidFill>
                  <a:schemeClr val="tx1"/>
                </a:solidFill>
                <a:latin typeface="Arial Black" panose="020B0A04020102020204" pitchFamily="34" charset="0"/>
              </a:rPr>
              <a:t>Record Retention</a:t>
            </a:r>
          </a:p>
          <a:p>
            <a:r>
              <a:rPr lang="en-US" b="1" dirty="0"/>
              <a:t>You could need a </a:t>
            </a:r>
            <a:r>
              <a:rPr lang="en-US" b="1" dirty="0">
                <a:solidFill>
                  <a:srgbClr val="7030A0"/>
                </a:solidFill>
              </a:rPr>
              <a:t>“Record” </a:t>
            </a:r>
            <a:r>
              <a:rPr lang="en-US" b="1" dirty="0"/>
              <a:t>or </a:t>
            </a:r>
            <a:r>
              <a:rPr lang="en-US" b="1" dirty="0">
                <a:solidFill>
                  <a:srgbClr val="7030A0"/>
                </a:solidFill>
              </a:rPr>
              <a:t>“Litigation Hold” </a:t>
            </a:r>
            <a:r>
              <a:rPr lang="en-US" b="1" dirty="0"/>
              <a:t>for certain files.</a:t>
            </a:r>
          </a:p>
          <a:p>
            <a:r>
              <a:rPr lang="en-US" b="1" dirty="0"/>
              <a:t>A </a:t>
            </a:r>
            <a:r>
              <a:rPr lang="en-US" b="1" dirty="0">
                <a:solidFill>
                  <a:srgbClr val="C00000"/>
                </a:solidFill>
              </a:rPr>
              <a:t>“Records Hold” </a:t>
            </a:r>
            <a:r>
              <a:rPr lang="en-US" b="1" dirty="0"/>
              <a:t>should be placed on documents </a:t>
            </a:r>
            <a:r>
              <a:rPr lang="en-US" b="1" dirty="0">
                <a:solidFill>
                  <a:srgbClr val="C00000"/>
                </a:solidFill>
              </a:rPr>
              <a:t>(Including Electronic Documents such as Email) </a:t>
            </a:r>
            <a:r>
              <a:rPr lang="en-US" b="1" dirty="0"/>
              <a:t>when there is a need to retain a document for purposes such as, but not limited to:</a:t>
            </a:r>
          </a:p>
          <a:p>
            <a:pPr marL="342900" indent="-342900">
              <a:buClr>
                <a:srgbClr val="C00000"/>
              </a:buClr>
              <a:buFont typeface="Arial" panose="020B0604020202020204" pitchFamily="34" charset="0"/>
              <a:buChar char="•"/>
            </a:pPr>
            <a:r>
              <a:rPr lang="en-US" b="1" dirty="0"/>
              <a:t>Complying with an Open Records Request, or to</a:t>
            </a:r>
          </a:p>
          <a:p>
            <a:pPr marL="342900" indent="-342900">
              <a:buClr>
                <a:srgbClr val="C00000"/>
              </a:buClr>
              <a:buFont typeface="Arial" panose="020B0604020202020204" pitchFamily="34" charset="0"/>
              <a:buChar char="•"/>
            </a:pPr>
            <a:r>
              <a:rPr lang="en-US" b="1" dirty="0"/>
              <a:t>Prepare for foreseeable Litigations </a:t>
            </a:r>
            <a:r>
              <a:rPr lang="en-US" b="1" dirty="0">
                <a:solidFill>
                  <a:srgbClr val="C00000"/>
                </a:solidFill>
              </a:rPr>
              <a:t>(Litigation Hold)</a:t>
            </a:r>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39</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569660"/>
          </a:xfrm>
          <a:prstGeom prst="rect">
            <a:avLst/>
          </a:prstGeom>
          <a:noFill/>
        </p:spPr>
        <p:txBody>
          <a:bodyPr wrap="square" rtlCol="0">
            <a:spAutoFit/>
          </a:bodyPr>
          <a:lstStyle/>
          <a:p>
            <a:r>
              <a:rPr lang="en-US" sz="3200" dirty="0">
                <a:solidFill>
                  <a:schemeClr val="bg1"/>
                </a:solidFill>
                <a:latin typeface="+mj-lt"/>
              </a:rPr>
              <a:t>Hold ALL the Books and Records of the District and Deliver them to the Business Manager Successor in Office.</a:t>
            </a:r>
          </a:p>
        </p:txBody>
      </p:sp>
    </p:spTree>
    <p:extLst>
      <p:ext uri="{BB962C8B-B14F-4D97-AF65-F5344CB8AC3E}">
        <p14:creationId xmlns:p14="http://schemas.microsoft.com/office/powerpoint/2010/main" val="35787321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794177"/>
            <a:ext cx="10711543" cy="3382786"/>
          </a:xfrm>
        </p:spPr>
        <p:txBody>
          <a:bodyPr>
            <a:normAutofit lnSpcReduction="10000"/>
          </a:bodyPr>
          <a:lstStyle/>
          <a:p>
            <a:r>
              <a:rPr lang="en-US" sz="3200" b="1" dirty="0">
                <a:latin typeface="Arial Black" panose="020B0A04020102020204" pitchFamily="34" charset="0"/>
              </a:rPr>
              <a:t>You Report to AND Work for:</a:t>
            </a:r>
          </a:p>
          <a:p>
            <a:pPr algn="ctr"/>
            <a:r>
              <a:rPr lang="en-US" sz="4000" b="1" dirty="0">
                <a:solidFill>
                  <a:srgbClr val="7030A0"/>
                </a:solidFill>
                <a:latin typeface="Arial Black" panose="020B0A04020102020204" pitchFamily="34" charset="0"/>
              </a:rPr>
              <a:t>THE SCHOOL BOARD!!</a:t>
            </a:r>
          </a:p>
          <a:p>
            <a:endParaRPr lang="en-US" sz="3200" b="1" dirty="0"/>
          </a:p>
          <a:p>
            <a:r>
              <a:rPr lang="en-US" sz="3200" b="1" dirty="0">
                <a:solidFill>
                  <a:srgbClr val="FF0000"/>
                </a:solidFill>
                <a:latin typeface="Arial Black" panose="020B0A04020102020204" pitchFamily="34" charset="0"/>
              </a:rPr>
              <a:t>FARGO</a:t>
            </a:r>
            <a:r>
              <a:rPr lang="en-US" sz="3200" b="1" dirty="0">
                <a:latin typeface="Arial Black" panose="020B0A04020102020204" pitchFamily="34" charset="0"/>
              </a:rPr>
              <a:t> is the </a:t>
            </a:r>
            <a:r>
              <a:rPr lang="en-US" sz="3200" b="1" u="sng" dirty="0">
                <a:solidFill>
                  <a:srgbClr val="FF0000"/>
                </a:solidFill>
                <a:latin typeface="Arial Black" panose="020B0A04020102020204" pitchFamily="34" charset="0"/>
              </a:rPr>
              <a:t>ONLY</a:t>
            </a:r>
            <a:r>
              <a:rPr lang="en-US" sz="3200" b="1" dirty="0">
                <a:latin typeface="Arial Black" panose="020B0A04020102020204" pitchFamily="34" charset="0"/>
              </a:rPr>
              <a:t> ND School District with a Board of Education!</a:t>
            </a:r>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a:t>
            </a:fld>
            <a:endParaRPr lang="en-US" dirty="0"/>
          </a:p>
        </p:txBody>
      </p:sp>
      <p:pic>
        <p:nvPicPr>
          <p:cNvPr id="11" name="Picture 10">
            <a:extLst>
              <a:ext uri="{FF2B5EF4-FFF2-40B4-BE49-F238E27FC236}">
                <a16:creationId xmlns:a16="http://schemas.microsoft.com/office/drawing/2014/main" id="{378F39C0-BA8B-45F2-8DE9-952D97803E35}"/>
              </a:ext>
            </a:extLst>
          </p:cNvPr>
          <p:cNvPicPr>
            <a:picLocks noChangeAspect="1"/>
          </p:cNvPicPr>
          <p:nvPr/>
        </p:nvPicPr>
        <p:blipFill>
          <a:blip r:embed="rId2"/>
          <a:stretch>
            <a:fillRect/>
          </a:stretch>
        </p:blipFill>
        <p:spPr>
          <a:xfrm>
            <a:off x="9645650" y="235857"/>
            <a:ext cx="1849664" cy="1849664"/>
          </a:xfrm>
          <a:prstGeom prst="rect">
            <a:avLst/>
          </a:prstGeom>
        </p:spPr>
      </p:pic>
    </p:spTree>
    <p:extLst>
      <p:ext uri="{BB962C8B-B14F-4D97-AF65-F5344CB8AC3E}">
        <p14:creationId xmlns:p14="http://schemas.microsoft.com/office/powerpoint/2010/main" val="1594083427"/>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49943" y="2286075"/>
            <a:ext cx="11190514" cy="3796620"/>
          </a:xfrm>
        </p:spPr>
        <p:txBody>
          <a:bodyPr>
            <a:normAutofit fontScale="92500" lnSpcReduction="20000"/>
          </a:bodyPr>
          <a:lstStyle/>
          <a:p>
            <a:pPr marL="457200" indent="-457200">
              <a:buClrTx/>
              <a:buFont typeface="+mj-lt"/>
              <a:buAutoNum type="arabicPeriod"/>
            </a:pPr>
            <a:r>
              <a:rPr lang="en-US" b="1" dirty="0"/>
              <a:t>A Formal Complaint, Subpoena, or Notification of a Lawsuit is Received</a:t>
            </a:r>
          </a:p>
          <a:p>
            <a:pPr marL="457200" indent="-457200">
              <a:buClrTx/>
              <a:buFont typeface="+mj-lt"/>
              <a:buAutoNum type="arabicPeriod"/>
            </a:pPr>
            <a:r>
              <a:rPr lang="en-US" b="1" dirty="0"/>
              <a:t>Litigation is Threatened</a:t>
            </a:r>
          </a:p>
          <a:p>
            <a:pPr marL="457200" indent="-457200">
              <a:buClrTx/>
              <a:buFont typeface="+mj-lt"/>
              <a:buAutoNum type="arabicPeriod"/>
            </a:pPr>
            <a:r>
              <a:rPr lang="en-US" b="1" dirty="0"/>
              <a:t>A Regulatory or Governmental Body (e.g., Office of Civil Rights (OCR), Dept. of Justice, Dept. of Labor) begin an Investigation</a:t>
            </a:r>
          </a:p>
          <a:p>
            <a:pPr marL="457200" indent="-457200">
              <a:buClrTx/>
              <a:buFont typeface="+mj-lt"/>
              <a:buAutoNum type="arabicPeriod"/>
            </a:pPr>
            <a:r>
              <a:rPr lang="en-US" b="1" dirty="0"/>
              <a:t>An Attorney requests facts or documents related to an Incident or Dispute </a:t>
            </a:r>
          </a:p>
          <a:p>
            <a:pPr marL="457200" indent="-457200">
              <a:buClrTx/>
              <a:buFont typeface="+mj-lt"/>
              <a:buAutoNum type="arabicPeriod"/>
            </a:pPr>
            <a:r>
              <a:rPr lang="en-US" b="1" dirty="0"/>
              <a:t>An Injury</a:t>
            </a:r>
          </a:p>
          <a:p>
            <a:pPr marL="457200" indent="-457200">
              <a:buClrTx/>
              <a:buFont typeface="+mj-lt"/>
              <a:buAutoNum type="arabicPeriod"/>
            </a:pPr>
            <a:r>
              <a:rPr lang="en-US" b="1" dirty="0"/>
              <a:t>An Open Records Request is made</a:t>
            </a:r>
          </a:p>
          <a:p>
            <a:pPr marL="457200" indent="-457200">
              <a:buClrTx/>
              <a:buFont typeface="+mj-lt"/>
              <a:buAutoNum type="arabicPeriod"/>
            </a:pPr>
            <a:r>
              <a:rPr lang="en-US" b="1" dirty="0"/>
              <a:t>An Employee or Student/Parent requests access to their records</a:t>
            </a:r>
          </a:p>
          <a:p>
            <a:pPr>
              <a:buClrTx/>
            </a:pPr>
            <a:r>
              <a:rPr lang="en-US" b="1" i="1" dirty="0">
                <a:solidFill>
                  <a:srgbClr val="C00000"/>
                </a:solidFill>
              </a:rPr>
              <a:t>Consult the District’s Attorney for Retention Recommendations on items retained under a Litigation Hold.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077218"/>
          </a:xfrm>
          <a:prstGeom prst="rect">
            <a:avLst/>
          </a:prstGeom>
          <a:noFill/>
        </p:spPr>
        <p:txBody>
          <a:bodyPr wrap="square" rtlCol="0">
            <a:spAutoFit/>
          </a:bodyPr>
          <a:lstStyle/>
          <a:p>
            <a:r>
              <a:rPr lang="en-US" sz="3200" dirty="0">
                <a:solidFill>
                  <a:schemeClr val="bg1"/>
                </a:solidFill>
                <a:latin typeface="+mj-lt"/>
              </a:rPr>
              <a:t>What are the indicators that a Record Hold or Litigation Hold Should be Placed on Documents?</a:t>
            </a:r>
          </a:p>
        </p:txBody>
      </p:sp>
    </p:spTree>
    <p:extLst>
      <p:ext uri="{BB962C8B-B14F-4D97-AF65-F5344CB8AC3E}">
        <p14:creationId xmlns:p14="http://schemas.microsoft.com/office/powerpoint/2010/main" val="987607006"/>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41</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2523768"/>
          </a:xfrm>
          <a:prstGeom prst="rect">
            <a:avLst/>
          </a:prstGeom>
          <a:noFill/>
        </p:spPr>
        <p:txBody>
          <a:bodyPr wrap="square" rtlCol="0">
            <a:spAutoFit/>
          </a:bodyPr>
          <a:lstStyle/>
          <a:p>
            <a:pPr marL="514350" indent="-514350">
              <a:buFont typeface="+mj-lt"/>
              <a:buAutoNum type="arabicPeriod" startAt="3"/>
            </a:pPr>
            <a:r>
              <a:rPr lang="en-US" sz="2800" dirty="0">
                <a:solidFill>
                  <a:schemeClr val="bg1"/>
                </a:solidFill>
                <a:latin typeface="+mj-lt"/>
              </a:rPr>
              <a:t>Prepare and Submit an Annual Report to the Board and to the County Superintendent of Schools (or County Auditor).</a:t>
            </a:r>
          </a:p>
          <a:p>
            <a:endParaRPr lang="en-US" dirty="0"/>
          </a:p>
        </p:txBody>
      </p:sp>
    </p:spTree>
    <p:extLst>
      <p:ext uri="{BB962C8B-B14F-4D97-AF65-F5344CB8AC3E}">
        <p14:creationId xmlns:p14="http://schemas.microsoft.com/office/powerpoint/2010/main" val="501036823"/>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a:bodyPr>
          <a:lstStyle/>
          <a:p>
            <a:pPr marL="457200" indent="-457200">
              <a:buClr>
                <a:srgbClr val="C00000"/>
              </a:buClr>
              <a:buFont typeface="Arial" panose="020B0604020202020204" pitchFamily="34" charset="0"/>
              <a:buChar char="•"/>
            </a:pPr>
            <a:r>
              <a:rPr lang="en-US" sz="3200" b="1" dirty="0">
                <a:solidFill>
                  <a:schemeClr val="tx1"/>
                </a:solidFill>
                <a:latin typeface="Arial Black" panose="020B0A04020102020204" pitchFamily="34" charset="0"/>
              </a:rPr>
              <a:t>Annual Financial Report</a:t>
            </a:r>
          </a:p>
          <a:p>
            <a:pPr marL="457200" indent="-457200">
              <a:buClr>
                <a:srgbClr val="C00000"/>
              </a:buClr>
              <a:buFont typeface="Arial" panose="020B0604020202020204" pitchFamily="34" charset="0"/>
              <a:buChar char="•"/>
            </a:pPr>
            <a:r>
              <a:rPr lang="en-US" sz="3200" b="1" dirty="0">
                <a:solidFill>
                  <a:schemeClr val="tx1"/>
                </a:solidFill>
                <a:latin typeface="Arial Black" panose="020B0A04020102020204" pitchFamily="34" charset="0"/>
              </a:rPr>
              <a:t>Annual Report for Publication</a:t>
            </a:r>
          </a:p>
          <a:p>
            <a:pPr marL="457200" indent="-457200">
              <a:buClr>
                <a:srgbClr val="C00000"/>
              </a:buClr>
              <a:buFont typeface="Arial" panose="020B0604020202020204" pitchFamily="34" charset="0"/>
              <a:buChar char="•"/>
            </a:pPr>
            <a:endParaRPr lang="en-US" sz="3200" b="1" dirty="0">
              <a:solidFill>
                <a:schemeClr val="tx1"/>
              </a:solidFill>
              <a:latin typeface="Arial Black" panose="020B0A04020102020204" pitchFamily="34" charset="0"/>
            </a:endParaRPr>
          </a:p>
          <a:p>
            <a:pPr>
              <a:buClr>
                <a:srgbClr val="C00000"/>
              </a:buClr>
            </a:pPr>
            <a:r>
              <a:rPr lang="en-US" sz="2800" b="1" i="1" dirty="0">
                <a:solidFill>
                  <a:srgbClr val="C00000"/>
                </a:solidFill>
                <a:latin typeface="Arial Black" panose="020B0A04020102020204" pitchFamily="34" charset="0"/>
              </a:rPr>
              <a:t>Ideally, have your Auditor Perform the Audit </a:t>
            </a:r>
            <a:r>
              <a:rPr lang="en-US" sz="2800" b="1" i="1" dirty="0">
                <a:solidFill>
                  <a:srgbClr val="7030A0"/>
                </a:solidFill>
                <a:latin typeface="Arial Black" panose="020B0A04020102020204" pitchFamily="34" charset="0"/>
              </a:rPr>
              <a:t>BEFORE </a:t>
            </a:r>
            <a:r>
              <a:rPr lang="en-US" sz="2800" b="1" i="1" dirty="0">
                <a:solidFill>
                  <a:srgbClr val="C00000"/>
                </a:solidFill>
                <a:latin typeface="Arial Black" panose="020B0A04020102020204" pitchFamily="34" charset="0"/>
              </a:rPr>
              <a:t>the Reports are Presented to the Board so can be Approved.</a:t>
            </a:r>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342059"/>
            <a:ext cx="11306628" cy="1569660"/>
          </a:xfrm>
          <a:prstGeom prst="rect">
            <a:avLst/>
          </a:prstGeom>
          <a:noFill/>
        </p:spPr>
        <p:txBody>
          <a:bodyPr wrap="square" rtlCol="0">
            <a:spAutoFit/>
          </a:bodyPr>
          <a:lstStyle/>
          <a:p>
            <a:r>
              <a:rPr lang="en-US" sz="3200" dirty="0">
                <a:solidFill>
                  <a:schemeClr val="bg1"/>
                </a:solidFill>
                <a:latin typeface="+mj-lt"/>
              </a:rPr>
              <a:t>Prepare and Submit an Annual Report to the Board and to the County Superintendent of Schools (or County Auditor)</a:t>
            </a:r>
          </a:p>
        </p:txBody>
      </p:sp>
    </p:spTree>
    <p:extLst>
      <p:ext uri="{BB962C8B-B14F-4D97-AF65-F5344CB8AC3E}">
        <p14:creationId xmlns:p14="http://schemas.microsoft.com/office/powerpoint/2010/main" val="3562274566"/>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9464063" cy="3796620"/>
          </a:xfrm>
        </p:spPr>
        <p:txBody>
          <a:bodyPr>
            <a:normAutofit/>
          </a:bodyPr>
          <a:lstStyle/>
          <a:p>
            <a:r>
              <a:rPr lang="en-US" sz="2800" b="1" dirty="0"/>
              <a:t>The State Auditor </a:t>
            </a:r>
            <a:r>
              <a:rPr lang="en-US" sz="2800" b="1" dirty="0">
                <a:solidFill>
                  <a:srgbClr val="C00000"/>
                </a:solidFill>
                <a:latin typeface="Arial Black" panose="020B0A04020102020204" pitchFamily="34" charset="0"/>
              </a:rPr>
              <a:t>MUST</a:t>
            </a:r>
            <a:r>
              <a:rPr lang="en-US" sz="2800" b="1" dirty="0"/>
              <a:t> Audit a School District Every </a:t>
            </a:r>
            <a:r>
              <a:rPr lang="en-US" sz="2800" b="1" dirty="0">
                <a:solidFill>
                  <a:srgbClr val="C00000"/>
                </a:solidFill>
                <a:latin typeface="Arial Black" panose="020B0A04020102020204" pitchFamily="34" charset="0"/>
              </a:rPr>
              <a:t>Two Years </a:t>
            </a:r>
            <a:r>
              <a:rPr lang="en-US" sz="2800" b="1" dirty="0"/>
              <a:t>by law.</a:t>
            </a:r>
          </a:p>
          <a:p>
            <a:endParaRPr lang="en-US" sz="2800" b="1" dirty="0"/>
          </a:p>
          <a:p>
            <a:r>
              <a:rPr lang="en-US" sz="2800" b="1" dirty="0"/>
              <a:t>To Protect the District, </a:t>
            </a:r>
            <a:r>
              <a:rPr lang="en-US" sz="2800" b="1" dirty="0">
                <a:solidFill>
                  <a:srgbClr val="7030A0"/>
                </a:solidFill>
                <a:latin typeface="Arial Black" panose="020B0A04020102020204" pitchFamily="34" charset="0"/>
              </a:rPr>
              <a:t>AND YOURSELF</a:t>
            </a:r>
            <a:r>
              <a:rPr lang="en-US" sz="2800" b="1" dirty="0"/>
              <a:t>, have an Audit Performed </a:t>
            </a:r>
            <a:r>
              <a:rPr lang="en-US" sz="2800" b="1" dirty="0">
                <a:solidFill>
                  <a:srgbClr val="7030A0"/>
                </a:solidFill>
                <a:latin typeface="Arial Black" panose="020B0A04020102020204" pitchFamily="34" charset="0"/>
              </a:rPr>
              <a:t>EVERY YEAR</a:t>
            </a:r>
            <a:r>
              <a:rPr lang="en-US" sz="2800" b="1" dirty="0"/>
              <a:t>.</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408046"/>
            <a:ext cx="11306628" cy="1077218"/>
          </a:xfrm>
          <a:prstGeom prst="rect">
            <a:avLst/>
          </a:prstGeom>
          <a:noFill/>
        </p:spPr>
        <p:txBody>
          <a:bodyPr wrap="square" rtlCol="0">
            <a:spAutoFit/>
          </a:bodyPr>
          <a:lstStyle/>
          <a:p>
            <a:r>
              <a:rPr lang="en-US" sz="3200" dirty="0">
                <a:solidFill>
                  <a:schemeClr val="bg1"/>
                </a:solidFill>
                <a:latin typeface="+mj-lt"/>
              </a:rPr>
              <a:t>How Often should the District have an Audit Performed?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329179" cy="276999"/>
          </a:xfrm>
          <a:prstGeom prst="rect">
            <a:avLst/>
          </a:prstGeom>
          <a:solidFill>
            <a:srgbClr val="FFFF00"/>
          </a:solidFill>
        </p:spPr>
        <p:txBody>
          <a:bodyPr wrap="square" rtlCol="0">
            <a:spAutoFit/>
          </a:bodyPr>
          <a:lstStyle/>
          <a:p>
            <a:r>
              <a:rPr lang="en-US" sz="1200" dirty="0"/>
              <a:t>NDCC 54-10-14</a:t>
            </a:r>
          </a:p>
        </p:txBody>
      </p:sp>
    </p:spTree>
    <p:extLst>
      <p:ext uri="{BB962C8B-B14F-4D97-AF65-F5344CB8AC3E}">
        <p14:creationId xmlns:p14="http://schemas.microsoft.com/office/powerpoint/2010/main" val="2938923581"/>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9464063" cy="3796620"/>
          </a:xfrm>
        </p:spPr>
        <p:txBody>
          <a:bodyPr>
            <a:normAutofit/>
          </a:bodyPr>
          <a:lstStyle/>
          <a:p>
            <a:pPr marL="457200" indent="-457200">
              <a:buClr>
                <a:srgbClr val="C00000"/>
              </a:buClr>
              <a:buFont typeface="Arial" panose="020B0604020202020204" pitchFamily="34" charset="0"/>
              <a:buChar char="•"/>
            </a:pPr>
            <a:r>
              <a:rPr lang="en-US" sz="2800" b="1" dirty="0"/>
              <a:t>Should I do Anything Differently?</a:t>
            </a:r>
          </a:p>
          <a:p>
            <a:pPr marL="457200" indent="-457200">
              <a:buClr>
                <a:srgbClr val="C00000"/>
              </a:buClr>
              <a:buFont typeface="Arial" panose="020B0604020202020204" pitchFamily="34" charset="0"/>
              <a:buChar char="•"/>
            </a:pPr>
            <a:r>
              <a:rPr lang="en-US" sz="2800" b="1" dirty="0"/>
              <a:t>What Changes could I make so your job is Easier?</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408046"/>
            <a:ext cx="11306628" cy="1077218"/>
          </a:xfrm>
          <a:prstGeom prst="rect">
            <a:avLst/>
          </a:prstGeom>
          <a:noFill/>
        </p:spPr>
        <p:txBody>
          <a:bodyPr wrap="square" rtlCol="0">
            <a:spAutoFit/>
          </a:bodyPr>
          <a:lstStyle/>
          <a:p>
            <a:r>
              <a:rPr lang="en-US" sz="3200" dirty="0">
                <a:solidFill>
                  <a:schemeClr val="bg1"/>
                </a:solidFill>
                <a:latin typeface="+mj-lt"/>
              </a:rPr>
              <a:t>Questions to Ask the Auditor Before they Leave the School:</a:t>
            </a:r>
          </a:p>
        </p:txBody>
      </p:sp>
      <p:pic>
        <p:nvPicPr>
          <p:cNvPr id="5" name="Picture 4" descr="A picture containing person, suit&#10;&#10;Description automatically generated">
            <a:extLst>
              <a:ext uri="{FF2B5EF4-FFF2-40B4-BE49-F238E27FC236}">
                <a16:creationId xmlns:a16="http://schemas.microsoft.com/office/drawing/2014/main" id="{4BD33386-C5DF-4E20-80EF-38029B5D43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09750" y="4061308"/>
            <a:ext cx="3318431" cy="2168042"/>
          </a:xfrm>
          <a:prstGeom prst="rect">
            <a:avLst/>
          </a:prstGeom>
        </p:spPr>
      </p:pic>
    </p:spTree>
    <p:extLst>
      <p:ext uri="{BB962C8B-B14F-4D97-AF65-F5344CB8AC3E}">
        <p14:creationId xmlns:p14="http://schemas.microsoft.com/office/powerpoint/2010/main" val="3696258160"/>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45</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661993"/>
          </a:xfrm>
          <a:prstGeom prst="rect">
            <a:avLst/>
          </a:prstGeom>
          <a:noFill/>
        </p:spPr>
        <p:txBody>
          <a:bodyPr wrap="square" rtlCol="0">
            <a:spAutoFit/>
          </a:bodyPr>
          <a:lstStyle/>
          <a:p>
            <a:pPr marL="514350" indent="-514350">
              <a:buFont typeface="+mj-lt"/>
              <a:buAutoNum type="arabicPeriod" startAt="4"/>
            </a:pPr>
            <a:r>
              <a:rPr lang="en-US" sz="2800" dirty="0">
                <a:solidFill>
                  <a:schemeClr val="bg1"/>
                </a:solidFill>
                <a:latin typeface="+mj-lt"/>
              </a:rPr>
              <a:t>Authorize the Preparation of </a:t>
            </a:r>
            <a:r>
              <a:rPr lang="en-US" sz="2800" dirty="0">
                <a:solidFill>
                  <a:srgbClr val="FFFF00"/>
                </a:solidFill>
                <a:latin typeface="+mj-lt"/>
              </a:rPr>
              <a:t>ALL</a:t>
            </a:r>
            <a:r>
              <a:rPr lang="en-US" sz="2800" dirty="0">
                <a:solidFill>
                  <a:schemeClr val="bg1"/>
                </a:solidFill>
                <a:latin typeface="+mj-lt"/>
              </a:rPr>
              <a:t> Negotiable Instruments as Directed by the Board.</a:t>
            </a:r>
          </a:p>
          <a:p>
            <a:endParaRPr lang="en-US" dirty="0"/>
          </a:p>
        </p:txBody>
      </p:sp>
    </p:spTree>
    <p:extLst>
      <p:ext uri="{BB962C8B-B14F-4D97-AF65-F5344CB8AC3E}">
        <p14:creationId xmlns:p14="http://schemas.microsoft.com/office/powerpoint/2010/main" val="2457571478"/>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161646" cy="3796620"/>
          </a:xfrm>
        </p:spPr>
        <p:txBody>
          <a:bodyPr>
            <a:normAutofit/>
          </a:bodyPr>
          <a:lstStyle/>
          <a:p>
            <a:pPr marL="457200" indent="-457200">
              <a:buClr>
                <a:srgbClr val="C00000"/>
              </a:buClr>
              <a:buFont typeface="Arial" panose="020B0604020202020204" pitchFamily="34" charset="0"/>
              <a:buChar char="•"/>
            </a:pPr>
            <a:r>
              <a:rPr lang="en-US" sz="2800" b="1" dirty="0">
                <a:solidFill>
                  <a:srgbClr val="C00000"/>
                </a:solidFill>
                <a:latin typeface="Arial Black" panose="020B0A04020102020204" pitchFamily="34" charset="0"/>
              </a:rPr>
              <a:t>Negotiable Instruments </a:t>
            </a:r>
            <a:r>
              <a:rPr lang="en-US" sz="2800" b="1" dirty="0"/>
              <a:t>are a signed document that Promises Payment to a person or vendor.  It is an </a:t>
            </a:r>
            <a:r>
              <a:rPr lang="en-US" sz="2800" b="1" dirty="0">
                <a:solidFill>
                  <a:srgbClr val="7030A0"/>
                </a:solidFill>
                <a:latin typeface="Arial Black" panose="020B0A04020102020204" pitchFamily="34" charset="0"/>
              </a:rPr>
              <a:t>Unconditional Order </a:t>
            </a:r>
            <a:r>
              <a:rPr lang="en-US" sz="2800" b="1" dirty="0"/>
              <a:t>or </a:t>
            </a:r>
            <a:r>
              <a:rPr lang="en-US" sz="2800" b="1" dirty="0">
                <a:solidFill>
                  <a:srgbClr val="7030A0"/>
                </a:solidFill>
                <a:latin typeface="Arial Black" panose="020B0A04020102020204" pitchFamily="34" charset="0"/>
              </a:rPr>
              <a:t>Promise to Pay</a:t>
            </a:r>
            <a:r>
              <a:rPr lang="en-US" sz="2800" b="1" dirty="0"/>
              <a:t>, and includes Checks, Drafts, Bearer Bonds, Some Certificates of Deposit, Promissory Notes, and Bank Notes (Currency).</a:t>
            </a:r>
          </a:p>
          <a:p>
            <a:pPr marL="457200" indent="-457200">
              <a:buClr>
                <a:srgbClr val="C00000"/>
              </a:buClr>
              <a:buFont typeface="Arial" panose="020B0604020202020204" pitchFamily="34" charset="0"/>
              <a:buChar char="•"/>
            </a:pPr>
            <a:r>
              <a:rPr lang="en-US" sz="2800" b="1" dirty="0"/>
              <a:t>It is Transferable, Signed Document the Promises to Pay the Bearing a Sum of Money at a Future Date or on Demand.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408046"/>
            <a:ext cx="11306628" cy="1077218"/>
          </a:xfrm>
          <a:prstGeom prst="rect">
            <a:avLst/>
          </a:prstGeom>
          <a:noFill/>
        </p:spPr>
        <p:txBody>
          <a:bodyPr wrap="square" rtlCol="0">
            <a:spAutoFit/>
          </a:bodyPr>
          <a:lstStyle/>
          <a:p>
            <a:r>
              <a:rPr lang="en-US" sz="3200" dirty="0">
                <a:solidFill>
                  <a:schemeClr val="bg1"/>
                </a:solidFill>
                <a:latin typeface="+mj-lt"/>
              </a:rPr>
              <a:t>Authorize the Preparation of all Negotiable Instruments as Directed by the Board.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3596882464"/>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47</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231106"/>
          </a:xfrm>
          <a:prstGeom prst="rect">
            <a:avLst/>
          </a:prstGeom>
          <a:noFill/>
        </p:spPr>
        <p:txBody>
          <a:bodyPr wrap="square" rtlCol="0">
            <a:spAutoFit/>
          </a:bodyPr>
          <a:lstStyle/>
          <a:p>
            <a:pPr marL="514350" indent="-514350">
              <a:buFont typeface="+mj-lt"/>
              <a:buAutoNum type="arabicPeriod" startAt="5"/>
            </a:pPr>
            <a:r>
              <a:rPr lang="en-US" sz="2800" dirty="0">
                <a:solidFill>
                  <a:schemeClr val="bg1"/>
                </a:solidFill>
                <a:latin typeface="+mj-lt"/>
              </a:rPr>
              <a:t>Perform </a:t>
            </a:r>
            <a:r>
              <a:rPr lang="en-US" sz="2800" dirty="0">
                <a:solidFill>
                  <a:srgbClr val="FFFF00"/>
                </a:solidFill>
                <a:latin typeface="+mj-lt"/>
              </a:rPr>
              <a:t>ALL</a:t>
            </a:r>
            <a:r>
              <a:rPr lang="en-US" sz="2800" dirty="0">
                <a:solidFill>
                  <a:schemeClr val="bg1"/>
                </a:solidFill>
                <a:latin typeface="+mj-lt"/>
              </a:rPr>
              <a:t> Duties Required by Law.</a:t>
            </a:r>
          </a:p>
          <a:p>
            <a:endParaRPr lang="en-US" dirty="0"/>
          </a:p>
        </p:txBody>
      </p:sp>
    </p:spTree>
    <p:extLst>
      <p:ext uri="{BB962C8B-B14F-4D97-AF65-F5344CB8AC3E}">
        <p14:creationId xmlns:p14="http://schemas.microsoft.com/office/powerpoint/2010/main" val="3516515114"/>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48</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769257" y="1596571"/>
            <a:ext cx="6952343" cy="2862322"/>
          </a:xfrm>
          <a:prstGeom prst="rect">
            <a:avLst/>
          </a:prstGeom>
          <a:noFill/>
        </p:spPr>
        <p:txBody>
          <a:bodyPr wrap="square" rtlCol="0">
            <a:spAutoFit/>
          </a:bodyPr>
          <a:lstStyle/>
          <a:p>
            <a:r>
              <a:rPr lang="en-US" sz="3600" b="1" dirty="0">
                <a:solidFill>
                  <a:schemeClr val="bg1"/>
                </a:solidFill>
              </a:rPr>
              <a:t>You Discover the Kitchen Staff have been Ordering Food and Kitchen Items from Vendors for </a:t>
            </a:r>
            <a:r>
              <a:rPr lang="en-US" sz="3600" b="1" dirty="0">
                <a:solidFill>
                  <a:srgbClr val="FFFF00"/>
                </a:solidFill>
                <a:latin typeface="Arial Black" panose="020B0A04020102020204" pitchFamily="34" charset="0"/>
              </a:rPr>
              <a:t>PERSONAL USE</a:t>
            </a:r>
            <a:r>
              <a:rPr lang="en-US" sz="3600" b="1" dirty="0">
                <a:solidFill>
                  <a:schemeClr val="bg1"/>
                </a:solidFill>
              </a:rPr>
              <a:t> and Paying the Vendors Directly.</a:t>
            </a:r>
          </a:p>
        </p:txBody>
      </p:sp>
    </p:spTree>
    <p:extLst>
      <p:ext uri="{BB962C8B-B14F-4D97-AF65-F5344CB8AC3E}">
        <p14:creationId xmlns:p14="http://schemas.microsoft.com/office/powerpoint/2010/main" val="4047162040"/>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161646" cy="3796620"/>
          </a:xfrm>
        </p:spPr>
        <p:txBody>
          <a:bodyPr>
            <a:normAutofit/>
          </a:bodyPr>
          <a:lstStyle/>
          <a:p>
            <a:pPr marL="457200" indent="-457200">
              <a:buClr>
                <a:srgbClr val="C00000"/>
              </a:buClr>
              <a:buFont typeface="Arial" panose="020B0604020202020204" pitchFamily="34" charset="0"/>
              <a:buChar char="•"/>
            </a:pPr>
            <a:r>
              <a:rPr lang="en-US" sz="2800" b="1" dirty="0"/>
              <a:t>These six words encompass all 100+ duties mentioned in law.  They include, but are not limited to:</a:t>
            </a:r>
          </a:p>
          <a:p>
            <a:pPr marL="457200" indent="-457200">
              <a:buClr>
                <a:srgbClr val="C00000"/>
              </a:buClr>
              <a:buFont typeface="Arial" panose="020B0604020202020204" pitchFamily="34" charset="0"/>
              <a:buChar char="•"/>
            </a:pPr>
            <a:r>
              <a:rPr lang="en-US" sz="2800" b="1" dirty="0">
                <a:latin typeface="Arial Black" panose="020B0A04020102020204" pitchFamily="34" charset="0"/>
              </a:rPr>
              <a:t>FEDERAL </a:t>
            </a:r>
            <a:r>
              <a:rPr lang="en-US" sz="2800" b="1" dirty="0"/>
              <a:t>(Title Programs, Grants, Child Nutrition, Etc.)</a:t>
            </a:r>
          </a:p>
          <a:p>
            <a:pPr marL="457200" indent="-457200">
              <a:buClr>
                <a:srgbClr val="C00000"/>
              </a:buClr>
              <a:buFont typeface="Arial" panose="020B0604020202020204" pitchFamily="34" charset="0"/>
              <a:buChar char="•"/>
            </a:pPr>
            <a:r>
              <a:rPr lang="en-US" sz="2800" b="1" dirty="0">
                <a:latin typeface="Arial Black" panose="020B0A04020102020204" pitchFamily="34" charset="0"/>
              </a:rPr>
              <a:t>STATE</a:t>
            </a:r>
            <a:r>
              <a:rPr lang="en-US" sz="2800" b="1" dirty="0"/>
              <a:t> (Foundation Aid, Career &amp; Technology Ed, Etc.)</a:t>
            </a:r>
          </a:p>
          <a:p>
            <a:pPr marL="457200" indent="-457200">
              <a:buClr>
                <a:srgbClr val="C00000"/>
              </a:buClr>
              <a:buFont typeface="Arial" panose="020B0604020202020204" pitchFamily="34" charset="0"/>
              <a:buChar char="•"/>
            </a:pPr>
            <a:r>
              <a:rPr lang="en-US" sz="2800" b="1" dirty="0">
                <a:latin typeface="Arial Black" panose="020B0A04020102020204" pitchFamily="34" charset="0"/>
              </a:rPr>
              <a:t>LOCAL</a:t>
            </a:r>
            <a:r>
              <a:rPr lang="en-US" sz="2800" b="1" dirty="0"/>
              <a:t> (Levies, Tuition, Miscellaneous Income, Etc.)</a:t>
            </a:r>
          </a:p>
          <a:p>
            <a:pPr marL="457200" indent="-457200">
              <a:buClr>
                <a:srgbClr val="C00000"/>
              </a:buClr>
              <a:buFont typeface="Arial" panose="020B0604020202020204" pitchFamily="34" charset="0"/>
              <a:buChar char="•"/>
            </a:pPr>
            <a:endParaRPr lang="en-US" sz="28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49</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Law</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53380479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711543" cy="3796620"/>
          </a:xfrm>
        </p:spPr>
        <p:txBody>
          <a:bodyPr>
            <a:normAutofit fontScale="92500" lnSpcReduction="10000"/>
          </a:bodyPr>
          <a:lstStyle/>
          <a:p>
            <a:r>
              <a:rPr lang="en-US" sz="2400" b="1" dirty="0"/>
              <a:t>All decisions regarding the </a:t>
            </a:r>
            <a:r>
              <a:rPr lang="en-US" sz="2400" b="1" dirty="0">
                <a:solidFill>
                  <a:srgbClr val="7030A0"/>
                </a:solidFill>
              </a:rPr>
              <a:t>Selection and Employment </a:t>
            </a:r>
            <a:r>
              <a:rPr lang="en-US" sz="2400" b="1" dirty="0"/>
              <a:t>of a school district Business Manager and all decisions regarding the </a:t>
            </a:r>
            <a:r>
              <a:rPr lang="en-US" sz="2400" b="1" dirty="0">
                <a:solidFill>
                  <a:srgbClr val="7030A0"/>
                </a:solidFill>
              </a:rPr>
              <a:t>Suspension and Dismissal </a:t>
            </a:r>
            <a:r>
              <a:rPr lang="en-US" sz="2400" b="1" dirty="0"/>
              <a:t>of a school district Business Manager belong to the </a:t>
            </a:r>
            <a:r>
              <a:rPr lang="en-US" sz="2400" b="1" dirty="0">
                <a:solidFill>
                  <a:srgbClr val="C00000"/>
                </a:solidFill>
              </a:rPr>
              <a:t>Board of the School District</a:t>
            </a:r>
            <a:r>
              <a:rPr lang="en-US" sz="2400" b="1" dirty="0"/>
              <a:t>.</a:t>
            </a:r>
          </a:p>
          <a:p>
            <a:endParaRPr lang="en-US" sz="1500" b="1" dirty="0"/>
          </a:p>
          <a:p>
            <a:r>
              <a:rPr lang="en-US" sz="2400" b="1" dirty="0"/>
              <a:t>The Board shall exercise administrative oversight with respect the school district Business Manager </a:t>
            </a:r>
            <a:r>
              <a:rPr lang="en-US" sz="2400" b="1" dirty="0">
                <a:solidFill>
                  <a:srgbClr val="C00000"/>
                </a:solidFill>
              </a:rPr>
              <a:t>UNLESS</a:t>
            </a:r>
            <a:r>
              <a:rPr lang="en-US" sz="2400" b="1" dirty="0"/>
              <a:t> the board established an alternative supervisory structure that is </a:t>
            </a:r>
            <a:r>
              <a:rPr lang="en-US" sz="2400" b="1" dirty="0">
                <a:solidFill>
                  <a:srgbClr val="C00000"/>
                </a:solidFill>
              </a:rPr>
              <a:t>Clearly Defined </a:t>
            </a:r>
            <a:r>
              <a:rPr lang="en-US" sz="2400" b="1" dirty="0"/>
              <a:t>in the board’s </a:t>
            </a:r>
            <a:r>
              <a:rPr lang="en-US" sz="2400" b="1" dirty="0">
                <a:solidFill>
                  <a:srgbClr val="C00000"/>
                </a:solidFill>
              </a:rPr>
              <a:t>Policy</a:t>
            </a:r>
            <a:r>
              <a:rPr lang="en-US" sz="2400" b="1" dirty="0"/>
              <a:t> and is represented in the district’s </a:t>
            </a:r>
            <a:r>
              <a:rPr lang="en-US" sz="2400" b="1" dirty="0">
                <a:solidFill>
                  <a:srgbClr val="C00000"/>
                </a:solidFill>
              </a:rPr>
              <a:t>Organizational Chart</a:t>
            </a:r>
            <a:r>
              <a:rPr lang="en-US" sz="2400" b="1" dirty="0"/>
              <a:t>, and </a:t>
            </a:r>
            <a:r>
              <a:rPr lang="en-US" sz="2400" b="1" dirty="0">
                <a:solidFill>
                  <a:srgbClr val="C00000"/>
                </a:solidFill>
              </a:rPr>
              <a:t>THROUGH BOARD ACTION </a:t>
            </a:r>
            <a:r>
              <a:rPr lang="en-US" sz="2400" b="1" dirty="0"/>
              <a:t>delegates to the Superintendent supervisory responsibility of the Business Managers daily operations.</a:t>
            </a:r>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584775"/>
          </a:xfrm>
          <a:prstGeom prst="rect">
            <a:avLst/>
          </a:prstGeom>
          <a:noFill/>
        </p:spPr>
        <p:txBody>
          <a:bodyPr wrap="square" rtlCol="0">
            <a:spAutoFit/>
          </a:bodyPr>
          <a:lstStyle/>
          <a:p>
            <a:r>
              <a:rPr lang="en-US" sz="3200" dirty="0">
                <a:solidFill>
                  <a:schemeClr val="bg1"/>
                </a:solidFill>
                <a:latin typeface="+mj-lt"/>
              </a:rPr>
              <a:t>ND Century Code Clearly States:</a:t>
            </a:r>
          </a:p>
        </p:txBody>
      </p:sp>
      <p:sp>
        <p:nvSpPr>
          <p:cNvPr id="3" name="TextBox 2">
            <a:extLst>
              <a:ext uri="{FF2B5EF4-FFF2-40B4-BE49-F238E27FC236}">
                <a16:creationId xmlns:a16="http://schemas.microsoft.com/office/drawing/2014/main" id="{ED53F172-AD11-4F3F-89A8-559980614C9D}"/>
              </a:ext>
            </a:extLst>
          </p:cNvPr>
          <p:cNvSpPr txBox="1"/>
          <p:nvPr/>
        </p:nvSpPr>
        <p:spPr>
          <a:xfrm>
            <a:off x="9692978" y="6164591"/>
            <a:ext cx="1698172" cy="276999"/>
          </a:xfrm>
          <a:prstGeom prst="rect">
            <a:avLst/>
          </a:prstGeom>
          <a:solidFill>
            <a:srgbClr val="FFFF00"/>
          </a:solidFill>
        </p:spPr>
        <p:txBody>
          <a:bodyPr wrap="square" rtlCol="0">
            <a:spAutoFit/>
          </a:bodyPr>
          <a:lstStyle/>
          <a:p>
            <a:r>
              <a:rPr lang="en-US" sz="1200" dirty="0"/>
              <a:t>NDCC 15.1-07-20.1</a:t>
            </a:r>
          </a:p>
        </p:txBody>
      </p:sp>
    </p:spTree>
    <p:extLst>
      <p:ext uri="{BB962C8B-B14F-4D97-AF65-F5344CB8AC3E}">
        <p14:creationId xmlns:p14="http://schemas.microsoft.com/office/powerpoint/2010/main" val="3307936495"/>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50</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231106"/>
          </a:xfrm>
          <a:prstGeom prst="rect">
            <a:avLst/>
          </a:prstGeom>
          <a:noFill/>
        </p:spPr>
        <p:txBody>
          <a:bodyPr wrap="square" rtlCol="0">
            <a:spAutoFit/>
          </a:bodyPr>
          <a:lstStyle/>
          <a:p>
            <a:pPr marL="514350" indent="-514350">
              <a:buFont typeface="+mj-lt"/>
              <a:buAutoNum type="arabicPeriod" startAt="6"/>
            </a:pPr>
            <a:r>
              <a:rPr lang="en-US" sz="2800" dirty="0">
                <a:solidFill>
                  <a:schemeClr val="bg1"/>
                </a:solidFill>
                <a:latin typeface="+mj-lt"/>
              </a:rPr>
              <a:t>Perform </a:t>
            </a:r>
            <a:r>
              <a:rPr lang="en-US" sz="2800" dirty="0">
                <a:solidFill>
                  <a:srgbClr val="FFFF00"/>
                </a:solidFill>
                <a:latin typeface="+mj-lt"/>
              </a:rPr>
              <a:t>ALL </a:t>
            </a:r>
            <a:r>
              <a:rPr lang="en-US" sz="2800" dirty="0">
                <a:solidFill>
                  <a:schemeClr val="bg1"/>
                </a:solidFill>
                <a:latin typeface="+mj-lt"/>
              </a:rPr>
              <a:t>Duties Required by the Board.</a:t>
            </a:r>
          </a:p>
          <a:p>
            <a:endParaRPr lang="en-US" dirty="0"/>
          </a:p>
        </p:txBody>
      </p:sp>
    </p:spTree>
    <p:extLst>
      <p:ext uri="{BB962C8B-B14F-4D97-AF65-F5344CB8AC3E}">
        <p14:creationId xmlns:p14="http://schemas.microsoft.com/office/powerpoint/2010/main" val="3082556366"/>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2679907" cy="3796620"/>
          </a:xfrm>
        </p:spPr>
        <p:txBody>
          <a:bodyPr>
            <a:normAutofit fontScale="77500" lnSpcReduction="20000"/>
          </a:bodyPr>
          <a:lstStyle/>
          <a:p>
            <a:pPr marL="457200" indent="-457200">
              <a:buClr>
                <a:srgbClr val="C00000"/>
              </a:buClr>
              <a:buFont typeface="Arial" panose="020B0604020202020204" pitchFamily="34" charset="0"/>
              <a:buChar char="•"/>
            </a:pPr>
            <a:r>
              <a:rPr lang="en-US" b="1" dirty="0"/>
              <a:t>Board Meetings</a:t>
            </a:r>
          </a:p>
          <a:p>
            <a:pPr marL="457200" indent="-457200">
              <a:buClr>
                <a:srgbClr val="C00000"/>
              </a:buClr>
              <a:buFont typeface="Arial" panose="020B0604020202020204" pitchFamily="34" charset="0"/>
              <a:buChar char="•"/>
            </a:pPr>
            <a:r>
              <a:rPr lang="en-US" b="1" dirty="0"/>
              <a:t>Budgets</a:t>
            </a:r>
          </a:p>
          <a:p>
            <a:pPr marL="457200" indent="-457200">
              <a:buClr>
                <a:srgbClr val="C00000"/>
              </a:buClr>
              <a:buFont typeface="Arial" panose="020B0604020202020204" pitchFamily="34" charset="0"/>
              <a:buChar char="•"/>
            </a:pPr>
            <a:r>
              <a:rPr lang="en-US" b="1" dirty="0"/>
              <a:t>Elections</a:t>
            </a:r>
          </a:p>
          <a:p>
            <a:pPr marL="457200" indent="-457200">
              <a:buClr>
                <a:srgbClr val="C00000"/>
              </a:buClr>
              <a:buFont typeface="Arial" panose="020B0604020202020204" pitchFamily="34" charset="0"/>
              <a:buChar char="•"/>
            </a:pPr>
            <a:r>
              <a:rPr lang="en-US" b="1" dirty="0"/>
              <a:t>Negotiations</a:t>
            </a:r>
          </a:p>
          <a:p>
            <a:pPr marL="457200" indent="-457200">
              <a:buClr>
                <a:srgbClr val="C00000"/>
              </a:buClr>
              <a:buFont typeface="Arial" panose="020B0604020202020204" pitchFamily="34" charset="0"/>
              <a:buChar char="•"/>
            </a:pPr>
            <a:r>
              <a:rPr lang="en-US" b="1" dirty="0"/>
              <a:t>Payroll</a:t>
            </a:r>
          </a:p>
          <a:p>
            <a:pPr marL="457200" indent="-457200">
              <a:buClr>
                <a:srgbClr val="C00000"/>
              </a:buClr>
              <a:buFont typeface="Arial" panose="020B0604020202020204" pitchFamily="34" charset="0"/>
              <a:buChar char="•"/>
            </a:pPr>
            <a:r>
              <a:rPr lang="en-US" b="1" dirty="0"/>
              <a:t>Accounts Payable</a:t>
            </a:r>
          </a:p>
          <a:p>
            <a:pPr marL="457200" indent="-457200">
              <a:buClr>
                <a:srgbClr val="C00000"/>
              </a:buClr>
              <a:buFont typeface="Arial" panose="020B0604020202020204" pitchFamily="34" charset="0"/>
              <a:buChar char="•"/>
            </a:pPr>
            <a:r>
              <a:rPr lang="en-US" b="1" dirty="0"/>
              <a:t>General Ledger </a:t>
            </a:r>
          </a:p>
          <a:p>
            <a:pPr marL="457200" indent="-457200">
              <a:buClr>
                <a:srgbClr val="C00000"/>
              </a:buClr>
              <a:buFont typeface="Arial" panose="020B0604020202020204" pitchFamily="34" charset="0"/>
              <a:buChar char="•"/>
            </a:pPr>
            <a:r>
              <a:rPr lang="en-US" b="1" dirty="0"/>
              <a:t>Insurance</a:t>
            </a:r>
          </a:p>
          <a:p>
            <a:pPr marL="457200" indent="-457200">
              <a:buClr>
                <a:srgbClr val="C00000"/>
              </a:buClr>
              <a:buFont typeface="Arial" panose="020B0604020202020204" pitchFamily="34" charset="0"/>
              <a:buChar char="•"/>
            </a:pPr>
            <a:r>
              <a:rPr lang="en-US" b="1" dirty="0"/>
              <a:t>Accounts Receivable</a:t>
            </a:r>
          </a:p>
          <a:p>
            <a:pPr marL="457200" indent="-457200">
              <a:buClr>
                <a:srgbClr val="C00000"/>
              </a:buClr>
              <a:buFont typeface="Arial" panose="020B0604020202020204" pitchFamily="34" charset="0"/>
              <a:buChar char="•"/>
            </a:pPr>
            <a:r>
              <a:rPr lang="en-US" b="1" dirty="0"/>
              <a:t>Reporting</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15.1-07-21</a:t>
            </a:r>
          </a:p>
        </p:txBody>
      </p:sp>
      <p:sp>
        <p:nvSpPr>
          <p:cNvPr id="4" name="TextBox 3">
            <a:extLst>
              <a:ext uri="{FF2B5EF4-FFF2-40B4-BE49-F238E27FC236}">
                <a16:creationId xmlns:a16="http://schemas.microsoft.com/office/drawing/2014/main" id="{039E8787-8580-424C-9273-82E51AA56112}"/>
              </a:ext>
            </a:extLst>
          </p:cNvPr>
          <p:cNvSpPr txBox="1"/>
          <p:nvPr/>
        </p:nvSpPr>
        <p:spPr>
          <a:xfrm>
            <a:off x="3371567" y="2352805"/>
            <a:ext cx="2950590" cy="4539704"/>
          </a:xfrm>
          <a:prstGeom prst="rect">
            <a:avLst/>
          </a:prstGeom>
          <a:noFill/>
        </p:spPr>
        <p:txBody>
          <a:bodyPr wrap="square" rtlCol="0">
            <a:spAutoFit/>
          </a:bodyPr>
          <a:lstStyle/>
          <a:p>
            <a:pPr marL="285750" indent="-285750">
              <a:spcBef>
                <a:spcPts val="1000"/>
              </a:spcBef>
              <a:buClr>
                <a:srgbClr val="C00000"/>
              </a:buClr>
              <a:buFont typeface="Arial" panose="020B0604020202020204" pitchFamily="34" charset="0"/>
              <a:buChar char="•"/>
            </a:pPr>
            <a:r>
              <a:rPr lang="en-US" sz="1600" b="1" dirty="0"/>
              <a:t>TFFR</a:t>
            </a:r>
          </a:p>
          <a:p>
            <a:pPr marL="285750" indent="-285750">
              <a:spcBef>
                <a:spcPts val="1000"/>
              </a:spcBef>
              <a:buClr>
                <a:srgbClr val="C00000"/>
              </a:buClr>
              <a:buFont typeface="Arial" panose="020B0604020202020204" pitchFamily="34" charset="0"/>
              <a:buChar char="•"/>
            </a:pPr>
            <a:r>
              <a:rPr lang="en-US" sz="1600" b="1" dirty="0"/>
              <a:t>Audits</a:t>
            </a:r>
          </a:p>
          <a:p>
            <a:pPr marL="285750" indent="-285750">
              <a:spcBef>
                <a:spcPts val="1000"/>
              </a:spcBef>
              <a:buClr>
                <a:srgbClr val="C00000"/>
              </a:buClr>
              <a:buFont typeface="Arial" panose="020B0604020202020204" pitchFamily="34" charset="0"/>
              <a:buChar char="•"/>
            </a:pPr>
            <a:r>
              <a:rPr lang="en-US" sz="1600" b="1" dirty="0"/>
              <a:t>Cafeteria Plans</a:t>
            </a:r>
          </a:p>
          <a:p>
            <a:pPr marL="285750" indent="-285750">
              <a:spcBef>
                <a:spcPts val="1000"/>
              </a:spcBef>
              <a:buClr>
                <a:srgbClr val="C00000"/>
              </a:buClr>
              <a:buFont typeface="Arial" panose="020B0604020202020204" pitchFamily="34" charset="0"/>
              <a:buChar char="•"/>
            </a:pPr>
            <a:r>
              <a:rPr lang="en-US" sz="1600" b="1" dirty="0"/>
              <a:t>New Hires</a:t>
            </a:r>
          </a:p>
          <a:p>
            <a:pPr marL="285750" indent="-285750">
              <a:spcBef>
                <a:spcPts val="1000"/>
              </a:spcBef>
              <a:buClr>
                <a:srgbClr val="C00000"/>
              </a:buClr>
              <a:buFont typeface="Arial" panose="020B0604020202020204" pitchFamily="34" charset="0"/>
              <a:buChar char="•"/>
            </a:pPr>
            <a:r>
              <a:rPr lang="en-US" sz="1600" b="1" dirty="0"/>
              <a:t>Fixed Asset Inventory</a:t>
            </a:r>
          </a:p>
          <a:p>
            <a:pPr marL="285750" indent="-285750">
              <a:spcBef>
                <a:spcPts val="1000"/>
              </a:spcBef>
              <a:buClr>
                <a:srgbClr val="C00000"/>
              </a:buClr>
              <a:buFont typeface="Arial" panose="020B0604020202020204" pitchFamily="34" charset="0"/>
              <a:buChar char="•"/>
            </a:pPr>
            <a:r>
              <a:rPr lang="en-US" sz="1600" b="1" dirty="0"/>
              <a:t>Administrative Tasks</a:t>
            </a:r>
          </a:p>
          <a:p>
            <a:pPr marL="285750" indent="-285750">
              <a:spcBef>
                <a:spcPts val="1000"/>
              </a:spcBef>
              <a:buClr>
                <a:srgbClr val="C00000"/>
              </a:buClr>
              <a:buFont typeface="Arial" panose="020B0604020202020204" pitchFamily="34" charset="0"/>
              <a:buChar char="•"/>
            </a:pPr>
            <a:r>
              <a:rPr lang="en-US" sz="1600" b="1" dirty="0"/>
              <a:t>Employee Leave</a:t>
            </a:r>
          </a:p>
          <a:p>
            <a:pPr marL="285750" indent="-285750">
              <a:spcBef>
                <a:spcPts val="1000"/>
              </a:spcBef>
              <a:buClr>
                <a:srgbClr val="C00000"/>
              </a:buClr>
              <a:buFont typeface="Arial" panose="020B0604020202020204" pitchFamily="34" charset="0"/>
              <a:buChar char="•"/>
            </a:pPr>
            <a:r>
              <a:rPr lang="en-US" sz="1600" b="1" dirty="0"/>
              <a:t>Unemployment Claims</a:t>
            </a:r>
          </a:p>
          <a:p>
            <a:pPr marL="285750" indent="-285750">
              <a:spcBef>
                <a:spcPts val="1000"/>
              </a:spcBef>
              <a:buClr>
                <a:srgbClr val="C00000"/>
              </a:buClr>
              <a:buFont typeface="Arial" panose="020B0604020202020204" pitchFamily="34" charset="0"/>
              <a:buChar char="•"/>
            </a:pPr>
            <a:r>
              <a:rPr lang="en-US" sz="1600" b="1" dirty="0"/>
              <a:t>Worker’s Compensation</a:t>
            </a:r>
          </a:p>
          <a:p>
            <a:pPr marL="285750" indent="-285750">
              <a:spcBef>
                <a:spcPts val="1000"/>
              </a:spcBef>
              <a:buClr>
                <a:srgbClr val="C00000"/>
              </a:buClr>
              <a:buFont typeface="Arial" panose="020B0604020202020204" pitchFamily="34" charset="0"/>
              <a:buChar char="•"/>
            </a:pPr>
            <a:r>
              <a:rPr lang="en-US" sz="1600" b="1" dirty="0">
                <a:solidFill>
                  <a:srgbClr val="C00000"/>
                </a:solidFill>
                <a:latin typeface="Arial Black" panose="020B0A04020102020204" pitchFamily="34" charset="0"/>
              </a:rPr>
              <a:t>Etc., Etc., Etc.</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p>
        </p:txBody>
      </p:sp>
      <p:pic>
        <p:nvPicPr>
          <p:cNvPr id="8" name="Picture 7" descr="A picture containing bed, indoor, cloth&#10;&#10;Description automatically generated">
            <a:extLst>
              <a:ext uri="{FF2B5EF4-FFF2-40B4-BE49-F238E27FC236}">
                <a16:creationId xmlns:a16="http://schemas.microsoft.com/office/drawing/2014/main" id="{9AC65EDA-940D-426A-9401-12B327C977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83224" y="3139499"/>
            <a:ext cx="3048000" cy="2030730"/>
          </a:xfrm>
          <a:prstGeom prst="rect">
            <a:avLst/>
          </a:prstGeom>
        </p:spPr>
      </p:pic>
    </p:spTree>
    <p:extLst>
      <p:ext uri="{BB962C8B-B14F-4D97-AF65-F5344CB8AC3E}">
        <p14:creationId xmlns:p14="http://schemas.microsoft.com/office/powerpoint/2010/main" val="2541251101"/>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a:bodyPr>
          <a:lstStyle/>
          <a:p>
            <a:r>
              <a:rPr lang="en-US" dirty="0"/>
              <a:t>Perform ALL Duties Required by the Board.</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304800" y="2351314"/>
            <a:ext cx="6894286" cy="4081889"/>
          </a:xfrm>
        </p:spPr>
        <p:txBody>
          <a:bodyPr>
            <a:normAutofit fontScale="25000" lnSpcReduction="20000"/>
          </a:bodyPr>
          <a:lstStyle/>
          <a:p>
            <a:pPr algn="ctr"/>
            <a:r>
              <a:rPr lang="en-US" sz="9600" b="1" dirty="0">
                <a:latin typeface="Arial Black" panose="020B0A04020102020204" pitchFamily="34" charset="0"/>
              </a:rPr>
              <a:t>ELECTIONS</a:t>
            </a:r>
          </a:p>
          <a:p>
            <a:pPr marL="457200" indent="-457200">
              <a:buFont typeface="Arial" panose="020B0604020202020204" pitchFamily="34" charset="0"/>
              <a:buChar char="•"/>
            </a:pPr>
            <a:r>
              <a:rPr lang="en-US" sz="6400" dirty="0">
                <a:latin typeface="Arial" panose="020B0604020202020204" pitchFamily="34" charset="0"/>
                <a:cs typeface="Arial" panose="020B0604020202020204" pitchFamily="34" charset="0"/>
              </a:rPr>
              <a:t>Scheduled Regular School Board Elections should occur each year between </a:t>
            </a:r>
            <a:r>
              <a:rPr lang="en-US" sz="6400" dirty="0">
                <a:solidFill>
                  <a:srgbClr val="C00000"/>
                </a:solidFill>
                <a:latin typeface="Arial Black" panose="020B0A04020102020204" pitchFamily="34" charset="0"/>
                <a:cs typeface="Arial" panose="020B0604020202020204" pitchFamily="34" charset="0"/>
              </a:rPr>
              <a:t>April 1</a:t>
            </a:r>
            <a:r>
              <a:rPr lang="en-US" sz="6400" baseline="30000" dirty="0">
                <a:solidFill>
                  <a:srgbClr val="C00000"/>
                </a:solidFill>
                <a:latin typeface="Arial Black" panose="020B0A04020102020204" pitchFamily="34" charset="0"/>
                <a:cs typeface="Arial" panose="020B0604020202020204" pitchFamily="34" charset="0"/>
              </a:rPr>
              <a:t>st</a:t>
            </a:r>
            <a:r>
              <a:rPr lang="en-US" sz="6400" dirty="0">
                <a:solidFill>
                  <a:srgbClr val="C00000"/>
                </a:solidFill>
                <a:latin typeface="Arial Black" panose="020B0A04020102020204" pitchFamily="34" charset="0"/>
                <a:cs typeface="Arial" panose="020B0604020202020204" pitchFamily="34" charset="0"/>
              </a:rPr>
              <a:t> and June 30</a:t>
            </a:r>
            <a:r>
              <a:rPr lang="en-US" sz="6400" baseline="30000" dirty="0">
                <a:solidFill>
                  <a:srgbClr val="C00000"/>
                </a:solidFill>
                <a:latin typeface="Arial Black" panose="020B0A04020102020204" pitchFamily="34" charset="0"/>
                <a:cs typeface="Arial" panose="020B0604020202020204" pitchFamily="34" charset="0"/>
              </a:rPr>
              <a:t>th</a:t>
            </a:r>
            <a:r>
              <a:rPr lang="en-US" sz="6400" dirty="0">
                <a:solidFill>
                  <a:srgbClr val="C00000"/>
                </a:solidFill>
                <a:latin typeface="Arial Black" panose="020B0A04020102020204" pitchFamily="34" charset="0"/>
                <a:cs typeface="Arial" panose="020B0604020202020204" pitchFamily="34" charset="0"/>
              </a:rPr>
              <a:t>.  </a:t>
            </a:r>
          </a:p>
          <a:p>
            <a:pPr marL="457200" indent="-457200">
              <a:buFont typeface="Arial" panose="020B0604020202020204" pitchFamily="34" charset="0"/>
              <a:buChar char="•"/>
            </a:pPr>
            <a:r>
              <a:rPr lang="en-US" sz="6400" dirty="0">
                <a:latin typeface="Arial" panose="020B0604020202020204" pitchFamily="34" charset="0"/>
                <a:cs typeface="Arial" panose="020B0604020202020204" pitchFamily="34" charset="0"/>
              </a:rPr>
              <a:t>Board Members are elected to </a:t>
            </a:r>
            <a:r>
              <a:rPr lang="en-US" sz="6400" dirty="0">
                <a:solidFill>
                  <a:srgbClr val="C00000"/>
                </a:solidFill>
                <a:latin typeface="Arial Black" panose="020B0A04020102020204" pitchFamily="34" charset="0"/>
                <a:cs typeface="Arial" panose="020B0604020202020204" pitchFamily="34" charset="0"/>
              </a:rPr>
              <a:t>three or four-year terms </a:t>
            </a:r>
            <a:r>
              <a:rPr lang="en-US" sz="6400" dirty="0">
                <a:latin typeface="Arial" panose="020B0604020202020204" pitchFamily="34" charset="0"/>
                <a:cs typeface="Arial" panose="020B0604020202020204" pitchFamily="34" charset="0"/>
              </a:rPr>
              <a:t>and the terms are staggered.  This ensures an </a:t>
            </a:r>
            <a:r>
              <a:rPr lang="en-US" sz="6400" b="1" dirty="0">
                <a:solidFill>
                  <a:srgbClr val="7030A0"/>
                </a:solidFill>
                <a:latin typeface="Arial" panose="020B0604020202020204" pitchFamily="34" charset="0"/>
                <a:cs typeface="Arial" panose="020B0604020202020204" pitchFamily="34" charset="0"/>
              </a:rPr>
              <a:t>Experienced Board Member </a:t>
            </a:r>
            <a:r>
              <a:rPr lang="en-US" sz="6400" dirty="0">
                <a:latin typeface="Arial" panose="020B0604020202020204" pitchFamily="34" charset="0"/>
                <a:cs typeface="Arial" panose="020B0604020202020204" pitchFamily="34" charset="0"/>
              </a:rPr>
              <a:t>will always be on the Board.</a:t>
            </a:r>
            <a:endParaRPr lang="en-US" sz="62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6400" dirty="0">
                <a:latin typeface="Arial" panose="020B0604020202020204" pitchFamily="34" charset="0"/>
                <a:cs typeface="Arial" panose="020B0604020202020204" pitchFamily="34" charset="0"/>
              </a:rPr>
              <a:t>The </a:t>
            </a:r>
            <a:r>
              <a:rPr lang="en-US" sz="6400" b="1" dirty="0">
                <a:solidFill>
                  <a:srgbClr val="C00000"/>
                </a:solidFill>
                <a:latin typeface="Arial" panose="020B0604020202020204" pitchFamily="34" charset="0"/>
                <a:cs typeface="Arial" panose="020B0604020202020204" pitchFamily="34" charset="0"/>
              </a:rPr>
              <a:t>Timeline for the Election Process</a:t>
            </a:r>
            <a:r>
              <a:rPr lang="en-US" sz="6400" dirty="0">
                <a:latin typeface="Arial" panose="020B0604020202020204" pitchFamily="34" charset="0"/>
                <a:cs typeface="Arial" panose="020B0604020202020204" pitchFamily="34" charset="0"/>
              </a:rPr>
              <a:t> can be found on the NDSBA website at: </a:t>
            </a:r>
            <a:r>
              <a:rPr lang="en-US" sz="6400" dirty="0">
                <a:latin typeface="Arial" panose="020B0604020202020204" pitchFamily="34" charset="0"/>
                <a:cs typeface="Arial" panose="020B0604020202020204" pitchFamily="34" charset="0"/>
                <a:hlinkClick r:id="rId2"/>
              </a:rPr>
              <a:t>https://www.ndsba.org/wp/wp-content/uploads/2022/02/2022-Election-CALENDAR-updated.pdf</a:t>
            </a:r>
            <a:r>
              <a:rPr lang="en-US" sz="6400" dirty="0">
                <a:latin typeface="Arial" panose="020B0604020202020204" pitchFamily="34" charset="0"/>
                <a:cs typeface="Arial" panose="020B0604020202020204" pitchFamily="34" charset="0"/>
              </a:rPr>
              <a:t> </a:t>
            </a:r>
          </a:p>
          <a:p>
            <a:pPr marL="457200" indent="-457200">
              <a:spcAft>
                <a:spcPts val="600"/>
              </a:spcAft>
              <a:buFont typeface="Arial" panose="020B0604020202020204" pitchFamily="34" charset="0"/>
              <a:buChar char="•"/>
            </a:pPr>
            <a:r>
              <a:rPr lang="en-US" sz="6400" dirty="0">
                <a:latin typeface="Arial" panose="020B0604020202020204" pitchFamily="34" charset="0"/>
                <a:cs typeface="Arial" panose="020B0604020202020204" pitchFamily="34" charset="0"/>
              </a:rPr>
              <a:t>NDSBA also offers an </a:t>
            </a:r>
            <a:r>
              <a:rPr lang="en-US" sz="6400" b="1" dirty="0">
                <a:solidFill>
                  <a:srgbClr val="7030A0"/>
                </a:solidFill>
                <a:latin typeface="Arial" panose="020B0604020202020204" pitchFamily="34" charset="0"/>
                <a:cs typeface="Arial" panose="020B0604020202020204" pitchFamily="34" charset="0"/>
              </a:rPr>
              <a:t>Election Handbook</a:t>
            </a:r>
            <a:r>
              <a:rPr lang="en-US" sz="6400" dirty="0">
                <a:latin typeface="Arial" panose="020B0604020202020204" pitchFamily="34" charset="0"/>
                <a:cs typeface="Arial" panose="020B0604020202020204" pitchFamily="34" charset="0"/>
              </a:rPr>
              <a:t>.  Call our office for Details.</a:t>
            </a:r>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52</a:t>
            </a:fld>
            <a:endParaRPr lang="en-US" dirty="0"/>
          </a:p>
        </p:txBody>
      </p:sp>
      <p:sp>
        <p:nvSpPr>
          <p:cNvPr id="4" name="TextBox 3">
            <a:extLst>
              <a:ext uri="{FF2B5EF4-FFF2-40B4-BE49-F238E27FC236}">
                <a16:creationId xmlns:a16="http://schemas.microsoft.com/office/drawing/2014/main" id="{F4DCE1E2-F05A-44A0-AF03-E05C5CC6124F}"/>
              </a:ext>
            </a:extLst>
          </p:cNvPr>
          <p:cNvSpPr txBox="1"/>
          <p:nvPr/>
        </p:nvSpPr>
        <p:spPr>
          <a:xfrm>
            <a:off x="4835951" y="6136849"/>
            <a:ext cx="1432874" cy="276999"/>
          </a:xfrm>
          <a:prstGeom prst="rect">
            <a:avLst/>
          </a:prstGeom>
          <a:solidFill>
            <a:srgbClr val="FFFF00"/>
          </a:solidFill>
        </p:spPr>
        <p:txBody>
          <a:bodyPr wrap="square" rtlCol="0">
            <a:spAutoFit/>
          </a:bodyPr>
          <a:lstStyle/>
          <a:p>
            <a:r>
              <a:rPr lang="en-US" sz="1200" dirty="0"/>
              <a:t>NDCC 15.1-09-09</a:t>
            </a:r>
          </a:p>
        </p:txBody>
      </p:sp>
    </p:spTree>
    <p:extLst>
      <p:ext uri="{BB962C8B-B14F-4D97-AF65-F5344CB8AC3E}">
        <p14:creationId xmlns:p14="http://schemas.microsoft.com/office/powerpoint/2010/main" val="2566828715"/>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400" b="1" dirty="0">
                <a:latin typeface="Arial Black" panose="020B0A04020102020204" pitchFamily="34" charset="0"/>
              </a:rPr>
              <a:t>ELECTIONS</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4" name="TextBox 3">
            <a:extLst>
              <a:ext uri="{FF2B5EF4-FFF2-40B4-BE49-F238E27FC236}">
                <a16:creationId xmlns:a16="http://schemas.microsoft.com/office/drawing/2014/main" id="{1180B379-B622-4C5E-9149-82E7A2880384}"/>
              </a:ext>
            </a:extLst>
          </p:cNvPr>
          <p:cNvSpPr txBox="1"/>
          <p:nvPr/>
        </p:nvSpPr>
        <p:spPr>
          <a:xfrm>
            <a:off x="431153" y="2946259"/>
            <a:ext cx="11306627" cy="317009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Arial Black" panose="020B0A04020102020204" pitchFamily="34" charset="0"/>
              </a:rPr>
              <a:t>30 Days before </a:t>
            </a:r>
            <a:r>
              <a:rPr lang="en-US" sz="2000" dirty="0"/>
              <a:t>the Deadline for Candidate Names to be Printed on the Ballot, </a:t>
            </a:r>
            <a:r>
              <a:rPr lang="en-US" sz="2000" b="1" dirty="0">
                <a:solidFill>
                  <a:srgbClr val="C00000"/>
                </a:solidFill>
              </a:rPr>
              <a:t>Notice of the Deadline </a:t>
            </a:r>
            <a:r>
              <a:rPr lang="en-US" sz="2000" dirty="0"/>
              <a:t>must be Published in the Official Newspaper of the City or County </a:t>
            </a:r>
          </a:p>
          <a:p>
            <a:pPr marL="342900" indent="-342900">
              <a:spcAft>
                <a:spcPts val="600"/>
              </a:spcAft>
              <a:buFont typeface="Arial" panose="020B0604020202020204" pitchFamily="34" charset="0"/>
              <a:buChar char="•"/>
            </a:pPr>
            <a:r>
              <a:rPr lang="en-US" sz="2000" dirty="0">
                <a:latin typeface="Arial Black" panose="020B0A04020102020204" pitchFamily="34" charset="0"/>
              </a:rPr>
              <a:t>64 Days before </a:t>
            </a:r>
            <a:r>
              <a:rPr lang="en-US" sz="2000" dirty="0"/>
              <a:t>the Election, Candidates must file a </a:t>
            </a:r>
            <a:r>
              <a:rPr lang="en-US" sz="2000" b="1" dirty="0">
                <a:solidFill>
                  <a:srgbClr val="7030A0"/>
                </a:solidFill>
              </a:rPr>
              <a:t>Statement of Intent &amp; Statement of Interests </a:t>
            </a:r>
            <a:r>
              <a:rPr lang="en-US" sz="2000" dirty="0"/>
              <a:t>with the Business Manager by 4:00 pm.</a:t>
            </a:r>
          </a:p>
          <a:p>
            <a:pPr marL="342900" indent="-342900">
              <a:spcAft>
                <a:spcPts val="600"/>
              </a:spcAft>
              <a:buFont typeface="Arial" panose="020B0604020202020204" pitchFamily="34" charset="0"/>
              <a:buChar char="•"/>
            </a:pPr>
            <a:r>
              <a:rPr lang="en-US" sz="2000" dirty="0">
                <a:latin typeface="Arial Black" panose="020B0A04020102020204" pitchFamily="34" charset="0"/>
              </a:rPr>
              <a:t>At least 40 Days before </a:t>
            </a:r>
            <a:r>
              <a:rPr lang="en-US" sz="2000" dirty="0"/>
              <a:t>the Election the Business Manager shall </a:t>
            </a:r>
            <a:r>
              <a:rPr lang="en-US" sz="2000" b="1" dirty="0">
                <a:solidFill>
                  <a:srgbClr val="C00000"/>
                </a:solidFill>
              </a:rPr>
              <a:t>Prepare and Print the Official Ballot</a:t>
            </a:r>
            <a:r>
              <a:rPr lang="en-US" sz="2000" dirty="0"/>
              <a:t>.</a:t>
            </a:r>
          </a:p>
          <a:p>
            <a:pPr marL="342900" indent="-342900">
              <a:spcAft>
                <a:spcPts val="600"/>
              </a:spcAft>
              <a:buFont typeface="Arial" panose="020B0604020202020204" pitchFamily="34" charset="0"/>
              <a:buChar char="•"/>
            </a:pPr>
            <a:r>
              <a:rPr lang="en-US" sz="2000" dirty="0">
                <a:latin typeface="Arial Black" panose="020B0A04020102020204" pitchFamily="34" charset="0"/>
              </a:rPr>
              <a:t>At least 35 Days before </a:t>
            </a:r>
            <a:r>
              <a:rPr lang="en-US" sz="2000" dirty="0"/>
              <a:t>the Election, the </a:t>
            </a:r>
            <a:r>
              <a:rPr lang="en-US" sz="2000" b="1" dirty="0">
                <a:solidFill>
                  <a:srgbClr val="7030A0"/>
                </a:solidFill>
              </a:rPr>
              <a:t>Board Designates Precincts and Polling Places</a:t>
            </a:r>
          </a:p>
          <a:p>
            <a:pPr marL="342900" indent="-342900">
              <a:spcAft>
                <a:spcPts val="600"/>
              </a:spcAft>
              <a:buFont typeface="Arial" panose="020B0604020202020204" pitchFamily="34" charset="0"/>
              <a:buChar char="•"/>
            </a:pPr>
            <a:r>
              <a:rPr lang="en-US" sz="2000" dirty="0">
                <a:latin typeface="Arial Black" panose="020B0A04020102020204" pitchFamily="34" charset="0"/>
              </a:rPr>
              <a:t>At least 14 Days before the Election</a:t>
            </a:r>
            <a:r>
              <a:rPr lang="en-US" sz="2000" dirty="0"/>
              <a:t>, the Board shall </a:t>
            </a:r>
            <a:r>
              <a:rPr lang="en-US" sz="2000" b="1" dirty="0">
                <a:solidFill>
                  <a:srgbClr val="C00000"/>
                </a:solidFill>
              </a:rPr>
              <a:t>Publish the Time, Place and Purpose of the Election </a:t>
            </a:r>
            <a:r>
              <a:rPr lang="en-US" sz="2000" dirty="0"/>
              <a:t>in the Official Newspaper of the District</a:t>
            </a:r>
          </a:p>
        </p:txBody>
      </p:sp>
      <p:sp>
        <p:nvSpPr>
          <p:cNvPr id="3" name="TextBox 2">
            <a:extLst>
              <a:ext uri="{FF2B5EF4-FFF2-40B4-BE49-F238E27FC236}">
                <a16:creationId xmlns:a16="http://schemas.microsoft.com/office/drawing/2014/main" id="{47F1CA29-7864-4E10-A6D7-23490F56EFA9}"/>
              </a:ext>
            </a:extLst>
          </p:cNvPr>
          <p:cNvSpPr txBox="1"/>
          <p:nvPr/>
        </p:nvSpPr>
        <p:spPr>
          <a:xfrm>
            <a:off x="8490857" y="6116358"/>
            <a:ext cx="1901372" cy="276999"/>
          </a:xfrm>
          <a:prstGeom prst="rect">
            <a:avLst/>
          </a:prstGeom>
          <a:solidFill>
            <a:srgbClr val="FFFF00"/>
          </a:solidFill>
        </p:spPr>
        <p:txBody>
          <a:bodyPr wrap="square" rtlCol="0">
            <a:spAutoFit/>
          </a:bodyPr>
          <a:lstStyle/>
          <a:p>
            <a:r>
              <a:rPr lang="en-US" sz="1200" dirty="0"/>
              <a:t>NDCC 15.1-09-08-13(2)</a:t>
            </a:r>
          </a:p>
        </p:txBody>
      </p:sp>
    </p:spTree>
    <p:extLst>
      <p:ext uri="{BB962C8B-B14F-4D97-AF65-F5344CB8AC3E}">
        <p14:creationId xmlns:p14="http://schemas.microsoft.com/office/powerpoint/2010/main" val="1391101303"/>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400" b="1" dirty="0">
                <a:latin typeface="Arial Black" panose="020B0A04020102020204" pitchFamily="34" charset="0"/>
              </a:rPr>
              <a:t>ELECTIONS</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4" name="TextBox 3">
            <a:extLst>
              <a:ext uri="{FF2B5EF4-FFF2-40B4-BE49-F238E27FC236}">
                <a16:creationId xmlns:a16="http://schemas.microsoft.com/office/drawing/2014/main" id="{1180B379-B622-4C5E-9149-82E7A2880384}"/>
              </a:ext>
            </a:extLst>
          </p:cNvPr>
          <p:cNvSpPr txBox="1"/>
          <p:nvPr/>
        </p:nvSpPr>
        <p:spPr>
          <a:xfrm>
            <a:off x="431153" y="2946259"/>
            <a:ext cx="11194789" cy="37856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highlight>
                  <a:srgbClr val="FFFF00"/>
                </a:highlight>
                <a:latin typeface="Arial Black" panose="020B0A04020102020204" pitchFamily="34" charset="0"/>
              </a:rPr>
              <a:t>ON the 13 Day </a:t>
            </a:r>
            <a:r>
              <a:rPr lang="en-US" sz="2000" dirty="0">
                <a:latin typeface="Arial Black" panose="020B0A04020102020204" pitchFamily="34" charset="0"/>
              </a:rPr>
              <a:t>AFTER the Election</a:t>
            </a:r>
            <a:r>
              <a:rPr lang="en-US" sz="2000" dirty="0"/>
              <a:t>, the </a:t>
            </a:r>
            <a:r>
              <a:rPr lang="en-US" sz="2000" b="1" dirty="0">
                <a:solidFill>
                  <a:srgbClr val="C00000"/>
                </a:solidFill>
              </a:rPr>
              <a:t>Board will Canvass the Returns and Declare the Results of the Election.</a:t>
            </a:r>
          </a:p>
          <a:p>
            <a:pPr marL="342900" indent="-342900">
              <a:spcAft>
                <a:spcPts val="600"/>
              </a:spcAft>
              <a:buFont typeface="Arial" panose="020B0604020202020204" pitchFamily="34" charset="0"/>
              <a:buChar char="•"/>
            </a:pPr>
            <a:r>
              <a:rPr lang="en-US" sz="2000" dirty="0">
                <a:latin typeface="Arial Black" panose="020B0A04020102020204" pitchFamily="34" charset="0"/>
              </a:rPr>
              <a:t>Within 3 Days</a:t>
            </a:r>
            <a:r>
              <a:rPr lang="en-US" sz="2000" dirty="0"/>
              <a:t> after Canvassing, the Business Manager shall send </a:t>
            </a:r>
            <a:r>
              <a:rPr lang="en-US" sz="2000" b="1" dirty="0">
                <a:solidFill>
                  <a:srgbClr val="7030A0"/>
                </a:solidFill>
              </a:rPr>
              <a:t>Written Notice to each Elected Individual </a:t>
            </a:r>
            <a:r>
              <a:rPr lang="en-US" sz="2000" dirty="0"/>
              <a:t>of their Election and the Duty to take an Affirmation or Oath of Office.</a:t>
            </a:r>
          </a:p>
          <a:p>
            <a:pPr marL="342900" indent="-342900">
              <a:spcAft>
                <a:spcPts val="600"/>
              </a:spcAft>
              <a:buFont typeface="Arial" panose="020B0604020202020204" pitchFamily="34" charset="0"/>
              <a:buChar char="•"/>
            </a:pPr>
            <a:r>
              <a:rPr lang="en-US" sz="2000" dirty="0">
                <a:latin typeface="Arial Black" panose="020B0A04020102020204" pitchFamily="34" charset="0"/>
              </a:rPr>
              <a:t>Within 10 Days </a:t>
            </a:r>
            <a:r>
              <a:rPr lang="en-US" sz="2000" dirty="0"/>
              <a:t>after the Canvass by the Board, the Business Manager shall </a:t>
            </a:r>
            <a:r>
              <a:rPr lang="en-US" sz="2000" b="1" dirty="0">
                <a:solidFill>
                  <a:srgbClr val="C00000"/>
                </a:solidFill>
              </a:rPr>
              <a:t>Certify the Individuals Elected and their Terms </a:t>
            </a:r>
            <a:r>
              <a:rPr lang="en-US" sz="2000" dirty="0"/>
              <a:t>to the County Superintendent of Schools (or County Auditor if there is no County Superintendent of Schools)</a:t>
            </a:r>
          </a:p>
          <a:p>
            <a:pPr marL="342900" indent="-342900">
              <a:spcAft>
                <a:spcPts val="600"/>
              </a:spcAft>
              <a:buFont typeface="Arial" panose="020B0604020202020204" pitchFamily="34" charset="0"/>
              <a:buChar char="•"/>
            </a:pPr>
            <a:r>
              <a:rPr lang="en-US" sz="2000" dirty="0">
                <a:latin typeface="Arial Black" panose="020B0A04020102020204" pitchFamily="34" charset="0"/>
              </a:rPr>
              <a:t>Within 10 Days</a:t>
            </a:r>
            <a:r>
              <a:rPr lang="en-US" sz="2000" dirty="0"/>
              <a:t> of Receiving the Notice, the Newly Elected School Board Member must Take and File with the Business Manager an </a:t>
            </a:r>
            <a:r>
              <a:rPr lang="en-US" sz="2000" b="1" dirty="0">
                <a:solidFill>
                  <a:srgbClr val="7030A0"/>
                </a:solidFill>
              </a:rPr>
              <a:t>Affirmation or Oath of Office</a:t>
            </a:r>
            <a:r>
              <a:rPr lang="en-US" sz="2000" dirty="0"/>
              <a:t>.  This Must Occur before the Newly Elected Member Commences Duties.</a:t>
            </a:r>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A0C234FD-9488-4BD4-ACA4-FD25A4B8EA66}"/>
              </a:ext>
            </a:extLst>
          </p:cNvPr>
          <p:cNvSpPr txBox="1"/>
          <p:nvPr/>
        </p:nvSpPr>
        <p:spPr>
          <a:xfrm>
            <a:off x="8011886" y="6176963"/>
            <a:ext cx="2119085" cy="276999"/>
          </a:xfrm>
          <a:prstGeom prst="rect">
            <a:avLst/>
          </a:prstGeom>
          <a:noFill/>
        </p:spPr>
        <p:txBody>
          <a:bodyPr wrap="square" rtlCol="0">
            <a:spAutoFit/>
          </a:bodyPr>
          <a:lstStyle/>
          <a:p>
            <a:endParaRPr lang="en-US" sz="1200" dirty="0"/>
          </a:p>
        </p:txBody>
      </p:sp>
    </p:spTree>
    <p:extLst>
      <p:ext uri="{BB962C8B-B14F-4D97-AF65-F5344CB8AC3E}">
        <p14:creationId xmlns:p14="http://schemas.microsoft.com/office/powerpoint/2010/main" val="1216607113"/>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9816193" cy="3796620"/>
          </a:xfrm>
        </p:spPr>
        <p:txBody>
          <a:bodyPr>
            <a:normAutofit lnSpcReduction="10000"/>
          </a:bodyPr>
          <a:lstStyle/>
          <a:p>
            <a:pPr algn="ctr">
              <a:buClr>
                <a:srgbClr val="C00000"/>
              </a:buClr>
            </a:pPr>
            <a:r>
              <a:rPr lang="en-US" sz="2400" b="1" dirty="0">
                <a:latin typeface="Arial Black" panose="020B0A04020102020204" pitchFamily="34" charset="0"/>
              </a:rPr>
              <a:t>ELECTIONS</a:t>
            </a:r>
          </a:p>
          <a:p>
            <a:pPr>
              <a:buClr>
                <a:srgbClr val="C00000"/>
              </a:buClr>
            </a:pPr>
            <a:r>
              <a:rPr lang="en-US" sz="2400" b="1" dirty="0">
                <a:latin typeface="Arial Black" panose="020B0A04020102020204" pitchFamily="34" charset="0"/>
              </a:rPr>
              <a:t>Does it Matter what Name is Listed First on the Ballot?</a:t>
            </a:r>
          </a:p>
          <a:p>
            <a:pPr algn="ctr">
              <a:buClr>
                <a:srgbClr val="C00000"/>
              </a:buClr>
            </a:pPr>
            <a:r>
              <a:rPr lang="en-US" sz="3200" b="1" dirty="0">
                <a:solidFill>
                  <a:srgbClr val="C00000"/>
                </a:solidFill>
                <a:latin typeface="Arial Black" panose="020B0A04020102020204" pitchFamily="34" charset="0"/>
              </a:rPr>
              <a:t>YES!</a:t>
            </a:r>
          </a:p>
          <a:p>
            <a:pPr>
              <a:buClr>
                <a:srgbClr val="C00000"/>
              </a:buClr>
            </a:pPr>
            <a:r>
              <a:rPr lang="en-US" sz="2400" b="1" dirty="0"/>
              <a:t>The Business Manager shall Notify the Candidates as to the Time and Place of the Drawing for Position on the Ballot.</a:t>
            </a:r>
          </a:p>
          <a:p>
            <a:pPr marL="342900" indent="-342900">
              <a:lnSpc>
                <a:spcPct val="100000"/>
              </a:lnSpc>
              <a:spcBef>
                <a:spcPts val="0"/>
              </a:spcBef>
              <a:buClr>
                <a:srgbClr val="C00000"/>
              </a:buClr>
              <a:buFont typeface="Arial" panose="020B0604020202020204" pitchFamily="34" charset="0"/>
              <a:buChar char="•"/>
            </a:pPr>
            <a:r>
              <a:rPr lang="en-US" sz="2400" b="1" dirty="0"/>
              <a:t>Draw Lots</a:t>
            </a:r>
          </a:p>
          <a:p>
            <a:pPr marL="342900" indent="-342900">
              <a:lnSpc>
                <a:spcPct val="100000"/>
              </a:lnSpc>
              <a:spcBef>
                <a:spcPts val="0"/>
              </a:spcBef>
              <a:buClr>
                <a:srgbClr val="C00000"/>
              </a:buClr>
              <a:buFont typeface="Arial" panose="020B0604020202020204" pitchFamily="34" charset="0"/>
              <a:buChar char="•"/>
            </a:pPr>
            <a:r>
              <a:rPr lang="en-US" sz="2400" b="1" dirty="0"/>
              <a:t>Flip a Coin</a:t>
            </a:r>
          </a:p>
          <a:p>
            <a:pPr marL="342900" indent="-342900">
              <a:lnSpc>
                <a:spcPct val="100000"/>
              </a:lnSpc>
              <a:spcBef>
                <a:spcPts val="0"/>
              </a:spcBef>
              <a:buClr>
                <a:srgbClr val="C00000"/>
              </a:buClr>
              <a:buFont typeface="Arial" panose="020B0604020202020204" pitchFamily="34" charset="0"/>
              <a:buChar char="•"/>
            </a:pPr>
            <a:r>
              <a:rPr lang="en-US" sz="2400" b="1" dirty="0"/>
              <a:t>Rock, Paper, Scissors</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15.1-09-11</a:t>
            </a:r>
          </a:p>
        </p:txBody>
      </p:sp>
      <p:pic>
        <p:nvPicPr>
          <p:cNvPr id="10" name="Picture 9">
            <a:extLst>
              <a:ext uri="{FF2B5EF4-FFF2-40B4-BE49-F238E27FC236}">
                <a16:creationId xmlns:a16="http://schemas.microsoft.com/office/drawing/2014/main" id="{3EAA64DB-6158-4EB5-8FAB-7AF9BFD05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907" y="3968459"/>
            <a:ext cx="2117865" cy="1856758"/>
          </a:xfrm>
          <a:prstGeom prst="rect">
            <a:avLst/>
          </a:prstGeom>
          <a:solidFill>
            <a:srgbClr val="FFFFCC"/>
          </a:solidFill>
        </p:spPr>
      </p:pic>
    </p:spTree>
    <p:extLst>
      <p:ext uri="{BB962C8B-B14F-4D97-AF65-F5344CB8AC3E}">
        <p14:creationId xmlns:p14="http://schemas.microsoft.com/office/powerpoint/2010/main" val="3619188424"/>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619838" y="2380343"/>
            <a:ext cx="10929258" cy="4052860"/>
          </a:xfrm>
        </p:spPr>
        <p:txBody>
          <a:bodyPr>
            <a:normAutofit lnSpcReduction="10000"/>
          </a:bodyPr>
          <a:lstStyle/>
          <a:p>
            <a:pPr algn="ctr">
              <a:buClr>
                <a:srgbClr val="C00000"/>
              </a:buClr>
            </a:pPr>
            <a:r>
              <a:rPr lang="en-US" sz="2600" b="1" dirty="0">
                <a:latin typeface="Arial Black" panose="020B0A04020102020204" pitchFamily="34" charset="0"/>
              </a:rPr>
              <a:t>ELECTIONS</a:t>
            </a:r>
          </a:p>
          <a:p>
            <a:pPr>
              <a:buClr>
                <a:srgbClr val="C00000"/>
              </a:buClr>
            </a:pPr>
            <a:r>
              <a:rPr lang="en-US" sz="2400" b="1" dirty="0">
                <a:latin typeface="Arial Black" panose="020B0A04020102020204" pitchFamily="34" charset="0"/>
              </a:rPr>
              <a:t>Declaration of the Winner</a:t>
            </a:r>
          </a:p>
          <a:p>
            <a:pPr>
              <a:spcBef>
                <a:spcPts val="0"/>
              </a:spcBef>
              <a:buClr>
                <a:srgbClr val="C00000"/>
              </a:buClr>
            </a:pPr>
            <a:r>
              <a:rPr lang="en-US" sz="2400" b="1" dirty="0"/>
              <a:t>On the </a:t>
            </a:r>
            <a:r>
              <a:rPr lang="en-US" sz="2400" dirty="0">
                <a:solidFill>
                  <a:srgbClr val="C00000"/>
                </a:solidFill>
                <a:latin typeface="Arial Black" panose="020B0A04020102020204" pitchFamily="34" charset="0"/>
              </a:rPr>
              <a:t>13</a:t>
            </a:r>
            <a:r>
              <a:rPr lang="en-US" sz="2400" baseline="30000" dirty="0">
                <a:solidFill>
                  <a:srgbClr val="C00000"/>
                </a:solidFill>
                <a:latin typeface="Arial Black" panose="020B0A04020102020204" pitchFamily="34" charset="0"/>
              </a:rPr>
              <a:t>th</a:t>
            </a:r>
            <a:r>
              <a:rPr lang="en-US" sz="2400" dirty="0">
                <a:solidFill>
                  <a:srgbClr val="C00000"/>
                </a:solidFill>
                <a:latin typeface="Arial Black" panose="020B0A04020102020204" pitchFamily="34" charset="0"/>
              </a:rPr>
              <a:t> Day after the Election</a:t>
            </a:r>
            <a:r>
              <a:rPr lang="en-US" sz="2400" b="1" dirty="0"/>
              <a:t>, the School Board shall meet </a:t>
            </a:r>
            <a:r>
              <a:rPr lang="en-US" sz="2400" b="1" dirty="0">
                <a:solidFill>
                  <a:srgbClr val="7030A0"/>
                </a:solidFill>
                <a:latin typeface="Arial Black" panose="020B0A04020102020204" pitchFamily="34" charset="0"/>
              </a:rPr>
              <a:t>to Canvass all Election Returns </a:t>
            </a:r>
            <a:r>
              <a:rPr lang="en-US" sz="2400" b="1" dirty="0"/>
              <a:t>and shall Declare the Result of an Election.  In the case of </a:t>
            </a:r>
            <a:r>
              <a:rPr lang="en-US" sz="2400" b="1" dirty="0">
                <a:solidFill>
                  <a:srgbClr val="7030A0"/>
                </a:solidFill>
                <a:latin typeface="Arial Black" panose="020B0A04020102020204" pitchFamily="34" charset="0"/>
              </a:rPr>
              <a:t>a TIE</a:t>
            </a:r>
            <a:r>
              <a:rPr lang="en-US" sz="2400" b="1" dirty="0"/>
              <a:t>, </a:t>
            </a:r>
            <a:r>
              <a:rPr lang="en-US" sz="2400" b="1" dirty="0">
                <a:solidFill>
                  <a:srgbClr val="7030A0"/>
                </a:solidFill>
              </a:rPr>
              <a:t>within three days</a:t>
            </a:r>
            <a:r>
              <a:rPr lang="en-US" sz="2400" b="1" dirty="0"/>
              <a:t> from the Determination of a Winner.</a:t>
            </a:r>
          </a:p>
          <a:p>
            <a:pPr>
              <a:buClr>
                <a:srgbClr val="C00000"/>
              </a:buClr>
            </a:pPr>
            <a:endParaRPr lang="en-US" sz="1200" b="1" dirty="0"/>
          </a:p>
          <a:p>
            <a:pPr>
              <a:buClr>
                <a:srgbClr val="C00000"/>
              </a:buClr>
            </a:pPr>
            <a:r>
              <a:rPr lang="en-US" sz="2400" b="1" dirty="0"/>
              <a:t>The Individual receiving the Highest Number of Votes </a:t>
            </a:r>
            <a:r>
              <a:rPr lang="en-US" sz="2400" b="1" dirty="0">
                <a:latin typeface="Arial Black" panose="020B0A04020102020204" pitchFamily="34" charset="0"/>
              </a:rPr>
              <a:t>MUST BE DECLARED ELECTED.  </a:t>
            </a:r>
            <a:r>
              <a:rPr lang="en-US" sz="2400" b="1" dirty="0"/>
              <a:t>The Board shall Record the Result of the Elections (Formal Action by way of a Board Motion to Accept the Results of the Election).</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15.1-09-15</a:t>
            </a:r>
          </a:p>
        </p:txBody>
      </p:sp>
    </p:spTree>
    <p:extLst>
      <p:ext uri="{BB962C8B-B14F-4D97-AF65-F5344CB8AC3E}">
        <p14:creationId xmlns:p14="http://schemas.microsoft.com/office/powerpoint/2010/main" val="272507431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400" b="1" dirty="0">
                <a:latin typeface="Arial Black" panose="020B0A04020102020204" pitchFamily="34" charset="0"/>
              </a:rPr>
              <a:t>ELECTIONS</a:t>
            </a:r>
          </a:p>
          <a:p>
            <a:pPr>
              <a:buClr>
                <a:srgbClr val="C00000"/>
              </a:buClr>
            </a:pPr>
            <a:r>
              <a:rPr lang="en-US" sz="2400" b="1" dirty="0"/>
              <a:t>An Elected or Appointed Member of the Board shall take and file with the Business Manager an </a:t>
            </a:r>
            <a:r>
              <a:rPr lang="en-US" sz="2400" b="1" dirty="0">
                <a:solidFill>
                  <a:srgbClr val="7030A0"/>
                </a:solidFill>
                <a:latin typeface="Arial Black" panose="020B0A04020102020204" pitchFamily="34" charset="0"/>
              </a:rPr>
              <a:t>AFFIRMATION</a:t>
            </a:r>
            <a:r>
              <a:rPr lang="en-US" sz="2400" b="1" dirty="0"/>
              <a:t> or </a:t>
            </a:r>
            <a:r>
              <a:rPr lang="en-US" sz="2400" b="1" dirty="0">
                <a:solidFill>
                  <a:srgbClr val="7030A0"/>
                </a:solidFill>
                <a:latin typeface="Arial Black" panose="020B0A04020102020204" pitchFamily="34" charset="0"/>
              </a:rPr>
              <a:t>OATH of OFFICE </a:t>
            </a:r>
            <a:r>
              <a:rPr lang="en-US" sz="2400" b="1" dirty="0"/>
              <a:t>within </a:t>
            </a:r>
            <a:r>
              <a:rPr lang="en-US" sz="2400" b="1" dirty="0">
                <a:solidFill>
                  <a:srgbClr val="C00000"/>
                </a:solidFill>
                <a:latin typeface="Arial Black" panose="020B0A04020102020204" pitchFamily="34" charset="0"/>
              </a:rPr>
              <a:t>Ten Days </a:t>
            </a:r>
            <a:r>
              <a:rPr lang="en-US" sz="2400" b="1" dirty="0"/>
              <a:t>after receiving Notice of Election of Appointment and </a:t>
            </a:r>
            <a:r>
              <a:rPr lang="en-US" sz="2400" b="1" dirty="0">
                <a:solidFill>
                  <a:srgbClr val="C00000"/>
                </a:solidFill>
                <a:latin typeface="Arial Black" panose="020B0A04020102020204" pitchFamily="34" charset="0"/>
              </a:rPr>
              <a:t>BEFORE </a:t>
            </a:r>
            <a:r>
              <a:rPr lang="en-US" sz="2400" b="1" dirty="0"/>
              <a:t>Commencing Duties.						</a:t>
            </a:r>
          </a:p>
          <a:p>
            <a:pPr>
              <a:buClr>
                <a:srgbClr val="C00000"/>
              </a:buClr>
            </a:pPr>
            <a:r>
              <a:rPr lang="en-US" sz="2400" b="1" dirty="0">
                <a:solidFill>
                  <a:srgbClr val="C00000"/>
                </a:solidFill>
                <a:latin typeface="Arial Black" panose="020B0A04020102020204" pitchFamily="34" charset="0"/>
              </a:rPr>
              <a:t>NOTE: </a:t>
            </a:r>
            <a:r>
              <a:rPr lang="en-US" sz="2400" b="1" dirty="0">
                <a:solidFill>
                  <a:srgbClr val="C00000"/>
                </a:solidFill>
              </a:rPr>
              <a:t> New Board Members </a:t>
            </a:r>
            <a:r>
              <a:rPr lang="en-US" sz="2400" b="1" dirty="0">
                <a:solidFill>
                  <a:srgbClr val="C00000"/>
                </a:solidFill>
                <a:latin typeface="Arial Black" panose="020B0A04020102020204" pitchFamily="34" charset="0"/>
              </a:rPr>
              <a:t>OFFICIALLY </a:t>
            </a:r>
            <a:r>
              <a:rPr lang="en-US" sz="2400" b="1" dirty="0">
                <a:solidFill>
                  <a:srgbClr val="C00000"/>
                </a:solidFill>
              </a:rPr>
              <a:t>become Members of the School Board </a:t>
            </a:r>
            <a:r>
              <a:rPr lang="en-US" sz="2400" b="1" u="sng" dirty="0">
                <a:solidFill>
                  <a:srgbClr val="C00000"/>
                </a:solidFill>
                <a:latin typeface="Arial Black" panose="020B0A04020102020204" pitchFamily="34" charset="0"/>
              </a:rPr>
              <a:t>at the Board’s Annual Meeting in July</a:t>
            </a:r>
            <a:r>
              <a:rPr lang="en-US" sz="2400" b="1" dirty="0">
                <a:solidFill>
                  <a:srgbClr val="C00000"/>
                </a:solidFill>
              </a:rPr>
              <a:t>.  </a:t>
            </a:r>
            <a:r>
              <a:rPr lang="en-US" sz="2400" b="1" dirty="0">
                <a:solidFill>
                  <a:srgbClr val="7030A0"/>
                </a:solidFill>
                <a:latin typeface="Arial Black" panose="020B0A04020102020204" pitchFamily="34" charset="0"/>
              </a:rPr>
              <a:t>Not Before Then!</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57</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3" name="TextBox 2">
            <a:extLst>
              <a:ext uri="{FF2B5EF4-FFF2-40B4-BE49-F238E27FC236}">
                <a16:creationId xmlns:a16="http://schemas.microsoft.com/office/drawing/2014/main" id="{E3084CF3-2FA4-4A6B-8C95-F5CFC5C33451}"/>
              </a:ext>
            </a:extLst>
          </p:cNvPr>
          <p:cNvSpPr txBox="1"/>
          <p:nvPr/>
        </p:nvSpPr>
        <p:spPr>
          <a:xfrm>
            <a:off x="8946037" y="6176963"/>
            <a:ext cx="1436213" cy="276999"/>
          </a:xfrm>
          <a:prstGeom prst="rect">
            <a:avLst/>
          </a:prstGeom>
          <a:solidFill>
            <a:srgbClr val="FFFF00"/>
          </a:solidFill>
        </p:spPr>
        <p:txBody>
          <a:bodyPr wrap="square" rtlCol="0">
            <a:spAutoFit/>
          </a:bodyPr>
          <a:lstStyle/>
          <a:p>
            <a:r>
              <a:rPr lang="en-US" sz="1200" dirty="0"/>
              <a:t>NDCC 15.1-07-17</a:t>
            </a:r>
          </a:p>
        </p:txBody>
      </p:sp>
      <p:sp>
        <p:nvSpPr>
          <p:cNvPr id="5" name="TextBox 4">
            <a:extLst>
              <a:ext uri="{FF2B5EF4-FFF2-40B4-BE49-F238E27FC236}">
                <a16:creationId xmlns:a16="http://schemas.microsoft.com/office/drawing/2014/main" id="{98A665E7-EDA0-4454-BD93-7E39CF13F462}"/>
              </a:ext>
            </a:extLst>
          </p:cNvPr>
          <p:cNvSpPr txBox="1"/>
          <p:nvPr/>
        </p:nvSpPr>
        <p:spPr>
          <a:xfrm>
            <a:off x="8946037" y="4455885"/>
            <a:ext cx="1436213" cy="276999"/>
          </a:xfrm>
          <a:prstGeom prst="rect">
            <a:avLst/>
          </a:prstGeom>
          <a:solidFill>
            <a:srgbClr val="FFFF00"/>
          </a:solidFill>
        </p:spPr>
        <p:txBody>
          <a:bodyPr wrap="square" rtlCol="0">
            <a:spAutoFit/>
          </a:bodyPr>
          <a:lstStyle/>
          <a:p>
            <a:r>
              <a:rPr lang="en-US" sz="1200" dirty="0"/>
              <a:t>NDCC 15.1-0-25</a:t>
            </a:r>
          </a:p>
        </p:txBody>
      </p:sp>
    </p:spTree>
    <p:extLst>
      <p:ext uri="{BB962C8B-B14F-4D97-AF65-F5344CB8AC3E}">
        <p14:creationId xmlns:p14="http://schemas.microsoft.com/office/powerpoint/2010/main" val="4267059208"/>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400" b="1" dirty="0">
                <a:latin typeface="Arial Black" panose="020B0A04020102020204" pitchFamily="34" charset="0"/>
              </a:rPr>
              <a:t>ELECTIONS</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58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584775"/>
          </a:xfrm>
          <a:prstGeom prst="rect">
            <a:avLst/>
          </a:prstGeom>
          <a:noFill/>
        </p:spPr>
        <p:txBody>
          <a:bodyPr wrap="square" rtlCol="0">
            <a:spAutoFit/>
          </a:bodyPr>
          <a:lstStyle/>
          <a:p>
            <a:r>
              <a:rPr lang="en-US" sz="3200" dirty="0">
                <a:solidFill>
                  <a:schemeClr val="bg1"/>
                </a:solidFill>
                <a:latin typeface="+mj-lt"/>
              </a:rPr>
              <a:t>Perform ALL Duties Required by the Board</a:t>
            </a:r>
          </a:p>
        </p:txBody>
      </p:sp>
      <p:sp>
        <p:nvSpPr>
          <p:cNvPr id="4" name="TextBox 3">
            <a:extLst>
              <a:ext uri="{FF2B5EF4-FFF2-40B4-BE49-F238E27FC236}">
                <a16:creationId xmlns:a16="http://schemas.microsoft.com/office/drawing/2014/main" id="{C97AC477-5428-4528-A1CA-60CC82971D39}"/>
              </a:ext>
            </a:extLst>
          </p:cNvPr>
          <p:cNvSpPr txBox="1"/>
          <p:nvPr/>
        </p:nvSpPr>
        <p:spPr>
          <a:xfrm>
            <a:off x="645886" y="2883331"/>
            <a:ext cx="10980057" cy="3354765"/>
          </a:xfrm>
          <a:prstGeom prst="rect">
            <a:avLst/>
          </a:prstGeom>
          <a:noFill/>
        </p:spPr>
        <p:txBody>
          <a:bodyPr wrap="square" rtlCol="0">
            <a:spAutoFit/>
          </a:bodyPr>
          <a:lstStyle/>
          <a:p>
            <a:r>
              <a:rPr lang="en-US" sz="2400" b="1" dirty="0">
                <a:solidFill>
                  <a:srgbClr val="C00000"/>
                </a:solidFill>
              </a:rPr>
              <a:t>Every Two Years, </a:t>
            </a:r>
            <a:r>
              <a:rPr lang="en-US" sz="2400" dirty="0"/>
              <a:t>at the Annual School Board Election, the Electors shall Determine whether a Record of the Board Proceedings </a:t>
            </a:r>
            <a:r>
              <a:rPr lang="en-US" sz="2400" b="1" dirty="0">
                <a:solidFill>
                  <a:srgbClr val="C00000"/>
                </a:solidFill>
              </a:rPr>
              <a:t>Must be Published in the Official Newspaper </a:t>
            </a:r>
            <a:r>
              <a:rPr lang="en-US" sz="2400" dirty="0"/>
              <a:t>of the District.</a:t>
            </a:r>
          </a:p>
          <a:p>
            <a:pPr marL="342900" indent="-342900">
              <a:buFont typeface="Arial" panose="020B0604020202020204" pitchFamily="34" charset="0"/>
              <a:buChar char="•"/>
            </a:pPr>
            <a:r>
              <a:rPr lang="en-US" sz="2400" dirty="0"/>
              <a:t>If Approved, You should Provide for Publication of the </a:t>
            </a:r>
            <a:r>
              <a:rPr lang="en-US" sz="2400" b="1" dirty="0">
                <a:solidFill>
                  <a:srgbClr val="7030A0"/>
                </a:solidFill>
              </a:rPr>
              <a:t>Minutes of Meetings</a:t>
            </a:r>
            <a:r>
              <a:rPr lang="en-US" sz="2400" dirty="0"/>
              <a:t>, Including an </a:t>
            </a:r>
            <a:r>
              <a:rPr lang="en-US" sz="2400" b="1" dirty="0">
                <a:solidFill>
                  <a:srgbClr val="7030A0"/>
                </a:solidFill>
              </a:rPr>
              <a:t>Itemized List of Obligations Approved for Payment</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Should Ensure that the Proceedings are Published Within a </a:t>
            </a:r>
            <a:r>
              <a:rPr lang="en-US" sz="2400" b="1" dirty="0">
                <a:solidFill>
                  <a:srgbClr val="7030A0"/>
                </a:solidFill>
              </a:rPr>
              <a:t>Reasonable Time </a:t>
            </a:r>
            <a:r>
              <a:rPr lang="en-US" sz="2400" dirty="0"/>
              <a:t>After Each Board Meeting.</a:t>
            </a:r>
          </a:p>
          <a:p>
            <a:endParaRPr lang="en-US" sz="2000" dirty="0"/>
          </a:p>
        </p:txBody>
      </p:sp>
      <p:sp>
        <p:nvSpPr>
          <p:cNvPr id="8" name="TextBox 7">
            <a:extLst>
              <a:ext uri="{FF2B5EF4-FFF2-40B4-BE49-F238E27FC236}">
                <a16:creationId xmlns:a16="http://schemas.microsoft.com/office/drawing/2014/main" id="{D7D44077-D44F-44B8-BB1A-2DA1D2BFF15D}"/>
              </a:ext>
            </a:extLst>
          </p:cNvPr>
          <p:cNvSpPr txBox="1"/>
          <p:nvPr/>
        </p:nvSpPr>
        <p:spPr>
          <a:xfrm>
            <a:off x="9543143" y="6022231"/>
            <a:ext cx="1625600" cy="276999"/>
          </a:xfrm>
          <a:prstGeom prst="rect">
            <a:avLst/>
          </a:prstGeom>
          <a:solidFill>
            <a:srgbClr val="FFFF00"/>
          </a:solidFill>
        </p:spPr>
        <p:txBody>
          <a:bodyPr wrap="square" rtlCol="0">
            <a:spAutoFit/>
          </a:bodyPr>
          <a:lstStyle/>
          <a:p>
            <a:r>
              <a:rPr lang="en-US" sz="1200" dirty="0"/>
              <a:t>NDCC 15.1-09-31</a:t>
            </a:r>
          </a:p>
        </p:txBody>
      </p:sp>
    </p:spTree>
    <p:extLst>
      <p:ext uri="{BB962C8B-B14F-4D97-AF65-F5344CB8AC3E}">
        <p14:creationId xmlns:p14="http://schemas.microsoft.com/office/powerpoint/2010/main" val="3750247121"/>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a:bodyPr>
          <a:lstStyle/>
          <a:p>
            <a:r>
              <a:rPr lang="en-US" dirty="0"/>
              <a:t>Payroll and Other HR Responsibilities</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9" y="2166901"/>
            <a:ext cx="6894286" cy="4266302"/>
          </a:xfrm>
        </p:spPr>
        <p:txBody>
          <a:bodyPr>
            <a:normAutofit/>
          </a:bodyPr>
          <a:lstStyle/>
          <a:p>
            <a:pPr algn="ctr"/>
            <a:r>
              <a:rPr lang="en-US" sz="2600" b="1" dirty="0">
                <a:latin typeface="Arial Black" panose="020B0A04020102020204" pitchFamily="34" charset="0"/>
              </a:rPr>
              <a:t>PAYROLL</a:t>
            </a:r>
          </a:p>
          <a:p>
            <a:pPr>
              <a:lnSpc>
                <a:spcPct val="100000"/>
              </a:lnSpc>
              <a:spcBef>
                <a:spcPts val="0"/>
              </a:spcBef>
            </a:pPr>
            <a:r>
              <a:rPr lang="en-US" b="1" dirty="0"/>
              <a:t>After </a:t>
            </a:r>
            <a:r>
              <a:rPr lang="en-US" b="1" dirty="0">
                <a:solidFill>
                  <a:srgbClr val="0000FF"/>
                </a:solidFill>
              </a:rPr>
              <a:t>Background Check </a:t>
            </a:r>
            <a:r>
              <a:rPr lang="en-US" b="1" dirty="0"/>
              <a:t>is Completed, Create a File Folder that Records:</a:t>
            </a:r>
          </a:p>
          <a:p>
            <a:pPr marL="342900" indent="-342900">
              <a:lnSpc>
                <a:spcPct val="100000"/>
              </a:lnSpc>
              <a:buFont typeface="Arial" panose="020B0604020202020204" pitchFamily="34" charset="0"/>
              <a:buChar char="•"/>
            </a:pPr>
            <a:r>
              <a:rPr lang="en-US" b="1" dirty="0">
                <a:solidFill>
                  <a:srgbClr val="0000FF"/>
                </a:solidFill>
              </a:rPr>
              <a:t>Employment Date</a:t>
            </a:r>
          </a:p>
          <a:p>
            <a:pPr marL="342900" indent="-342900">
              <a:lnSpc>
                <a:spcPct val="100000"/>
              </a:lnSpc>
              <a:buFont typeface="Arial" panose="020B0604020202020204" pitchFamily="34" charset="0"/>
              <a:buChar char="•"/>
            </a:pPr>
            <a:r>
              <a:rPr lang="en-US" b="1" dirty="0">
                <a:solidFill>
                  <a:srgbClr val="0000FF"/>
                </a:solidFill>
              </a:rPr>
              <a:t>Wages</a:t>
            </a:r>
          </a:p>
          <a:p>
            <a:pPr marL="342900" indent="-342900">
              <a:lnSpc>
                <a:spcPct val="100000"/>
              </a:lnSpc>
              <a:buFont typeface="Arial" panose="020B0604020202020204" pitchFamily="34" charset="0"/>
              <a:buChar char="•"/>
            </a:pPr>
            <a:r>
              <a:rPr lang="en-US" b="1" dirty="0">
                <a:solidFill>
                  <a:srgbClr val="0000FF"/>
                </a:solidFill>
              </a:rPr>
              <a:t>Position Held</a:t>
            </a:r>
          </a:p>
          <a:p>
            <a:pPr marL="342900" indent="-342900">
              <a:lnSpc>
                <a:spcPct val="100000"/>
              </a:lnSpc>
              <a:buFont typeface="Arial" panose="020B0604020202020204" pitchFamily="34" charset="0"/>
              <a:buChar char="•"/>
            </a:pPr>
            <a:r>
              <a:rPr lang="en-US" b="1" dirty="0">
                <a:solidFill>
                  <a:srgbClr val="0000FF"/>
                </a:solidFill>
              </a:rPr>
              <a:t>Benefits</a:t>
            </a:r>
          </a:p>
          <a:p>
            <a:pPr marL="342900" indent="-342900">
              <a:lnSpc>
                <a:spcPct val="100000"/>
              </a:lnSpc>
              <a:buFont typeface="Arial" panose="020B0604020202020204" pitchFamily="34" charset="0"/>
              <a:buChar char="•"/>
            </a:pPr>
            <a:r>
              <a:rPr lang="en-US" b="1" dirty="0">
                <a:solidFill>
                  <a:srgbClr val="0000FF"/>
                </a:solidFill>
              </a:rPr>
              <a:t>Completed W-4</a:t>
            </a:r>
          </a:p>
          <a:p>
            <a:pPr marL="342900" indent="-342900">
              <a:lnSpc>
                <a:spcPct val="100000"/>
              </a:lnSpc>
              <a:buFont typeface="Arial" panose="020B0604020202020204" pitchFamily="34" charset="0"/>
              <a:buChar char="•"/>
            </a:pPr>
            <a:r>
              <a:rPr lang="en-US" b="1" dirty="0">
                <a:solidFill>
                  <a:srgbClr val="0000FF"/>
                </a:solidFill>
              </a:rPr>
              <a:t>I-9 Employment Eligibility Verification</a:t>
            </a:r>
          </a:p>
          <a:p>
            <a:endParaRPr lang="en-US" b="1" dirty="0"/>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59</a:t>
            </a:fld>
            <a:endParaRPr lang="en-US" dirty="0"/>
          </a:p>
        </p:txBody>
      </p:sp>
    </p:spTree>
    <p:extLst>
      <p:ext uri="{BB962C8B-B14F-4D97-AF65-F5344CB8AC3E}">
        <p14:creationId xmlns:p14="http://schemas.microsoft.com/office/powerpoint/2010/main" val="28764383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a:bodyPr>
          <a:lstStyle/>
          <a:p>
            <a:pPr marL="0" indent="0">
              <a:buNone/>
            </a:pPr>
            <a:r>
              <a:rPr lang="en-US" sz="3200" dirty="0">
                <a:ln>
                  <a:solidFill>
                    <a:schemeClr val="tx1"/>
                  </a:solidFill>
                </a:ln>
                <a:solidFill>
                  <a:srgbClr val="0000FF"/>
                </a:solidFill>
                <a:hlinkClick r:id="rId2"/>
              </a:rPr>
              <a:t>https://www.legis.nd.gov/cencode/t15-1c07.pdf</a:t>
            </a:r>
            <a:r>
              <a:rPr lang="en-US" sz="3200" dirty="0">
                <a:ln>
                  <a:solidFill>
                    <a:schemeClr val="tx1"/>
                  </a:solidFill>
                </a:ln>
                <a:solidFill>
                  <a:schemeClr val="accent2">
                    <a:lumMod val="75000"/>
                  </a:schemeClr>
                </a:solidFill>
              </a:rPr>
              <a:t>, </a:t>
            </a:r>
            <a:r>
              <a:rPr lang="en-US" sz="3200" dirty="0">
                <a:ln>
                  <a:solidFill>
                    <a:schemeClr val="tx1"/>
                  </a:solidFill>
                </a:ln>
                <a:solidFill>
                  <a:srgbClr val="0000FF"/>
                </a:solidFill>
              </a:rPr>
              <a:t> </a:t>
            </a:r>
            <a:r>
              <a:rPr lang="en-US" sz="3600" b="1" u="sng" dirty="0">
                <a:ln>
                  <a:solidFill>
                    <a:schemeClr val="tx1"/>
                  </a:solidFill>
                </a:ln>
                <a:solidFill>
                  <a:srgbClr val="0000FF"/>
                </a:solidFill>
              </a:rPr>
              <a:t>AND</a:t>
            </a:r>
          </a:p>
          <a:p>
            <a:pPr marL="0" indent="0">
              <a:spcBef>
                <a:spcPts val="0"/>
              </a:spcBef>
              <a:buNone/>
            </a:pPr>
            <a:endParaRPr lang="en-US" sz="2400" b="1" dirty="0">
              <a:solidFill>
                <a:srgbClr val="C00000"/>
              </a:solidFill>
            </a:endParaRPr>
          </a:p>
          <a:p>
            <a:pPr marL="0" indent="0">
              <a:buNone/>
            </a:pPr>
            <a:r>
              <a:rPr lang="en-US" sz="3600" b="1" dirty="0">
                <a:solidFill>
                  <a:srgbClr val="C00000"/>
                </a:solidFill>
                <a:latin typeface="Arial Black" panose="020B0A04020102020204" pitchFamily="34" charset="0"/>
              </a:rPr>
              <a:t>Business Manger Specific Duties are Listed in Century Code </a:t>
            </a:r>
            <a:r>
              <a:rPr lang="en-US" sz="3600" b="1" i="1" dirty="0">
                <a:highlight>
                  <a:srgbClr val="FFFF00"/>
                </a:highlight>
                <a:latin typeface="Arial Black" panose="020B0A04020102020204" pitchFamily="34" charset="0"/>
              </a:rPr>
              <a:t>OVER 100+ TIMES!!</a:t>
            </a:r>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077218"/>
          </a:xfrm>
          <a:prstGeom prst="rect">
            <a:avLst/>
          </a:prstGeom>
          <a:noFill/>
        </p:spPr>
        <p:txBody>
          <a:bodyPr wrap="square" rtlCol="0">
            <a:spAutoFit/>
          </a:bodyPr>
          <a:lstStyle/>
          <a:p>
            <a:r>
              <a:rPr lang="en-US" sz="3200" dirty="0">
                <a:solidFill>
                  <a:schemeClr val="bg1"/>
                </a:solidFill>
                <a:latin typeface="+mj-lt"/>
              </a:rPr>
              <a:t>ND Century Code (NDCC) Description of Business Manager Duties are outlined at:</a:t>
            </a:r>
          </a:p>
        </p:txBody>
      </p:sp>
      <p:sp>
        <p:nvSpPr>
          <p:cNvPr id="3" name="TextBox 2">
            <a:extLst>
              <a:ext uri="{FF2B5EF4-FFF2-40B4-BE49-F238E27FC236}">
                <a16:creationId xmlns:a16="http://schemas.microsoft.com/office/drawing/2014/main" id="{ED53F172-AD11-4F3F-89A8-559980614C9D}"/>
              </a:ext>
            </a:extLst>
          </p:cNvPr>
          <p:cNvSpPr txBox="1"/>
          <p:nvPr/>
        </p:nvSpPr>
        <p:spPr>
          <a:xfrm>
            <a:off x="9692978" y="6164591"/>
            <a:ext cx="1698172" cy="276999"/>
          </a:xfrm>
          <a:prstGeom prst="rect">
            <a:avLst/>
          </a:prstGeom>
          <a:solidFill>
            <a:srgbClr val="FFFF00"/>
          </a:solidFill>
        </p:spPr>
        <p:txBody>
          <a:bodyPr wrap="square" rtlCol="0">
            <a:spAutoFit/>
          </a:bodyPr>
          <a:lstStyle/>
          <a:p>
            <a:r>
              <a:rPr lang="en-US" sz="1200" dirty="0"/>
              <a:t>NDCC 15.1-07-21</a:t>
            </a:r>
          </a:p>
        </p:txBody>
      </p:sp>
      <p:pic>
        <p:nvPicPr>
          <p:cNvPr id="8" name="Picture 7">
            <a:extLst>
              <a:ext uri="{FF2B5EF4-FFF2-40B4-BE49-F238E27FC236}">
                <a16:creationId xmlns:a16="http://schemas.microsoft.com/office/drawing/2014/main" id="{B780DF58-A8FD-40AD-BEF9-3FB125DB5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560" y="4482174"/>
            <a:ext cx="1721242" cy="1290931"/>
          </a:xfrm>
          <a:prstGeom prst="rect">
            <a:avLst/>
          </a:prstGeom>
        </p:spPr>
      </p:pic>
    </p:spTree>
    <p:extLst>
      <p:ext uri="{BB962C8B-B14F-4D97-AF65-F5344CB8AC3E}">
        <p14:creationId xmlns:p14="http://schemas.microsoft.com/office/powerpoint/2010/main" val="34869577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980057" cy="3796620"/>
          </a:xfrm>
        </p:spPr>
        <p:txBody>
          <a:bodyPr>
            <a:normAutofit/>
          </a:bodyPr>
          <a:lstStyle/>
          <a:p>
            <a:pPr algn="ctr">
              <a:buClr>
                <a:srgbClr val="C00000"/>
              </a:buClr>
            </a:pPr>
            <a:r>
              <a:rPr lang="en-US" sz="2800" b="1" dirty="0">
                <a:latin typeface="Arial Black" panose="020B0A04020102020204" pitchFamily="34" charset="0"/>
              </a:rPr>
              <a:t>GET A COPY OF:</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645886" y="2883331"/>
            <a:ext cx="10980057" cy="4108817"/>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The Employee’s Social Security Card</a:t>
            </a:r>
          </a:p>
          <a:p>
            <a:pPr marL="457200" indent="-457200">
              <a:spcAft>
                <a:spcPts val="600"/>
              </a:spcAft>
              <a:buFont typeface="Arial" panose="020B0604020202020204" pitchFamily="34" charset="0"/>
              <a:buChar char="•"/>
            </a:pPr>
            <a:r>
              <a:rPr lang="en-US" sz="2400" b="1" u="sng" dirty="0">
                <a:solidFill>
                  <a:srgbClr val="FF0000"/>
                </a:solidFill>
              </a:rPr>
              <a:t>All Employee Paperwork Should Reflect the </a:t>
            </a:r>
            <a:r>
              <a:rPr lang="en-US" sz="2400" b="1" u="sng" dirty="0">
                <a:solidFill>
                  <a:srgbClr val="0000FF"/>
                </a:solidFill>
                <a:latin typeface="Arial Black" panose="020B0A04020102020204" pitchFamily="34" charset="0"/>
              </a:rPr>
              <a:t>EXACT</a:t>
            </a:r>
            <a:r>
              <a:rPr lang="en-US" sz="2400" b="1" dirty="0"/>
              <a:t> </a:t>
            </a:r>
            <a:r>
              <a:rPr lang="en-US" sz="2400" b="1" u="sng" dirty="0">
                <a:solidFill>
                  <a:srgbClr val="FF0000"/>
                </a:solidFill>
              </a:rPr>
              <a:t>Spelling of the Employee’s Name.</a:t>
            </a:r>
          </a:p>
          <a:p>
            <a:pPr>
              <a:spcAft>
                <a:spcPts val="600"/>
              </a:spcAft>
            </a:pPr>
            <a:r>
              <a:rPr lang="en-US" sz="2400" b="1" dirty="0">
                <a:latin typeface="Arial Black" panose="020B0A04020102020204" pitchFamily="34" charset="0"/>
              </a:rPr>
              <a:t>The  Employee’s Driver’s License</a:t>
            </a:r>
          </a:p>
          <a:p>
            <a:pPr>
              <a:spcAft>
                <a:spcPts val="600"/>
              </a:spcAft>
            </a:pPr>
            <a:r>
              <a:rPr lang="en-US" sz="2400" b="1" dirty="0">
                <a:latin typeface="Arial Black" panose="020B0A04020102020204" pitchFamily="34" charset="0"/>
              </a:rPr>
              <a:t>The Teaching/Sub License</a:t>
            </a:r>
          </a:p>
          <a:p>
            <a:pPr marL="342900" indent="-342900">
              <a:spcAft>
                <a:spcPts val="600"/>
              </a:spcAft>
              <a:buFont typeface="Arial" panose="020B0604020202020204" pitchFamily="34" charset="0"/>
              <a:buChar char="•"/>
            </a:pPr>
            <a:r>
              <a:rPr lang="en-US" sz="2400" b="1" dirty="0"/>
              <a:t>Before being Employed to Teach by a School District, an Individual Shall Present to the School Business Manager a Teaching License or Other Evidence of Approval to Teach Issued by the Board.</a:t>
            </a:r>
          </a:p>
          <a:p>
            <a:endParaRPr lang="en-US" sz="2400" dirty="0"/>
          </a:p>
          <a:p>
            <a:endParaRPr lang="en-US" sz="2000" dirty="0"/>
          </a:p>
        </p:txBody>
      </p:sp>
      <p:sp>
        <p:nvSpPr>
          <p:cNvPr id="8" name="TextBox 7">
            <a:extLst>
              <a:ext uri="{FF2B5EF4-FFF2-40B4-BE49-F238E27FC236}">
                <a16:creationId xmlns:a16="http://schemas.microsoft.com/office/drawing/2014/main" id="{D7D44077-D44F-44B8-BB1A-2DA1D2BFF15D}"/>
              </a:ext>
            </a:extLst>
          </p:cNvPr>
          <p:cNvSpPr txBox="1"/>
          <p:nvPr/>
        </p:nvSpPr>
        <p:spPr>
          <a:xfrm>
            <a:off x="9543143" y="6022231"/>
            <a:ext cx="1625600" cy="276999"/>
          </a:xfrm>
          <a:prstGeom prst="rect">
            <a:avLst/>
          </a:prstGeom>
          <a:solidFill>
            <a:srgbClr val="FFFF00"/>
          </a:solidFill>
        </p:spPr>
        <p:txBody>
          <a:bodyPr wrap="square" rtlCol="0">
            <a:spAutoFit/>
          </a:bodyPr>
          <a:lstStyle/>
          <a:p>
            <a:r>
              <a:rPr lang="en-US" sz="1200" dirty="0"/>
              <a:t>NDCC 15.1-13-18</a:t>
            </a:r>
          </a:p>
        </p:txBody>
      </p:sp>
    </p:spTree>
    <p:extLst>
      <p:ext uri="{BB962C8B-B14F-4D97-AF65-F5344CB8AC3E}">
        <p14:creationId xmlns:p14="http://schemas.microsoft.com/office/powerpoint/2010/main" val="2127960772"/>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800" b="1" dirty="0">
                <a:latin typeface="Arial Black" panose="020B0A04020102020204" pitchFamily="34" charset="0"/>
              </a:rPr>
              <a:t>EMPLOYEE SHOULD COMPLETE:</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0980057" cy="3662541"/>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TFFR/PERS Forms</a:t>
            </a:r>
          </a:p>
          <a:p>
            <a:pPr>
              <a:spcAft>
                <a:spcPts val="600"/>
              </a:spcAft>
            </a:pPr>
            <a:r>
              <a:rPr lang="en-US" sz="2400" b="1" dirty="0">
                <a:latin typeface="Arial Black" panose="020B0A04020102020204" pitchFamily="34" charset="0"/>
              </a:rPr>
              <a:t>Direct Deposit Form</a:t>
            </a:r>
          </a:p>
          <a:p>
            <a:pPr>
              <a:spcAft>
                <a:spcPts val="600"/>
              </a:spcAft>
            </a:pPr>
            <a:r>
              <a:rPr lang="en-US" sz="2400" b="1" dirty="0">
                <a:latin typeface="Arial Black" panose="020B0A04020102020204" pitchFamily="34" charset="0"/>
              </a:rPr>
              <a:t>Medical, Life, Disability Insurance Forms</a:t>
            </a:r>
          </a:p>
          <a:p>
            <a:pPr marL="342900" indent="-342900">
              <a:spcAft>
                <a:spcPts val="600"/>
              </a:spcAft>
              <a:buFont typeface="Arial" panose="020B0604020202020204" pitchFamily="34" charset="0"/>
              <a:buChar char="•"/>
            </a:pPr>
            <a:r>
              <a:rPr lang="en-US" sz="2400" b="1" dirty="0">
                <a:solidFill>
                  <a:srgbClr val="0000FF"/>
                </a:solidFill>
              </a:rPr>
              <a:t>If Employee has Insurance Through there Spouse, Have Them Sign an </a:t>
            </a:r>
            <a:r>
              <a:rPr lang="en-US" sz="2400" b="1" dirty="0">
                <a:solidFill>
                  <a:srgbClr val="FF0000"/>
                </a:solidFill>
              </a:rPr>
              <a:t>Insurance Waiver </a:t>
            </a:r>
            <a:r>
              <a:rPr lang="en-US" sz="2400" b="1" dirty="0">
                <a:solidFill>
                  <a:srgbClr val="0000FF"/>
                </a:solidFill>
              </a:rPr>
              <a:t>so that if Circumstances Change, They Would Immediately be Eligible for the District’s Insurance Coverage and Avoid a Waiting Period.</a:t>
            </a:r>
          </a:p>
          <a:p>
            <a:pPr lvl="1"/>
            <a:endParaRPr lang="en-US" sz="2400" b="1" dirty="0"/>
          </a:p>
          <a:p>
            <a:endParaRPr lang="en-US" sz="2400" dirty="0"/>
          </a:p>
          <a:p>
            <a:endParaRPr lang="en-US" sz="2000" dirty="0"/>
          </a:p>
        </p:txBody>
      </p:sp>
    </p:spTree>
    <p:extLst>
      <p:ext uri="{BB962C8B-B14F-4D97-AF65-F5344CB8AC3E}">
        <p14:creationId xmlns:p14="http://schemas.microsoft.com/office/powerpoint/2010/main" val="2019804009"/>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800" b="1" dirty="0">
                <a:latin typeface="Arial Black" panose="020B0A04020102020204" pitchFamily="34" charset="0"/>
              </a:rPr>
              <a:t>Business Manager Should: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0980057" cy="4185761"/>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Notice of Cafeteria/Flex Spending Sign-Up Form Eligibility</a:t>
            </a:r>
          </a:p>
          <a:p>
            <a:pPr marL="347663" indent="-347663">
              <a:spcAft>
                <a:spcPts val="600"/>
              </a:spcAft>
              <a:buFont typeface="Arial" panose="020B0604020202020204" pitchFamily="34" charset="0"/>
              <a:buChar char="•"/>
            </a:pPr>
            <a:r>
              <a:rPr lang="en-US" sz="2400" b="1" dirty="0">
                <a:solidFill>
                  <a:srgbClr val="0000FF"/>
                </a:solidFill>
              </a:rPr>
              <a:t>See that the Eligibility Notice is Explained and Given to the Employee </a:t>
            </a:r>
          </a:p>
          <a:p>
            <a:pPr>
              <a:spcAft>
                <a:spcPts val="600"/>
              </a:spcAft>
            </a:pPr>
            <a:r>
              <a:rPr lang="en-US" sz="2400" b="1" dirty="0">
                <a:latin typeface="Arial Black" panose="020B0A04020102020204" pitchFamily="34" charset="0"/>
              </a:rPr>
              <a:t>See that Cafeteria Plan/Flex Spending Forms Completed &amp; Filed</a:t>
            </a:r>
          </a:p>
          <a:p>
            <a:pPr>
              <a:spcAft>
                <a:spcPts val="600"/>
              </a:spcAft>
            </a:pPr>
            <a:r>
              <a:rPr lang="en-US" sz="2400" b="1" dirty="0">
                <a:latin typeface="Arial Black" panose="020B0A04020102020204" pitchFamily="34" charset="0"/>
              </a:rPr>
              <a:t>Leave Balance is Established and Recorded</a:t>
            </a:r>
          </a:p>
          <a:p>
            <a:pPr>
              <a:spcAft>
                <a:spcPts val="600"/>
              </a:spcAft>
            </a:pPr>
            <a:r>
              <a:rPr lang="en-US" sz="2400" b="1" dirty="0">
                <a:latin typeface="Arial Black" panose="020B0A04020102020204" pitchFamily="34" charset="0"/>
              </a:rPr>
              <a:t>Employee has a Copy of the Staff Handbook </a:t>
            </a:r>
          </a:p>
          <a:p>
            <a:pPr marL="342900" indent="-342900">
              <a:spcAft>
                <a:spcPts val="600"/>
              </a:spcAft>
              <a:buFont typeface="Arial" panose="020B0604020202020204" pitchFamily="34" charset="0"/>
              <a:buChar char="•"/>
            </a:pPr>
            <a:r>
              <a:rPr lang="en-US" sz="2400" b="1" dirty="0">
                <a:solidFill>
                  <a:srgbClr val="0000FF"/>
                </a:solidFill>
              </a:rPr>
              <a:t>Have the Employee Sign for the Receipt of the Handbook or that They Have Copies of the School Policies That Pertain to Staff &amp; Students</a:t>
            </a:r>
          </a:p>
          <a:p>
            <a:pPr lvl="1"/>
            <a:endParaRPr lang="en-US" sz="2400" b="1" dirty="0"/>
          </a:p>
          <a:p>
            <a:endParaRPr lang="en-US" sz="2400" dirty="0"/>
          </a:p>
          <a:p>
            <a:endParaRPr lang="en-US" sz="2000" dirty="0"/>
          </a:p>
        </p:txBody>
      </p:sp>
    </p:spTree>
    <p:extLst>
      <p:ext uri="{BB962C8B-B14F-4D97-AF65-F5344CB8AC3E}">
        <p14:creationId xmlns:p14="http://schemas.microsoft.com/office/powerpoint/2010/main" val="3757995769"/>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800" b="1" dirty="0">
                <a:latin typeface="Arial Black" panose="020B0A04020102020204" pitchFamily="34" charset="0"/>
              </a:rPr>
              <a:t>Business Manager Should: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0980057" cy="3831818"/>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Give Employee a Copy of the Children’s Health Insurance Program Reauthorization Act of 2009 (CHIPRA)</a:t>
            </a:r>
            <a:endParaRPr lang="en-US" sz="2400" b="1" dirty="0"/>
          </a:p>
          <a:p>
            <a:pPr lvl="2" indent="-452438">
              <a:lnSpc>
                <a:spcPct val="90000"/>
              </a:lnSpc>
              <a:spcAft>
                <a:spcPts val="600"/>
              </a:spcAft>
              <a:buFont typeface="Courier New" panose="02070309020205020404" pitchFamily="49" charset="0"/>
              <a:buChar char="o"/>
            </a:pPr>
            <a:r>
              <a:rPr lang="en-US" sz="2000" dirty="0">
                <a:solidFill>
                  <a:srgbClr val="7030A0"/>
                </a:solidFill>
                <a:cs typeface="Arial" panose="020B0604020202020204" pitchFamily="34" charset="0"/>
              </a:rPr>
              <a:t>Under CHIPRA, an Employer who Maintains a Group Health Plan in a State that Provides Group Health Plan Premium Assistance Under Medicaid or the Children’s Health Insurance Program (CHIP) Must Provide Certain Notification of Such Premium Assistance Opportunities to Each Employee Residing in Those States</a:t>
            </a:r>
            <a:r>
              <a:rPr lang="en-US" sz="2000" dirty="0">
                <a:cs typeface="Arial" panose="020B0604020202020204" pitchFamily="34" charset="0"/>
              </a:rPr>
              <a:t>.</a:t>
            </a:r>
          </a:p>
          <a:p>
            <a:pPr marL="461963" lvl="1" indent="-461963">
              <a:lnSpc>
                <a:spcPct val="90000"/>
              </a:lnSpc>
              <a:spcBef>
                <a:spcPts val="600"/>
              </a:spcBef>
              <a:spcAft>
                <a:spcPts val="600"/>
              </a:spcAft>
              <a:buFont typeface="Arial" panose="020B0604020202020204" pitchFamily="34" charset="0"/>
              <a:buChar char="•"/>
            </a:pPr>
            <a:r>
              <a:rPr lang="en-US" sz="2000" dirty="0">
                <a:solidFill>
                  <a:srgbClr val="C00000"/>
                </a:solidFill>
                <a:cs typeface="Arial" panose="020B0604020202020204" pitchFamily="34" charset="0"/>
              </a:rPr>
              <a:t>Give to </a:t>
            </a:r>
            <a:r>
              <a:rPr lang="en-US" sz="2000" b="1" dirty="0">
                <a:solidFill>
                  <a:srgbClr val="7030A0"/>
                </a:solidFill>
                <a:cs typeface="Arial" panose="020B0604020202020204" pitchFamily="34" charset="0"/>
              </a:rPr>
              <a:t>ALL</a:t>
            </a:r>
            <a:r>
              <a:rPr lang="en-US" sz="2000" dirty="0">
                <a:solidFill>
                  <a:srgbClr val="C00000"/>
                </a:solidFill>
                <a:cs typeface="Arial" panose="020B0604020202020204" pitchFamily="34" charset="0"/>
              </a:rPr>
              <a:t> Employees Regardless of Whether the Employee is Enrolling in the Group Health Plan</a:t>
            </a:r>
          </a:p>
          <a:p>
            <a:pPr lvl="2" indent="-452438">
              <a:lnSpc>
                <a:spcPct val="90000"/>
              </a:lnSpc>
              <a:spcAft>
                <a:spcPts val="600"/>
              </a:spcAft>
              <a:buFont typeface="Courier New" panose="02070309020205020404" pitchFamily="49" charset="0"/>
              <a:buChar char="o"/>
            </a:pPr>
            <a:r>
              <a:rPr lang="en-US" sz="2000" dirty="0">
                <a:solidFill>
                  <a:srgbClr val="C00000"/>
                </a:solidFill>
                <a:cs typeface="Arial" panose="020B0604020202020204" pitchFamily="34" charset="0"/>
              </a:rPr>
              <a:t>It Notifies the Employee of Potential Premium Assistance Subsidies Currently Available </a:t>
            </a:r>
          </a:p>
          <a:p>
            <a:endParaRPr lang="en-US" sz="2400" dirty="0"/>
          </a:p>
          <a:p>
            <a:endParaRPr lang="en-US" sz="2000" dirty="0"/>
          </a:p>
        </p:txBody>
      </p:sp>
    </p:spTree>
    <p:extLst>
      <p:ext uri="{BB962C8B-B14F-4D97-AF65-F5344CB8AC3E}">
        <p14:creationId xmlns:p14="http://schemas.microsoft.com/office/powerpoint/2010/main" val="3536649023"/>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800" b="1" dirty="0">
                <a:latin typeface="Arial Black" panose="020B0A04020102020204" pitchFamily="34" charset="0"/>
              </a:rPr>
              <a:t>Business Manager Should: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1427018" cy="4031873"/>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Give Teaching Staff a Copy of the Negotiated Agreement</a:t>
            </a:r>
          </a:p>
          <a:p>
            <a:pPr>
              <a:spcAft>
                <a:spcPts val="600"/>
              </a:spcAft>
            </a:pPr>
            <a:r>
              <a:rPr lang="en-US" sz="2400" b="1" dirty="0">
                <a:latin typeface="Arial Black" panose="020B0A04020102020204" pitchFamily="34" charset="0"/>
              </a:rPr>
              <a:t>Give Every Employee a Payroll Schedule and Put it by the Time Clock</a:t>
            </a:r>
          </a:p>
          <a:p>
            <a:pPr marL="342900" indent="-342900">
              <a:spcAft>
                <a:spcPts val="600"/>
              </a:spcAft>
              <a:buFont typeface="Arial" panose="020B0604020202020204" pitchFamily="34" charset="0"/>
              <a:buChar char="•"/>
            </a:pPr>
            <a:r>
              <a:rPr lang="en-US" sz="2000" b="1" dirty="0"/>
              <a:t>Note Paydays</a:t>
            </a:r>
          </a:p>
          <a:p>
            <a:pPr marL="342900" indent="-342900">
              <a:spcAft>
                <a:spcPts val="600"/>
              </a:spcAft>
              <a:buFont typeface="Arial" panose="020B0604020202020204" pitchFamily="34" charset="0"/>
              <a:buChar char="•"/>
            </a:pPr>
            <a:r>
              <a:rPr lang="en-US" sz="2000" b="1" dirty="0"/>
              <a:t>Note When Timecards are Due</a:t>
            </a:r>
          </a:p>
          <a:p>
            <a:pPr marL="342900" indent="-342900">
              <a:spcAft>
                <a:spcPts val="600"/>
              </a:spcAft>
              <a:buFont typeface="Arial" panose="020B0604020202020204" pitchFamily="34" charset="0"/>
              <a:buChar char="•"/>
            </a:pPr>
            <a:r>
              <a:rPr lang="en-US" sz="2000" b="1" dirty="0"/>
              <a:t>Note When, How, and to Whom to Report Sick Days, Request Time Off, etc.</a:t>
            </a:r>
          </a:p>
          <a:p>
            <a:pPr>
              <a:spcAft>
                <a:spcPts val="600"/>
              </a:spcAft>
            </a:pPr>
            <a:r>
              <a:rPr lang="en-US" sz="2400" b="1" dirty="0">
                <a:latin typeface="Arial Black" panose="020B0A04020102020204" pitchFamily="34" charset="0"/>
              </a:rPr>
              <a:t>Define Pay Periods</a:t>
            </a:r>
          </a:p>
          <a:p>
            <a:pPr marL="342900" indent="-342900">
              <a:spcAft>
                <a:spcPts val="600"/>
              </a:spcAft>
              <a:buFont typeface="Arial" panose="020B0604020202020204" pitchFamily="34" charset="0"/>
              <a:buChar char="•"/>
            </a:pPr>
            <a:r>
              <a:rPr lang="en-US" sz="2000" b="1" dirty="0"/>
              <a:t>Define Workweek (i.e., 12:00 AM Sunday Morning to 11:59 PM Saturday Night)</a:t>
            </a:r>
          </a:p>
          <a:p>
            <a:pPr marL="342900" indent="-342900">
              <a:spcAft>
                <a:spcPts val="600"/>
              </a:spcAft>
              <a:buFont typeface="Arial" panose="020B0604020202020204" pitchFamily="34" charset="0"/>
              <a:buChar char="•"/>
            </a:pPr>
            <a:r>
              <a:rPr lang="en-US" sz="2000" b="1" dirty="0"/>
              <a:t>Effect on Overtime (Each Week Stands Alone for Overtime Calculation)</a:t>
            </a:r>
            <a:endParaRPr lang="en-US" sz="2000" dirty="0"/>
          </a:p>
          <a:p>
            <a:endParaRPr lang="en-US" sz="2000" dirty="0"/>
          </a:p>
        </p:txBody>
      </p:sp>
    </p:spTree>
    <p:extLst>
      <p:ext uri="{BB962C8B-B14F-4D97-AF65-F5344CB8AC3E}">
        <p14:creationId xmlns:p14="http://schemas.microsoft.com/office/powerpoint/2010/main" val="2296588067"/>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522857" cy="3796620"/>
          </a:xfrm>
        </p:spPr>
        <p:txBody>
          <a:bodyPr>
            <a:normAutofit/>
          </a:bodyPr>
          <a:lstStyle/>
          <a:p>
            <a:pPr algn="ctr">
              <a:buClr>
                <a:srgbClr val="C00000"/>
              </a:buClr>
            </a:pPr>
            <a:r>
              <a:rPr lang="en-US" sz="2800" b="1" dirty="0">
                <a:latin typeface="Arial Black" panose="020B0A04020102020204" pitchFamily="34" charset="0"/>
              </a:rPr>
              <a:t>Business Manager Should:</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1427018" cy="3816429"/>
          </a:xfrm>
          <a:prstGeom prst="rect">
            <a:avLst/>
          </a:prstGeom>
          <a:noFill/>
        </p:spPr>
        <p:txBody>
          <a:bodyPr wrap="square" rtlCol="0">
            <a:spAutoFit/>
          </a:bodyPr>
          <a:lstStyle/>
          <a:p>
            <a:pPr>
              <a:spcAft>
                <a:spcPts val="600"/>
              </a:spcAft>
            </a:pPr>
            <a:r>
              <a:rPr lang="en-US" sz="2400" b="1" dirty="0">
                <a:latin typeface="Arial Black" panose="020B0A04020102020204" pitchFamily="34" charset="0"/>
              </a:rPr>
              <a:t>Give a Class Schedule to all Staff</a:t>
            </a:r>
          </a:p>
          <a:p>
            <a:pPr>
              <a:spcAft>
                <a:spcPts val="600"/>
              </a:spcAft>
            </a:pPr>
            <a:r>
              <a:rPr lang="en-US" sz="2400" b="1" dirty="0">
                <a:latin typeface="Arial Black" panose="020B0A04020102020204" pitchFamily="34" charset="0"/>
              </a:rPr>
              <a:t>If a Bus Driver, Get a Copy of the DOT Medical Certification Card</a:t>
            </a:r>
          </a:p>
          <a:p>
            <a:pPr>
              <a:spcAft>
                <a:spcPts val="600"/>
              </a:spcAft>
            </a:pPr>
            <a:r>
              <a:rPr lang="en-US" sz="2400" b="1" dirty="0">
                <a:latin typeface="Arial Black" panose="020B0A04020102020204" pitchFamily="34" charset="0"/>
              </a:rPr>
              <a:t>File a New Hire Reporting Form</a:t>
            </a:r>
          </a:p>
          <a:p>
            <a:pPr marL="342900" indent="-342900">
              <a:spcAft>
                <a:spcPts val="600"/>
              </a:spcAft>
              <a:buFont typeface="Arial" panose="020B0604020202020204" pitchFamily="34" charset="0"/>
              <a:buChar char="•"/>
            </a:pPr>
            <a:r>
              <a:rPr lang="en-US" sz="2400" b="1" dirty="0">
                <a:solidFill>
                  <a:srgbClr val="0000FF"/>
                </a:solidFill>
              </a:rPr>
              <a:t>A New Hire is an Employee Who was Not Previously Employed by You or was Previously Employed by You but has been Separated from the Previous Employment for </a:t>
            </a:r>
            <a:r>
              <a:rPr lang="en-US" sz="2400" b="1" dirty="0">
                <a:solidFill>
                  <a:srgbClr val="FF0000"/>
                </a:solidFill>
              </a:rPr>
              <a:t>at Least 60 Days in a Row </a:t>
            </a:r>
            <a:r>
              <a:rPr lang="en-US" sz="2400" b="1" dirty="0">
                <a:solidFill>
                  <a:srgbClr val="0000FF"/>
                </a:solidFill>
              </a:rPr>
              <a:t>and has Now Returned to Work for You.</a:t>
            </a:r>
          </a:p>
          <a:p>
            <a:pPr marL="342900" indent="-342900">
              <a:spcAft>
                <a:spcPts val="600"/>
              </a:spcAft>
              <a:buFont typeface="Arial" panose="020B0604020202020204" pitchFamily="34" charset="0"/>
              <a:buChar char="•"/>
            </a:pPr>
            <a:endParaRPr lang="en-US" sz="2400" b="1" dirty="0">
              <a:solidFill>
                <a:srgbClr val="0000FF"/>
              </a:solidFill>
            </a:endParaRPr>
          </a:p>
          <a:p>
            <a:pPr>
              <a:spcAft>
                <a:spcPts val="600"/>
              </a:spcAft>
            </a:pPr>
            <a:r>
              <a:rPr lang="en-US" sz="2400" b="1" dirty="0"/>
              <a:t>Who Would This Affect?   </a:t>
            </a:r>
            <a:r>
              <a:rPr lang="en-US" sz="2400" b="1" dirty="0">
                <a:solidFill>
                  <a:srgbClr val="0000FF"/>
                </a:solidFill>
              </a:rPr>
              <a:t>Substitute Teachers &amp; Coaches</a:t>
            </a:r>
            <a:endParaRPr lang="en-US" sz="2000" dirty="0">
              <a:solidFill>
                <a:srgbClr val="0000FF"/>
              </a:solidFill>
            </a:endParaRPr>
          </a:p>
          <a:p>
            <a:endParaRPr lang="en-US" sz="2000" dirty="0"/>
          </a:p>
        </p:txBody>
      </p:sp>
    </p:spTree>
    <p:extLst>
      <p:ext uri="{BB962C8B-B14F-4D97-AF65-F5344CB8AC3E}">
        <p14:creationId xmlns:p14="http://schemas.microsoft.com/office/powerpoint/2010/main" val="1168380438"/>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972800" cy="3796620"/>
          </a:xfrm>
        </p:spPr>
        <p:txBody>
          <a:bodyPr>
            <a:normAutofit fontScale="92500"/>
          </a:bodyPr>
          <a:lstStyle/>
          <a:p>
            <a:pPr>
              <a:buClr>
                <a:srgbClr val="C00000"/>
              </a:buClr>
            </a:pPr>
            <a:r>
              <a:rPr lang="en-US" sz="2800" b="1" dirty="0">
                <a:latin typeface="Arial Black" panose="020B0A04020102020204" pitchFamily="34" charset="0"/>
              </a:rPr>
              <a:t>All Employees Sign a Verification of Employment </a:t>
            </a:r>
            <a:r>
              <a:rPr lang="en-US" sz="2800" b="1" dirty="0">
                <a:solidFill>
                  <a:srgbClr val="0000FF"/>
                </a:solidFill>
              </a:rPr>
              <a:t>(the Employee Detail Listing) </a:t>
            </a:r>
            <a:r>
              <a:rPr lang="en-US" sz="3200" b="1" dirty="0">
                <a:latin typeface="Arial Black" panose="020B0A04020102020204" pitchFamily="34" charset="0"/>
              </a:rPr>
              <a:t>Prior to Receiving 1</a:t>
            </a:r>
            <a:r>
              <a:rPr lang="en-US" sz="3200" b="1" baseline="30000" dirty="0">
                <a:latin typeface="Arial Black" panose="020B0A04020102020204" pitchFamily="34" charset="0"/>
              </a:rPr>
              <a:t>st</a:t>
            </a:r>
            <a:r>
              <a:rPr lang="en-US" sz="3200" b="1" dirty="0">
                <a:latin typeface="Arial Black" panose="020B0A04020102020204" pitchFamily="34" charset="0"/>
              </a:rPr>
              <a:t> Check.</a:t>
            </a:r>
            <a:endParaRPr lang="en-US" sz="3200" dirty="0"/>
          </a:p>
          <a:p>
            <a:pPr>
              <a:buClr>
                <a:srgbClr val="C00000"/>
              </a:buClr>
            </a:pPr>
            <a:r>
              <a:rPr lang="en-US" sz="2800" b="1" dirty="0">
                <a:solidFill>
                  <a:schemeClr val="tx1"/>
                </a:solidFill>
              </a:rPr>
              <a:t>This verifies Notice of Eligibility for Cafeteria Plan and states:</a:t>
            </a:r>
          </a:p>
          <a:p>
            <a:pPr>
              <a:buClr>
                <a:srgbClr val="C00000"/>
              </a:buClr>
            </a:pPr>
            <a:r>
              <a:rPr lang="en-US" sz="2800" b="1" dirty="0">
                <a:solidFill>
                  <a:srgbClr val="00B050"/>
                </a:solidFill>
                <a:latin typeface="Arial Black" panose="020B0A04020102020204" pitchFamily="34" charset="0"/>
              </a:rPr>
              <a:t>Wages will be Deducted for Actual Time Absent in Excess of Allotted Leave Balances.</a:t>
            </a:r>
          </a:p>
          <a:p>
            <a:pPr>
              <a:buClr>
                <a:srgbClr val="C00000"/>
              </a:buClr>
            </a:pPr>
            <a:r>
              <a:rPr lang="en-US" sz="2800" b="1" dirty="0">
                <a:solidFill>
                  <a:srgbClr val="7030A0"/>
                </a:solidFill>
              </a:rPr>
              <a:t>This Statement Affects What Type of Employee?  A Contracted Employee.</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Tree>
    <p:extLst>
      <p:ext uri="{BB962C8B-B14F-4D97-AF65-F5344CB8AC3E}">
        <p14:creationId xmlns:p14="http://schemas.microsoft.com/office/powerpoint/2010/main" val="71765173"/>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0972800" cy="3796620"/>
          </a:xfrm>
        </p:spPr>
        <p:txBody>
          <a:bodyPr>
            <a:normAutofit/>
          </a:bodyPr>
          <a:lstStyle/>
          <a:p>
            <a:pPr>
              <a:buClr>
                <a:srgbClr val="C00000"/>
              </a:buClr>
            </a:pPr>
            <a:r>
              <a:rPr lang="en-US" sz="2800" b="1" dirty="0">
                <a:latin typeface="Arial Black" panose="020B0A04020102020204" pitchFamily="34" charset="0"/>
              </a:rPr>
              <a:t>Remember</a:t>
            </a:r>
          </a:p>
          <a:p>
            <a:pPr>
              <a:buClr>
                <a:srgbClr val="C00000"/>
              </a:buClr>
            </a:pPr>
            <a:r>
              <a:rPr lang="en-US" sz="2800" b="1" dirty="0">
                <a:solidFill>
                  <a:srgbClr val="7030A0"/>
                </a:solidFill>
              </a:rPr>
              <a:t>It is unlawful to Collect Information Regarding Gender, Date of Birth, Marital Status, Citizenship of the Applicant until </a:t>
            </a:r>
            <a:r>
              <a:rPr lang="en-US" sz="2800" b="1" dirty="0">
                <a:solidFill>
                  <a:srgbClr val="7030A0"/>
                </a:solidFill>
                <a:latin typeface="Arial Black" panose="020B0A04020102020204" pitchFamily="34" charset="0"/>
              </a:rPr>
              <a:t>AFTER </a:t>
            </a:r>
            <a:r>
              <a:rPr lang="en-US" sz="2800" b="1" dirty="0">
                <a:solidFill>
                  <a:srgbClr val="7030A0"/>
                </a:solidFill>
              </a:rPr>
              <a:t>the Applicant is Hired as an Employee.</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67</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
        <p:nvSpPr>
          <p:cNvPr id="4" name="TextBox 3">
            <a:extLst>
              <a:ext uri="{FF2B5EF4-FFF2-40B4-BE49-F238E27FC236}">
                <a16:creationId xmlns:a16="http://schemas.microsoft.com/office/drawing/2014/main" id="{C97AC477-5428-4528-A1CA-60CC82971D39}"/>
              </a:ext>
            </a:extLst>
          </p:cNvPr>
          <p:cNvSpPr txBox="1"/>
          <p:nvPr/>
        </p:nvSpPr>
        <p:spPr>
          <a:xfrm>
            <a:off x="431153" y="2893026"/>
            <a:ext cx="11427018" cy="400110"/>
          </a:xfrm>
          <a:prstGeom prst="rect">
            <a:avLst/>
          </a:prstGeom>
          <a:noFill/>
        </p:spPr>
        <p:txBody>
          <a:bodyPr wrap="square" rtlCol="0">
            <a:spAutoFit/>
          </a:bodyPr>
          <a:lstStyle/>
          <a:p>
            <a:endParaRPr lang="en-US" sz="2000" dirty="0"/>
          </a:p>
        </p:txBody>
      </p:sp>
    </p:spTree>
    <p:extLst>
      <p:ext uri="{BB962C8B-B14F-4D97-AF65-F5344CB8AC3E}">
        <p14:creationId xmlns:p14="http://schemas.microsoft.com/office/powerpoint/2010/main" val="2425795893"/>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2"/>
            <a:ext cx="10972800" cy="4209143"/>
          </a:xfrm>
        </p:spPr>
        <p:txBody>
          <a:bodyPr>
            <a:normAutofit/>
          </a:bodyPr>
          <a:lstStyle/>
          <a:p>
            <a:pPr algn="ctr">
              <a:lnSpc>
                <a:spcPct val="100000"/>
              </a:lnSpc>
              <a:buClr>
                <a:srgbClr val="C00000"/>
              </a:buClr>
            </a:pPr>
            <a:r>
              <a:rPr lang="en-US" sz="4000" b="1" dirty="0">
                <a:latin typeface="Arial Black" panose="020B0A04020102020204" pitchFamily="34" charset="0"/>
              </a:rPr>
              <a:t>CONTRACTS</a:t>
            </a:r>
          </a:p>
          <a:p>
            <a:pPr>
              <a:lnSpc>
                <a:spcPct val="100000"/>
              </a:lnSpc>
              <a:buClr>
                <a:srgbClr val="C00000"/>
              </a:buClr>
            </a:pPr>
            <a:r>
              <a:rPr lang="en-US" sz="2800" b="1" dirty="0">
                <a:latin typeface="Arial Black" panose="020B0A04020102020204" pitchFamily="34" charset="0"/>
              </a:rPr>
              <a:t>Certified Staff - Yes </a:t>
            </a:r>
            <a:r>
              <a:rPr lang="en-US" sz="2800" b="1" dirty="0"/>
              <a:t>(Teachers, Administrators, Media Specialist, Counselors)</a:t>
            </a:r>
          </a:p>
          <a:p>
            <a:pPr>
              <a:lnSpc>
                <a:spcPct val="100000"/>
              </a:lnSpc>
              <a:buClr>
                <a:srgbClr val="C00000"/>
              </a:buClr>
            </a:pPr>
            <a:r>
              <a:rPr lang="en-US" sz="2800" b="1" dirty="0">
                <a:latin typeface="Arial Black" panose="020B0A04020102020204" pitchFamily="34" charset="0"/>
              </a:rPr>
              <a:t>Business Manager – Generally NO </a:t>
            </a:r>
            <a:r>
              <a:rPr lang="en-US" sz="2800" b="1" dirty="0"/>
              <a:t>(Business Managers Don’t Generally Meet the Requirements of an Exempt Employee Under the FLSA and Would be Subject to Overtime Requirements).</a:t>
            </a:r>
            <a:endParaRPr lang="en-US" sz="2800" b="1" dirty="0">
              <a:latin typeface="Arial Black" panose="020B0A04020102020204" pitchFamily="34" charset="0"/>
            </a:endParaRPr>
          </a:p>
          <a:p>
            <a:pPr>
              <a:lnSpc>
                <a:spcPct val="100000"/>
              </a:lnSpc>
              <a:buClr>
                <a:srgbClr val="C00000"/>
              </a:buClr>
            </a:pPr>
            <a:r>
              <a:rPr lang="en-US" sz="2800" b="1" dirty="0">
                <a:latin typeface="Arial Black" panose="020B0A04020102020204" pitchFamily="34" charset="0"/>
              </a:rPr>
              <a:t>Bus Drivers – Generally NO</a:t>
            </a:r>
          </a:p>
          <a:p>
            <a:pPr>
              <a:buClr>
                <a:srgbClr val="C00000"/>
              </a:buClr>
            </a:pPr>
            <a:endParaRPr lang="en-US" sz="2800" b="1" dirty="0">
              <a:solidFill>
                <a:srgbClr val="7030A0"/>
              </a:solidFill>
            </a:endParaRP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Tree>
    <p:extLst>
      <p:ext uri="{BB962C8B-B14F-4D97-AF65-F5344CB8AC3E}">
        <p14:creationId xmlns:p14="http://schemas.microsoft.com/office/powerpoint/2010/main" val="1484991153"/>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2"/>
            <a:ext cx="10972800" cy="4209143"/>
          </a:xfrm>
        </p:spPr>
        <p:txBody>
          <a:bodyPr>
            <a:normAutofit/>
          </a:bodyPr>
          <a:lstStyle/>
          <a:p>
            <a:pPr algn="ctr">
              <a:lnSpc>
                <a:spcPct val="100000"/>
              </a:lnSpc>
              <a:buClr>
                <a:srgbClr val="C00000"/>
              </a:buClr>
            </a:pPr>
            <a:r>
              <a:rPr lang="en-US" sz="4000" b="1" dirty="0">
                <a:latin typeface="Arial Black" panose="020B0A04020102020204" pitchFamily="34" charset="0"/>
              </a:rPr>
              <a:t>CONTRACTS</a:t>
            </a:r>
          </a:p>
          <a:p>
            <a:pPr>
              <a:lnSpc>
                <a:spcPct val="100000"/>
              </a:lnSpc>
              <a:buClr>
                <a:srgbClr val="C00000"/>
              </a:buClr>
            </a:pPr>
            <a:r>
              <a:rPr lang="en-US" sz="2800" b="1" dirty="0">
                <a:latin typeface="Arial Black" panose="020B0A04020102020204" pitchFamily="34" charset="0"/>
              </a:rPr>
              <a:t>Coaches </a:t>
            </a:r>
            <a:r>
              <a:rPr lang="en-US" sz="2800" b="1" dirty="0"/>
              <a:t> - If Extracurricular Duties Appear on a Teacher Contract, the Contract Should Contain Language that States:</a:t>
            </a:r>
          </a:p>
          <a:p>
            <a:pPr>
              <a:lnSpc>
                <a:spcPct val="100000"/>
              </a:lnSpc>
              <a:buClr>
                <a:srgbClr val="C00000"/>
              </a:buClr>
            </a:pPr>
            <a:r>
              <a:rPr lang="en-US" sz="2800" b="1" dirty="0">
                <a:solidFill>
                  <a:srgbClr val="0000FF"/>
                </a:solidFill>
              </a:rPr>
              <a:t>“Extracurricular Assignments Are Not Subject to the Continuing Contract Law”</a:t>
            </a:r>
          </a:p>
          <a:p>
            <a:pPr marL="457200" indent="-457200">
              <a:lnSpc>
                <a:spcPct val="100000"/>
              </a:lnSpc>
              <a:buClr>
                <a:srgbClr val="C00000"/>
              </a:buClr>
              <a:buFont typeface="Arial" panose="020B0604020202020204" pitchFamily="34" charset="0"/>
              <a:buChar char="•"/>
            </a:pPr>
            <a:r>
              <a:rPr lang="en-US" sz="2800" b="1" dirty="0">
                <a:solidFill>
                  <a:srgbClr val="FF0000"/>
                </a:solidFill>
              </a:rPr>
              <a:t>Always get a W-9 No Matter if Employee or Contracted Individual</a:t>
            </a:r>
          </a:p>
          <a:p>
            <a:pPr marL="457200" indent="-457200">
              <a:lnSpc>
                <a:spcPct val="100000"/>
              </a:lnSpc>
              <a:buClr>
                <a:srgbClr val="C00000"/>
              </a:buClr>
              <a:buFont typeface="Arial" panose="020B0604020202020204" pitchFamily="34" charset="0"/>
              <a:buChar char="•"/>
            </a:pPr>
            <a:r>
              <a:rPr lang="en-US" sz="2800" b="1" dirty="0">
                <a:solidFill>
                  <a:srgbClr val="FF0000"/>
                </a:solidFill>
              </a:rPr>
              <a:t>If Hired Through NDHSAA, Pay the Referee Fee and Transportation as Separate Line Items on the Check.</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69</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Tree>
    <p:extLst>
      <p:ext uri="{BB962C8B-B14F-4D97-AF65-F5344CB8AC3E}">
        <p14:creationId xmlns:p14="http://schemas.microsoft.com/office/powerpoint/2010/main" val="163199055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lnSpcReduction="10000"/>
          </a:bodyPr>
          <a:lstStyle/>
          <a:p>
            <a:r>
              <a:rPr lang="en-US" sz="3200" b="1" dirty="0">
                <a:latin typeface="Arial Black" panose="020B0A04020102020204" pitchFamily="34" charset="0"/>
              </a:rPr>
              <a:t>On the NDSBA website: </a:t>
            </a:r>
            <a:r>
              <a:rPr lang="en-US" sz="3200" b="1" u="sng" dirty="0">
                <a:solidFill>
                  <a:srgbClr val="0000FF"/>
                </a:solidFill>
                <a:latin typeface="Arial Black" panose="020B0A04020102020204" pitchFamily="34" charset="0"/>
              </a:rPr>
              <a:t>https://www.ndsba.org/wp/index.php/resources/ </a:t>
            </a:r>
          </a:p>
          <a:p>
            <a:r>
              <a:rPr lang="en-US" sz="3200" b="1" dirty="0">
                <a:latin typeface="Arial Black" panose="020B0A04020102020204" pitchFamily="34" charset="0"/>
              </a:rPr>
              <a:t>under </a:t>
            </a:r>
            <a:r>
              <a:rPr lang="en-US" sz="3200" b="1" dirty="0">
                <a:solidFill>
                  <a:srgbClr val="C00000"/>
                </a:solidFill>
                <a:latin typeface="Arial Black" panose="020B0A04020102020204" pitchFamily="34" charset="0"/>
              </a:rPr>
              <a:t>RESOURCES</a:t>
            </a:r>
            <a:r>
              <a:rPr lang="en-US" sz="3200" b="1" dirty="0">
                <a:latin typeface="Arial Black" panose="020B0A04020102020204" pitchFamily="34" charset="0"/>
              </a:rPr>
              <a:t>.  </a:t>
            </a:r>
          </a:p>
          <a:p>
            <a:r>
              <a:rPr lang="en-US" sz="3200" b="1" dirty="0">
                <a:latin typeface="Arial Black" panose="020B0A04020102020204" pitchFamily="34" charset="0"/>
              </a:rPr>
              <a:t>Then find </a:t>
            </a:r>
            <a:r>
              <a:rPr lang="en-US" sz="3200" b="1" i="1" dirty="0">
                <a:solidFill>
                  <a:srgbClr val="7030A0"/>
                </a:solidFill>
                <a:latin typeface="Arial Black" panose="020B0A04020102020204" pitchFamily="34" charset="0"/>
              </a:rPr>
              <a:t>SCHOOL PERSONNEL DOCUMENTS </a:t>
            </a:r>
            <a:r>
              <a:rPr lang="en-US" sz="3200" b="1" dirty="0">
                <a:latin typeface="Arial Black" panose="020B0A04020102020204" pitchFamily="34" charset="0"/>
              </a:rPr>
              <a:t>heading, and click </a:t>
            </a:r>
            <a:r>
              <a:rPr lang="en-US" sz="3200" b="1" dirty="0">
                <a:solidFill>
                  <a:srgbClr val="C00000"/>
                </a:solidFill>
                <a:latin typeface="Arial Black" panose="020B0A04020102020204" pitchFamily="34" charset="0"/>
              </a:rPr>
              <a:t>BUSINESS MANAGER DUTIES IN NDCC</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077218"/>
          </a:xfrm>
          <a:prstGeom prst="rect">
            <a:avLst/>
          </a:prstGeom>
          <a:noFill/>
        </p:spPr>
        <p:txBody>
          <a:bodyPr wrap="square" rtlCol="0">
            <a:spAutoFit/>
          </a:bodyPr>
          <a:lstStyle/>
          <a:p>
            <a:r>
              <a:rPr lang="en-US" sz="3200" dirty="0">
                <a:solidFill>
                  <a:schemeClr val="bg1"/>
                </a:solidFill>
                <a:latin typeface="+mj-lt"/>
              </a:rPr>
              <a:t>ND Century Code (NDCC) Description of Business Manager Duties are summarized at:</a:t>
            </a:r>
          </a:p>
        </p:txBody>
      </p:sp>
      <p:sp>
        <p:nvSpPr>
          <p:cNvPr id="3" name="TextBox 2">
            <a:extLst>
              <a:ext uri="{FF2B5EF4-FFF2-40B4-BE49-F238E27FC236}">
                <a16:creationId xmlns:a16="http://schemas.microsoft.com/office/drawing/2014/main" id="{ED53F172-AD11-4F3F-89A8-559980614C9D}"/>
              </a:ext>
            </a:extLst>
          </p:cNvPr>
          <p:cNvSpPr txBox="1"/>
          <p:nvPr/>
        </p:nvSpPr>
        <p:spPr>
          <a:xfrm>
            <a:off x="9692978" y="6164591"/>
            <a:ext cx="1698172"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2499633113"/>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2"/>
            <a:ext cx="10972800" cy="4209143"/>
          </a:xfrm>
        </p:spPr>
        <p:txBody>
          <a:bodyPr>
            <a:normAutofit/>
          </a:bodyPr>
          <a:lstStyle/>
          <a:p>
            <a:pPr algn="ctr">
              <a:lnSpc>
                <a:spcPct val="100000"/>
              </a:lnSpc>
              <a:buClr>
                <a:srgbClr val="C00000"/>
              </a:buClr>
            </a:pPr>
            <a:r>
              <a:rPr lang="en-US" sz="4000" b="1" dirty="0">
                <a:latin typeface="Arial Black" panose="020B0A04020102020204" pitchFamily="34" charset="0"/>
              </a:rPr>
              <a:t>REIMBURSEMENTS</a:t>
            </a:r>
          </a:p>
          <a:p>
            <a:pPr>
              <a:lnSpc>
                <a:spcPct val="100000"/>
              </a:lnSpc>
              <a:buClr>
                <a:srgbClr val="C00000"/>
              </a:buClr>
            </a:pPr>
            <a:r>
              <a:rPr lang="en-US" sz="2800" b="1" dirty="0"/>
              <a:t>If Mileage is Reimbursed to a Board Member for Traveling To and From Their </a:t>
            </a:r>
            <a:r>
              <a:rPr lang="en-US" sz="2800" b="1" u="sng" dirty="0">
                <a:solidFill>
                  <a:srgbClr val="7030A0"/>
                </a:solidFill>
              </a:rPr>
              <a:t>Home for a Board Meeting</a:t>
            </a:r>
            <a:r>
              <a:rPr lang="en-US" sz="2800" b="1" dirty="0"/>
              <a:t>, it is </a:t>
            </a:r>
            <a:r>
              <a:rPr lang="en-US" sz="2800" b="1" dirty="0">
                <a:solidFill>
                  <a:srgbClr val="0000FF"/>
                </a:solidFill>
                <a:latin typeface="Arial Black" panose="020B0A04020102020204" pitchFamily="34" charset="0"/>
              </a:rPr>
              <a:t>COMMUTING</a:t>
            </a:r>
            <a:r>
              <a:rPr lang="en-US" sz="2800" b="1" dirty="0"/>
              <a:t>, and </a:t>
            </a:r>
            <a:r>
              <a:rPr lang="en-US" sz="2800" b="1" u="sng" dirty="0">
                <a:solidFill>
                  <a:srgbClr val="7030A0"/>
                </a:solidFill>
                <a:latin typeface="Arial Black" panose="020B0A04020102020204" pitchFamily="34" charset="0"/>
              </a:rPr>
              <a:t>is Subject to Payroll Taxes</a:t>
            </a:r>
            <a:r>
              <a:rPr lang="en-US" sz="2800" b="1" u="sng" dirty="0">
                <a:solidFill>
                  <a:srgbClr val="7030A0"/>
                </a:solidFill>
              </a:rPr>
              <a:t>.</a:t>
            </a:r>
          </a:p>
          <a:p>
            <a:pPr>
              <a:lnSpc>
                <a:spcPct val="100000"/>
              </a:lnSpc>
              <a:buClr>
                <a:srgbClr val="C00000"/>
              </a:buClr>
            </a:pPr>
            <a:r>
              <a:rPr lang="en-US" sz="2800" b="1" dirty="0">
                <a:solidFill>
                  <a:srgbClr val="FF0000"/>
                </a:solidFill>
              </a:rPr>
              <a:t>All Other Mileage Reimbursements can be Paid out of Accounts Payable</a:t>
            </a:r>
          </a:p>
          <a:p>
            <a:pPr>
              <a:lnSpc>
                <a:spcPct val="100000"/>
              </a:lnSpc>
              <a:buClr>
                <a:srgbClr val="C00000"/>
              </a:buClr>
            </a:pPr>
            <a:r>
              <a:rPr lang="en-US" sz="2800" b="1" dirty="0">
                <a:solidFill>
                  <a:srgbClr val="0000FF"/>
                </a:solidFill>
                <a:latin typeface="Arial Black" panose="020B0A04020102020204" pitchFamily="34" charset="0"/>
              </a:rPr>
              <a:t>Meal Reimbursements </a:t>
            </a:r>
            <a:r>
              <a:rPr lang="en-US" sz="2800" b="1" u="sng" dirty="0">
                <a:solidFill>
                  <a:srgbClr val="7030A0"/>
                </a:solidFill>
              </a:rPr>
              <a:t>With NO OVERNIGHT STAY </a:t>
            </a:r>
            <a:r>
              <a:rPr lang="en-US" sz="2800" b="1" dirty="0">
                <a:solidFill>
                  <a:srgbClr val="FF0000"/>
                </a:solidFill>
              </a:rPr>
              <a:t>= </a:t>
            </a:r>
            <a:r>
              <a:rPr lang="en-US" sz="2800" b="1" dirty="0">
                <a:solidFill>
                  <a:srgbClr val="FF0000"/>
                </a:solidFill>
                <a:latin typeface="Arial Black" panose="020B0A04020102020204" pitchFamily="34" charset="0"/>
              </a:rPr>
              <a:t>TAXABLE PAYROLL INCOME</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Payroll and Other HR Responsibilities</a:t>
            </a:r>
          </a:p>
        </p:txBody>
      </p:sp>
    </p:spTree>
    <p:extLst>
      <p:ext uri="{BB962C8B-B14F-4D97-AF65-F5344CB8AC3E}">
        <p14:creationId xmlns:p14="http://schemas.microsoft.com/office/powerpoint/2010/main" val="2138230887"/>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a:bodyPr>
          <a:lstStyle/>
          <a:p>
            <a:r>
              <a:rPr lang="en-US" dirty="0"/>
              <a:t>ACCOUNTS PAYABLE</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9" y="2166901"/>
            <a:ext cx="6894286" cy="4509670"/>
          </a:xfrm>
        </p:spPr>
        <p:txBody>
          <a:bodyPr>
            <a:normAutofit/>
          </a:bodyPr>
          <a:lstStyle/>
          <a:p>
            <a:pPr>
              <a:lnSpc>
                <a:spcPct val="100000"/>
              </a:lnSpc>
              <a:spcBef>
                <a:spcPts val="0"/>
              </a:spcBef>
            </a:pPr>
            <a:r>
              <a:rPr lang="en-US" b="1" dirty="0"/>
              <a:t>The Board May Adopt Policies Governing the Disbursement of District Money by the Business Manager.  Policies may Include:</a:t>
            </a:r>
          </a:p>
          <a:p>
            <a:pPr marL="342900" indent="-342900">
              <a:lnSpc>
                <a:spcPct val="100000"/>
              </a:lnSpc>
              <a:spcBef>
                <a:spcPts val="0"/>
              </a:spcBef>
              <a:buFont typeface="Arial" panose="020B0604020202020204" pitchFamily="34" charset="0"/>
              <a:buChar char="•"/>
            </a:pPr>
            <a:r>
              <a:rPr lang="en-US" b="1" dirty="0">
                <a:solidFill>
                  <a:srgbClr val="0000FF"/>
                </a:solidFill>
              </a:rPr>
              <a:t>Authorization, Creation, and Approval of Negotiable Instruments</a:t>
            </a:r>
          </a:p>
          <a:p>
            <a:pPr marL="342900" indent="-342900">
              <a:lnSpc>
                <a:spcPct val="100000"/>
              </a:lnSpc>
              <a:spcBef>
                <a:spcPts val="0"/>
              </a:spcBef>
              <a:buFont typeface="Arial" panose="020B0604020202020204" pitchFamily="34" charset="0"/>
              <a:buChar char="•"/>
            </a:pPr>
            <a:r>
              <a:rPr lang="en-US" b="1" dirty="0">
                <a:solidFill>
                  <a:srgbClr val="0000FF"/>
                </a:solidFill>
              </a:rPr>
              <a:t>Use of Credit or Debit Cards</a:t>
            </a:r>
          </a:p>
          <a:p>
            <a:pPr marL="342900" indent="-342900">
              <a:lnSpc>
                <a:spcPct val="100000"/>
              </a:lnSpc>
              <a:spcBef>
                <a:spcPts val="0"/>
              </a:spcBef>
              <a:buFont typeface="Arial" panose="020B0604020202020204" pitchFamily="34" charset="0"/>
              <a:buChar char="•"/>
            </a:pPr>
            <a:r>
              <a:rPr lang="en-US" b="1" dirty="0">
                <a:solidFill>
                  <a:srgbClr val="0000FF"/>
                </a:solidFill>
              </a:rPr>
              <a:t>Payment of Invoices</a:t>
            </a:r>
          </a:p>
          <a:p>
            <a:pPr marL="342900" indent="-342900">
              <a:lnSpc>
                <a:spcPct val="100000"/>
              </a:lnSpc>
              <a:spcBef>
                <a:spcPts val="0"/>
              </a:spcBef>
              <a:buFont typeface="Arial" panose="020B0604020202020204" pitchFamily="34" charset="0"/>
              <a:buChar char="•"/>
            </a:pPr>
            <a:r>
              <a:rPr lang="en-US" b="1" dirty="0">
                <a:solidFill>
                  <a:srgbClr val="0000FF"/>
                </a:solidFill>
              </a:rPr>
              <a:t>Use of Petty Cash</a:t>
            </a:r>
          </a:p>
          <a:p>
            <a:pPr marL="342900" indent="-342900">
              <a:lnSpc>
                <a:spcPct val="100000"/>
              </a:lnSpc>
              <a:spcBef>
                <a:spcPts val="0"/>
              </a:spcBef>
              <a:buFont typeface="Arial" panose="020B0604020202020204" pitchFamily="34" charset="0"/>
              <a:buChar char="•"/>
            </a:pPr>
            <a:r>
              <a:rPr lang="en-US" b="1" dirty="0">
                <a:solidFill>
                  <a:srgbClr val="0000FF"/>
                </a:solidFill>
              </a:rPr>
              <a:t>Use of Electronic Payments</a:t>
            </a:r>
          </a:p>
          <a:p>
            <a:pPr marL="342900" indent="-342900">
              <a:lnSpc>
                <a:spcPct val="100000"/>
              </a:lnSpc>
              <a:spcBef>
                <a:spcPts val="0"/>
              </a:spcBef>
              <a:buFont typeface="Arial" panose="020B0604020202020204" pitchFamily="34" charset="0"/>
              <a:buChar char="•"/>
            </a:pPr>
            <a:r>
              <a:rPr lang="en-US" b="1" dirty="0">
                <a:solidFill>
                  <a:srgbClr val="0000FF"/>
                </a:solidFill>
              </a:rPr>
              <a:t>Use of Facsimile Signatures</a:t>
            </a:r>
          </a:p>
          <a:p>
            <a:pPr>
              <a:lnSpc>
                <a:spcPct val="100000"/>
              </a:lnSpc>
              <a:spcBef>
                <a:spcPts val="0"/>
              </a:spcBef>
            </a:pPr>
            <a:endParaRPr lang="en-US" b="1" dirty="0">
              <a:solidFill>
                <a:srgbClr val="0000FF"/>
              </a:solidFill>
            </a:endParaRPr>
          </a:p>
          <a:p>
            <a:pPr>
              <a:lnSpc>
                <a:spcPct val="100000"/>
              </a:lnSpc>
              <a:spcBef>
                <a:spcPts val="0"/>
              </a:spcBef>
            </a:pPr>
            <a:r>
              <a:rPr lang="en-US" b="1" dirty="0">
                <a:solidFill>
                  <a:schemeClr val="tx1"/>
                </a:solidFill>
                <a:latin typeface="Arial Black" panose="020B0A04020102020204" pitchFamily="34" charset="0"/>
              </a:rPr>
              <a:t>Policies Adopted Under this Subsection </a:t>
            </a:r>
            <a:r>
              <a:rPr lang="en-US" b="1" u="sng" dirty="0">
                <a:solidFill>
                  <a:srgbClr val="FF0000"/>
                </a:solidFill>
                <a:latin typeface="Arial Black" panose="020B0A04020102020204" pitchFamily="34" charset="0"/>
              </a:rPr>
              <a:t>MUST</a:t>
            </a:r>
            <a:r>
              <a:rPr lang="en-US" b="1" dirty="0">
                <a:solidFill>
                  <a:srgbClr val="FF0000"/>
                </a:solidFill>
                <a:latin typeface="Arial Black" panose="020B0A04020102020204" pitchFamily="34" charset="0"/>
              </a:rPr>
              <a:t> </a:t>
            </a:r>
            <a:r>
              <a:rPr lang="en-US" b="1" dirty="0">
                <a:solidFill>
                  <a:schemeClr val="tx1"/>
                </a:solidFill>
                <a:latin typeface="Arial Black" panose="020B0A04020102020204" pitchFamily="34" charset="0"/>
              </a:rPr>
              <a:t>Include Internal Controls to Safeguard School District Money.</a:t>
            </a:r>
          </a:p>
          <a:p>
            <a:endParaRPr lang="en-US" b="1" dirty="0"/>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71</a:t>
            </a:fld>
            <a:endParaRPr lang="en-US" dirty="0"/>
          </a:p>
        </p:txBody>
      </p:sp>
      <p:sp>
        <p:nvSpPr>
          <p:cNvPr id="4" name="TextBox 3">
            <a:extLst>
              <a:ext uri="{FF2B5EF4-FFF2-40B4-BE49-F238E27FC236}">
                <a16:creationId xmlns:a16="http://schemas.microsoft.com/office/drawing/2014/main" id="{E50895F5-9A42-5484-DF91-D807B2888861}"/>
              </a:ext>
            </a:extLst>
          </p:cNvPr>
          <p:cNvSpPr txBox="1"/>
          <p:nvPr/>
        </p:nvSpPr>
        <p:spPr>
          <a:xfrm>
            <a:off x="10116457" y="6081486"/>
            <a:ext cx="1553029" cy="276999"/>
          </a:xfrm>
          <a:prstGeom prst="rect">
            <a:avLst/>
          </a:prstGeom>
          <a:solidFill>
            <a:srgbClr val="FFFF00"/>
          </a:solidFill>
        </p:spPr>
        <p:txBody>
          <a:bodyPr wrap="square" rtlCol="0">
            <a:spAutoFit/>
          </a:bodyPr>
          <a:lstStyle/>
          <a:p>
            <a:r>
              <a:rPr lang="en-US" sz="1200" dirty="0"/>
              <a:t>NDCC 15.1-07-12</a:t>
            </a:r>
          </a:p>
        </p:txBody>
      </p:sp>
    </p:spTree>
    <p:extLst>
      <p:ext uri="{BB962C8B-B14F-4D97-AF65-F5344CB8AC3E}">
        <p14:creationId xmlns:p14="http://schemas.microsoft.com/office/powerpoint/2010/main" val="1182158519"/>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72</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769257" y="1596571"/>
            <a:ext cx="6952343" cy="3170099"/>
          </a:xfrm>
          <a:prstGeom prst="rect">
            <a:avLst/>
          </a:prstGeom>
          <a:noFill/>
        </p:spPr>
        <p:txBody>
          <a:bodyPr wrap="square" rtlCol="0">
            <a:spAutoFit/>
          </a:bodyPr>
          <a:lstStyle/>
          <a:p>
            <a:r>
              <a:rPr lang="en-US" sz="4000" b="1" dirty="0">
                <a:solidFill>
                  <a:schemeClr val="bg1"/>
                </a:solidFill>
                <a:latin typeface="+mn-lt"/>
                <a:cs typeface="Arial" panose="020B0604020202020204" pitchFamily="34" charset="0"/>
              </a:rPr>
              <a:t>A Teacher, Superintendent, Board Member Submits a Request for Reimbursement for a Meeting that You </a:t>
            </a:r>
            <a:r>
              <a:rPr lang="en-US" sz="4000" b="1" i="1" u="sng" dirty="0">
                <a:solidFill>
                  <a:srgbClr val="FFFF00"/>
                </a:solidFill>
                <a:latin typeface="Arial Black" panose="020B0A04020102020204" pitchFamily="34" charset="0"/>
                <a:cs typeface="Arial" panose="020B0604020202020204" pitchFamily="34" charset="0"/>
              </a:rPr>
              <a:t>KNOW </a:t>
            </a:r>
            <a:r>
              <a:rPr lang="en-US" sz="4000" b="1" dirty="0">
                <a:solidFill>
                  <a:schemeClr val="bg1"/>
                </a:solidFill>
                <a:latin typeface="+mn-lt"/>
                <a:cs typeface="Arial" panose="020B0604020202020204" pitchFamily="34" charset="0"/>
              </a:rPr>
              <a:t>They Didn’t Attend.</a:t>
            </a:r>
            <a:endParaRPr lang="en-US" sz="4000" b="1" dirty="0">
              <a:solidFill>
                <a:schemeClr val="bg1"/>
              </a:solidFill>
            </a:endParaRPr>
          </a:p>
        </p:txBody>
      </p:sp>
    </p:spTree>
    <p:extLst>
      <p:ext uri="{BB962C8B-B14F-4D97-AF65-F5344CB8AC3E}">
        <p14:creationId xmlns:p14="http://schemas.microsoft.com/office/powerpoint/2010/main" val="1500147181"/>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2"/>
            <a:ext cx="10972800" cy="4209143"/>
          </a:xfrm>
        </p:spPr>
        <p:txBody>
          <a:bodyPr>
            <a:normAutofit/>
          </a:bodyPr>
          <a:lstStyle/>
          <a:p>
            <a:pPr algn="ctr">
              <a:lnSpc>
                <a:spcPct val="100000"/>
              </a:lnSpc>
              <a:buClr>
                <a:srgbClr val="C00000"/>
              </a:buClr>
            </a:pPr>
            <a:r>
              <a:rPr lang="en-US" sz="4000" b="1" dirty="0">
                <a:latin typeface="Arial Black" panose="020B0A04020102020204" pitchFamily="34" charset="0"/>
              </a:rPr>
              <a:t>Facsimile Signature Stamps</a:t>
            </a:r>
          </a:p>
          <a:p>
            <a:pPr>
              <a:lnSpc>
                <a:spcPct val="100000"/>
              </a:lnSpc>
              <a:buClr>
                <a:srgbClr val="C00000"/>
              </a:buClr>
            </a:pPr>
            <a:r>
              <a:rPr lang="en-US" sz="2800" b="1" dirty="0"/>
              <a:t>District Checks Should be signed by the Business Manager and One Other Authorized Signer.  Generally, </a:t>
            </a:r>
            <a:r>
              <a:rPr lang="en-US" sz="2800" b="1" dirty="0">
                <a:solidFill>
                  <a:srgbClr val="0000FF"/>
                </a:solidFill>
              </a:rPr>
              <a:t>Only ONE </a:t>
            </a:r>
            <a:r>
              <a:rPr lang="en-US" sz="2800" b="1" dirty="0"/>
              <a:t>of the Signatures Should be via Signature Stamp and </a:t>
            </a:r>
            <a:r>
              <a:rPr lang="en-US" sz="2800" b="1" dirty="0">
                <a:solidFill>
                  <a:srgbClr val="0000FF"/>
                </a:solidFill>
              </a:rPr>
              <a:t>it </a:t>
            </a:r>
            <a:r>
              <a:rPr lang="en-US" sz="2800" b="1" u="sng" dirty="0">
                <a:solidFill>
                  <a:srgbClr val="0000FF"/>
                </a:solidFill>
              </a:rPr>
              <a:t>Shouldn’t</a:t>
            </a:r>
            <a:r>
              <a:rPr lang="en-US" sz="2800" b="1" dirty="0">
                <a:solidFill>
                  <a:srgbClr val="0000FF"/>
                </a:solidFill>
              </a:rPr>
              <a:t> be the Business Managers.</a:t>
            </a:r>
          </a:p>
          <a:p>
            <a:pPr>
              <a:lnSpc>
                <a:spcPct val="100000"/>
              </a:lnSpc>
              <a:buClr>
                <a:srgbClr val="C00000"/>
              </a:buClr>
            </a:pPr>
            <a:endParaRPr lang="en-US" sz="2800" b="1" dirty="0">
              <a:solidFill>
                <a:srgbClr val="FF0000"/>
              </a:solidFill>
              <a:latin typeface="Arial Black" panose="020B0A04020102020204" pitchFamily="34" charset="0"/>
            </a:endParaRPr>
          </a:p>
          <a:p>
            <a:pPr>
              <a:lnSpc>
                <a:spcPct val="100000"/>
              </a:lnSpc>
              <a:buClr>
                <a:srgbClr val="C00000"/>
              </a:buClr>
            </a:pPr>
            <a:r>
              <a:rPr lang="en-US" sz="2800" b="1" dirty="0">
                <a:solidFill>
                  <a:srgbClr val="FF0000"/>
                </a:solidFill>
                <a:latin typeface="Arial Black" panose="020B0A04020102020204" pitchFamily="34" charset="0"/>
              </a:rPr>
              <a:t>WHY – To Reduce Fraud</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Accounts Payable</a:t>
            </a:r>
          </a:p>
        </p:txBody>
      </p:sp>
    </p:spTree>
    <p:extLst>
      <p:ext uri="{BB962C8B-B14F-4D97-AF65-F5344CB8AC3E}">
        <p14:creationId xmlns:p14="http://schemas.microsoft.com/office/powerpoint/2010/main" val="2014090231"/>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219426" y="2931884"/>
            <a:ext cx="11171724" cy="4209143"/>
          </a:xfrm>
        </p:spPr>
        <p:txBody>
          <a:bodyPr>
            <a:normAutofit/>
          </a:bodyPr>
          <a:lstStyle/>
          <a:p>
            <a:pPr>
              <a:lnSpc>
                <a:spcPct val="100000"/>
              </a:lnSpc>
              <a:buClr>
                <a:srgbClr val="C00000"/>
              </a:buClr>
            </a:pPr>
            <a:r>
              <a:rPr lang="en-US" sz="2800" b="1" u="sng" dirty="0">
                <a:latin typeface="Arial Black" panose="020B0A04020102020204" pitchFamily="34" charset="0"/>
              </a:rPr>
              <a:t>EVERY TIME </a:t>
            </a:r>
            <a:r>
              <a:rPr lang="en-US" sz="2800" b="1" dirty="0">
                <a:latin typeface="Arial Black" panose="020B0A04020102020204" pitchFamily="34" charset="0"/>
              </a:rPr>
              <a:t>you Post Checks, </a:t>
            </a:r>
            <a:r>
              <a:rPr lang="en-US" sz="2800" b="1" dirty="0">
                <a:solidFill>
                  <a:srgbClr val="0000FF"/>
                </a:solidFill>
                <a:latin typeface="Arial Black" panose="020B0A04020102020204" pitchFamily="34" charset="0"/>
              </a:rPr>
              <a:t>RUN A BALANCE SHEET</a:t>
            </a:r>
            <a:r>
              <a:rPr lang="en-US" sz="2800" b="1" dirty="0">
                <a:latin typeface="Arial Black" panose="020B0A04020102020204" pitchFamily="34" charset="0"/>
              </a:rPr>
              <a:t>!</a:t>
            </a:r>
          </a:p>
          <a:p>
            <a:pPr>
              <a:lnSpc>
                <a:spcPct val="100000"/>
              </a:lnSpc>
              <a:buClr>
                <a:srgbClr val="C00000"/>
              </a:buClr>
            </a:pPr>
            <a:endParaRPr lang="en-US" sz="2800" b="1" dirty="0">
              <a:solidFill>
                <a:srgbClr val="FF0000"/>
              </a:solidFill>
              <a:latin typeface="Arial Black" panose="020B0A04020102020204" pitchFamily="34" charset="0"/>
            </a:endParaRPr>
          </a:p>
          <a:p>
            <a:pPr>
              <a:lnSpc>
                <a:spcPct val="100000"/>
              </a:lnSpc>
              <a:buClr>
                <a:srgbClr val="C00000"/>
              </a:buClr>
            </a:pPr>
            <a:r>
              <a:rPr lang="en-US" sz="2800" b="1" dirty="0">
                <a:solidFill>
                  <a:srgbClr val="FF0000"/>
                </a:solidFill>
                <a:latin typeface="Arial Black" panose="020B0A04020102020204" pitchFamily="34" charset="0"/>
              </a:rPr>
              <a:t>Be Sure you have Enough Funds to Cover the Checks.</a:t>
            </a:r>
          </a:p>
          <a:p>
            <a:pPr>
              <a:lnSpc>
                <a:spcPct val="100000"/>
              </a:lnSpc>
              <a:buClr>
                <a:srgbClr val="C00000"/>
              </a:buClr>
            </a:pPr>
            <a:endParaRPr lang="en-US" sz="2800" b="1" dirty="0">
              <a:solidFill>
                <a:srgbClr val="FF0000"/>
              </a:solidFill>
              <a:latin typeface="Arial Black" panose="020B0A04020102020204" pitchFamily="34" charset="0"/>
            </a:endParaRPr>
          </a:p>
          <a:p>
            <a:pPr>
              <a:lnSpc>
                <a:spcPct val="100000"/>
              </a:lnSpc>
              <a:buClr>
                <a:srgbClr val="C00000"/>
              </a:buClr>
            </a:pPr>
            <a:r>
              <a:rPr lang="en-US" sz="2800" b="1" dirty="0">
                <a:solidFill>
                  <a:schemeClr val="tx1"/>
                </a:solidFill>
                <a:latin typeface="Arial Black" panose="020B0A04020102020204" pitchFamily="34" charset="0"/>
              </a:rPr>
              <a:t>Transfer Funds or Make a Deposit if Needed.</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Accounts Payable</a:t>
            </a:r>
          </a:p>
        </p:txBody>
      </p:sp>
    </p:spTree>
    <p:extLst>
      <p:ext uri="{BB962C8B-B14F-4D97-AF65-F5344CB8AC3E}">
        <p14:creationId xmlns:p14="http://schemas.microsoft.com/office/powerpoint/2010/main" val="706663412"/>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a:bodyPr>
          <a:lstStyle/>
          <a:p>
            <a:r>
              <a:rPr lang="en-US" dirty="0"/>
              <a:t>General Ledger</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9" y="2166901"/>
            <a:ext cx="6894286" cy="4509670"/>
          </a:xfrm>
        </p:spPr>
        <p:txBody>
          <a:bodyPr>
            <a:normAutofit/>
          </a:bodyPr>
          <a:lstStyle/>
          <a:p>
            <a:pPr>
              <a:lnSpc>
                <a:spcPct val="100000"/>
              </a:lnSpc>
              <a:spcBef>
                <a:spcPts val="0"/>
              </a:spcBef>
            </a:pPr>
            <a:r>
              <a:rPr lang="en-US" sz="2400" b="1" dirty="0">
                <a:latin typeface="Arial Black" panose="020B0A04020102020204" pitchFamily="34" charset="0"/>
              </a:rPr>
              <a:t>Record Every Monetary Transaction with a Receipt</a:t>
            </a:r>
          </a:p>
          <a:p>
            <a:pPr>
              <a:lnSpc>
                <a:spcPct val="100000"/>
              </a:lnSpc>
              <a:spcBef>
                <a:spcPts val="0"/>
              </a:spcBef>
            </a:pPr>
            <a:endParaRPr lang="en-US" sz="2400" b="1" dirty="0">
              <a:solidFill>
                <a:schemeClr val="tx1"/>
              </a:solidFill>
            </a:endParaRPr>
          </a:p>
          <a:p>
            <a:pPr>
              <a:lnSpc>
                <a:spcPct val="100000"/>
              </a:lnSpc>
              <a:spcBef>
                <a:spcPts val="0"/>
              </a:spcBef>
            </a:pPr>
            <a:r>
              <a:rPr lang="en-US" sz="2400" b="1" dirty="0">
                <a:solidFill>
                  <a:schemeClr val="tx1"/>
                </a:solidFill>
              </a:rPr>
              <a:t>If Receipting Cash – Have the Payer </a:t>
            </a:r>
            <a:r>
              <a:rPr lang="en-US" sz="2400" b="1" u="sng" dirty="0">
                <a:solidFill>
                  <a:srgbClr val="FF0000"/>
                </a:solidFill>
                <a:latin typeface="Arial Black" panose="020B0A04020102020204" pitchFamily="34" charset="0"/>
              </a:rPr>
              <a:t>SIGN </a:t>
            </a:r>
            <a:r>
              <a:rPr lang="en-US" sz="2400" b="1" dirty="0">
                <a:solidFill>
                  <a:schemeClr val="tx1"/>
                </a:solidFill>
              </a:rPr>
              <a:t>the Receipt.</a:t>
            </a:r>
          </a:p>
          <a:p>
            <a:pPr>
              <a:lnSpc>
                <a:spcPct val="100000"/>
              </a:lnSpc>
              <a:spcBef>
                <a:spcPts val="0"/>
              </a:spcBef>
            </a:pPr>
            <a:endParaRPr lang="en-US" sz="2400" b="1" dirty="0">
              <a:solidFill>
                <a:schemeClr val="tx1"/>
              </a:solidFill>
            </a:endParaRPr>
          </a:p>
          <a:p>
            <a:pPr>
              <a:lnSpc>
                <a:spcPct val="100000"/>
              </a:lnSpc>
              <a:spcBef>
                <a:spcPts val="0"/>
              </a:spcBef>
            </a:pPr>
            <a:r>
              <a:rPr lang="en-US" sz="2400" b="1" dirty="0">
                <a:solidFill>
                  <a:schemeClr val="tx1"/>
                </a:solidFill>
              </a:rPr>
              <a:t>Why – They Can’t Come Back and Say,</a:t>
            </a:r>
          </a:p>
          <a:p>
            <a:pPr>
              <a:lnSpc>
                <a:spcPct val="100000"/>
              </a:lnSpc>
              <a:spcBef>
                <a:spcPts val="0"/>
              </a:spcBef>
            </a:pPr>
            <a:endParaRPr lang="en-US" sz="2400" b="1" dirty="0">
              <a:solidFill>
                <a:schemeClr val="tx1"/>
              </a:solidFill>
            </a:endParaRPr>
          </a:p>
          <a:p>
            <a:pPr algn="ctr">
              <a:lnSpc>
                <a:spcPct val="100000"/>
              </a:lnSpc>
              <a:spcBef>
                <a:spcPts val="0"/>
              </a:spcBef>
            </a:pPr>
            <a:r>
              <a:rPr lang="en-US" sz="2400" b="1" dirty="0">
                <a:solidFill>
                  <a:srgbClr val="0000FF"/>
                </a:solidFill>
                <a:latin typeface="Arial Black" panose="020B0A04020102020204" pitchFamily="34" charset="0"/>
              </a:rPr>
              <a:t>“I GAVE YOUR $100 NOT $10!”</a:t>
            </a:r>
          </a:p>
          <a:p>
            <a:endParaRPr lang="en-US" b="1" dirty="0"/>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75</a:t>
            </a:fld>
            <a:endParaRPr lang="en-US" dirty="0"/>
          </a:p>
        </p:txBody>
      </p:sp>
      <p:sp>
        <p:nvSpPr>
          <p:cNvPr id="4" name="TextBox 3">
            <a:extLst>
              <a:ext uri="{FF2B5EF4-FFF2-40B4-BE49-F238E27FC236}">
                <a16:creationId xmlns:a16="http://schemas.microsoft.com/office/drawing/2014/main" id="{E50895F5-9A42-5484-DF91-D807B2888861}"/>
              </a:ext>
            </a:extLst>
          </p:cNvPr>
          <p:cNvSpPr txBox="1"/>
          <p:nvPr/>
        </p:nvSpPr>
        <p:spPr>
          <a:xfrm>
            <a:off x="10116457" y="6081486"/>
            <a:ext cx="1553029" cy="276999"/>
          </a:xfrm>
          <a:prstGeom prst="rect">
            <a:avLst/>
          </a:prstGeom>
          <a:solidFill>
            <a:srgbClr val="FFFF00"/>
          </a:solidFill>
        </p:spPr>
        <p:txBody>
          <a:bodyPr wrap="square" rtlCol="0">
            <a:spAutoFit/>
          </a:bodyPr>
          <a:lstStyle/>
          <a:p>
            <a:r>
              <a:rPr lang="en-US" sz="1200" dirty="0"/>
              <a:t>NDCC 15.1-07-12</a:t>
            </a:r>
          </a:p>
        </p:txBody>
      </p:sp>
    </p:spTree>
    <p:extLst>
      <p:ext uri="{BB962C8B-B14F-4D97-AF65-F5344CB8AC3E}">
        <p14:creationId xmlns:p14="http://schemas.microsoft.com/office/powerpoint/2010/main" val="1683212787"/>
      </p:ext>
    </p:extLst>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219426" y="2407979"/>
            <a:ext cx="11171724" cy="4209143"/>
          </a:xfrm>
        </p:spPr>
        <p:txBody>
          <a:bodyPr>
            <a:normAutofit/>
          </a:bodyPr>
          <a:lstStyle/>
          <a:p>
            <a:pPr>
              <a:lnSpc>
                <a:spcPct val="100000"/>
              </a:lnSpc>
              <a:buClr>
                <a:srgbClr val="C00000"/>
              </a:buClr>
            </a:pPr>
            <a:r>
              <a:rPr lang="en-US" sz="2800" b="1" u="sng" dirty="0">
                <a:latin typeface="Arial Black" panose="020B0A04020102020204" pitchFamily="34" charset="0"/>
              </a:rPr>
              <a:t>EVERY TIME </a:t>
            </a:r>
            <a:r>
              <a:rPr lang="en-US" sz="2800" b="1" dirty="0">
                <a:latin typeface="Arial Black" panose="020B0A04020102020204" pitchFamily="34" charset="0"/>
              </a:rPr>
              <a:t>you Make a Deposit</a:t>
            </a: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r>
              <a:rPr lang="en-US" sz="2800" b="1" dirty="0">
                <a:solidFill>
                  <a:srgbClr val="0000FF"/>
                </a:solidFill>
                <a:latin typeface="Arial Black" panose="020B0A04020102020204" pitchFamily="34" charset="0"/>
              </a:rPr>
              <a:t>Have the Teller Initial the Deposit Slip.</a:t>
            </a: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r>
              <a:rPr lang="en-US" sz="2800" b="1" dirty="0">
                <a:solidFill>
                  <a:schemeClr val="tx1"/>
                </a:solidFill>
                <a:latin typeface="Arial Black" panose="020B0A04020102020204" pitchFamily="34" charset="0"/>
              </a:rPr>
              <a:t>Why?  It is </a:t>
            </a:r>
            <a:r>
              <a:rPr lang="en-US" sz="2800" b="1" dirty="0">
                <a:solidFill>
                  <a:srgbClr val="FF0000"/>
                </a:solidFill>
                <a:latin typeface="Arial Black" panose="020B0A04020102020204" pitchFamily="34" charset="0"/>
              </a:rPr>
              <a:t>Proof Positive </a:t>
            </a:r>
            <a:r>
              <a:rPr lang="en-US" sz="2800" b="1" dirty="0">
                <a:solidFill>
                  <a:schemeClr val="tx1"/>
                </a:solidFill>
                <a:latin typeface="Arial Black" panose="020B0A04020102020204" pitchFamily="34" charset="0"/>
              </a:rPr>
              <a:t>the Deposit Was Made and It Verifies the Deposit Amount.</a:t>
            </a:r>
          </a:p>
          <a:p>
            <a:pPr>
              <a:lnSpc>
                <a:spcPct val="100000"/>
              </a:lnSpc>
              <a:buClr>
                <a:srgbClr val="C00000"/>
              </a:buClr>
            </a:pPr>
            <a:r>
              <a:rPr lang="en-US" sz="2800" b="1" dirty="0">
                <a:solidFill>
                  <a:srgbClr val="7030A0"/>
                </a:solidFill>
              </a:rPr>
              <a:t>Auditors Love this When Comparing Deposits to Bank Statements</a:t>
            </a:r>
          </a:p>
          <a:p>
            <a:pPr>
              <a:buClr>
                <a:srgbClr val="C00000"/>
              </a:buClr>
            </a:pPr>
            <a:endParaRPr lang="en-US" sz="2800" b="1" dirty="0">
              <a:solidFill>
                <a:srgbClr val="7030A0"/>
              </a:solidFill>
              <a:latin typeface="Arial Black" panose="020B0A04020102020204" pitchFamily="34" charset="0"/>
            </a:endParaRPr>
          </a:p>
          <a:p>
            <a:pPr>
              <a:buClr>
                <a:srgbClr val="C00000"/>
              </a:buClr>
            </a:pP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General Ledger</a:t>
            </a:r>
          </a:p>
        </p:txBody>
      </p:sp>
    </p:spTree>
    <p:extLst>
      <p:ext uri="{BB962C8B-B14F-4D97-AF65-F5344CB8AC3E}">
        <p14:creationId xmlns:p14="http://schemas.microsoft.com/office/powerpoint/2010/main" val="2694680990"/>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3" y="2224060"/>
            <a:ext cx="11171724"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BUDGET</a:t>
            </a:r>
          </a:p>
          <a:p>
            <a:pPr>
              <a:lnSpc>
                <a:spcPct val="100000"/>
              </a:lnSpc>
              <a:buClr>
                <a:srgbClr val="C00000"/>
              </a:buClr>
            </a:pPr>
            <a:r>
              <a:rPr lang="en-US" sz="2400" b="1" dirty="0">
                <a:solidFill>
                  <a:schemeClr val="tx1"/>
                </a:solidFill>
              </a:rPr>
              <a:t>Work with the Superintendent to Come to a Consensus of Budget Amounts</a:t>
            </a:r>
          </a:p>
          <a:p>
            <a:pPr>
              <a:lnSpc>
                <a:spcPct val="100000"/>
              </a:lnSpc>
              <a:buClr>
                <a:srgbClr val="C00000"/>
              </a:buClr>
            </a:pPr>
            <a:r>
              <a:rPr lang="en-US" sz="2400" b="1" dirty="0">
                <a:solidFill>
                  <a:schemeClr val="tx1"/>
                </a:solidFill>
                <a:latin typeface="Arial Black" panose="020B0A04020102020204" pitchFamily="34" charset="0"/>
              </a:rPr>
              <a:t>You will know the Payroll, Tax, Benefits Costs</a:t>
            </a:r>
          </a:p>
          <a:p>
            <a:pPr>
              <a:lnSpc>
                <a:spcPct val="100000"/>
              </a:lnSpc>
              <a:buClr>
                <a:srgbClr val="C00000"/>
              </a:buClr>
            </a:pPr>
            <a:r>
              <a:rPr lang="en-US" sz="2400" b="1" dirty="0">
                <a:solidFill>
                  <a:schemeClr val="tx1"/>
                </a:solidFill>
                <a:latin typeface="Arial Black" panose="020B0A04020102020204" pitchFamily="34" charset="0"/>
              </a:rPr>
              <a:t>Find out the Consolidated Grant Expected Revenues</a:t>
            </a:r>
          </a:p>
          <a:p>
            <a:pPr>
              <a:lnSpc>
                <a:spcPct val="100000"/>
              </a:lnSpc>
              <a:buClr>
                <a:srgbClr val="C00000"/>
              </a:buClr>
            </a:pPr>
            <a:r>
              <a:rPr lang="en-US" sz="2400" b="1" dirty="0">
                <a:solidFill>
                  <a:schemeClr val="tx1"/>
                </a:solidFill>
                <a:latin typeface="Arial Black" panose="020B0A04020102020204" pitchFamily="34" charset="0"/>
              </a:rPr>
              <a:t>Factor in Transportation Costs, Etc.</a:t>
            </a:r>
          </a:p>
          <a:p>
            <a:pPr>
              <a:lnSpc>
                <a:spcPct val="100000"/>
              </a:lnSpc>
              <a:buClr>
                <a:srgbClr val="C00000"/>
              </a:buClr>
            </a:pPr>
            <a:r>
              <a:rPr lang="en-US" sz="2400" b="1" dirty="0">
                <a:solidFill>
                  <a:schemeClr val="tx1"/>
                </a:solidFill>
              </a:rPr>
              <a:t>This is a Collaborative Task.  </a:t>
            </a:r>
            <a:r>
              <a:rPr lang="en-US" sz="2400" b="1" i="1" dirty="0">
                <a:solidFill>
                  <a:srgbClr val="7030A0"/>
                </a:solidFill>
              </a:rPr>
              <a:t>Do You Believe Your Superintendent is Capable of Creating a Realistic Budget on Their Own?</a:t>
            </a:r>
            <a:endParaRPr lang="en-US" sz="2800" b="1" i="1" dirty="0">
              <a:solidFill>
                <a:srgbClr val="7030A0"/>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77</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General Ledger</a:t>
            </a:r>
          </a:p>
        </p:txBody>
      </p:sp>
    </p:spTree>
    <p:extLst>
      <p:ext uri="{BB962C8B-B14F-4D97-AF65-F5344CB8AC3E}">
        <p14:creationId xmlns:p14="http://schemas.microsoft.com/office/powerpoint/2010/main" val="1174502689"/>
      </p:ext>
    </p:extLst>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3" y="2224060"/>
            <a:ext cx="11171724"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BUDGET</a:t>
            </a:r>
          </a:p>
          <a:p>
            <a:pPr>
              <a:lnSpc>
                <a:spcPct val="100000"/>
              </a:lnSpc>
              <a:buClr>
                <a:srgbClr val="C00000"/>
              </a:buClr>
            </a:pPr>
            <a:r>
              <a:rPr lang="en-US" sz="2400" b="1" dirty="0">
                <a:solidFill>
                  <a:schemeClr val="tx1"/>
                </a:solidFill>
              </a:rPr>
              <a:t>Create a Budget Comparison of the Current and the Next Fiscal Year for the Board Approval.</a:t>
            </a:r>
          </a:p>
          <a:p>
            <a:pPr>
              <a:lnSpc>
                <a:spcPct val="100000"/>
              </a:lnSpc>
              <a:buClr>
                <a:srgbClr val="C00000"/>
              </a:buClr>
            </a:pPr>
            <a:r>
              <a:rPr lang="en-US" sz="2400" b="1" dirty="0">
                <a:solidFill>
                  <a:srgbClr val="FF0000"/>
                </a:solidFill>
                <a:latin typeface="Arial Black" panose="020B0A04020102020204" pitchFamily="34" charset="0"/>
              </a:rPr>
              <a:t>Preliminary Certificate of Levy</a:t>
            </a:r>
            <a:r>
              <a:rPr lang="en-US" sz="2400" b="1" dirty="0">
                <a:solidFill>
                  <a:schemeClr val="tx1"/>
                </a:solidFill>
                <a:latin typeface="Arial Black" panose="020B0A04020102020204" pitchFamily="34" charset="0"/>
              </a:rPr>
              <a:t> </a:t>
            </a:r>
            <a:r>
              <a:rPr lang="en-US" sz="2400" b="1" dirty="0">
                <a:solidFill>
                  <a:schemeClr val="tx1"/>
                </a:solidFill>
              </a:rPr>
              <a:t>to be filed by </a:t>
            </a:r>
            <a:r>
              <a:rPr lang="en-US" sz="2400" b="1" dirty="0">
                <a:solidFill>
                  <a:srgbClr val="FF0000"/>
                </a:solidFill>
              </a:rPr>
              <a:t>August 10</a:t>
            </a:r>
            <a:r>
              <a:rPr lang="en-US" sz="2400" b="1" baseline="30000" dirty="0">
                <a:solidFill>
                  <a:srgbClr val="FF0000"/>
                </a:solidFill>
              </a:rPr>
              <a:t>th</a:t>
            </a:r>
            <a:endParaRPr lang="en-US" sz="2400" b="1" dirty="0">
              <a:solidFill>
                <a:srgbClr val="FF0000"/>
              </a:solidFill>
            </a:endParaRPr>
          </a:p>
          <a:p>
            <a:pPr>
              <a:lnSpc>
                <a:spcPct val="100000"/>
              </a:lnSpc>
              <a:buClr>
                <a:srgbClr val="C00000"/>
              </a:buClr>
            </a:pPr>
            <a:r>
              <a:rPr lang="en-US" sz="2400" b="1" dirty="0">
                <a:solidFill>
                  <a:schemeClr val="tx1"/>
                </a:solidFill>
              </a:rPr>
              <a:t>The Board May Increase or Decrease the Tax Levies and Budget for the Current Fiscal Year on or Before the 10</a:t>
            </a:r>
            <a:r>
              <a:rPr lang="en-US" sz="2400" b="1" baseline="30000" dirty="0">
                <a:solidFill>
                  <a:schemeClr val="tx1"/>
                </a:solidFill>
              </a:rPr>
              <a:t>th</a:t>
            </a:r>
            <a:r>
              <a:rPr lang="en-US" sz="2400" b="1" dirty="0">
                <a:solidFill>
                  <a:schemeClr val="tx1"/>
                </a:solidFill>
              </a:rPr>
              <a:t> of October.</a:t>
            </a:r>
          </a:p>
          <a:p>
            <a:pPr>
              <a:lnSpc>
                <a:spcPct val="100000"/>
              </a:lnSpc>
              <a:buClr>
                <a:srgbClr val="C00000"/>
              </a:buClr>
            </a:pPr>
            <a:r>
              <a:rPr lang="en-US" sz="2400" b="1" dirty="0">
                <a:solidFill>
                  <a:srgbClr val="7030A0"/>
                </a:solidFill>
                <a:latin typeface="Arial Black" panose="020B0A04020102020204" pitchFamily="34" charset="0"/>
              </a:rPr>
              <a:t>Budget Deadline for the Final Budget </a:t>
            </a:r>
            <a:r>
              <a:rPr lang="en-US" sz="2400" b="1" dirty="0">
                <a:solidFill>
                  <a:schemeClr val="tx1"/>
                </a:solidFill>
              </a:rPr>
              <a:t>is </a:t>
            </a:r>
            <a:r>
              <a:rPr lang="en-US" sz="2400" b="1" dirty="0">
                <a:solidFill>
                  <a:srgbClr val="FF0000"/>
                </a:solidFill>
              </a:rPr>
              <a:t>October 10</a:t>
            </a:r>
            <a:r>
              <a:rPr lang="en-US" sz="2400" b="1" baseline="30000" dirty="0">
                <a:solidFill>
                  <a:srgbClr val="FF0000"/>
                </a:solidFill>
              </a:rPr>
              <a:t>th</a:t>
            </a:r>
            <a:r>
              <a:rPr lang="en-US" sz="2400" b="1" dirty="0">
                <a:solidFill>
                  <a:srgbClr val="FF0000"/>
                </a:solidFill>
              </a:rPr>
              <a:t>.</a:t>
            </a:r>
          </a:p>
          <a:p>
            <a:pPr>
              <a:lnSpc>
                <a:spcPct val="100000"/>
              </a:lnSpc>
              <a:buClr>
                <a:srgbClr val="C00000"/>
              </a:buClr>
            </a:pPr>
            <a:r>
              <a:rPr lang="en-US" sz="2400" b="1" dirty="0">
                <a:solidFill>
                  <a:schemeClr val="tx1"/>
                </a:solidFill>
              </a:rPr>
              <a:t>After Board Approval, File with Co. Supt. of Schools or Co. Auditor</a:t>
            </a:r>
            <a:endParaRPr lang="en-US" sz="2800" b="1" dirty="0">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78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General Ledger</a:t>
            </a:r>
          </a:p>
        </p:txBody>
      </p:sp>
      <p:sp>
        <p:nvSpPr>
          <p:cNvPr id="4" name="TextBox 3">
            <a:extLst>
              <a:ext uri="{FF2B5EF4-FFF2-40B4-BE49-F238E27FC236}">
                <a16:creationId xmlns:a16="http://schemas.microsoft.com/office/drawing/2014/main" id="{92EBE0C3-E3A1-27A4-2A87-B22CF1A94DBC}"/>
              </a:ext>
            </a:extLst>
          </p:cNvPr>
          <p:cNvSpPr txBox="1"/>
          <p:nvPr/>
        </p:nvSpPr>
        <p:spPr>
          <a:xfrm>
            <a:off x="9434286" y="6176963"/>
            <a:ext cx="1422400" cy="276999"/>
          </a:xfrm>
          <a:prstGeom prst="rect">
            <a:avLst/>
          </a:prstGeom>
          <a:solidFill>
            <a:srgbClr val="FFFF00"/>
          </a:solidFill>
        </p:spPr>
        <p:txBody>
          <a:bodyPr wrap="square" rtlCol="0">
            <a:spAutoFit/>
          </a:bodyPr>
          <a:lstStyle/>
          <a:p>
            <a:r>
              <a:rPr lang="en-US" sz="1200" dirty="0"/>
              <a:t>NDCC 57-15-13</a:t>
            </a:r>
          </a:p>
        </p:txBody>
      </p:sp>
    </p:spTree>
    <p:extLst>
      <p:ext uri="{BB962C8B-B14F-4D97-AF65-F5344CB8AC3E}">
        <p14:creationId xmlns:p14="http://schemas.microsoft.com/office/powerpoint/2010/main" val="3046220910"/>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10755085" cy="1325880"/>
          </a:xfrm>
        </p:spPr>
        <p:txBody>
          <a:bodyPr>
            <a:normAutofit/>
          </a:bodyPr>
          <a:lstStyle/>
          <a:p>
            <a:r>
              <a:rPr lang="en-US" dirty="0"/>
              <a:t>INSURANCE</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233629" y="2166901"/>
            <a:ext cx="6981540" cy="4509670"/>
          </a:xfrm>
        </p:spPr>
        <p:txBody>
          <a:bodyPr>
            <a:normAutofit/>
          </a:bodyPr>
          <a:lstStyle/>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Workforce Safety and Insurance</a:t>
            </a:r>
          </a:p>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Unemployment Compensation</a:t>
            </a:r>
          </a:p>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Liability Insurance</a:t>
            </a:r>
          </a:p>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Vehicle Insurance</a:t>
            </a:r>
          </a:p>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Property Insurance</a:t>
            </a:r>
          </a:p>
          <a:p>
            <a:pPr marL="739775" lvl="1" indent="-449263">
              <a:lnSpc>
                <a:spcPct val="150000"/>
              </a:lnSpc>
              <a:spcBef>
                <a:spcPts val="0"/>
              </a:spcBef>
              <a:buFont typeface="Courier New" panose="02070309020205020404" pitchFamily="49" charset="0"/>
              <a:buChar char="o"/>
            </a:pPr>
            <a:r>
              <a:rPr lang="en-US" sz="2200" b="1" dirty="0"/>
              <a:t>Property &amp; Contents</a:t>
            </a:r>
          </a:p>
          <a:p>
            <a:pPr marL="342900" indent="-342900">
              <a:lnSpc>
                <a:spcPct val="150000"/>
              </a:lnSpc>
              <a:spcBef>
                <a:spcPts val="0"/>
              </a:spcBef>
              <a:buFont typeface="Arial" panose="020B0604020202020204" pitchFamily="34" charset="0"/>
              <a:buChar char="•"/>
            </a:pPr>
            <a:r>
              <a:rPr lang="en-US" sz="2400" b="1" dirty="0">
                <a:latin typeface="Arial Black" panose="020B0A04020102020204" pitchFamily="34" charset="0"/>
              </a:rPr>
              <a:t>Blanket Bonds</a:t>
            </a:r>
          </a:p>
          <a:p>
            <a:pPr>
              <a:lnSpc>
                <a:spcPct val="100000"/>
              </a:lnSpc>
              <a:spcBef>
                <a:spcPts val="0"/>
              </a:spcBef>
            </a:pPr>
            <a:endParaRPr lang="en-US" sz="2400" b="1" dirty="0">
              <a:solidFill>
                <a:schemeClr val="tx1"/>
              </a:solidFill>
            </a:endParaRPr>
          </a:p>
          <a:p>
            <a:endParaRPr lang="en-US" b="1" dirty="0"/>
          </a:p>
          <a:p>
            <a:endParaRPr lang="en-US" dirty="0"/>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79</a:t>
            </a:fld>
            <a:endParaRPr lang="en-US" dirty="0"/>
          </a:p>
        </p:txBody>
      </p:sp>
      <p:sp>
        <p:nvSpPr>
          <p:cNvPr id="4" name="TextBox 3">
            <a:extLst>
              <a:ext uri="{FF2B5EF4-FFF2-40B4-BE49-F238E27FC236}">
                <a16:creationId xmlns:a16="http://schemas.microsoft.com/office/drawing/2014/main" id="{E50895F5-9A42-5484-DF91-D807B2888861}"/>
              </a:ext>
            </a:extLst>
          </p:cNvPr>
          <p:cNvSpPr txBox="1"/>
          <p:nvPr/>
        </p:nvSpPr>
        <p:spPr>
          <a:xfrm>
            <a:off x="10116457" y="6081486"/>
            <a:ext cx="1553029" cy="276999"/>
          </a:xfrm>
          <a:prstGeom prst="rect">
            <a:avLst/>
          </a:prstGeom>
          <a:solidFill>
            <a:srgbClr val="FFFF00"/>
          </a:solidFill>
        </p:spPr>
        <p:txBody>
          <a:bodyPr wrap="square" rtlCol="0">
            <a:spAutoFit/>
          </a:bodyPr>
          <a:lstStyle/>
          <a:p>
            <a:r>
              <a:rPr lang="en-US" sz="1200" dirty="0"/>
              <a:t>NDCC 15.1-07-12</a:t>
            </a:r>
          </a:p>
        </p:txBody>
      </p:sp>
    </p:spTree>
    <p:extLst>
      <p:ext uri="{BB962C8B-B14F-4D97-AF65-F5344CB8AC3E}">
        <p14:creationId xmlns:p14="http://schemas.microsoft.com/office/powerpoint/2010/main" val="287832446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1046127" y="653143"/>
            <a:ext cx="5761074" cy="2775857"/>
          </a:xfrm>
        </p:spPr>
        <p:txBody>
          <a:bodyPr anchor="b" anchorCtr="0">
            <a:noAutofit/>
          </a:bodyPr>
          <a:lstStyle/>
          <a:p>
            <a:r>
              <a:rPr lang="en-US" sz="6000" dirty="0"/>
              <a:t>Business Manager Duties</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8</a:t>
            </a:fld>
            <a:endParaRPr lang="en-US" dirty="0"/>
          </a:p>
        </p:txBody>
      </p:sp>
      <p:sp>
        <p:nvSpPr>
          <p:cNvPr id="3" name="TextBox 2">
            <a:extLst>
              <a:ext uri="{FF2B5EF4-FFF2-40B4-BE49-F238E27FC236}">
                <a16:creationId xmlns:a16="http://schemas.microsoft.com/office/drawing/2014/main" id="{4818BDD6-9BE7-4774-9442-22275E4600FD}"/>
              </a:ext>
            </a:extLst>
          </p:cNvPr>
          <p:cNvSpPr txBox="1"/>
          <p:nvPr/>
        </p:nvSpPr>
        <p:spPr>
          <a:xfrm>
            <a:off x="1046127" y="3610466"/>
            <a:ext cx="6061683" cy="1661993"/>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mj-lt"/>
              </a:rPr>
              <a:t>Keep a True and Accurate Record of </a:t>
            </a:r>
            <a:r>
              <a:rPr lang="en-US" sz="2800" u="sng" dirty="0">
                <a:solidFill>
                  <a:srgbClr val="FFFF00"/>
                </a:solidFill>
                <a:latin typeface="+mj-lt"/>
              </a:rPr>
              <a:t>ALL</a:t>
            </a:r>
            <a:r>
              <a:rPr lang="en-US" sz="2800" u="sng" dirty="0">
                <a:solidFill>
                  <a:schemeClr val="bg1"/>
                </a:solidFill>
                <a:latin typeface="+mj-lt"/>
              </a:rPr>
              <a:t> </a:t>
            </a:r>
            <a:r>
              <a:rPr lang="en-US" sz="2800" dirty="0">
                <a:solidFill>
                  <a:schemeClr val="bg1"/>
                </a:solidFill>
                <a:latin typeface="+mj-lt"/>
              </a:rPr>
              <a:t>School Board Proceedings.</a:t>
            </a:r>
          </a:p>
          <a:p>
            <a:endParaRPr lang="en-US" dirty="0"/>
          </a:p>
        </p:txBody>
      </p:sp>
    </p:spTree>
    <p:extLst>
      <p:ext uri="{BB962C8B-B14F-4D97-AF65-F5344CB8AC3E}">
        <p14:creationId xmlns:p14="http://schemas.microsoft.com/office/powerpoint/2010/main" val="4145667433"/>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80</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494583" y="1509485"/>
            <a:ext cx="6952343" cy="4832092"/>
          </a:xfrm>
          <a:prstGeom prst="rect">
            <a:avLst/>
          </a:prstGeom>
          <a:noFill/>
        </p:spPr>
        <p:txBody>
          <a:bodyPr wrap="square" rtlCol="0">
            <a:spAutoFit/>
          </a:bodyPr>
          <a:lstStyle/>
          <a:p>
            <a:r>
              <a:rPr lang="en-US" sz="2800" b="1" dirty="0">
                <a:solidFill>
                  <a:schemeClr val="bg1"/>
                </a:solidFill>
                <a:latin typeface="+mn-lt"/>
              </a:rPr>
              <a:t>A Business Manager is Asked to </a:t>
            </a:r>
            <a:r>
              <a:rPr lang="en-US" sz="2800" b="1" dirty="0">
                <a:solidFill>
                  <a:srgbClr val="FFFF00"/>
                </a:solidFill>
                <a:latin typeface="Arial Black" panose="020B0A04020102020204" pitchFamily="34" charset="0"/>
              </a:rPr>
              <a:t>Falsify an Insurance Application</a:t>
            </a:r>
            <a:r>
              <a:rPr lang="en-US" sz="2800" b="1" dirty="0">
                <a:solidFill>
                  <a:schemeClr val="bg1"/>
                </a:solidFill>
                <a:latin typeface="+mn-lt"/>
              </a:rPr>
              <a:t> Stating the District had Only had Three Minor Losses When in Fact – There had Been Eight and Two of Them Were Major.  </a:t>
            </a:r>
            <a:br>
              <a:rPr lang="en-US" sz="2800" b="1" dirty="0">
                <a:solidFill>
                  <a:schemeClr val="bg1"/>
                </a:solidFill>
                <a:latin typeface="+mn-lt"/>
              </a:rPr>
            </a:br>
            <a:br>
              <a:rPr lang="en-US" sz="2800" b="1" dirty="0">
                <a:solidFill>
                  <a:schemeClr val="bg1"/>
                </a:solidFill>
                <a:latin typeface="+mn-lt"/>
              </a:rPr>
            </a:br>
            <a:r>
              <a:rPr lang="en-US" sz="2800" b="1" dirty="0">
                <a:solidFill>
                  <a:schemeClr val="bg1"/>
                </a:solidFill>
                <a:latin typeface="+mn-lt"/>
              </a:rPr>
              <a:t>The Business Manager Refuses But Knows The Superintendent has Forwarded the Falsified Application to the Insurance Company.</a:t>
            </a:r>
            <a:br>
              <a:rPr lang="en-US" sz="2800" b="1" dirty="0">
                <a:solidFill>
                  <a:schemeClr val="bg1"/>
                </a:solidFill>
                <a:latin typeface="+mn-lt"/>
              </a:rPr>
            </a:br>
            <a:endParaRPr lang="en-US" sz="2800" b="1" dirty="0">
              <a:solidFill>
                <a:schemeClr val="bg1"/>
              </a:solidFill>
            </a:endParaRPr>
          </a:p>
        </p:txBody>
      </p:sp>
    </p:spTree>
    <p:extLst>
      <p:ext uri="{BB962C8B-B14F-4D97-AF65-F5344CB8AC3E}">
        <p14:creationId xmlns:p14="http://schemas.microsoft.com/office/powerpoint/2010/main" val="2488734410"/>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3" y="2224060"/>
            <a:ext cx="11171724"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WORKFORCE SAFETY &amp; INSURANCE</a:t>
            </a:r>
          </a:p>
          <a:p>
            <a:pPr>
              <a:lnSpc>
                <a:spcPct val="100000"/>
              </a:lnSpc>
              <a:buClr>
                <a:srgbClr val="C00000"/>
              </a:buClr>
            </a:pPr>
            <a:r>
              <a:rPr lang="en-US" sz="2400" b="1" dirty="0">
                <a:solidFill>
                  <a:schemeClr val="tx1"/>
                </a:solidFill>
              </a:rPr>
              <a:t>File a First Report of Injury </a:t>
            </a:r>
            <a:r>
              <a:rPr lang="en-US" sz="2400" b="1" dirty="0">
                <a:solidFill>
                  <a:schemeClr val="tx1"/>
                </a:solidFill>
                <a:latin typeface="Arial Black" panose="020B0A04020102020204" pitchFamily="34" charset="0"/>
              </a:rPr>
              <a:t>Within 24 Hours </a:t>
            </a:r>
            <a:r>
              <a:rPr lang="en-US" sz="2400" b="1" dirty="0">
                <a:solidFill>
                  <a:schemeClr val="tx1"/>
                </a:solidFill>
              </a:rPr>
              <a:t>if Possible</a:t>
            </a:r>
          </a:p>
          <a:p>
            <a:pPr>
              <a:lnSpc>
                <a:spcPct val="100000"/>
              </a:lnSpc>
              <a:buClr>
                <a:srgbClr val="C00000"/>
              </a:buClr>
            </a:pPr>
            <a:r>
              <a:rPr lang="en-US" sz="2400" b="1" dirty="0">
                <a:solidFill>
                  <a:schemeClr val="tx1"/>
                </a:solidFill>
              </a:rPr>
              <a:t>Even if the Employee Says,</a:t>
            </a:r>
          </a:p>
          <a:p>
            <a:pPr algn="ctr">
              <a:lnSpc>
                <a:spcPct val="100000"/>
              </a:lnSpc>
              <a:buClr>
                <a:srgbClr val="C00000"/>
              </a:buClr>
            </a:pPr>
            <a:r>
              <a:rPr lang="en-US" sz="2400" b="1" i="1" dirty="0">
                <a:solidFill>
                  <a:srgbClr val="00B050"/>
                </a:solidFill>
              </a:rPr>
              <a:t>“I’m Fine and We Don’t Need to File a Report.”</a:t>
            </a:r>
          </a:p>
          <a:p>
            <a:pPr>
              <a:lnSpc>
                <a:spcPct val="100000"/>
              </a:lnSpc>
              <a:buClr>
                <a:srgbClr val="C00000"/>
              </a:buClr>
            </a:pPr>
            <a:r>
              <a:rPr lang="en-US" sz="2400" b="1" dirty="0">
                <a:solidFill>
                  <a:schemeClr val="tx1"/>
                </a:solidFill>
                <a:latin typeface="Arial Black" panose="020B0A04020102020204" pitchFamily="34" charset="0"/>
              </a:rPr>
              <a:t>ALWAYS FILE A FIRST REPORT OF INJURY</a:t>
            </a:r>
          </a:p>
          <a:p>
            <a:pPr>
              <a:lnSpc>
                <a:spcPct val="100000"/>
              </a:lnSpc>
              <a:buClr>
                <a:srgbClr val="C00000"/>
              </a:buClr>
            </a:pPr>
            <a:r>
              <a:rPr lang="en-US" sz="2400" b="1" dirty="0">
                <a:solidFill>
                  <a:schemeClr val="tx1"/>
                </a:solidFill>
              </a:rPr>
              <a:t>If No Claim is Filed and the Employee Decides to Make a Work Comp Claim Weeks or Months Later – </a:t>
            </a:r>
            <a:r>
              <a:rPr lang="en-US" sz="2400" b="1" dirty="0">
                <a:solidFill>
                  <a:srgbClr val="C00000"/>
                </a:solidFill>
                <a:latin typeface="Arial Black" panose="020B0A04020102020204" pitchFamily="34" charset="0"/>
              </a:rPr>
              <a:t>The District IS ASSUMED TO BE LIABLE!</a:t>
            </a: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54775718"/>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3" y="2224060"/>
            <a:ext cx="11171724"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WORKFORCE SAFETY &amp; INSURANCE</a:t>
            </a:r>
          </a:p>
          <a:p>
            <a:pPr>
              <a:lnSpc>
                <a:spcPct val="100000"/>
              </a:lnSpc>
              <a:buClr>
                <a:srgbClr val="C00000"/>
              </a:buClr>
            </a:pPr>
            <a:r>
              <a:rPr lang="en-US" sz="2400" b="1" dirty="0">
                <a:solidFill>
                  <a:schemeClr val="tx1"/>
                </a:solidFill>
                <a:latin typeface="Arial Black" panose="020B0A04020102020204" pitchFamily="34" charset="0"/>
              </a:rPr>
              <a:t>File Annual Report Via the Internet </a:t>
            </a:r>
          </a:p>
          <a:p>
            <a:pPr>
              <a:lnSpc>
                <a:spcPct val="100000"/>
              </a:lnSpc>
              <a:spcAft>
                <a:spcPts val="1200"/>
              </a:spcAft>
              <a:buClr>
                <a:srgbClr val="C00000"/>
              </a:buClr>
            </a:pPr>
            <a:r>
              <a:rPr lang="en-US" sz="2400" b="1" dirty="0">
                <a:solidFill>
                  <a:schemeClr val="tx1"/>
                </a:solidFill>
                <a:latin typeface="Arial Black" panose="020B0A04020102020204" pitchFamily="34" charset="0"/>
              </a:rPr>
              <a:t>Payment of Premium is Due by August 31</a:t>
            </a:r>
            <a:r>
              <a:rPr lang="en-US" sz="2400" b="1" baseline="30000" dirty="0">
                <a:solidFill>
                  <a:schemeClr val="tx1"/>
                </a:solidFill>
                <a:latin typeface="Arial Black" panose="020B0A04020102020204" pitchFamily="34" charset="0"/>
              </a:rPr>
              <a:t>st</a:t>
            </a:r>
          </a:p>
          <a:p>
            <a:pPr marL="457200" indent="-457200">
              <a:lnSpc>
                <a:spcPct val="100000"/>
              </a:lnSpc>
              <a:buClr>
                <a:srgbClr val="C00000"/>
              </a:buClr>
              <a:buFont typeface="Arial" panose="020B0604020202020204" pitchFamily="34" charset="0"/>
              <a:buChar char="•"/>
            </a:pPr>
            <a:r>
              <a:rPr lang="en-US" sz="3200" b="1" baseline="30000" dirty="0">
                <a:solidFill>
                  <a:schemeClr val="tx1"/>
                </a:solidFill>
              </a:rPr>
              <a:t>Annual Training Can Reduce Premiums by Up to 30%</a:t>
            </a:r>
          </a:p>
          <a:p>
            <a:pPr marL="457200" indent="-457200">
              <a:lnSpc>
                <a:spcPct val="100000"/>
              </a:lnSpc>
              <a:buClr>
                <a:srgbClr val="C00000"/>
              </a:buClr>
              <a:buFont typeface="Arial" panose="020B0604020202020204" pitchFamily="34" charset="0"/>
              <a:buChar char="•"/>
            </a:pPr>
            <a:r>
              <a:rPr lang="en-US" sz="3200" b="1" baseline="30000" dirty="0">
                <a:solidFill>
                  <a:schemeClr val="tx1"/>
                </a:solidFill>
              </a:rPr>
              <a:t>Post All Required Employee Notices</a:t>
            </a:r>
            <a:endParaRPr lang="en-US" sz="3200" b="1" dirty="0">
              <a:solidFill>
                <a:schemeClr val="tx1"/>
              </a:solidFill>
            </a:endParaRPr>
          </a:p>
          <a:p>
            <a:pPr>
              <a:lnSpc>
                <a:spcPct val="100000"/>
              </a:lnSpc>
              <a:buClr>
                <a:srgbClr val="C00000"/>
              </a:buClr>
            </a:pP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157822630"/>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494583" y="420916"/>
            <a:ext cx="8620388" cy="943428"/>
          </a:xfrm>
        </p:spPr>
        <p:txBody>
          <a:bodyPr anchor="b" anchorCtr="0">
            <a:noAutofit/>
          </a:bodyPr>
          <a:lstStyle/>
          <a:p>
            <a:r>
              <a:rPr lang="en-US" sz="5400" dirty="0"/>
              <a:t>What Would </a:t>
            </a:r>
            <a:r>
              <a:rPr lang="en-US" sz="5400" dirty="0">
                <a:solidFill>
                  <a:srgbClr val="FFFF00"/>
                </a:solidFill>
              </a:rPr>
              <a:t>YOU</a:t>
            </a:r>
            <a:r>
              <a:rPr lang="en-US" sz="5400" dirty="0"/>
              <a:t> Do?</a:t>
            </a:r>
          </a:p>
        </p:txBody>
      </p:sp>
      <p:pic>
        <p:nvPicPr>
          <p:cNvPr id="13" name="Picture Placeholder 12" descr="The Northern Lights ">
            <a:extLst>
              <a:ext uri="{FF2B5EF4-FFF2-40B4-BE49-F238E27FC236}">
                <a16:creationId xmlns:a16="http://schemas.microsoft.com/office/drawing/2014/main" id="{36B7155F-34CC-4B9E-A9FB-FA34CA0B36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24800" y="1"/>
            <a:ext cx="4267200" cy="6858000"/>
          </a:xfrm>
        </p:spPr>
      </p:pic>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83</a:t>
            </a:fld>
            <a:endParaRPr lang="en-US" dirty="0"/>
          </a:p>
        </p:txBody>
      </p:sp>
      <p:sp>
        <p:nvSpPr>
          <p:cNvPr id="2" name="TextBox 1">
            <a:extLst>
              <a:ext uri="{FF2B5EF4-FFF2-40B4-BE49-F238E27FC236}">
                <a16:creationId xmlns:a16="http://schemas.microsoft.com/office/drawing/2014/main" id="{85C7F130-5F8E-4C6A-9DDE-48F7E119490C}"/>
              </a:ext>
            </a:extLst>
          </p:cNvPr>
          <p:cNvSpPr txBox="1"/>
          <p:nvPr/>
        </p:nvSpPr>
        <p:spPr>
          <a:xfrm>
            <a:off x="494583" y="1509485"/>
            <a:ext cx="6952343" cy="4524315"/>
          </a:xfrm>
          <a:prstGeom prst="rect">
            <a:avLst/>
          </a:prstGeom>
          <a:noFill/>
        </p:spPr>
        <p:txBody>
          <a:bodyPr wrap="square" rtlCol="0">
            <a:spAutoFit/>
          </a:bodyPr>
          <a:lstStyle/>
          <a:p>
            <a:r>
              <a:rPr lang="en-US" sz="3200" b="1" dirty="0">
                <a:solidFill>
                  <a:schemeClr val="bg1"/>
                </a:solidFill>
                <a:latin typeface="+mn-lt"/>
                <a:cs typeface="Arial" panose="020B0604020202020204" pitchFamily="34" charset="0"/>
              </a:rPr>
              <a:t>An Employee has Filed a Claim for a Back Injury Through Worker’s Compensation.  When at Work, the Employee Appears to be in Pain and Weak.  </a:t>
            </a:r>
            <a:r>
              <a:rPr lang="en-US" sz="3200" b="1" i="1" dirty="0">
                <a:solidFill>
                  <a:srgbClr val="FFFF00"/>
                </a:solidFill>
                <a:latin typeface="Arial Black" panose="020B0A04020102020204" pitchFamily="34" charset="0"/>
                <a:cs typeface="Arial" panose="020B0604020202020204" pitchFamily="34" charset="0"/>
              </a:rPr>
              <a:t>THEN</a:t>
            </a:r>
            <a:br>
              <a:rPr lang="en-US" sz="3200" b="1" dirty="0">
                <a:solidFill>
                  <a:schemeClr val="bg1"/>
                </a:solidFill>
                <a:latin typeface="Arial" panose="020B0604020202020204" pitchFamily="34" charset="0"/>
                <a:cs typeface="Arial" panose="020B0604020202020204" pitchFamily="34" charset="0"/>
              </a:rPr>
            </a:br>
            <a:br>
              <a:rPr lang="en-US" sz="3200" b="1" dirty="0">
                <a:solidFill>
                  <a:schemeClr val="bg1"/>
                </a:solidFill>
                <a:latin typeface="+mn-lt"/>
                <a:cs typeface="Arial" panose="020B0604020202020204" pitchFamily="34" charset="0"/>
              </a:rPr>
            </a:br>
            <a:r>
              <a:rPr lang="en-US" sz="3200" b="1" dirty="0">
                <a:solidFill>
                  <a:schemeClr val="bg1"/>
                </a:solidFill>
                <a:latin typeface="+mn-lt"/>
                <a:cs typeface="Arial" panose="020B0604020202020204" pitchFamily="34" charset="0"/>
              </a:rPr>
              <a:t>You See a Video on Social Media that Shows Them Waterskiing that Evening (Apparently – Pain Free)!</a:t>
            </a:r>
            <a:endParaRPr lang="en-US" sz="3200" b="1" dirty="0">
              <a:solidFill>
                <a:schemeClr val="bg1"/>
              </a:solidFill>
            </a:endParaRPr>
          </a:p>
        </p:txBody>
      </p:sp>
    </p:spTree>
    <p:extLst>
      <p:ext uri="{BB962C8B-B14F-4D97-AF65-F5344CB8AC3E}">
        <p14:creationId xmlns:p14="http://schemas.microsoft.com/office/powerpoint/2010/main" val="2088341963"/>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311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UNEMPLOYMENT COMPENSATION INSURANCE</a:t>
            </a:r>
          </a:p>
          <a:p>
            <a:pPr>
              <a:lnSpc>
                <a:spcPct val="100000"/>
              </a:lnSpc>
              <a:buClr>
                <a:srgbClr val="C00000"/>
              </a:buClr>
            </a:pPr>
            <a:r>
              <a:rPr lang="en-US" sz="2400" b="1" dirty="0">
                <a:solidFill>
                  <a:schemeClr val="tx1"/>
                </a:solidFill>
                <a:latin typeface="Arial Black" panose="020B0A04020102020204" pitchFamily="34" charset="0"/>
              </a:rPr>
              <a:t>What is </a:t>
            </a:r>
            <a:r>
              <a:rPr lang="en-US" sz="2400" b="1" dirty="0">
                <a:solidFill>
                  <a:srgbClr val="C00000"/>
                </a:solidFill>
                <a:latin typeface="Arial Black" panose="020B0A04020102020204" pitchFamily="34" charset="0"/>
              </a:rPr>
              <a:t>GROUP ACCOUNT</a:t>
            </a:r>
            <a:r>
              <a:rPr lang="en-US" sz="2400" b="1" dirty="0">
                <a:solidFill>
                  <a:schemeClr val="tx1"/>
                </a:solidFill>
                <a:latin typeface="Arial Black" panose="020B0A04020102020204" pitchFamily="34" charset="0"/>
              </a:rPr>
              <a:t>?</a:t>
            </a:r>
          </a:p>
          <a:p>
            <a:pPr marL="342900" indent="-342900">
              <a:lnSpc>
                <a:spcPct val="100000"/>
              </a:lnSpc>
              <a:buClr>
                <a:srgbClr val="C00000"/>
              </a:buClr>
              <a:buFont typeface="Arial" panose="020B0604020202020204" pitchFamily="34" charset="0"/>
              <a:buChar char="•"/>
            </a:pPr>
            <a:r>
              <a:rPr lang="en-US" sz="2400" b="1" dirty="0">
                <a:solidFill>
                  <a:schemeClr val="tx1"/>
                </a:solidFill>
              </a:rPr>
              <a:t>It is a NDSBA Service that Handles its Members Unemployment Claims.</a:t>
            </a:r>
          </a:p>
          <a:p>
            <a:pPr marL="342900" indent="-342900">
              <a:lnSpc>
                <a:spcPct val="100000"/>
              </a:lnSpc>
              <a:buClr>
                <a:srgbClr val="C00000"/>
              </a:buClr>
              <a:buFont typeface="Arial" panose="020B0604020202020204" pitchFamily="34" charset="0"/>
              <a:buChar char="•"/>
            </a:pPr>
            <a:r>
              <a:rPr lang="en-US" sz="2400" b="1" dirty="0">
                <a:solidFill>
                  <a:schemeClr val="tx1"/>
                </a:solidFill>
              </a:rPr>
              <a:t>All Claims Matters are Sent Directly to NDSBA from Job Service</a:t>
            </a:r>
          </a:p>
          <a:p>
            <a:pPr marL="342900" indent="-342900">
              <a:lnSpc>
                <a:spcPct val="100000"/>
              </a:lnSpc>
              <a:buClr>
                <a:srgbClr val="C00000"/>
              </a:buClr>
              <a:buFont typeface="Arial" panose="020B0604020202020204" pitchFamily="34" charset="0"/>
              <a:buChar char="•"/>
            </a:pPr>
            <a:r>
              <a:rPr lang="en-US" sz="2400" b="1" dirty="0">
                <a:solidFill>
                  <a:schemeClr val="tx1"/>
                </a:solidFill>
              </a:rPr>
              <a:t>All Job Service Inquiries are Forwarded from Our Office to You.  </a:t>
            </a:r>
            <a:r>
              <a:rPr lang="en-US" sz="2400" b="1" dirty="0">
                <a:solidFill>
                  <a:srgbClr val="C00000"/>
                </a:solidFill>
              </a:rPr>
              <a:t>All Replies Should be Sent Back to NDSBA.</a:t>
            </a:r>
          </a:p>
          <a:p>
            <a:pPr marL="342900" indent="-342900">
              <a:lnSpc>
                <a:spcPct val="100000"/>
              </a:lnSpc>
              <a:buClr>
                <a:srgbClr val="C00000"/>
              </a:buClr>
              <a:buFont typeface="Arial" panose="020B0604020202020204" pitchFamily="34" charset="0"/>
              <a:buChar char="•"/>
            </a:pPr>
            <a:r>
              <a:rPr lang="en-US" sz="2400" b="1" dirty="0">
                <a:solidFill>
                  <a:srgbClr val="C00000"/>
                </a:solidFill>
                <a:latin typeface="Arial Black" panose="020B0A04020102020204" pitchFamily="34" charset="0"/>
              </a:rPr>
              <a:t>NO PAYMENT ARE MADE TO JOB SERVICE</a:t>
            </a:r>
          </a:p>
          <a:p>
            <a:pPr marL="342900" indent="-342900">
              <a:lnSpc>
                <a:spcPct val="100000"/>
              </a:lnSpc>
              <a:buClr>
                <a:srgbClr val="C00000"/>
              </a:buClr>
              <a:buFont typeface="Arial" panose="020B0604020202020204" pitchFamily="34" charset="0"/>
              <a:buChar char="•"/>
            </a:pPr>
            <a:r>
              <a:rPr lang="en-US" sz="2400" b="1" dirty="0">
                <a:solidFill>
                  <a:schemeClr val="tx1"/>
                </a:solidFill>
              </a:rPr>
              <a:t>NDSBA Monitors Claims as They Come Through</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3262775254"/>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UNEMPLOYMENT COMPENSATION INSURANCE</a:t>
            </a:r>
          </a:p>
          <a:p>
            <a:pPr>
              <a:lnSpc>
                <a:spcPct val="100000"/>
              </a:lnSpc>
              <a:buClr>
                <a:srgbClr val="C00000"/>
              </a:buClr>
            </a:pPr>
            <a:r>
              <a:rPr lang="en-US" sz="2400" b="1" dirty="0">
                <a:solidFill>
                  <a:schemeClr val="tx1"/>
                </a:solidFill>
                <a:latin typeface="Arial Black" panose="020B0A04020102020204" pitchFamily="34" charset="0"/>
              </a:rPr>
              <a:t>Things to Keep in Mind for GROUP ACCOUNT MEMBERS</a:t>
            </a:r>
          </a:p>
          <a:p>
            <a:pPr marL="342900" indent="-342900">
              <a:lnSpc>
                <a:spcPct val="100000"/>
              </a:lnSpc>
              <a:buClr>
                <a:srgbClr val="C00000"/>
              </a:buClr>
              <a:buFont typeface="Arial" panose="020B0604020202020204" pitchFamily="34" charset="0"/>
              <a:buChar char="•"/>
            </a:pPr>
            <a:r>
              <a:rPr lang="en-US" sz="2400" b="1" dirty="0">
                <a:solidFill>
                  <a:schemeClr val="tx1"/>
                </a:solidFill>
              </a:rPr>
              <a:t>Respond to Claims Information Requests </a:t>
            </a:r>
            <a:r>
              <a:rPr lang="en-US" sz="2400" b="1" dirty="0">
                <a:solidFill>
                  <a:srgbClr val="C00000"/>
                </a:solidFill>
                <a:latin typeface="Arial Black" panose="020B0A04020102020204" pitchFamily="34" charset="0"/>
              </a:rPr>
              <a:t>IMMEDIATELY</a:t>
            </a:r>
            <a:r>
              <a:rPr lang="en-US" sz="2400" b="1" dirty="0">
                <a:solidFill>
                  <a:schemeClr val="tx1"/>
                </a:solidFill>
              </a:rPr>
              <a:t> and </a:t>
            </a:r>
            <a:r>
              <a:rPr lang="en-US" sz="2400" b="1" dirty="0">
                <a:solidFill>
                  <a:srgbClr val="C00000"/>
                </a:solidFill>
                <a:latin typeface="Arial Black" panose="020B0A04020102020204" pitchFamily="34" charset="0"/>
              </a:rPr>
              <a:t>BY THE DUE DATE.</a:t>
            </a:r>
          </a:p>
          <a:p>
            <a:pPr marL="682625" lvl="1" indent="-334963">
              <a:lnSpc>
                <a:spcPct val="100000"/>
              </a:lnSpc>
              <a:buClr>
                <a:srgbClr val="C00000"/>
              </a:buClr>
              <a:buFont typeface="Courier New" panose="02070309020205020404" pitchFamily="49" charset="0"/>
              <a:buChar char="o"/>
            </a:pPr>
            <a:r>
              <a:rPr lang="en-US" sz="2200" b="1" dirty="0">
                <a:solidFill>
                  <a:schemeClr val="tx1"/>
                </a:solidFill>
              </a:rPr>
              <a:t>There Will be </a:t>
            </a:r>
            <a:r>
              <a:rPr lang="en-US" sz="2200" b="1" dirty="0">
                <a:solidFill>
                  <a:srgbClr val="C00000"/>
                </a:solidFill>
                <a:latin typeface="Arial Black" panose="020B0A04020102020204" pitchFamily="34" charset="0"/>
              </a:rPr>
              <a:t>NO APPEAL </a:t>
            </a:r>
            <a:r>
              <a:rPr lang="en-US" sz="2200" b="1" dirty="0">
                <a:solidFill>
                  <a:schemeClr val="tx1"/>
                </a:solidFill>
              </a:rPr>
              <a:t>if you Fail to do This!</a:t>
            </a:r>
          </a:p>
          <a:p>
            <a:pPr marL="342900" indent="-342900">
              <a:lnSpc>
                <a:spcPct val="100000"/>
              </a:lnSpc>
              <a:buClr>
                <a:srgbClr val="C00000"/>
              </a:buClr>
              <a:buFont typeface="Arial" panose="020B0604020202020204" pitchFamily="34" charset="0"/>
              <a:buChar char="•"/>
            </a:pPr>
            <a:r>
              <a:rPr lang="en-US" sz="2400" b="1" dirty="0">
                <a:solidFill>
                  <a:schemeClr val="tx1"/>
                </a:solidFill>
              </a:rPr>
              <a:t>All Information You Supply on the Claims Form is </a:t>
            </a:r>
            <a:r>
              <a:rPr lang="en-US" sz="2400" b="1" dirty="0">
                <a:solidFill>
                  <a:srgbClr val="C00000"/>
                </a:solidFill>
                <a:latin typeface="Arial Black" panose="020B0A04020102020204" pitchFamily="34" charset="0"/>
              </a:rPr>
              <a:t>CONFIDENTIAL</a:t>
            </a:r>
            <a:r>
              <a:rPr lang="en-US" sz="2400" b="1" dirty="0">
                <a:solidFill>
                  <a:schemeClr val="tx1"/>
                </a:solidFill>
              </a:rPr>
              <a:t>, so </a:t>
            </a:r>
            <a:r>
              <a:rPr lang="en-US" sz="2400" b="1" dirty="0">
                <a:solidFill>
                  <a:srgbClr val="7030A0"/>
                </a:solidFill>
                <a:latin typeface="Arial Black" panose="020B0A04020102020204" pitchFamily="34" charset="0"/>
              </a:rPr>
              <a:t>BE HONEST </a:t>
            </a:r>
            <a:r>
              <a:rPr lang="en-US" sz="2400" b="1" dirty="0">
                <a:solidFill>
                  <a:schemeClr val="tx1"/>
                </a:solidFill>
              </a:rPr>
              <a:t>and Describe the Termination Situation</a:t>
            </a: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2943324729"/>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UNEMPLOYMENT COMPENSATION INSURANCE</a:t>
            </a:r>
          </a:p>
          <a:p>
            <a:pPr>
              <a:lnSpc>
                <a:spcPct val="100000"/>
              </a:lnSpc>
              <a:buClr>
                <a:srgbClr val="C00000"/>
              </a:buClr>
            </a:pPr>
            <a:r>
              <a:rPr lang="en-US" sz="2400" b="1" dirty="0">
                <a:solidFill>
                  <a:srgbClr val="7030A0"/>
                </a:solidFill>
                <a:latin typeface="Arial Black" panose="020B0A04020102020204" pitchFamily="34" charset="0"/>
              </a:rPr>
              <a:t>Don’t Say, “He was Terminated for Insubordination.”</a:t>
            </a:r>
          </a:p>
          <a:p>
            <a:pPr>
              <a:lnSpc>
                <a:spcPct val="100000"/>
              </a:lnSpc>
              <a:buClr>
                <a:srgbClr val="C00000"/>
              </a:buClr>
            </a:pPr>
            <a:endParaRPr lang="en-US" sz="2400" b="1" dirty="0">
              <a:solidFill>
                <a:schemeClr val="tx1"/>
              </a:solidFill>
              <a:latin typeface="Arial Black" panose="020B0A04020102020204" pitchFamily="34" charset="0"/>
            </a:endParaRPr>
          </a:p>
          <a:p>
            <a:pPr>
              <a:lnSpc>
                <a:spcPct val="100000"/>
              </a:lnSpc>
              <a:buClr>
                <a:srgbClr val="C00000"/>
              </a:buClr>
            </a:pPr>
            <a:r>
              <a:rPr lang="en-US" sz="2800" b="1" dirty="0">
                <a:solidFill>
                  <a:schemeClr val="tx1"/>
                </a:solidFill>
                <a:latin typeface="Arial Black" panose="020B0A04020102020204" pitchFamily="34" charset="0"/>
              </a:rPr>
              <a:t>SAY, </a:t>
            </a:r>
          </a:p>
          <a:p>
            <a:pPr>
              <a:lnSpc>
                <a:spcPct val="100000"/>
              </a:lnSpc>
              <a:buClr>
                <a:srgbClr val="C00000"/>
              </a:buClr>
            </a:pPr>
            <a:r>
              <a:rPr lang="en-US" sz="2800" b="1" dirty="0">
                <a:solidFill>
                  <a:srgbClr val="7030A0"/>
                </a:solidFill>
                <a:latin typeface="Arial Black" panose="020B0A04020102020204" pitchFamily="34" charset="0"/>
              </a:rPr>
              <a:t>“He was Terminated for Being Drunk/Impaired and was Found Passed Out in the Boiler Room with a 5</a:t>
            </a:r>
            <a:r>
              <a:rPr lang="en-US" sz="2800" b="1" baseline="30000" dirty="0">
                <a:solidFill>
                  <a:srgbClr val="7030A0"/>
                </a:solidFill>
                <a:latin typeface="Arial Black" panose="020B0A04020102020204" pitchFamily="34" charset="0"/>
              </a:rPr>
              <a:t>th</a:t>
            </a:r>
            <a:r>
              <a:rPr lang="en-US" sz="2800" b="1" dirty="0">
                <a:solidFill>
                  <a:srgbClr val="7030A0"/>
                </a:solidFill>
                <a:latin typeface="Arial Black" panose="020B0A04020102020204" pitchFamily="34" charset="0"/>
              </a:rPr>
              <a:t> of Rum in His Lap and a Smoldering Marijuana Joint in His Hand.”</a:t>
            </a:r>
            <a:endParaRPr lang="en-US" sz="2800" b="1" dirty="0">
              <a:solidFill>
                <a:srgbClr val="7030A0"/>
              </a:solidFill>
            </a:endParaRPr>
          </a:p>
          <a:p>
            <a:pPr>
              <a:lnSpc>
                <a:spcPct val="100000"/>
              </a:lnSpc>
              <a:buClr>
                <a:srgbClr val="C00000"/>
              </a:buClr>
            </a:pPr>
            <a:endParaRPr lang="en-US" sz="3200" b="1" dirty="0">
              <a:solidFill>
                <a:schemeClr val="tx1"/>
              </a:solidFill>
            </a:endParaRPr>
          </a:p>
          <a:p>
            <a:pPr>
              <a:lnSpc>
                <a:spcPct val="100000"/>
              </a:lnSpc>
              <a:buClr>
                <a:srgbClr val="C00000"/>
              </a:buClr>
            </a:pP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86</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pic>
        <p:nvPicPr>
          <p:cNvPr id="8" name="Picture 7" descr="Icon&#10;&#10;Description automatically generated">
            <a:extLst>
              <a:ext uri="{FF2B5EF4-FFF2-40B4-BE49-F238E27FC236}">
                <a16:creationId xmlns:a16="http://schemas.microsoft.com/office/drawing/2014/main" id="{1B49E136-096F-818C-0D66-07CAE6FCBB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15824" y="3170495"/>
            <a:ext cx="2221957" cy="1532134"/>
          </a:xfrm>
          <a:prstGeom prst="rect">
            <a:avLst/>
          </a:prstGeom>
        </p:spPr>
      </p:pic>
    </p:spTree>
    <p:extLst>
      <p:ext uri="{BB962C8B-B14F-4D97-AF65-F5344CB8AC3E}">
        <p14:creationId xmlns:p14="http://schemas.microsoft.com/office/powerpoint/2010/main" val="73783069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circle(in)">
                                      <p:cBhvr>
                                        <p:cTn id="7" dur="2000"/>
                                        <p:tgtEl>
                                          <p:spTgt spid="6">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circle(in)">
                                      <p:cBhvr>
                                        <p:cTn id="10" dur="20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LIABILITY INSURANCE</a:t>
            </a:r>
          </a:p>
          <a:p>
            <a:pPr>
              <a:lnSpc>
                <a:spcPct val="100000"/>
              </a:lnSpc>
              <a:buClr>
                <a:srgbClr val="C00000"/>
              </a:buClr>
            </a:pPr>
            <a:r>
              <a:rPr lang="en-US" sz="2400" b="1" dirty="0">
                <a:solidFill>
                  <a:schemeClr val="tx1"/>
                </a:solidFill>
              </a:rPr>
              <a:t>It Protects the District from Losses Due to Employee Actions</a:t>
            </a:r>
          </a:p>
          <a:p>
            <a:pPr>
              <a:lnSpc>
                <a:spcPct val="100000"/>
              </a:lnSpc>
              <a:buClr>
                <a:srgbClr val="C00000"/>
              </a:buClr>
            </a:pPr>
            <a:r>
              <a:rPr lang="en-US" sz="2400" b="1" dirty="0">
                <a:solidFill>
                  <a:schemeClr val="tx1"/>
                </a:solidFill>
              </a:rPr>
              <a:t>Some Examples:</a:t>
            </a:r>
          </a:p>
          <a:p>
            <a:pPr marL="342900" indent="-342900">
              <a:lnSpc>
                <a:spcPct val="100000"/>
              </a:lnSpc>
              <a:buClr>
                <a:srgbClr val="C00000"/>
              </a:buClr>
              <a:buFont typeface="Arial" panose="020B0604020202020204" pitchFamily="34" charset="0"/>
              <a:buChar char="•"/>
            </a:pPr>
            <a:r>
              <a:rPr lang="en-US" sz="2400" b="1" dirty="0">
                <a:solidFill>
                  <a:schemeClr val="tx1"/>
                </a:solidFill>
              </a:rPr>
              <a:t>An Employee Causes Bodily Injury to Another </a:t>
            </a:r>
          </a:p>
          <a:p>
            <a:pPr marL="342900" indent="-342900">
              <a:lnSpc>
                <a:spcPct val="100000"/>
              </a:lnSpc>
              <a:buClr>
                <a:srgbClr val="C00000"/>
              </a:buClr>
              <a:buFont typeface="Arial" panose="020B0604020202020204" pitchFamily="34" charset="0"/>
              <a:buChar char="•"/>
            </a:pPr>
            <a:r>
              <a:rPr lang="en-US" sz="2400" b="1" dirty="0">
                <a:solidFill>
                  <a:schemeClr val="tx1"/>
                </a:solidFill>
              </a:rPr>
              <a:t>Employee Caused Property Damage to Another’s Property</a:t>
            </a:r>
          </a:p>
          <a:p>
            <a:pPr marL="342900" indent="-342900">
              <a:lnSpc>
                <a:spcPct val="100000"/>
              </a:lnSpc>
              <a:buClr>
                <a:srgbClr val="C00000"/>
              </a:buClr>
              <a:buFont typeface="Arial" panose="020B0604020202020204" pitchFamily="34" charset="0"/>
              <a:buChar char="•"/>
            </a:pPr>
            <a:r>
              <a:rPr lang="en-US" sz="2400" b="1" dirty="0">
                <a:solidFill>
                  <a:schemeClr val="tx1"/>
                </a:solidFill>
              </a:rPr>
              <a:t>Employee Slanders/Harasses a Patron/Student and the District is Sued</a:t>
            </a:r>
          </a:p>
          <a:p>
            <a:pPr marL="342900" indent="-342900">
              <a:lnSpc>
                <a:spcPct val="100000"/>
              </a:lnSpc>
              <a:buClr>
                <a:srgbClr val="C00000"/>
              </a:buClr>
              <a:buFont typeface="Arial" panose="020B0604020202020204" pitchFamily="34" charset="0"/>
              <a:buChar char="•"/>
            </a:pPr>
            <a:r>
              <a:rPr lang="en-US" sz="2400" b="1" dirty="0">
                <a:solidFill>
                  <a:schemeClr val="tx1"/>
                </a:solidFill>
              </a:rPr>
              <a:t>The Board Doesn’t Follow State Bidding Guidelines – Errors &amp; Omissions</a:t>
            </a:r>
          </a:p>
          <a:p>
            <a:pPr marL="342900" indent="-342900">
              <a:lnSpc>
                <a:spcPct val="100000"/>
              </a:lnSpc>
              <a:buClr>
                <a:srgbClr val="C00000"/>
              </a:buClr>
              <a:buFont typeface="Arial" panose="020B0604020202020204" pitchFamily="34" charset="0"/>
              <a:buChar char="•"/>
            </a:pPr>
            <a:endParaRPr lang="en-US" sz="2400" b="1" dirty="0">
              <a:solidFill>
                <a:schemeClr val="tx1"/>
              </a:solidFill>
            </a:endParaRPr>
          </a:p>
          <a:p>
            <a:pPr marL="457200" indent="-457200">
              <a:lnSpc>
                <a:spcPct val="100000"/>
              </a:lnSpc>
              <a:buClr>
                <a:srgbClr val="C00000"/>
              </a:buClr>
              <a:buFont typeface="Arial" panose="020B0604020202020204" pitchFamily="34" charset="0"/>
              <a:buChar char="•"/>
            </a:pPr>
            <a:endParaRPr lang="en-US" sz="3200" b="1" dirty="0">
              <a:solidFill>
                <a:schemeClr val="tx1"/>
              </a:solidFill>
            </a:endParaRPr>
          </a:p>
          <a:p>
            <a:pPr>
              <a:lnSpc>
                <a:spcPct val="100000"/>
              </a:lnSpc>
              <a:buClr>
                <a:srgbClr val="C00000"/>
              </a:buClr>
            </a:pPr>
            <a:endParaRPr lang="en-US" sz="2800" b="1" dirty="0">
              <a:solidFill>
                <a:srgbClr val="C0000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87</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4136950951"/>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VEHICLE INSURANCE</a:t>
            </a:r>
          </a:p>
          <a:p>
            <a:pPr>
              <a:lnSpc>
                <a:spcPct val="100000"/>
              </a:lnSpc>
              <a:buClr>
                <a:srgbClr val="C00000"/>
              </a:buClr>
            </a:pPr>
            <a:r>
              <a:rPr lang="en-US" sz="2400" b="1" dirty="0">
                <a:solidFill>
                  <a:schemeClr val="tx1"/>
                </a:solidFill>
              </a:rPr>
              <a:t>Has Three Parts</a:t>
            </a:r>
          </a:p>
          <a:p>
            <a:pPr marL="457200" indent="-457200">
              <a:lnSpc>
                <a:spcPct val="100000"/>
              </a:lnSpc>
              <a:buClr>
                <a:srgbClr val="C00000"/>
              </a:buClr>
              <a:buFont typeface="+mj-lt"/>
              <a:buAutoNum type="arabicPeriod"/>
            </a:pPr>
            <a:r>
              <a:rPr lang="en-US" sz="2400" b="1" dirty="0">
                <a:solidFill>
                  <a:srgbClr val="C00000"/>
                </a:solidFill>
                <a:latin typeface="Arial Black" panose="020B0A04020102020204" pitchFamily="34" charset="0"/>
              </a:rPr>
              <a:t>Liability</a:t>
            </a:r>
            <a:r>
              <a:rPr lang="en-US" sz="2400" b="1" dirty="0">
                <a:solidFill>
                  <a:schemeClr val="tx1"/>
                </a:solidFill>
              </a:rPr>
              <a:t> – Always Required by Law</a:t>
            </a:r>
          </a:p>
          <a:p>
            <a:pPr marL="798513" indent="-342900">
              <a:lnSpc>
                <a:spcPct val="100000"/>
              </a:lnSpc>
              <a:buClr>
                <a:srgbClr val="C00000"/>
              </a:buClr>
              <a:buFont typeface="Arial" panose="020B0604020202020204" pitchFamily="34" charset="0"/>
              <a:buChar char="•"/>
            </a:pPr>
            <a:r>
              <a:rPr lang="en-US" sz="2400" b="1" dirty="0">
                <a:solidFill>
                  <a:schemeClr val="tx1"/>
                </a:solidFill>
              </a:rPr>
              <a:t>Pays All Claims the District Must Pay as Damages Because of Bodily Injury or Property Damage Caused by an Accident Resulting from the Ownership, Maintenance, or Use of a Covered Vehicle.</a:t>
            </a:r>
            <a:endParaRPr lang="en-US" sz="3200" b="1" dirty="0">
              <a:solidFill>
                <a:schemeClr val="tx1"/>
              </a:solidFill>
            </a:endParaRPr>
          </a:p>
          <a:p>
            <a:pPr marL="514350" indent="-514350">
              <a:lnSpc>
                <a:spcPct val="100000"/>
              </a:lnSpc>
              <a:buClr>
                <a:srgbClr val="C00000"/>
              </a:buClr>
              <a:buFont typeface="+mj-lt"/>
              <a:buAutoNum type="arabicPeriod" startAt="2"/>
            </a:pPr>
            <a:r>
              <a:rPr lang="en-US" sz="2400" b="1" dirty="0">
                <a:solidFill>
                  <a:srgbClr val="C00000"/>
                </a:solidFill>
                <a:latin typeface="Arial Black" panose="020B0A04020102020204" pitchFamily="34" charset="0"/>
              </a:rPr>
              <a:t>Comprehensive </a:t>
            </a:r>
            <a:r>
              <a:rPr lang="en-US" sz="2400" b="1" dirty="0">
                <a:solidFill>
                  <a:schemeClr val="tx1"/>
                </a:solidFill>
              </a:rPr>
              <a:t>– Optional Subject to Deductible</a:t>
            </a:r>
          </a:p>
          <a:p>
            <a:pPr marL="798513" indent="-333375">
              <a:lnSpc>
                <a:spcPct val="100000"/>
              </a:lnSpc>
              <a:buClr>
                <a:srgbClr val="C00000"/>
              </a:buClr>
              <a:buFont typeface="Arial" panose="020B0604020202020204" pitchFamily="34" charset="0"/>
              <a:buChar char="•"/>
            </a:pPr>
            <a:r>
              <a:rPr lang="en-US" sz="2400" b="1" dirty="0">
                <a:solidFill>
                  <a:schemeClr val="tx1"/>
                </a:solidFill>
              </a:rPr>
              <a:t>Covers Physical Damage (Acts of God)</a:t>
            </a:r>
            <a:endParaRPr lang="en-US" sz="2400" b="1" dirty="0">
              <a:solidFill>
                <a:srgbClr val="C00000"/>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88</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1769439411"/>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fontScale="70000" lnSpcReduction="20000"/>
          </a:bodyPr>
          <a:lstStyle/>
          <a:p>
            <a:pPr algn="ctr">
              <a:lnSpc>
                <a:spcPct val="100000"/>
              </a:lnSpc>
              <a:spcBef>
                <a:spcPts val="0"/>
              </a:spcBef>
              <a:buClr>
                <a:srgbClr val="C00000"/>
              </a:buClr>
            </a:pPr>
            <a:r>
              <a:rPr lang="en-US" sz="4600" b="1" dirty="0">
                <a:latin typeface="Arial Black" panose="020B0A04020102020204" pitchFamily="34" charset="0"/>
              </a:rPr>
              <a:t>VEHICLE INSURANCE</a:t>
            </a:r>
          </a:p>
          <a:p>
            <a:pPr>
              <a:lnSpc>
                <a:spcPct val="100000"/>
              </a:lnSpc>
              <a:buClr>
                <a:srgbClr val="C00000"/>
              </a:buClr>
            </a:pPr>
            <a:r>
              <a:rPr lang="en-US" sz="3400" b="1" dirty="0">
                <a:solidFill>
                  <a:schemeClr val="tx1"/>
                </a:solidFill>
                <a:latin typeface="Arial Black" panose="020B0A04020102020204" pitchFamily="34" charset="0"/>
              </a:rPr>
              <a:t>ACTS of GOD Include:</a:t>
            </a:r>
          </a:p>
          <a:p>
            <a:pPr marL="342900" indent="-342900">
              <a:lnSpc>
                <a:spcPct val="100000"/>
              </a:lnSpc>
              <a:buClr>
                <a:srgbClr val="C00000"/>
              </a:buClr>
              <a:buFont typeface="Arial" panose="020B0604020202020204" pitchFamily="34" charset="0"/>
              <a:buChar char="•"/>
            </a:pPr>
            <a:r>
              <a:rPr lang="en-US" sz="2400" b="1" dirty="0">
                <a:solidFill>
                  <a:schemeClr val="tx1"/>
                </a:solidFill>
              </a:rPr>
              <a:t>Fire, Lightning, or Explosion</a:t>
            </a:r>
          </a:p>
          <a:p>
            <a:pPr marL="342900" indent="-342900">
              <a:lnSpc>
                <a:spcPct val="100000"/>
              </a:lnSpc>
              <a:buClr>
                <a:srgbClr val="C00000"/>
              </a:buClr>
              <a:buFont typeface="Arial" panose="020B0604020202020204" pitchFamily="34" charset="0"/>
              <a:buChar char="•"/>
            </a:pPr>
            <a:r>
              <a:rPr lang="en-US" sz="2400" b="1" dirty="0">
                <a:solidFill>
                  <a:schemeClr val="tx1"/>
                </a:solidFill>
              </a:rPr>
              <a:t>Theft</a:t>
            </a:r>
          </a:p>
          <a:p>
            <a:pPr marL="342900" indent="-342900">
              <a:lnSpc>
                <a:spcPct val="100000"/>
              </a:lnSpc>
              <a:buClr>
                <a:srgbClr val="C00000"/>
              </a:buClr>
              <a:buFont typeface="Arial" panose="020B0604020202020204" pitchFamily="34" charset="0"/>
              <a:buChar char="•"/>
            </a:pPr>
            <a:r>
              <a:rPr lang="en-US" sz="2400" b="1" dirty="0">
                <a:solidFill>
                  <a:schemeClr val="tx1"/>
                </a:solidFill>
              </a:rPr>
              <a:t>Windstorm, Hail, or Earthquake</a:t>
            </a:r>
          </a:p>
          <a:p>
            <a:pPr marL="342900" indent="-342900">
              <a:lnSpc>
                <a:spcPct val="100000"/>
              </a:lnSpc>
              <a:buClr>
                <a:srgbClr val="C00000"/>
              </a:buClr>
              <a:buFont typeface="Arial" panose="020B0604020202020204" pitchFamily="34" charset="0"/>
              <a:buChar char="•"/>
            </a:pPr>
            <a:r>
              <a:rPr lang="en-US" sz="2400" b="1" dirty="0">
                <a:solidFill>
                  <a:schemeClr val="tx1"/>
                </a:solidFill>
              </a:rPr>
              <a:t>Hitting a Bird or Animal</a:t>
            </a:r>
          </a:p>
          <a:p>
            <a:pPr marL="342900" indent="-342900">
              <a:lnSpc>
                <a:spcPct val="100000"/>
              </a:lnSpc>
              <a:buClr>
                <a:srgbClr val="C00000"/>
              </a:buClr>
              <a:buFont typeface="Arial" panose="020B0604020202020204" pitchFamily="34" charset="0"/>
              <a:buChar char="•"/>
            </a:pPr>
            <a:r>
              <a:rPr lang="en-US" sz="2400" b="1" dirty="0">
                <a:solidFill>
                  <a:schemeClr val="tx1"/>
                </a:solidFill>
              </a:rPr>
              <a:t>Falling Objects</a:t>
            </a:r>
          </a:p>
          <a:p>
            <a:pPr marL="342900" indent="-342900">
              <a:lnSpc>
                <a:spcPct val="100000"/>
              </a:lnSpc>
              <a:buClr>
                <a:srgbClr val="C00000"/>
              </a:buClr>
              <a:buFont typeface="Arial" panose="020B0604020202020204" pitchFamily="34" charset="0"/>
              <a:buChar char="•"/>
            </a:pPr>
            <a:r>
              <a:rPr lang="en-US" sz="2400" b="1" dirty="0">
                <a:solidFill>
                  <a:schemeClr val="tx1"/>
                </a:solidFill>
              </a:rPr>
              <a:t>Flood</a:t>
            </a:r>
          </a:p>
          <a:p>
            <a:pPr marL="342900" indent="-342900">
              <a:lnSpc>
                <a:spcPct val="100000"/>
              </a:lnSpc>
              <a:buClr>
                <a:srgbClr val="C00000"/>
              </a:buClr>
              <a:buFont typeface="Arial" panose="020B0604020202020204" pitchFamily="34" charset="0"/>
              <a:buChar char="•"/>
            </a:pPr>
            <a:r>
              <a:rPr lang="en-US" sz="2400" b="1" dirty="0">
                <a:solidFill>
                  <a:schemeClr val="tx1"/>
                </a:solidFill>
              </a:rPr>
              <a:t>Mischief or Vandalism</a:t>
            </a:r>
          </a:p>
          <a:p>
            <a:pPr marL="342900" indent="-342900">
              <a:lnSpc>
                <a:spcPct val="100000"/>
              </a:lnSpc>
              <a:buClr>
                <a:srgbClr val="C00000"/>
              </a:buClr>
              <a:buFont typeface="Arial" panose="020B0604020202020204" pitchFamily="34" charset="0"/>
              <a:buChar char="•"/>
            </a:pPr>
            <a:r>
              <a:rPr lang="en-US" sz="2400" b="1" dirty="0">
                <a:solidFill>
                  <a:schemeClr val="tx1"/>
                </a:solidFill>
              </a:rPr>
              <a:t>Rental Reimbursement</a:t>
            </a:r>
          </a:p>
          <a:p>
            <a:pPr marL="342900" indent="-342900">
              <a:lnSpc>
                <a:spcPct val="100000"/>
              </a:lnSpc>
              <a:buClr>
                <a:srgbClr val="C00000"/>
              </a:buClr>
              <a:buFont typeface="Arial" panose="020B0604020202020204" pitchFamily="34" charset="0"/>
              <a:buChar char="•"/>
            </a:pPr>
            <a:r>
              <a:rPr lang="en-US" sz="2400" b="1" dirty="0">
                <a:solidFill>
                  <a:schemeClr val="tx1"/>
                </a:solidFill>
              </a:rPr>
              <a:t>Sinking, Burning, Collision, or Derailment of any Conveyance Transporting the Covered Vehicle.</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89</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257054176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566057" y="2380343"/>
            <a:ext cx="11190514" cy="3796620"/>
          </a:xfrm>
        </p:spPr>
        <p:txBody>
          <a:bodyPr>
            <a:normAutofit/>
          </a:bodyPr>
          <a:lstStyle/>
          <a:p>
            <a:pPr marL="457200" indent="-457200">
              <a:buFont typeface="Arial" panose="020B0604020202020204" pitchFamily="34" charset="0"/>
              <a:buChar char="•"/>
            </a:pPr>
            <a:r>
              <a:rPr lang="en-US" sz="3200" b="1" dirty="0">
                <a:solidFill>
                  <a:schemeClr val="tx1"/>
                </a:solidFill>
                <a:latin typeface="Arial Black" panose="020B0A04020102020204" pitchFamily="34" charset="0"/>
              </a:rPr>
              <a:t>Board Meetings</a:t>
            </a:r>
          </a:p>
          <a:p>
            <a:pPr marL="457200" indent="-457200">
              <a:buFont typeface="Arial" panose="020B0604020202020204" pitchFamily="34" charset="0"/>
              <a:buChar char="•"/>
            </a:pPr>
            <a:r>
              <a:rPr lang="en-US" sz="3200" b="1" dirty="0">
                <a:solidFill>
                  <a:schemeClr val="tx1"/>
                </a:solidFill>
                <a:latin typeface="Arial Black" panose="020B0A04020102020204" pitchFamily="34" charset="0"/>
              </a:rPr>
              <a:t>Committee Meetings</a:t>
            </a:r>
          </a:p>
          <a:p>
            <a:pPr marL="457200" indent="-457200">
              <a:buFont typeface="Arial" panose="020B0604020202020204" pitchFamily="34" charset="0"/>
              <a:buChar char="•"/>
            </a:pPr>
            <a:r>
              <a:rPr lang="en-US" sz="3200" b="1" dirty="0">
                <a:solidFill>
                  <a:schemeClr val="tx1"/>
                </a:solidFill>
                <a:latin typeface="Arial Black" panose="020B0A04020102020204" pitchFamily="34" charset="0"/>
              </a:rPr>
              <a:t>Public Meetings</a:t>
            </a:r>
          </a:p>
          <a:p>
            <a:pPr marL="457200" indent="-457200">
              <a:buFont typeface="Arial" panose="020B0604020202020204" pitchFamily="34" charset="0"/>
              <a:buChar char="•"/>
            </a:pPr>
            <a:r>
              <a:rPr lang="en-US" sz="3200" b="1" dirty="0">
                <a:solidFill>
                  <a:schemeClr val="tx1"/>
                </a:solidFill>
                <a:latin typeface="Arial Black" panose="020B0A04020102020204" pitchFamily="34" charset="0"/>
              </a:rPr>
              <a:t>Negotiations</a:t>
            </a:r>
          </a:p>
          <a:p>
            <a:pPr marL="457200" indent="-457200">
              <a:buFont typeface="Arial" panose="020B0604020202020204" pitchFamily="34" charset="0"/>
              <a:buChar char="•"/>
            </a:pPr>
            <a:r>
              <a:rPr lang="en-US" sz="3200" b="1" dirty="0">
                <a:solidFill>
                  <a:schemeClr val="tx1"/>
                </a:solidFill>
                <a:latin typeface="Arial Black" panose="020B0A04020102020204" pitchFamily="34" charset="0"/>
              </a:rPr>
              <a:t>**Executive Sessions**</a:t>
            </a:r>
          </a:p>
          <a:p>
            <a:endParaRPr lang="en-US" sz="3200" b="1" dirty="0"/>
          </a:p>
          <a:p>
            <a:endParaRPr lang="en-US" sz="3200" b="1" dirty="0"/>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49943" y="653143"/>
            <a:ext cx="11306628" cy="1077218"/>
          </a:xfrm>
          <a:prstGeom prst="rect">
            <a:avLst/>
          </a:prstGeom>
          <a:noFill/>
        </p:spPr>
        <p:txBody>
          <a:bodyPr wrap="square" rtlCol="0">
            <a:spAutoFit/>
          </a:bodyPr>
          <a:lstStyle/>
          <a:p>
            <a:r>
              <a:rPr lang="en-US" sz="3200" dirty="0">
                <a:solidFill>
                  <a:schemeClr val="bg1"/>
                </a:solidFill>
                <a:latin typeface="+mj-lt"/>
              </a:rPr>
              <a:t>Keep a True and Accurate Record of </a:t>
            </a:r>
            <a:r>
              <a:rPr lang="en-US" sz="3200" u="sng" dirty="0">
                <a:solidFill>
                  <a:srgbClr val="FFFF00"/>
                </a:solidFill>
                <a:latin typeface="+mj-lt"/>
              </a:rPr>
              <a:t>ALL </a:t>
            </a:r>
            <a:r>
              <a:rPr lang="en-US" sz="3200" dirty="0">
                <a:solidFill>
                  <a:schemeClr val="bg1"/>
                </a:solidFill>
                <a:latin typeface="+mj-lt"/>
              </a:rPr>
              <a:t>School Board Proceedings.</a:t>
            </a:r>
          </a:p>
        </p:txBody>
      </p:sp>
      <p:sp>
        <p:nvSpPr>
          <p:cNvPr id="3" name="TextBox 2">
            <a:extLst>
              <a:ext uri="{FF2B5EF4-FFF2-40B4-BE49-F238E27FC236}">
                <a16:creationId xmlns:a16="http://schemas.microsoft.com/office/drawing/2014/main" id="{ED53F172-AD11-4F3F-89A8-559980614C9D}"/>
              </a:ext>
            </a:extLst>
          </p:cNvPr>
          <p:cNvSpPr txBox="1"/>
          <p:nvPr/>
        </p:nvSpPr>
        <p:spPr>
          <a:xfrm>
            <a:off x="9692978" y="6164591"/>
            <a:ext cx="1698172" cy="276999"/>
          </a:xfrm>
          <a:prstGeom prst="rect">
            <a:avLst/>
          </a:prstGeom>
          <a:solidFill>
            <a:srgbClr val="FFFF00"/>
          </a:solidFill>
        </p:spPr>
        <p:txBody>
          <a:bodyPr wrap="square" rtlCol="0">
            <a:spAutoFit/>
          </a:bodyPr>
          <a:lstStyle/>
          <a:p>
            <a:r>
              <a:rPr lang="en-US" sz="1200" dirty="0"/>
              <a:t>NDCC 15.1-07-21</a:t>
            </a:r>
          </a:p>
        </p:txBody>
      </p:sp>
    </p:spTree>
    <p:extLst>
      <p:ext uri="{BB962C8B-B14F-4D97-AF65-F5344CB8AC3E}">
        <p14:creationId xmlns:p14="http://schemas.microsoft.com/office/powerpoint/2010/main" val="3087419822"/>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VEHICLE INSURANCE</a:t>
            </a:r>
          </a:p>
          <a:p>
            <a:pPr marL="457200" indent="-457200">
              <a:lnSpc>
                <a:spcPct val="100000"/>
              </a:lnSpc>
              <a:buClr>
                <a:srgbClr val="C00000"/>
              </a:buClr>
              <a:buFont typeface="+mj-lt"/>
              <a:buAutoNum type="arabicPeriod" startAt="3"/>
            </a:pPr>
            <a:r>
              <a:rPr lang="en-US" sz="2400" b="1" dirty="0">
                <a:solidFill>
                  <a:srgbClr val="C00000"/>
                </a:solidFill>
                <a:latin typeface="Arial Black" panose="020B0A04020102020204" pitchFamily="34" charset="0"/>
              </a:rPr>
              <a:t>Collision</a:t>
            </a:r>
            <a:r>
              <a:rPr lang="en-US" sz="2400" b="1" dirty="0">
                <a:solidFill>
                  <a:schemeClr val="tx1"/>
                </a:solidFill>
              </a:rPr>
              <a:t> – Optional Subject to Deductible</a:t>
            </a:r>
          </a:p>
          <a:p>
            <a:pPr marL="798513" indent="-342900">
              <a:lnSpc>
                <a:spcPct val="100000"/>
              </a:lnSpc>
              <a:buClr>
                <a:srgbClr val="C00000"/>
              </a:buClr>
              <a:buFont typeface="Arial" panose="020B0604020202020204" pitchFamily="34" charset="0"/>
              <a:buChar char="•"/>
            </a:pPr>
            <a:r>
              <a:rPr lang="en-US" sz="2400" b="1" dirty="0">
                <a:solidFill>
                  <a:schemeClr val="tx1"/>
                </a:solidFill>
              </a:rPr>
              <a:t>Covers Repair or Replacement of the District Vehicle if the District is “At Fault” or the Other Party has No Insurance.  </a:t>
            </a:r>
          </a:p>
          <a:p>
            <a:pPr marL="455613">
              <a:lnSpc>
                <a:spcPct val="100000"/>
              </a:lnSpc>
              <a:buClr>
                <a:srgbClr val="C00000"/>
              </a:buClr>
            </a:pPr>
            <a:r>
              <a:rPr lang="en-US" sz="2400" b="1" i="1" dirty="0">
                <a:solidFill>
                  <a:srgbClr val="00B050"/>
                </a:solidFill>
              </a:rPr>
              <a:t>For Example:  </a:t>
            </a:r>
            <a:r>
              <a:rPr lang="en-US" sz="2400" b="1" dirty="0">
                <a:solidFill>
                  <a:schemeClr val="tx1"/>
                </a:solidFill>
              </a:rPr>
              <a:t>The District Vehicle Collides with Another Object or the District Vehicle Overturns</a:t>
            </a:r>
          </a:p>
          <a:p>
            <a:pPr marL="455613">
              <a:lnSpc>
                <a:spcPct val="100000"/>
              </a:lnSpc>
              <a:buClr>
                <a:srgbClr val="C00000"/>
              </a:buClr>
            </a:pPr>
            <a:r>
              <a:rPr lang="en-US" sz="2400" b="1" i="1" dirty="0">
                <a:solidFill>
                  <a:srgbClr val="7030A0"/>
                </a:solidFill>
                <a:latin typeface="Arial Black" panose="020B0A04020102020204" pitchFamily="34" charset="0"/>
              </a:rPr>
              <a:t>NOTE:  You must Have Comprehensive Coverage to Have Collision Coverage.</a:t>
            </a:r>
            <a:endParaRPr lang="en-US" sz="3200" b="1" i="1" dirty="0">
              <a:solidFill>
                <a:srgbClr val="7030A0"/>
              </a:solidFill>
              <a:latin typeface="Arial Black" panose="020B0A04020102020204" pitchFamily="34" charset="0"/>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90</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866546866"/>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fontScale="92500" lnSpcReduction="10000"/>
          </a:bodyPr>
          <a:lstStyle/>
          <a:p>
            <a:pPr algn="ctr">
              <a:lnSpc>
                <a:spcPct val="100000"/>
              </a:lnSpc>
              <a:spcBef>
                <a:spcPts val="0"/>
              </a:spcBef>
              <a:buClr>
                <a:srgbClr val="C00000"/>
              </a:buClr>
            </a:pPr>
            <a:r>
              <a:rPr lang="en-US" sz="3200" b="1" dirty="0">
                <a:latin typeface="Arial Black" panose="020B0A04020102020204" pitchFamily="34" charset="0"/>
              </a:rPr>
              <a:t>VEHICLE INSURANCE DEFINITIONS</a:t>
            </a:r>
          </a:p>
          <a:p>
            <a:pPr>
              <a:lnSpc>
                <a:spcPct val="100000"/>
              </a:lnSpc>
              <a:buClr>
                <a:srgbClr val="C00000"/>
              </a:buClr>
            </a:pPr>
            <a:r>
              <a:rPr lang="en-US" sz="2800" b="1" dirty="0">
                <a:solidFill>
                  <a:srgbClr val="C00000"/>
                </a:solidFill>
                <a:latin typeface="Arial Black" panose="020B0A04020102020204" pitchFamily="34" charset="0"/>
              </a:rPr>
              <a:t>ACV – Actual Cash Value.  </a:t>
            </a:r>
            <a:r>
              <a:rPr lang="en-US" sz="2800" b="1" dirty="0">
                <a:solidFill>
                  <a:schemeClr val="tx1"/>
                </a:solidFill>
              </a:rPr>
              <a:t>What is it </a:t>
            </a:r>
            <a:r>
              <a:rPr lang="en-US" sz="2800" b="1" dirty="0">
                <a:solidFill>
                  <a:srgbClr val="7030A0"/>
                </a:solidFill>
                <a:latin typeface="Arial Black" panose="020B0A04020102020204" pitchFamily="34" charset="0"/>
              </a:rPr>
              <a:t>Worth Right Now </a:t>
            </a:r>
            <a:r>
              <a:rPr lang="en-US" sz="2800" b="1" dirty="0">
                <a:solidFill>
                  <a:schemeClr val="tx1"/>
                </a:solidFill>
              </a:rPr>
              <a:t>Based on Age, Mileage, and Current Condition.</a:t>
            </a:r>
          </a:p>
          <a:p>
            <a:pPr>
              <a:lnSpc>
                <a:spcPct val="100000"/>
              </a:lnSpc>
              <a:buClr>
                <a:srgbClr val="C00000"/>
              </a:buClr>
            </a:pPr>
            <a:r>
              <a:rPr lang="en-US" sz="2800" b="1" dirty="0">
                <a:solidFill>
                  <a:srgbClr val="C00000"/>
                </a:solidFill>
                <a:latin typeface="Arial Black" panose="020B0A04020102020204" pitchFamily="34" charset="0"/>
              </a:rPr>
              <a:t>RC – Replacement Cost.  </a:t>
            </a:r>
            <a:r>
              <a:rPr lang="en-US" sz="2800" b="1" dirty="0">
                <a:solidFill>
                  <a:schemeClr val="tx1"/>
                </a:solidFill>
              </a:rPr>
              <a:t>What Does it Cost to </a:t>
            </a:r>
            <a:r>
              <a:rPr lang="en-US" sz="2800" b="1" dirty="0">
                <a:solidFill>
                  <a:srgbClr val="7030A0"/>
                </a:solidFill>
                <a:latin typeface="Arial Black" panose="020B0A04020102020204" pitchFamily="34" charset="0"/>
              </a:rPr>
              <a:t>Replace the Vehicle with Like Kind and Quality</a:t>
            </a:r>
            <a:r>
              <a:rPr lang="en-US" sz="2800" b="1" dirty="0">
                <a:solidFill>
                  <a:schemeClr val="tx1"/>
                </a:solidFill>
              </a:rPr>
              <a:t>.</a:t>
            </a:r>
          </a:p>
          <a:p>
            <a:pPr>
              <a:lnSpc>
                <a:spcPct val="100000"/>
              </a:lnSpc>
              <a:buClr>
                <a:srgbClr val="C00000"/>
              </a:buClr>
            </a:pPr>
            <a:r>
              <a:rPr lang="en-US" sz="2800" b="1" dirty="0">
                <a:solidFill>
                  <a:srgbClr val="C00000"/>
                </a:solidFill>
                <a:latin typeface="Arial Black" panose="020B0A04020102020204" pitchFamily="34" charset="0"/>
              </a:rPr>
              <a:t>Deductible </a:t>
            </a:r>
            <a:r>
              <a:rPr lang="en-US" sz="2800" b="1" dirty="0">
                <a:solidFill>
                  <a:schemeClr val="tx1"/>
                </a:solidFill>
              </a:rPr>
              <a:t>– The Money the </a:t>
            </a:r>
            <a:r>
              <a:rPr lang="en-US" sz="2800" b="1" dirty="0">
                <a:solidFill>
                  <a:srgbClr val="7030A0"/>
                </a:solidFill>
                <a:latin typeface="Arial Black" panose="020B0A04020102020204" pitchFamily="34" charset="0"/>
              </a:rPr>
              <a:t>District Pays </a:t>
            </a:r>
            <a:r>
              <a:rPr lang="en-US" sz="2800" b="1" dirty="0">
                <a:solidFill>
                  <a:schemeClr val="tx1"/>
                </a:solidFill>
              </a:rPr>
              <a:t>When it is </a:t>
            </a:r>
            <a:r>
              <a:rPr lang="en-US" sz="2800" b="1" dirty="0">
                <a:solidFill>
                  <a:srgbClr val="7030A0"/>
                </a:solidFill>
                <a:latin typeface="Arial Black" panose="020B0A04020102020204" pitchFamily="34" charset="0"/>
              </a:rPr>
              <a:t>“At Fault” for a Collision Claim</a:t>
            </a:r>
            <a:r>
              <a:rPr lang="en-US" sz="2800" b="1" dirty="0">
                <a:solidFill>
                  <a:schemeClr val="tx1"/>
                </a:solidFill>
              </a:rPr>
              <a:t>. </a:t>
            </a:r>
          </a:p>
          <a:p>
            <a:pPr>
              <a:lnSpc>
                <a:spcPct val="100000"/>
              </a:lnSpc>
              <a:buClr>
                <a:srgbClr val="C00000"/>
              </a:buClr>
            </a:pPr>
            <a:r>
              <a:rPr lang="en-US" sz="2800" b="1" i="1" dirty="0">
                <a:solidFill>
                  <a:srgbClr val="0000FF"/>
                </a:solidFill>
              </a:rPr>
              <a:t>If the Other Party was At Fault, Their Insurance Would Cover the District’s Deductible.</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91</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525636842"/>
      </p:ext>
    </p:extLst>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PROPERTY INSURANCE</a:t>
            </a:r>
          </a:p>
          <a:p>
            <a:pPr>
              <a:lnSpc>
                <a:spcPct val="100000"/>
              </a:lnSpc>
              <a:buClr>
                <a:srgbClr val="C00000"/>
              </a:buClr>
            </a:pPr>
            <a:r>
              <a:rPr lang="en-US" sz="2800" b="1" dirty="0">
                <a:solidFill>
                  <a:srgbClr val="C00000"/>
                </a:solidFill>
                <a:latin typeface="Arial Black" panose="020B0A04020102020204" pitchFamily="34" charset="0"/>
              </a:rPr>
              <a:t>BUILDING &amp; CONTENTS INSURANCE</a:t>
            </a:r>
          </a:p>
          <a:p>
            <a:pPr>
              <a:lnSpc>
                <a:spcPct val="100000"/>
              </a:lnSpc>
              <a:buClr>
                <a:srgbClr val="C00000"/>
              </a:buClr>
            </a:pPr>
            <a:r>
              <a:rPr lang="en-US" sz="2800" b="1" dirty="0">
                <a:solidFill>
                  <a:schemeClr val="tx1"/>
                </a:solidFill>
                <a:latin typeface="Arial Black" panose="020B0A04020102020204" pitchFamily="34" charset="0"/>
              </a:rPr>
              <a:t>Buildings</a:t>
            </a:r>
          </a:p>
          <a:p>
            <a:pPr>
              <a:lnSpc>
                <a:spcPct val="100000"/>
              </a:lnSpc>
              <a:spcBef>
                <a:spcPts val="0"/>
              </a:spcBef>
              <a:buClr>
                <a:srgbClr val="C00000"/>
              </a:buClr>
            </a:pPr>
            <a:r>
              <a:rPr lang="en-US" sz="2800" b="1" dirty="0">
                <a:solidFill>
                  <a:schemeClr val="tx1"/>
                </a:solidFill>
              </a:rPr>
              <a:t>If Anything is Permanently Attached to the Building, it is Covered Under the Building Insurance:</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Blinds, Lockers, Shelving, Bleachers, Etc.</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Light Fixtures, Plumbing, Furnace, Water Heaters, Etc.</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Walk-in Coolers, A/C Units, Etc.</a:t>
            </a:r>
          </a:p>
          <a:p>
            <a:pPr>
              <a:lnSpc>
                <a:spcPct val="100000"/>
              </a:lnSpc>
              <a:spcBef>
                <a:spcPts val="0"/>
              </a:spcBef>
              <a:buClr>
                <a:srgbClr val="C00000"/>
              </a:buClr>
            </a:pPr>
            <a:endParaRPr lang="en-US" sz="2800" b="1" dirty="0">
              <a:solidFill>
                <a:schemeClr val="tx1"/>
              </a:solidFill>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92</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2565313053"/>
      </p:ext>
    </p:extLst>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lnSpcReduction="10000"/>
          </a:bodyPr>
          <a:lstStyle/>
          <a:p>
            <a:pPr algn="ctr">
              <a:lnSpc>
                <a:spcPct val="100000"/>
              </a:lnSpc>
              <a:spcBef>
                <a:spcPts val="0"/>
              </a:spcBef>
              <a:buClr>
                <a:srgbClr val="C00000"/>
              </a:buClr>
            </a:pPr>
            <a:r>
              <a:rPr lang="en-US" sz="3200" b="1" dirty="0">
                <a:latin typeface="Arial Black" panose="020B0A04020102020204" pitchFamily="34" charset="0"/>
              </a:rPr>
              <a:t>PROPERTY INSURANCE</a:t>
            </a:r>
          </a:p>
          <a:p>
            <a:pPr>
              <a:lnSpc>
                <a:spcPct val="100000"/>
              </a:lnSpc>
              <a:buClr>
                <a:srgbClr val="C00000"/>
              </a:buClr>
            </a:pPr>
            <a:r>
              <a:rPr lang="en-US" sz="2800" b="1" dirty="0">
                <a:solidFill>
                  <a:srgbClr val="C00000"/>
                </a:solidFill>
                <a:latin typeface="Arial Black" panose="020B0A04020102020204" pitchFamily="34" charset="0"/>
              </a:rPr>
              <a:t>BUILDING &amp; CONTENTS INSURANCE</a:t>
            </a:r>
          </a:p>
          <a:p>
            <a:pPr>
              <a:lnSpc>
                <a:spcPct val="100000"/>
              </a:lnSpc>
              <a:buClr>
                <a:srgbClr val="C00000"/>
              </a:buClr>
            </a:pPr>
            <a:r>
              <a:rPr lang="en-US" sz="2800" b="1" dirty="0">
                <a:solidFill>
                  <a:schemeClr val="tx1"/>
                </a:solidFill>
                <a:latin typeface="Arial Black" panose="020B0A04020102020204" pitchFamily="34" charset="0"/>
              </a:rPr>
              <a:t>Contents</a:t>
            </a:r>
          </a:p>
          <a:p>
            <a:pPr>
              <a:lnSpc>
                <a:spcPct val="100000"/>
              </a:lnSpc>
              <a:spcBef>
                <a:spcPts val="0"/>
              </a:spcBef>
              <a:buClr>
                <a:srgbClr val="C00000"/>
              </a:buClr>
            </a:pPr>
            <a:r>
              <a:rPr lang="en-US" sz="2800" b="1" dirty="0">
                <a:solidFill>
                  <a:schemeClr val="tx1"/>
                </a:solidFill>
              </a:rPr>
              <a:t>Anything that was Brought Into the Building:</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Computers</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Desks</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Library Books &amp; Media</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Copiers</a:t>
            </a:r>
          </a:p>
          <a:p>
            <a:pPr marL="457200" indent="-457200">
              <a:lnSpc>
                <a:spcPct val="100000"/>
              </a:lnSpc>
              <a:spcBef>
                <a:spcPts val="0"/>
              </a:spcBef>
              <a:buClr>
                <a:srgbClr val="C00000"/>
              </a:buClr>
              <a:buFont typeface="Arial" panose="020B0604020202020204" pitchFamily="34" charset="0"/>
              <a:buChar char="•"/>
            </a:pPr>
            <a:r>
              <a:rPr lang="en-US" sz="2800" b="1" dirty="0">
                <a:solidFill>
                  <a:schemeClr val="tx1"/>
                </a:solidFill>
              </a:rPr>
              <a:t>Supplies, Etc.</a:t>
            </a:r>
          </a:p>
          <a:p>
            <a:pPr>
              <a:lnSpc>
                <a:spcPct val="100000"/>
              </a:lnSpc>
              <a:spcBef>
                <a:spcPts val="0"/>
              </a:spcBef>
              <a:buClr>
                <a:srgbClr val="C00000"/>
              </a:buClr>
            </a:pPr>
            <a:endParaRPr lang="en-US" sz="2800" b="1" dirty="0">
              <a:solidFill>
                <a:schemeClr val="tx1"/>
              </a:solidFill>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93</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2396395524"/>
      </p:ext>
    </p:extLst>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329552" y="2480300"/>
            <a:ext cx="10959997" cy="3952903"/>
          </a:xfrm>
        </p:spPr>
        <p:txBody>
          <a:bodyPr>
            <a:normAutofit lnSpcReduction="10000"/>
          </a:bodyPr>
          <a:lstStyle/>
          <a:p>
            <a:pPr algn="ctr">
              <a:lnSpc>
                <a:spcPct val="100000"/>
              </a:lnSpc>
              <a:spcBef>
                <a:spcPts val="0"/>
              </a:spcBef>
              <a:buClr>
                <a:srgbClr val="C00000"/>
              </a:buClr>
            </a:pPr>
            <a:r>
              <a:rPr lang="en-US" sz="3200" b="1" dirty="0">
                <a:latin typeface="Arial Black" panose="020B0A04020102020204" pitchFamily="34" charset="0"/>
              </a:rPr>
              <a:t>THERE ARE TWO BASIC TYPES OF BUILDING/CONTENTS INSURANCE</a:t>
            </a:r>
          </a:p>
          <a:p>
            <a:pPr>
              <a:lnSpc>
                <a:spcPct val="100000"/>
              </a:lnSpc>
              <a:buClr>
                <a:srgbClr val="C00000"/>
              </a:buClr>
            </a:pPr>
            <a:r>
              <a:rPr lang="en-US" sz="2800" b="1" dirty="0">
                <a:solidFill>
                  <a:srgbClr val="C00000"/>
                </a:solidFill>
                <a:latin typeface="Arial Black" panose="020B0A04020102020204" pitchFamily="34" charset="0"/>
              </a:rPr>
              <a:t>ACV – Actual Cash Value.  </a:t>
            </a:r>
            <a:r>
              <a:rPr lang="en-US" sz="2800" b="1" dirty="0">
                <a:solidFill>
                  <a:schemeClr val="tx1"/>
                </a:solidFill>
              </a:rPr>
              <a:t>What is it </a:t>
            </a:r>
            <a:r>
              <a:rPr lang="en-US" sz="2800" b="1" dirty="0">
                <a:solidFill>
                  <a:srgbClr val="7030A0"/>
                </a:solidFill>
                <a:latin typeface="Arial Black" panose="020B0A04020102020204" pitchFamily="34" charset="0"/>
              </a:rPr>
              <a:t>Worth Right Now </a:t>
            </a:r>
            <a:r>
              <a:rPr lang="en-US" sz="2800" b="1" dirty="0">
                <a:solidFill>
                  <a:schemeClr val="tx1"/>
                </a:solidFill>
              </a:rPr>
              <a:t>Based on Age, Depreciation, and Current Condition.</a:t>
            </a:r>
          </a:p>
          <a:p>
            <a:pPr>
              <a:lnSpc>
                <a:spcPct val="100000"/>
              </a:lnSpc>
              <a:buClr>
                <a:srgbClr val="C00000"/>
              </a:buClr>
            </a:pPr>
            <a:r>
              <a:rPr lang="en-US" sz="2800" b="1" dirty="0">
                <a:solidFill>
                  <a:srgbClr val="C00000"/>
                </a:solidFill>
                <a:latin typeface="Arial Black" panose="020B0A04020102020204" pitchFamily="34" charset="0"/>
              </a:rPr>
              <a:t>RC – Replacement Cost.  </a:t>
            </a:r>
            <a:r>
              <a:rPr lang="en-US" sz="2800" b="1" dirty="0">
                <a:solidFill>
                  <a:schemeClr val="tx1"/>
                </a:solidFill>
              </a:rPr>
              <a:t>What Does it Cost to </a:t>
            </a:r>
            <a:r>
              <a:rPr lang="en-US" sz="2800" b="1" dirty="0">
                <a:solidFill>
                  <a:srgbClr val="7030A0"/>
                </a:solidFill>
                <a:latin typeface="Arial Black" panose="020B0A04020102020204" pitchFamily="34" charset="0"/>
              </a:rPr>
              <a:t>Replace the Building/Contents with Like Kind and Quality</a:t>
            </a:r>
            <a:r>
              <a:rPr lang="en-US" sz="2800" b="1" dirty="0">
                <a:solidFill>
                  <a:schemeClr val="tx1"/>
                </a:solidFill>
              </a:rPr>
              <a:t>.</a:t>
            </a:r>
          </a:p>
          <a:p>
            <a:pPr>
              <a:lnSpc>
                <a:spcPct val="100000"/>
              </a:lnSpc>
              <a:buClr>
                <a:srgbClr val="C00000"/>
              </a:buClr>
            </a:pPr>
            <a:r>
              <a:rPr lang="en-US" sz="2800" b="1" dirty="0">
                <a:solidFill>
                  <a:srgbClr val="C00000"/>
                </a:solidFill>
                <a:latin typeface="Arial Black" panose="020B0A04020102020204" pitchFamily="34" charset="0"/>
              </a:rPr>
              <a:t>Deductible </a:t>
            </a:r>
            <a:r>
              <a:rPr lang="en-US" sz="2800" b="1" dirty="0">
                <a:solidFill>
                  <a:schemeClr val="tx1"/>
                </a:solidFill>
              </a:rPr>
              <a:t>– The Flat Fee the </a:t>
            </a:r>
            <a:r>
              <a:rPr lang="en-US" sz="2800" b="1" dirty="0">
                <a:solidFill>
                  <a:srgbClr val="7030A0"/>
                </a:solidFill>
                <a:latin typeface="Arial Black" panose="020B0A04020102020204" pitchFamily="34" charset="0"/>
              </a:rPr>
              <a:t>District Pays </a:t>
            </a:r>
            <a:r>
              <a:rPr lang="en-US" sz="2800" b="1" dirty="0">
                <a:solidFill>
                  <a:schemeClr val="tx1"/>
                </a:solidFill>
              </a:rPr>
              <a:t>When There is a Claim.</a:t>
            </a: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94</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spTree>
    <p:extLst>
      <p:ext uri="{BB962C8B-B14F-4D97-AF65-F5344CB8AC3E}">
        <p14:creationId xmlns:p14="http://schemas.microsoft.com/office/powerpoint/2010/main" val="1717066239"/>
      </p:ext>
    </p:extLst>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6E1F1-5FA4-4E68-A607-818BD0D08B80}"/>
              </a:ext>
            </a:extLst>
          </p:cNvPr>
          <p:cNvSpPr>
            <a:spLocks noGrp="1"/>
          </p:cNvSpPr>
          <p:nvPr>
            <p:ph idx="1"/>
          </p:nvPr>
        </p:nvSpPr>
        <p:spPr>
          <a:xfrm>
            <a:off x="406400" y="2480300"/>
            <a:ext cx="10883149" cy="3952903"/>
          </a:xfrm>
        </p:spPr>
        <p:txBody>
          <a:bodyPr>
            <a:normAutofit/>
          </a:bodyPr>
          <a:lstStyle/>
          <a:p>
            <a:pPr algn="ctr">
              <a:lnSpc>
                <a:spcPct val="100000"/>
              </a:lnSpc>
              <a:spcBef>
                <a:spcPts val="0"/>
              </a:spcBef>
              <a:buClr>
                <a:srgbClr val="C00000"/>
              </a:buClr>
            </a:pPr>
            <a:r>
              <a:rPr lang="en-US" sz="3200" b="1" dirty="0">
                <a:latin typeface="Arial Black" panose="020B0A04020102020204" pitchFamily="34" charset="0"/>
              </a:rPr>
              <a:t>ACV Versus REPLACEMENT COST</a:t>
            </a:r>
          </a:p>
          <a:p>
            <a:pPr>
              <a:lnSpc>
                <a:spcPct val="100000"/>
              </a:lnSpc>
              <a:buClr>
                <a:srgbClr val="C00000"/>
              </a:buClr>
            </a:pPr>
            <a:r>
              <a:rPr lang="en-US" sz="2800" b="1" dirty="0">
                <a:solidFill>
                  <a:srgbClr val="C00000"/>
                </a:solidFill>
                <a:latin typeface="Arial Black" panose="020B0A04020102020204" pitchFamily="34" charset="0"/>
              </a:rPr>
              <a:t>What’s the Difference?</a:t>
            </a:r>
          </a:p>
          <a:p>
            <a:pPr>
              <a:lnSpc>
                <a:spcPct val="100000"/>
              </a:lnSpc>
              <a:buClr>
                <a:srgbClr val="C00000"/>
              </a:buClr>
            </a:pPr>
            <a:r>
              <a:rPr lang="en-US" sz="2800" b="1" dirty="0">
                <a:solidFill>
                  <a:srgbClr val="C00000"/>
                </a:solidFill>
                <a:latin typeface="Arial Black" panose="020B0A04020102020204" pitchFamily="34" charset="0"/>
              </a:rPr>
              <a:t>ACV = Subject to Depreciation</a:t>
            </a:r>
          </a:p>
          <a:p>
            <a:pPr>
              <a:lnSpc>
                <a:spcPct val="100000"/>
              </a:lnSpc>
              <a:buClr>
                <a:srgbClr val="C00000"/>
              </a:buClr>
            </a:pPr>
            <a:r>
              <a:rPr lang="en-US" sz="2800" b="1" dirty="0">
                <a:solidFill>
                  <a:schemeClr val="tx1"/>
                </a:solidFill>
              </a:rPr>
              <a:t>Insurer Does </a:t>
            </a:r>
            <a:r>
              <a:rPr lang="en-US" sz="2800" b="1" dirty="0">
                <a:solidFill>
                  <a:srgbClr val="0000FF"/>
                </a:solidFill>
                <a:latin typeface="Arial Black" panose="020B0A04020102020204" pitchFamily="34" charset="0"/>
              </a:rPr>
              <a:t>NOT</a:t>
            </a:r>
            <a:r>
              <a:rPr lang="en-US" sz="2800" b="1" dirty="0">
                <a:solidFill>
                  <a:schemeClr val="tx1"/>
                </a:solidFill>
              </a:rPr>
              <a:t> Have to Replace with New, But Can Use </a:t>
            </a:r>
            <a:r>
              <a:rPr lang="en-US" sz="2800" b="1" dirty="0">
                <a:solidFill>
                  <a:srgbClr val="0000FF"/>
                </a:solidFill>
              </a:rPr>
              <a:t>“Like Kind and Quality”</a:t>
            </a:r>
            <a:r>
              <a:rPr lang="en-US" sz="2800" b="1" dirty="0">
                <a:solidFill>
                  <a:schemeClr val="tx1"/>
                </a:solidFill>
              </a:rPr>
              <a:t> </a:t>
            </a:r>
            <a:r>
              <a:rPr lang="en-US" sz="2800" b="1" u="sng" dirty="0">
                <a:solidFill>
                  <a:srgbClr val="7030A0"/>
                </a:solidFill>
              </a:rPr>
              <a:t>Minus Depreciation and Deductible</a:t>
            </a:r>
          </a:p>
          <a:p>
            <a:pPr>
              <a:lnSpc>
                <a:spcPct val="100000"/>
              </a:lnSpc>
              <a:buClr>
                <a:srgbClr val="C00000"/>
              </a:buClr>
            </a:pPr>
            <a:endParaRPr lang="en-US" sz="2800" b="1" dirty="0">
              <a:solidFill>
                <a:schemeClr val="tx1"/>
              </a:solidFill>
              <a:latin typeface="Arial Black" panose="020B0A04020102020204" pitchFamily="34" charset="0"/>
            </a:endParaRPr>
          </a:p>
          <a:p>
            <a:pPr>
              <a:lnSpc>
                <a:spcPct val="100000"/>
              </a:lnSpc>
              <a:buClr>
                <a:srgbClr val="C00000"/>
              </a:buClr>
            </a:pPr>
            <a:endParaRPr lang="en-US" sz="2800" b="1" dirty="0">
              <a:solidFill>
                <a:schemeClr val="tx1"/>
              </a:solidFill>
            </a:endParaRPr>
          </a:p>
        </p:txBody>
      </p:sp>
      <p:sp>
        <p:nvSpPr>
          <p:cNvPr id="7" name="Footer Placeholder 6">
            <a:extLst>
              <a:ext uri="{FF2B5EF4-FFF2-40B4-BE49-F238E27FC236}">
                <a16:creationId xmlns:a16="http://schemas.microsoft.com/office/drawing/2014/main" id="{85B85397-C905-4211-8BE0-8B47FADFD59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DFF8ADA-FDF0-415F-BE4E-5B7EE79ECB04}"/>
              </a:ext>
            </a:extLst>
          </p:cNvPr>
          <p:cNvSpPr>
            <a:spLocks noGrp="1"/>
          </p:cNvSpPr>
          <p:nvPr>
            <p:ph type="sldNum" sz="quarter" idx="12"/>
          </p:nvPr>
        </p:nvSpPr>
        <p:spPr/>
        <p:txBody>
          <a:bodyPr/>
          <a:lstStyle/>
          <a:p>
            <a:fld id="{08AB70BE-1769-45B8-85A6-0C837432C7E6}" type="slidenum">
              <a:rPr lang="en-US" smtClean="0"/>
              <a:pPr/>
              <a:t>95</a:t>
            </a:fld>
            <a:endParaRPr lang="en-US" dirty="0"/>
          </a:p>
        </p:txBody>
      </p:sp>
      <p:sp>
        <p:nvSpPr>
          <p:cNvPr id="2" name="TextBox 1">
            <a:extLst>
              <a:ext uri="{FF2B5EF4-FFF2-40B4-BE49-F238E27FC236}">
                <a16:creationId xmlns:a16="http://schemas.microsoft.com/office/drawing/2014/main" id="{FFB58F93-C08E-4B95-9343-EE779412B37A}"/>
              </a:ext>
            </a:extLst>
          </p:cNvPr>
          <p:cNvSpPr txBox="1"/>
          <p:nvPr/>
        </p:nvSpPr>
        <p:spPr>
          <a:xfrm>
            <a:off x="431153" y="681037"/>
            <a:ext cx="11306628" cy="707886"/>
          </a:xfrm>
          <a:prstGeom prst="rect">
            <a:avLst/>
          </a:prstGeom>
          <a:noFill/>
        </p:spPr>
        <p:txBody>
          <a:bodyPr wrap="square" rtlCol="0">
            <a:spAutoFit/>
          </a:bodyPr>
          <a:lstStyle/>
          <a:p>
            <a:r>
              <a:rPr lang="en-US" sz="4000" dirty="0">
                <a:solidFill>
                  <a:schemeClr val="bg1"/>
                </a:solidFill>
                <a:latin typeface="+mj-lt"/>
              </a:rPr>
              <a:t>INSURANCE</a:t>
            </a:r>
          </a:p>
        </p:txBody>
      </p:sp>
      <p:pic>
        <p:nvPicPr>
          <p:cNvPr id="8" name="Picture 7">
            <a:extLst>
              <a:ext uri="{FF2B5EF4-FFF2-40B4-BE49-F238E27FC236}">
                <a16:creationId xmlns:a16="http://schemas.microsoft.com/office/drawing/2014/main" id="{83343AB8-3111-DE70-A870-4B923A8BB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027" y="5008927"/>
            <a:ext cx="1720260" cy="1287281"/>
          </a:xfrm>
          <a:prstGeom prst="rect">
            <a:avLst/>
          </a:prstGeom>
        </p:spPr>
      </p:pic>
      <p:pic>
        <p:nvPicPr>
          <p:cNvPr id="10" name="Picture 9">
            <a:extLst>
              <a:ext uri="{FF2B5EF4-FFF2-40B4-BE49-F238E27FC236}">
                <a16:creationId xmlns:a16="http://schemas.microsoft.com/office/drawing/2014/main" id="{6BDB9CA0-E8EC-6B00-5132-5DD82D42B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914" y="5207424"/>
            <a:ext cx="1226457" cy="1226457"/>
          </a:xfrm>
          <a:prstGeom prst="rect">
            <a:avLst/>
          </a:prstGeom>
        </p:spPr>
      </p:pic>
    </p:spTree>
    <p:extLst>
      <p:ext uri="{BB962C8B-B14F-4D97-AF65-F5344CB8AC3E}">
        <p14:creationId xmlns:p14="http://schemas.microsoft.com/office/powerpoint/2010/main" val="4064579713"/>
      </p:ext>
    </p:extLst>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48DC-7E2B-1F67-1E65-20B75C682BEA}"/>
              </a:ext>
            </a:extLst>
          </p:cNvPr>
          <p:cNvSpPr>
            <a:spLocks noGrp="1"/>
          </p:cNvSpPr>
          <p:nvPr>
            <p:ph type="title"/>
          </p:nvPr>
        </p:nvSpPr>
        <p:spPr/>
        <p:txBody>
          <a:bodyPr/>
          <a:lstStyle/>
          <a:p>
            <a:r>
              <a:rPr lang="en-US" dirty="0"/>
              <a:t>ACV EXAMPLE</a:t>
            </a:r>
          </a:p>
        </p:txBody>
      </p:sp>
      <p:sp>
        <p:nvSpPr>
          <p:cNvPr id="6" name="Content Placeholder 5">
            <a:extLst>
              <a:ext uri="{FF2B5EF4-FFF2-40B4-BE49-F238E27FC236}">
                <a16:creationId xmlns:a16="http://schemas.microsoft.com/office/drawing/2014/main" id="{E8FFF10E-EFEA-1F80-11BE-F7071764B20A}"/>
              </a:ext>
            </a:extLst>
          </p:cNvPr>
          <p:cNvSpPr>
            <a:spLocks noGrp="1"/>
          </p:cNvSpPr>
          <p:nvPr>
            <p:ph idx="1"/>
          </p:nvPr>
        </p:nvSpPr>
        <p:spPr>
          <a:xfrm>
            <a:off x="464457" y="2370666"/>
            <a:ext cx="11287276" cy="4062533"/>
          </a:xfrm>
        </p:spPr>
        <p:txBody>
          <a:bodyPr>
            <a:normAutofit fontScale="85000" lnSpcReduction="20000"/>
          </a:bodyPr>
          <a:lstStyle/>
          <a:p>
            <a:pPr marL="0" lvl="1" indent="0" defTabSz="914400" fontAlgn="base">
              <a:spcBef>
                <a:spcPct val="0"/>
              </a:spcBef>
              <a:spcAft>
                <a:spcPct val="0"/>
              </a:spcAft>
              <a:buNone/>
            </a:pPr>
            <a:r>
              <a:rPr lang="en-US" sz="2400" b="1" dirty="0">
                <a:solidFill>
                  <a:srgbClr val="000000"/>
                </a:solidFill>
              </a:rPr>
              <a:t>Building is 50 Years Old and has 100 Year Life. Insured for $25,000,000.  Should be Insured for $75,000,000.   It Will Take $10,000,000 to Make School Usable After a Loss</a:t>
            </a:r>
            <a:endParaRPr lang="en-US" sz="2400" b="1" dirty="0">
              <a:solidFill>
                <a:srgbClr val="C00000"/>
              </a:solidFill>
            </a:endParaRPr>
          </a:p>
          <a:p>
            <a:pPr marL="0" lvl="0" indent="0" defTabSz="914400" fontAlgn="base">
              <a:spcBef>
                <a:spcPct val="0"/>
              </a:spcBef>
              <a:spcAft>
                <a:spcPct val="0"/>
              </a:spcAft>
              <a:buNone/>
            </a:pPr>
            <a:endParaRPr lang="en-US" sz="1200" b="1" dirty="0">
              <a:solidFill>
                <a:srgbClr val="000000"/>
              </a:solidFill>
            </a:endParaRPr>
          </a:p>
          <a:p>
            <a:pPr marL="0" lvl="0" indent="0" algn="ctr" defTabSz="914400" fontAlgn="base">
              <a:spcBef>
                <a:spcPct val="0"/>
              </a:spcBef>
              <a:spcAft>
                <a:spcPct val="0"/>
              </a:spcAft>
              <a:buNone/>
            </a:pPr>
            <a:r>
              <a:rPr lang="en-US" sz="2400" b="1" dirty="0">
                <a:solidFill>
                  <a:srgbClr val="C00000"/>
                </a:solidFill>
              </a:rPr>
              <a:t>Settlement Formula is:</a:t>
            </a:r>
          </a:p>
          <a:p>
            <a:pPr marL="0" lvl="0" indent="0" defTabSz="914400" fontAlgn="base">
              <a:spcBef>
                <a:spcPct val="0"/>
              </a:spcBef>
              <a:spcAft>
                <a:spcPct val="0"/>
              </a:spcAft>
              <a:buNone/>
            </a:pPr>
            <a:endParaRPr lang="en-US" sz="1050" b="1" dirty="0">
              <a:solidFill>
                <a:srgbClr val="000000"/>
              </a:solidFill>
            </a:endParaRPr>
          </a:p>
          <a:p>
            <a:pPr marL="0" lvl="0" indent="0" defTabSz="914400" fontAlgn="base">
              <a:spcBef>
                <a:spcPct val="0"/>
              </a:spcBef>
              <a:spcAft>
                <a:spcPct val="0"/>
              </a:spcAft>
              <a:buNone/>
            </a:pPr>
            <a:r>
              <a:rPr lang="en-US" sz="2000" b="1" u="sng" dirty="0">
                <a:solidFill>
                  <a:srgbClr val="C00000"/>
                </a:solidFill>
              </a:rPr>
              <a:t>      Insurance You Have    _</a:t>
            </a:r>
            <a:r>
              <a:rPr lang="en-US" sz="2000" b="1" dirty="0">
                <a:solidFill>
                  <a:srgbClr val="C00000"/>
                </a:solidFill>
              </a:rPr>
              <a:t>  </a:t>
            </a:r>
            <a:r>
              <a:rPr lang="en-US" sz="2000" b="1" dirty="0">
                <a:solidFill>
                  <a:srgbClr val="000000"/>
                </a:solidFill>
              </a:rPr>
              <a:t>X  </a:t>
            </a:r>
            <a:r>
              <a:rPr lang="en-US" sz="2000" b="1" dirty="0">
                <a:solidFill>
                  <a:srgbClr val="0070C0"/>
                </a:solidFill>
              </a:rPr>
              <a:t>Loss</a:t>
            </a:r>
            <a:r>
              <a:rPr lang="en-US" sz="2000" b="1" dirty="0">
                <a:solidFill>
                  <a:srgbClr val="000000"/>
                </a:solidFill>
              </a:rPr>
              <a:t> – </a:t>
            </a:r>
            <a:r>
              <a:rPr lang="en-US" sz="2000" b="1" dirty="0">
                <a:solidFill>
                  <a:srgbClr val="FFCC99">
                    <a:lumMod val="50000"/>
                  </a:srgbClr>
                </a:solidFill>
              </a:rPr>
              <a:t>Depreciation</a:t>
            </a:r>
            <a:r>
              <a:rPr lang="en-US" sz="2000" b="1" dirty="0">
                <a:solidFill>
                  <a:srgbClr val="000000"/>
                </a:solidFill>
              </a:rPr>
              <a:t> – </a:t>
            </a:r>
            <a:r>
              <a:rPr lang="en-US" sz="2000" b="1" dirty="0">
                <a:solidFill>
                  <a:srgbClr val="386A69"/>
                </a:solidFill>
              </a:rPr>
              <a:t>Deductible</a:t>
            </a:r>
            <a:r>
              <a:rPr lang="en-US" sz="2000" b="1" dirty="0">
                <a:solidFill>
                  <a:srgbClr val="000000"/>
                </a:solidFill>
              </a:rPr>
              <a:t> = </a:t>
            </a:r>
            <a:r>
              <a:rPr lang="en-US" sz="2000" b="1" dirty="0">
                <a:solidFill>
                  <a:srgbClr val="7030A0"/>
                </a:solidFill>
              </a:rPr>
              <a:t>Payment</a:t>
            </a:r>
            <a:endParaRPr lang="en-US" sz="2000" b="1" u="sng" dirty="0">
              <a:solidFill>
                <a:srgbClr val="7030A0"/>
              </a:solidFill>
            </a:endParaRPr>
          </a:p>
          <a:p>
            <a:pPr marL="0" lvl="0" indent="0" defTabSz="914400" fontAlgn="base">
              <a:spcBef>
                <a:spcPct val="0"/>
              </a:spcBef>
              <a:spcAft>
                <a:spcPct val="0"/>
              </a:spcAft>
              <a:buNone/>
            </a:pPr>
            <a:r>
              <a:rPr lang="en-US" sz="2000" b="1" dirty="0">
                <a:solidFill>
                  <a:srgbClr val="00B050"/>
                </a:solidFill>
              </a:rPr>
              <a:t>Insurance You Should Have </a:t>
            </a:r>
          </a:p>
          <a:p>
            <a:pPr marL="0" lvl="0" indent="0" defTabSz="914400" fontAlgn="base">
              <a:spcBef>
                <a:spcPct val="0"/>
              </a:spcBef>
              <a:spcAft>
                <a:spcPct val="0"/>
              </a:spcAft>
              <a:buNone/>
            </a:pPr>
            <a:endParaRPr lang="en-US" sz="1050" b="1" dirty="0">
              <a:solidFill>
                <a:srgbClr val="000000"/>
              </a:solidFill>
            </a:endParaRPr>
          </a:p>
          <a:p>
            <a:pPr marL="0" lvl="0" indent="0" algn="ctr" defTabSz="914400" fontAlgn="base">
              <a:spcBef>
                <a:spcPct val="0"/>
              </a:spcBef>
              <a:spcAft>
                <a:spcPct val="0"/>
              </a:spcAft>
              <a:buNone/>
            </a:pPr>
            <a:r>
              <a:rPr lang="en-US" sz="2000" b="1" u="sng" dirty="0">
                <a:solidFill>
                  <a:srgbClr val="C00000"/>
                </a:solidFill>
              </a:rPr>
              <a:t>$25,000,000</a:t>
            </a:r>
            <a:r>
              <a:rPr lang="en-US" sz="2000" b="1" dirty="0">
                <a:solidFill>
                  <a:srgbClr val="C00000"/>
                </a:solidFill>
              </a:rPr>
              <a:t>  </a:t>
            </a:r>
            <a:r>
              <a:rPr lang="en-US" sz="2000" b="1" dirty="0">
                <a:solidFill>
                  <a:srgbClr val="000000"/>
                </a:solidFill>
              </a:rPr>
              <a:t>(.33%)  X  </a:t>
            </a:r>
            <a:r>
              <a:rPr lang="en-US" sz="2000" b="1" dirty="0">
                <a:solidFill>
                  <a:srgbClr val="0070C0"/>
                </a:solidFill>
              </a:rPr>
              <a:t>$10,000,000 </a:t>
            </a:r>
            <a:r>
              <a:rPr lang="en-US" sz="2000" b="1" dirty="0">
                <a:solidFill>
                  <a:srgbClr val="000000"/>
                </a:solidFill>
              </a:rPr>
              <a:t>= $3,333,333</a:t>
            </a:r>
            <a:endParaRPr lang="en-US" sz="2000" b="1" u="sng" dirty="0">
              <a:solidFill>
                <a:srgbClr val="000000"/>
              </a:solidFill>
            </a:endParaRPr>
          </a:p>
          <a:p>
            <a:pPr marL="0" lvl="0" indent="0" defTabSz="914400" fontAlgn="base">
              <a:spcBef>
                <a:spcPct val="0"/>
              </a:spcBef>
              <a:spcAft>
                <a:spcPct val="0"/>
              </a:spcAft>
              <a:buNone/>
            </a:pPr>
            <a:r>
              <a:rPr lang="en-US" sz="2000" b="1" dirty="0">
                <a:solidFill>
                  <a:srgbClr val="000000"/>
                </a:solidFill>
              </a:rPr>
              <a:t>                                                      </a:t>
            </a:r>
            <a:r>
              <a:rPr lang="en-US" sz="2000" b="1" dirty="0">
                <a:solidFill>
                  <a:srgbClr val="00B050"/>
                </a:solidFill>
              </a:rPr>
              <a:t>$75,000,000</a:t>
            </a:r>
          </a:p>
          <a:p>
            <a:pPr marL="0" lvl="0" indent="0" algn="ctr" defTabSz="914400" fontAlgn="base">
              <a:spcBef>
                <a:spcPct val="0"/>
              </a:spcBef>
              <a:spcAft>
                <a:spcPct val="0"/>
              </a:spcAft>
              <a:buNone/>
            </a:pPr>
            <a:endParaRPr lang="en-US" sz="1050" b="1" dirty="0">
              <a:solidFill>
                <a:srgbClr val="000000"/>
              </a:solidFill>
            </a:endParaRPr>
          </a:p>
          <a:p>
            <a:pPr marL="0" lvl="0" indent="0" algn="ctr" defTabSz="914400" fontAlgn="base">
              <a:spcBef>
                <a:spcPct val="0"/>
              </a:spcBef>
              <a:spcAft>
                <a:spcPct val="0"/>
              </a:spcAft>
              <a:buNone/>
            </a:pPr>
            <a:r>
              <a:rPr lang="en-US" sz="2000" b="1" dirty="0">
                <a:solidFill>
                  <a:srgbClr val="000000"/>
                </a:solidFill>
              </a:rPr>
              <a:t>$3,333,333 – </a:t>
            </a:r>
            <a:r>
              <a:rPr lang="en-US" sz="2000" b="1" dirty="0">
                <a:solidFill>
                  <a:srgbClr val="0070C0"/>
                </a:solidFill>
              </a:rPr>
              <a:t>50% Depreciation </a:t>
            </a:r>
            <a:r>
              <a:rPr lang="en-US" sz="2000" b="1" dirty="0">
                <a:solidFill>
                  <a:srgbClr val="000000"/>
                </a:solidFill>
              </a:rPr>
              <a:t>= </a:t>
            </a:r>
            <a:r>
              <a:rPr lang="en-US" sz="2000" b="1" dirty="0">
                <a:solidFill>
                  <a:srgbClr val="FFCC99">
                    <a:lumMod val="50000"/>
                  </a:srgbClr>
                </a:solidFill>
              </a:rPr>
              <a:t>$1,666,667</a:t>
            </a:r>
          </a:p>
          <a:p>
            <a:pPr marL="0" lvl="0" indent="0" algn="ctr" defTabSz="914400" fontAlgn="base">
              <a:spcBef>
                <a:spcPct val="0"/>
              </a:spcBef>
              <a:spcAft>
                <a:spcPct val="0"/>
              </a:spcAft>
              <a:buNone/>
            </a:pPr>
            <a:endParaRPr lang="en-US" sz="1050" b="1" dirty="0">
              <a:solidFill>
                <a:srgbClr val="000000"/>
              </a:solidFill>
            </a:endParaRPr>
          </a:p>
          <a:p>
            <a:pPr marL="0" lvl="0" indent="0" algn="ctr" defTabSz="914400" fontAlgn="base">
              <a:spcBef>
                <a:spcPct val="0"/>
              </a:spcBef>
              <a:spcAft>
                <a:spcPct val="0"/>
              </a:spcAft>
              <a:buNone/>
            </a:pPr>
            <a:r>
              <a:rPr lang="en-US" sz="2000" b="1" dirty="0">
                <a:solidFill>
                  <a:srgbClr val="000000"/>
                </a:solidFill>
              </a:rPr>
              <a:t>$</a:t>
            </a:r>
            <a:r>
              <a:rPr lang="en-US" sz="2000" b="1" dirty="0">
                <a:solidFill>
                  <a:srgbClr val="FFCC99">
                    <a:lumMod val="50000"/>
                  </a:srgbClr>
                </a:solidFill>
              </a:rPr>
              <a:t>1,666,667</a:t>
            </a:r>
            <a:r>
              <a:rPr lang="en-US" sz="2000" b="1" dirty="0">
                <a:solidFill>
                  <a:srgbClr val="000000"/>
                </a:solidFill>
              </a:rPr>
              <a:t> - </a:t>
            </a:r>
            <a:r>
              <a:rPr lang="en-US" sz="2000" b="1" dirty="0">
                <a:solidFill>
                  <a:srgbClr val="3B7170"/>
                </a:solidFill>
              </a:rPr>
              <a:t>$5,000 </a:t>
            </a:r>
            <a:r>
              <a:rPr lang="en-US" sz="2000" b="1" dirty="0">
                <a:solidFill>
                  <a:srgbClr val="000000"/>
                </a:solidFill>
              </a:rPr>
              <a:t>Deductible = </a:t>
            </a:r>
            <a:r>
              <a:rPr lang="en-US" sz="2000" b="1" u="dbl" dirty="0">
                <a:solidFill>
                  <a:srgbClr val="FF0000"/>
                </a:solidFill>
              </a:rPr>
              <a:t>$1,661,667 Insurance Payment</a:t>
            </a:r>
          </a:p>
          <a:p>
            <a:pPr marL="0" lvl="0" indent="0" algn="ctr" defTabSz="914400" fontAlgn="base">
              <a:spcBef>
                <a:spcPct val="0"/>
              </a:spcBef>
              <a:spcAft>
                <a:spcPct val="0"/>
              </a:spcAft>
              <a:buNone/>
            </a:pPr>
            <a:endParaRPr lang="en-US" sz="1050" b="1" dirty="0">
              <a:solidFill>
                <a:srgbClr val="7030A0"/>
              </a:solidFill>
            </a:endParaRPr>
          </a:p>
          <a:p>
            <a:pPr marL="0" lvl="0" indent="0" defTabSz="914400" fontAlgn="base">
              <a:spcBef>
                <a:spcPct val="0"/>
              </a:spcBef>
              <a:spcAft>
                <a:spcPct val="0"/>
              </a:spcAft>
              <a:buNone/>
            </a:pPr>
            <a:r>
              <a:rPr lang="en-US" sz="2400" b="1" dirty="0">
                <a:solidFill>
                  <a:srgbClr val="7030A0"/>
                </a:solidFill>
              </a:rPr>
              <a:t>The District has to Come up With </a:t>
            </a:r>
            <a:r>
              <a:rPr lang="en-US" sz="2400" b="1" u="sng" dirty="0"/>
              <a:t>$8,338,333</a:t>
            </a:r>
            <a:r>
              <a:rPr lang="en-US" sz="2400" b="1" dirty="0"/>
              <a:t> </a:t>
            </a:r>
            <a:r>
              <a:rPr lang="en-US" sz="2400" b="1" dirty="0">
                <a:solidFill>
                  <a:srgbClr val="7030A0"/>
                </a:solidFill>
              </a:rPr>
              <a:t>to Make the Building Useable!</a:t>
            </a:r>
            <a:endParaRPr lang="en-US" sz="2400" b="1" dirty="0">
              <a:solidFill>
                <a:srgbClr val="000000"/>
              </a:solidFill>
            </a:endParaRPr>
          </a:p>
          <a:p>
            <a:endParaRPr lang="en-US" dirty="0"/>
          </a:p>
        </p:txBody>
      </p:sp>
      <p:sp>
        <p:nvSpPr>
          <p:cNvPr id="7" name="Footer Placeholder 6">
            <a:extLst>
              <a:ext uri="{FF2B5EF4-FFF2-40B4-BE49-F238E27FC236}">
                <a16:creationId xmlns:a16="http://schemas.microsoft.com/office/drawing/2014/main" id="{DEBD58CE-6716-AC5A-9CED-6720EE848EEB}"/>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F21A7D6-F2AF-13D3-E187-DCB9375C416B}"/>
              </a:ext>
            </a:extLst>
          </p:cNvPr>
          <p:cNvSpPr>
            <a:spLocks noGrp="1"/>
          </p:cNvSpPr>
          <p:nvPr>
            <p:ph type="sldNum" sz="quarter" idx="12"/>
          </p:nvPr>
        </p:nvSpPr>
        <p:spPr/>
        <p:txBody>
          <a:bodyPr/>
          <a:lstStyle/>
          <a:p>
            <a:fld id="{08AB70BE-1769-45B8-85A6-0C837432C7E6}" type="slidenum">
              <a:rPr lang="en-US" smtClean="0"/>
              <a:pPr/>
              <a:t>96</a:t>
            </a:fld>
            <a:endParaRPr lang="en-US" dirty="0"/>
          </a:p>
        </p:txBody>
      </p:sp>
      <p:pic>
        <p:nvPicPr>
          <p:cNvPr id="17" name="Picture Placeholder 16" descr="Shocked Gummy Monsters">
            <a:extLst>
              <a:ext uri="{FF2B5EF4-FFF2-40B4-BE49-F238E27FC236}">
                <a16:creationId xmlns:a16="http://schemas.microsoft.com/office/drawing/2014/main" id="{09A16BB6-C9E6-2BB9-2710-79D162DC6B2B}"/>
              </a:ext>
            </a:extLst>
          </p:cNvPr>
          <p:cNvPicPr>
            <a:picLocks noGrp="1" noChangeAspect="1"/>
          </p:cNvPicPr>
          <p:nvPr>
            <p:ph type="pic" sz="quarter" idx="13"/>
          </p:nvPr>
        </p:nvPicPr>
        <p:blipFill>
          <a:blip r:embed="rId2"/>
          <a:srcRect t="10303" b="10303"/>
          <a:stretch>
            <a:fillRect/>
          </a:stretch>
        </p:blipFill>
        <p:spPr/>
      </p:pic>
    </p:spTree>
    <p:extLst>
      <p:ext uri="{BB962C8B-B14F-4D97-AF65-F5344CB8AC3E}">
        <p14:creationId xmlns:p14="http://schemas.microsoft.com/office/powerpoint/2010/main" val="476822588"/>
      </p:ext>
    </p:extLst>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48DC-7E2B-1F67-1E65-20B75C682BEA}"/>
              </a:ext>
            </a:extLst>
          </p:cNvPr>
          <p:cNvSpPr>
            <a:spLocks noGrp="1"/>
          </p:cNvSpPr>
          <p:nvPr>
            <p:ph type="title"/>
          </p:nvPr>
        </p:nvSpPr>
        <p:spPr/>
        <p:txBody>
          <a:bodyPr/>
          <a:lstStyle/>
          <a:p>
            <a:r>
              <a:rPr lang="en-US" dirty="0"/>
              <a:t>REPLACEMENT COST</a:t>
            </a:r>
          </a:p>
        </p:txBody>
      </p:sp>
      <p:sp>
        <p:nvSpPr>
          <p:cNvPr id="6" name="Content Placeholder 5">
            <a:extLst>
              <a:ext uri="{FF2B5EF4-FFF2-40B4-BE49-F238E27FC236}">
                <a16:creationId xmlns:a16="http://schemas.microsoft.com/office/drawing/2014/main" id="{E8FFF10E-EFEA-1F80-11BE-F7071764B20A}"/>
              </a:ext>
            </a:extLst>
          </p:cNvPr>
          <p:cNvSpPr>
            <a:spLocks noGrp="1"/>
          </p:cNvSpPr>
          <p:nvPr>
            <p:ph idx="1"/>
          </p:nvPr>
        </p:nvSpPr>
        <p:spPr>
          <a:xfrm>
            <a:off x="464457" y="2370666"/>
            <a:ext cx="11287276" cy="4062533"/>
          </a:xfrm>
        </p:spPr>
        <p:txBody>
          <a:bodyPr>
            <a:normAutofit fontScale="77500" lnSpcReduction="20000"/>
          </a:bodyPr>
          <a:lstStyle/>
          <a:p>
            <a:pPr marL="0" lvl="0" indent="0" algn="ctr" defTabSz="914400" fontAlgn="base">
              <a:spcBef>
                <a:spcPct val="0"/>
              </a:spcBef>
              <a:spcAft>
                <a:spcPct val="0"/>
              </a:spcAft>
              <a:buNone/>
            </a:pPr>
            <a:r>
              <a:rPr lang="en-US" sz="3200" b="1" dirty="0">
                <a:solidFill>
                  <a:srgbClr val="C00000"/>
                </a:solidFill>
              </a:rPr>
              <a:t>Replacement Cost is </a:t>
            </a:r>
            <a:r>
              <a:rPr lang="en-US" sz="3200" b="1" u="sng" dirty="0">
                <a:solidFill>
                  <a:srgbClr val="000000"/>
                </a:solidFill>
              </a:rPr>
              <a:t>NOT</a:t>
            </a:r>
            <a:r>
              <a:rPr lang="en-US" sz="3200" b="1" dirty="0">
                <a:solidFill>
                  <a:srgbClr val="C00000"/>
                </a:solidFill>
              </a:rPr>
              <a:t> Subject to Depreciation</a:t>
            </a:r>
          </a:p>
          <a:p>
            <a:pPr marL="0" lvl="0" indent="0" defTabSz="914400" fontAlgn="base">
              <a:spcBef>
                <a:spcPct val="0"/>
              </a:spcBef>
              <a:spcAft>
                <a:spcPct val="0"/>
              </a:spcAft>
              <a:buNone/>
            </a:pPr>
            <a:endParaRPr lang="en-US" sz="1000" b="1" dirty="0">
              <a:solidFill>
                <a:srgbClr val="000000"/>
              </a:solidFill>
            </a:endParaRPr>
          </a:p>
          <a:p>
            <a:pPr marL="0" lvl="0" indent="0" defTabSz="914400" fontAlgn="base">
              <a:spcBef>
                <a:spcPct val="0"/>
              </a:spcBef>
              <a:spcAft>
                <a:spcPct val="0"/>
              </a:spcAft>
              <a:buNone/>
            </a:pPr>
            <a:r>
              <a:rPr lang="en-US" sz="2800" b="1" dirty="0">
                <a:solidFill>
                  <a:srgbClr val="00B050"/>
                </a:solidFill>
              </a:rPr>
              <a:t>Replacement Cost </a:t>
            </a:r>
            <a:r>
              <a:rPr lang="en-US" sz="2800" b="1" dirty="0">
                <a:solidFill>
                  <a:srgbClr val="000000"/>
                </a:solidFill>
              </a:rPr>
              <a:t>Will Pay Up to the Value the District Declared, to Repair or Replace</a:t>
            </a:r>
          </a:p>
          <a:p>
            <a:pPr marL="0" lvl="0" indent="0" defTabSz="914400" fontAlgn="base">
              <a:spcBef>
                <a:spcPct val="0"/>
              </a:spcBef>
              <a:spcAft>
                <a:spcPct val="0"/>
              </a:spcAft>
              <a:buNone/>
            </a:pPr>
            <a:endParaRPr lang="en-US" sz="1000" b="1" dirty="0">
              <a:solidFill>
                <a:srgbClr val="000000"/>
              </a:solidFill>
            </a:endParaRPr>
          </a:p>
          <a:p>
            <a:pPr marL="0" lvl="0" indent="0" defTabSz="914400" fontAlgn="base">
              <a:spcBef>
                <a:spcPct val="0"/>
              </a:spcBef>
              <a:spcAft>
                <a:spcPct val="0"/>
              </a:spcAft>
              <a:buNone/>
            </a:pPr>
            <a:r>
              <a:rPr lang="en-US" sz="2200" b="1" dirty="0">
                <a:solidFill>
                  <a:srgbClr val="C00000"/>
                </a:solidFill>
              </a:rPr>
              <a:t>Settlement Formula is:</a:t>
            </a:r>
          </a:p>
          <a:p>
            <a:pPr marL="0" lvl="0" indent="0" defTabSz="914400" fontAlgn="base">
              <a:spcBef>
                <a:spcPct val="0"/>
              </a:spcBef>
              <a:spcAft>
                <a:spcPct val="0"/>
              </a:spcAft>
              <a:buNone/>
            </a:pPr>
            <a:endParaRPr lang="en-US" sz="1400" b="1" dirty="0">
              <a:solidFill>
                <a:srgbClr val="000000"/>
              </a:solidFill>
            </a:endParaRPr>
          </a:p>
          <a:p>
            <a:pPr marL="279082" lvl="1" indent="0" defTabSz="914400" fontAlgn="base">
              <a:spcBef>
                <a:spcPct val="0"/>
              </a:spcBef>
              <a:spcAft>
                <a:spcPct val="0"/>
              </a:spcAft>
              <a:buNone/>
            </a:pPr>
            <a:r>
              <a:rPr lang="en-US" sz="2200" b="1" u="sng" dirty="0">
                <a:solidFill>
                  <a:srgbClr val="C00000"/>
                </a:solidFill>
              </a:rPr>
              <a:t>Insurance You Have</a:t>
            </a:r>
            <a:r>
              <a:rPr lang="en-US" sz="2200" b="1" dirty="0">
                <a:solidFill>
                  <a:srgbClr val="C00000"/>
                </a:solidFill>
              </a:rPr>
              <a:t>           </a:t>
            </a:r>
            <a:r>
              <a:rPr lang="en-US" sz="2200" b="1" dirty="0">
                <a:solidFill>
                  <a:srgbClr val="000000"/>
                </a:solidFill>
              </a:rPr>
              <a:t>X  </a:t>
            </a:r>
            <a:r>
              <a:rPr lang="en-US" sz="2200" b="1" dirty="0">
                <a:solidFill>
                  <a:srgbClr val="0070C0"/>
                </a:solidFill>
              </a:rPr>
              <a:t>Loss</a:t>
            </a:r>
            <a:r>
              <a:rPr lang="en-US" sz="2200" b="1" dirty="0">
                <a:solidFill>
                  <a:srgbClr val="000000"/>
                </a:solidFill>
              </a:rPr>
              <a:t> – </a:t>
            </a:r>
            <a:r>
              <a:rPr lang="en-US" sz="2200" b="1" dirty="0">
                <a:solidFill>
                  <a:srgbClr val="3B7170"/>
                </a:solidFill>
              </a:rPr>
              <a:t>Deductible</a:t>
            </a:r>
            <a:r>
              <a:rPr lang="en-US" sz="2200" b="1" dirty="0">
                <a:solidFill>
                  <a:srgbClr val="000000"/>
                </a:solidFill>
              </a:rPr>
              <a:t> = </a:t>
            </a:r>
            <a:r>
              <a:rPr lang="en-US" sz="2200" b="1" dirty="0">
                <a:solidFill>
                  <a:srgbClr val="7030A0"/>
                </a:solidFill>
              </a:rPr>
              <a:t>Payment</a:t>
            </a:r>
            <a:endParaRPr lang="en-US" sz="2200" b="1" u="sng" dirty="0">
              <a:solidFill>
                <a:srgbClr val="7030A0"/>
              </a:solidFill>
            </a:endParaRPr>
          </a:p>
          <a:p>
            <a:pPr marL="0" lvl="0" indent="0" defTabSz="914400" fontAlgn="base">
              <a:spcBef>
                <a:spcPct val="0"/>
              </a:spcBef>
              <a:spcAft>
                <a:spcPct val="0"/>
              </a:spcAft>
              <a:buNone/>
            </a:pPr>
            <a:r>
              <a:rPr lang="en-US" sz="2200" b="1" dirty="0">
                <a:solidFill>
                  <a:srgbClr val="00B050"/>
                </a:solidFill>
              </a:rPr>
              <a:t>Insurance You Should Have </a:t>
            </a:r>
          </a:p>
          <a:p>
            <a:pPr marL="0" lvl="0" indent="0" defTabSz="914400" fontAlgn="base">
              <a:spcBef>
                <a:spcPct val="0"/>
              </a:spcBef>
              <a:spcAft>
                <a:spcPct val="0"/>
              </a:spcAft>
              <a:buNone/>
            </a:pPr>
            <a:endParaRPr lang="en-US" sz="1400" b="1" dirty="0">
              <a:solidFill>
                <a:srgbClr val="000000"/>
              </a:solidFill>
            </a:endParaRPr>
          </a:p>
          <a:p>
            <a:pPr marL="0" lvl="0" indent="0" algn="ctr" defTabSz="914400" fontAlgn="base">
              <a:spcBef>
                <a:spcPct val="0"/>
              </a:spcBef>
              <a:spcAft>
                <a:spcPct val="0"/>
              </a:spcAft>
              <a:buNone/>
            </a:pPr>
            <a:r>
              <a:rPr lang="en-US" sz="2200" b="1" u="sng" dirty="0">
                <a:solidFill>
                  <a:srgbClr val="C00000"/>
                </a:solidFill>
              </a:rPr>
              <a:t>$25,000,000 </a:t>
            </a:r>
            <a:r>
              <a:rPr lang="en-US" sz="2200" b="1" dirty="0">
                <a:solidFill>
                  <a:srgbClr val="C00000"/>
                </a:solidFill>
              </a:rPr>
              <a:t>  </a:t>
            </a:r>
            <a:r>
              <a:rPr lang="en-US" sz="2200" b="1" dirty="0">
                <a:solidFill>
                  <a:srgbClr val="000000"/>
                </a:solidFill>
              </a:rPr>
              <a:t>(.33%) X  </a:t>
            </a:r>
            <a:r>
              <a:rPr lang="en-US" sz="2200" b="1" dirty="0">
                <a:solidFill>
                  <a:srgbClr val="0070C0"/>
                </a:solidFill>
              </a:rPr>
              <a:t>$10,000,000 </a:t>
            </a:r>
            <a:r>
              <a:rPr lang="en-US" sz="2200" b="1" dirty="0">
                <a:solidFill>
                  <a:srgbClr val="000000"/>
                </a:solidFill>
              </a:rPr>
              <a:t>= $3,333,333</a:t>
            </a:r>
            <a:endParaRPr lang="en-US" sz="2200" b="1" u="sng" dirty="0">
              <a:solidFill>
                <a:srgbClr val="000000"/>
              </a:solidFill>
            </a:endParaRPr>
          </a:p>
          <a:p>
            <a:pPr marL="0" lvl="0" indent="0" defTabSz="914400" fontAlgn="base">
              <a:spcBef>
                <a:spcPct val="0"/>
              </a:spcBef>
              <a:spcAft>
                <a:spcPct val="0"/>
              </a:spcAft>
              <a:buNone/>
            </a:pPr>
            <a:r>
              <a:rPr lang="en-US" sz="2200" b="1" dirty="0">
                <a:solidFill>
                  <a:srgbClr val="000000"/>
                </a:solidFill>
              </a:rPr>
              <a:t>                                                       </a:t>
            </a:r>
            <a:r>
              <a:rPr lang="en-US" sz="2200" b="1" dirty="0">
                <a:solidFill>
                  <a:srgbClr val="00B050"/>
                </a:solidFill>
              </a:rPr>
              <a:t>$75,000,000</a:t>
            </a:r>
          </a:p>
          <a:p>
            <a:pPr marL="0" lvl="0" indent="0" algn="ctr" defTabSz="914400" fontAlgn="base">
              <a:spcBef>
                <a:spcPct val="0"/>
              </a:spcBef>
              <a:spcAft>
                <a:spcPct val="0"/>
              </a:spcAft>
              <a:buNone/>
            </a:pPr>
            <a:endParaRPr lang="en-US" sz="1400" b="1" dirty="0">
              <a:solidFill>
                <a:srgbClr val="000000"/>
              </a:solidFill>
            </a:endParaRPr>
          </a:p>
          <a:p>
            <a:pPr marL="0" lvl="0" indent="0" algn="ctr" defTabSz="914400" fontAlgn="base">
              <a:spcBef>
                <a:spcPct val="0"/>
              </a:spcBef>
              <a:spcAft>
                <a:spcPct val="0"/>
              </a:spcAft>
              <a:buNone/>
            </a:pPr>
            <a:r>
              <a:rPr lang="en-US" sz="2200" b="1" dirty="0">
                <a:solidFill>
                  <a:srgbClr val="000000"/>
                </a:solidFill>
              </a:rPr>
              <a:t>$3,333,333 – </a:t>
            </a:r>
            <a:r>
              <a:rPr lang="en-US" sz="2200" b="1" dirty="0">
                <a:solidFill>
                  <a:srgbClr val="3B7170"/>
                </a:solidFill>
              </a:rPr>
              <a:t>$5,000 </a:t>
            </a:r>
            <a:r>
              <a:rPr lang="en-US" sz="2200" b="1" dirty="0">
                <a:solidFill>
                  <a:srgbClr val="000000"/>
                </a:solidFill>
              </a:rPr>
              <a:t>Deductible = </a:t>
            </a:r>
            <a:r>
              <a:rPr lang="en-US" sz="2400" b="1" u="dbl" dirty="0">
                <a:solidFill>
                  <a:srgbClr val="FF0000"/>
                </a:solidFill>
              </a:rPr>
              <a:t>$3,328,333 Insurance Payment</a:t>
            </a:r>
          </a:p>
          <a:p>
            <a:pPr marL="0" lvl="0" indent="0" algn="ctr" defTabSz="914400" fontAlgn="base">
              <a:spcBef>
                <a:spcPct val="0"/>
              </a:spcBef>
              <a:spcAft>
                <a:spcPct val="0"/>
              </a:spcAft>
              <a:buNone/>
            </a:pPr>
            <a:endParaRPr lang="en-US" sz="1400" b="1" dirty="0">
              <a:solidFill>
                <a:srgbClr val="000000"/>
              </a:solidFill>
            </a:endParaRPr>
          </a:p>
          <a:p>
            <a:pPr marL="0" lvl="0" indent="0" defTabSz="914400" fontAlgn="base">
              <a:spcBef>
                <a:spcPct val="0"/>
              </a:spcBef>
              <a:spcAft>
                <a:spcPct val="0"/>
              </a:spcAft>
              <a:buNone/>
            </a:pPr>
            <a:r>
              <a:rPr lang="en-US" sz="2200" b="1" dirty="0">
                <a:solidFill>
                  <a:srgbClr val="7030A0"/>
                </a:solidFill>
              </a:rPr>
              <a:t>District Would Still Have to Come Up With </a:t>
            </a:r>
            <a:r>
              <a:rPr lang="en-US" sz="2200" b="1" u="sng" dirty="0"/>
              <a:t>$6,671,667</a:t>
            </a:r>
            <a:r>
              <a:rPr lang="en-US" sz="2200" b="1" dirty="0"/>
              <a:t> </a:t>
            </a:r>
            <a:r>
              <a:rPr lang="en-US" sz="2200" b="1" dirty="0">
                <a:solidFill>
                  <a:srgbClr val="7030A0"/>
                </a:solidFill>
              </a:rPr>
              <a:t>to Make the Building Useable!</a:t>
            </a:r>
          </a:p>
          <a:p>
            <a:endParaRPr lang="en-US" dirty="0"/>
          </a:p>
        </p:txBody>
      </p:sp>
      <p:sp>
        <p:nvSpPr>
          <p:cNvPr id="7" name="Footer Placeholder 6">
            <a:extLst>
              <a:ext uri="{FF2B5EF4-FFF2-40B4-BE49-F238E27FC236}">
                <a16:creationId xmlns:a16="http://schemas.microsoft.com/office/drawing/2014/main" id="{DEBD58CE-6716-AC5A-9CED-6720EE848EEB}"/>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F21A7D6-F2AF-13D3-E187-DCB9375C416B}"/>
              </a:ext>
            </a:extLst>
          </p:cNvPr>
          <p:cNvSpPr>
            <a:spLocks noGrp="1"/>
          </p:cNvSpPr>
          <p:nvPr>
            <p:ph type="sldNum" sz="quarter" idx="12"/>
          </p:nvPr>
        </p:nvSpPr>
        <p:spPr/>
        <p:txBody>
          <a:bodyPr/>
          <a:lstStyle/>
          <a:p>
            <a:fld id="{08AB70BE-1769-45B8-85A6-0C837432C7E6}" type="slidenum">
              <a:rPr lang="en-US" smtClean="0"/>
              <a:pPr/>
              <a:t>97</a:t>
            </a:fld>
            <a:endParaRPr lang="en-US" dirty="0"/>
          </a:p>
        </p:txBody>
      </p:sp>
      <p:pic>
        <p:nvPicPr>
          <p:cNvPr id="16" name="Picture Placeholder 15" descr="Broken Tomato Moody Foodies">
            <a:extLst>
              <a:ext uri="{FF2B5EF4-FFF2-40B4-BE49-F238E27FC236}">
                <a16:creationId xmlns:a16="http://schemas.microsoft.com/office/drawing/2014/main" id="{5869035E-D777-C57B-263C-39497351866F}"/>
              </a:ext>
            </a:extLst>
          </p:cNvPr>
          <p:cNvPicPr>
            <a:picLocks noGrp="1" noChangeAspect="1"/>
          </p:cNvPicPr>
          <p:nvPr>
            <p:ph type="pic" sz="quarter" idx="13"/>
          </p:nvPr>
        </p:nvPicPr>
        <p:blipFill>
          <a:blip r:embed="rId2"/>
          <a:srcRect t="10303" b="10303"/>
          <a:stretch>
            <a:fillRect/>
          </a:stretch>
        </p:blipFill>
        <p:spPr>
          <a:xfrm>
            <a:off x="-30132" y="0"/>
            <a:ext cx="2773332" cy="2202508"/>
          </a:xfrm>
        </p:spPr>
      </p:pic>
    </p:spTree>
    <p:extLst>
      <p:ext uri="{BB962C8B-B14F-4D97-AF65-F5344CB8AC3E}">
        <p14:creationId xmlns:p14="http://schemas.microsoft.com/office/powerpoint/2010/main" val="1262071410"/>
      </p:ext>
    </p:extLst>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48DC-7E2B-1F67-1E65-20B75C682BEA}"/>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E8FFF10E-EFEA-1F80-11BE-F7071764B20A}"/>
              </a:ext>
            </a:extLst>
          </p:cNvPr>
          <p:cNvSpPr>
            <a:spLocks noGrp="1"/>
          </p:cNvSpPr>
          <p:nvPr>
            <p:ph idx="1"/>
          </p:nvPr>
        </p:nvSpPr>
        <p:spPr>
          <a:xfrm>
            <a:off x="464457" y="2370666"/>
            <a:ext cx="11287276" cy="4062533"/>
          </a:xfrm>
        </p:spPr>
        <p:txBody>
          <a:bodyPr>
            <a:normAutofit/>
          </a:bodyPr>
          <a:lstStyle/>
          <a:p>
            <a:pPr marL="0" lvl="0" indent="0" algn="ctr" defTabSz="914400" fontAlgn="base">
              <a:lnSpc>
                <a:spcPct val="150000"/>
              </a:lnSpc>
              <a:spcBef>
                <a:spcPct val="0"/>
              </a:spcBef>
              <a:spcAft>
                <a:spcPct val="0"/>
              </a:spcAft>
              <a:buNone/>
            </a:pPr>
            <a:r>
              <a:rPr lang="en-US" sz="3200" b="1" i="1" u="sng" dirty="0">
                <a:solidFill>
                  <a:srgbClr val="C00000"/>
                </a:solidFill>
                <a:effectLst>
                  <a:outerShdw blurRad="38100" dist="38100" dir="2700000" algn="tl">
                    <a:srgbClr val="000000">
                      <a:alpha val="43137"/>
                    </a:srgbClr>
                  </a:outerShdw>
                </a:effectLst>
                <a:latin typeface="Arial" charset="0"/>
              </a:rPr>
              <a:t>THE BOARD</a:t>
            </a:r>
          </a:p>
          <a:p>
            <a:pPr marL="0" lvl="0" indent="0" algn="ctr" defTabSz="914400" fontAlgn="base">
              <a:lnSpc>
                <a:spcPct val="150000"/>
              </a:lnSpc>
              <a:spcBef>
                <a:spcPct val="0"/>
              </a:spcBef>
              <a:spcAft>
                <a:spcPct val="0"/>
              </a:spcAft>
              <a:buNone/>
            </a:pPr>
            <a:r>
              <a:rPr lang="en-US" sz="3200" b="1" i="1" u="sng" dirty="0">
                <a:solidFill>
                  <a:srgbClr val="C00000"/>
                </a:solidFill>
                <a:effectLst>
                  <a:outerShdw blurRad="38100" dist="38100" dir="2700000" algn="tl">
                    <a:srgbClr val="000000">
                      <a:alpha val="43137"/>
                    </a:srgbClr>
                  </a:outerShdw>
                </a:effectLst>
                <a:latin typeface="Arial" charset="0"/>
              </a:rPr>
              <a:t>WILL </a:t>
            </a:r>
            <a:r>
              <a:rPr lang="en-US" sz="3200" b="1" i="1" u="sng" dirty="0">
                <a:ln w="22225">
                  <a:solidFill>
                    <a:srgbClr val="FFFF00"/>
                  </a:solidFill>
                </a:ln>
                <a:solidFill>
                  <a:srgbClr val="000000"/>
                </a:solidFill>
                <a:effectLst>
                  <a:outerShdw blurRad="38100" dist="38100" dir="2700000" algn="tl">
                    <a:srgbClr val="000000">
                      <a:alpha val="43137"/>
                    </a:srgbClr>
                  </a:outerShdw>
                </a:effectLst>
                <a:latin typeface="Arial" charset="0"/>
              </a:rPr>
              <a:t>NOT</a:t>
            </a:r>
            <a:r>
              <a:rPr lang="en-US" sz="3200" b="1" i="1" u="sng" dirty="0">
                <a:ln w="22225">
                  <a:solidFill>
                    <a:srgbClr val="FFFF00"/>
                  </a:solidFill>
                </a:ln>
                <a:solidFill>
                  <a:srgbClr val="C00000"/>
                </a:solidFill>
                <a:effectLst>
                  <a:outerShdw blurRad="38100" dist="38100" dir="2700000" algn="tl">
                    <a:srgbClr val="000000">
                      <a:alpha val="43137"/>
                    </a:srgbClr>
                  </a:outerShdw>
                </a:effectLst>
                <a:latin typeface="Arial" charset="0"/>
              </a:rPr>
              <a:t> </a:t>
            </a:r>
          </a:p>
          <a:p>
            <a:pPr marL="0" lvl="0" indent="0" algn="ctr" defTabSz="914400" fontAlgn="base">
              <a:lnSpc>
                <a:spcPct val="150000"/>
              </a:lnSpc>
              <a:spcBef>
                <a:spcPct val="0"/>
              </a:spcBef>
              <a:spcAft>
                <a:spcPct val="0"/>
              </a:spcAft>
              <a:buNone/>
            </a:pPr>
            <a:r>
              <a:rPr lang="en-US" sz="3200" b="1" i="1" u="sng" dirty="0">
                <a:solidFill>
                  <a:srgbClr val="C00000"/>
                </a:solidFill>
                <a:effectLst>
                  <a:outerShdw blurRad="38100" dist="38100" dir="2700000" algn="tl">
                    <a:srgbClr val="000000">
                      <a:alpha val="43137"/>
                    </a:srgbClr>
                  </a:outerShdw>
                </a:effectLst>
                <a:latin typeface="Arial" charset="0"/>
              </a:rPr>
              <a:t>BE HAPPY </a:t>
            </a:r>
          </a:p>
          <a:p>
            <a:pPr marL="0" lvl="0" indent="0" algn="ctr" defTabSz="914400" fontAlgn="base">
              <a:lnSpc>
                <a:spcPct val="150000"/>
              </a:lnSpc>
              <a:spcBef>
                <a:spcPct val="0"/>
              </a:spcBef>
              <a:spcAft>
                <a:spcPct val="0"/>
              </a:spcAft>
              <a:buNone/>
            </a:pPr>
            <a:r>
              <a:rPr lang="en-US" sz="3200" b="1" i="1" u="sng" dirty="0">
                <a:solidFill>
                  <a:srgbClr val="C00000"/>
                </a:solidFill>
                <a:effectLst>
                  <a:outerShdw blurRad="38100" dist="38100" dir="2700000" algn="tl">
                    <a:srgbClr val="000000">
                      <a:alpha val="43137"/>
                    </a:srgbClr>
                  </a:outerShdw>
                </a:effectLst>
                <a:latin typeface="Arial" charset="0"/>
              </a:rPr>
              <a:t>WITH EITHER </a:t>
            </a:r>
          </a:p>
          <a:p>
            <a:pPr marL="0" lvl="0" indent="0" algn="ctr" defTabSz="914400" fontAlgn="base">
              <a:lnSpc>
                <a:spcPct val="150000"/>
              </a:lnSpc>
              <a:spcBef>
                <a:spcPct val="0"/>
              </a:spcBef>
              <a:spcAft>
                <a:spcPct val="0"/>
              </a:spcAft>
              <a:buNone/>
            </a:pPr>
            <a:r>
              <a:rPr lang="en-US" sz="3200" b="1" i="1" u="sng" dirty="0">
                <a:solidFill>
                  <a:srgbClr val="C00000"/>
                </a:solidFill>
                <a:effectLst>
                  <a:outerShdw blurRad="38100" dist="38100" dir="2700000" algn="tl">
                    <a:srgbClr val="000000">
                      <a:alpha val="43137"/>
                    </a:srgbClr>
                  </a:outerShdw>
                </a:effectLst>
                <a:latin typeface="Arial" charset="0"/>
              </a:rPr>
              <a:t>OF THESE EXAMPLES</a:t>
            </a:r>
            <a:r>
              <a:rPr lang="en-US" sz="3200" b="1" i="1" dirty="0">
                <a:solidFill>
                  <a:srgbClr val="C00000"/>
                </a:solidFill>
                <a:effectLst>
                  <a:outerShdw blurRad="38100" dist="38100" dir="2700000" algn="tl">
                    <a:srgbClr val="000000">
                      <a:alpha val="43137"/>
                    </a:srgbClr>
                  </a:outerShdw>
                </a:effectLst>
                <a:latin typeface="Arial" charset="0"/>
              </a:rPr>
              <a:t>!!</a:t>
            </a:r>
          </a:p>
          <a:p>
            <a:endParaRPr lang="en-US" dirty="0"/>
          </a:p>
        </p:txBody>
      </p:sp>
      <p:sp>
        <p:nvSpPr>
          <p:cNvPr id="7" name="Footer Placeholder 6">
            <a:extLst>
              <a:ext uri="{FF2B5EF4-FFF2-40B4-BE49-F238E27FC236}">
                <a16:creationId xmlns:a16="http://schemas.microsoft.com/office/drawing/2014/main" id="{DEBD58CE-6716-AC5A-9CED-6720EE848EEB}"/>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F21A7D6-F2AF-13D3-E187-DCB9375C416B}"/>
              </a:ext>
            </a:extLst>
          </p:cNvPr>
          <p:cNvSpPr>
            <a:spLocks noGrp="1"/>
          </p:cNvSpPr>
          <p:nvPr>
            <p:ph type="sldNum" sz="quarter" idx="12"/>
          </p:nvPr>
        </p:nvSpPr>
        <p:spPr/>
        <p:txBody>
          <a:bodyPr/>
          <a:lstStyle/>
          <a:p>
            <a:fld id="{08AB70BE-1769-45B8-85A6-0C837432C7E6}" type="slidenum">
              <a:rPr lang="en-US" smtClean="0"/>
              <a:pPr/>
              <a:t>98</a:t>
            </a:fld>
            <a:endParaRPr lang="en-US" dirty="0"/>
          </a:p>
        </p:txBody>
      </p:sp>
      <p:pic>
        <p:nvPicPr>
          <p:cNvPr id="10" name="Picture Placeholder 9">
            <a:extLst>
              <a:ext uri="{FF2B5EF4-FFF2-40B4-BE49-F238E27FC236}">
                <a16:creationId xmlns:a16="http://schemas.microsoft.com/office/drawing/2014/main" id="{A3613D7C-28BD-F52C-F959-F1ED6881655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68" b="4068"/>
          <a:stretch>
            <a:fillRect/>
          </a:stretch>
        </p:blipFill>
        <p:spPr>
          <a:xfrm rot="19572628">
            <a:off x="438307" y="385151"/>
            <a:ext cx="1951295" cy="1864258"/>
          </a:xfrm>
          <a:prstGeom prst="rect">
            <a:avLst/>
          </a:prstGeom>
        </p:spPr>
      </p:pic>
      <p:pic>
        <p:nvPicPr>
          <p:cNvPr id="11" name="Picture 10">
            <a:extLst>
              <a:ext uri="{FF2B5EF4-FFF2-40B4-BE49-F238E27FC236}">
                <a16:creationId xmlns:a16="http://schemas.microsoft.com/office/drawing/2014/main" id="{185B55EE-09C9-72BF-669D-A36596B7E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28967">
            <a:off x="9303528" y="3334926"/>
            <a:ext cx="1769637" cy="1774072"/>
          </a:xfrm>
          <a:prstGeom prst="rect">
            <a:avLst/>
          </a:prstGeom>
        </p:spPr>
      </p:pic>
    </p:spTree>
    <p:extLst>
      <p:ext uri="{BB962C8B-B14F-4D97-AF65-F5344CB8AC3E}">
        <p14:creationId xmlns:p14="http://schemas.microsoft.com/office/powerpoint/2010/main" val="2149944399"/>
      </p:ext>
    </p:extLst>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FFF10E-EFEA-1F80-11BE-F7071764B20A}"/>
              </a:ext>
            </a:extLst>
          </p:cNvPr>
          <p:cNvSpPr>
            <a:spLocks noGrp="1"/>
          </p:cNvSpPr>
          <p:nvPr>
            <p:ph idx="1"/>
          </p:nvPr>
        </p:nvSpPr>
        <p:spPr>
          <a:xfrm>
            <a:off x="464457" y="2370666"/>
            <a:ext cx="11287276" cy="4062533"/>
          </a:xfrm>
        </p:spPr>
        <p:txBody>
          <a:bodyPr>
            <a:normAutofit lnSpcReduction="10000"/>
          </a:bodyPr>
          <a:lstStyle/>
          <a:p>
            <a:pPr marL="0" lvl="0" indent="0" algn="ctr" defTabSz="914400" fontAlgn="base">
              <a:spcBef>
                <a:spcPct val="0"/>
              </a:spcBef>
              <a:spcAft>
                <a:spcPct val="0"/>
              </a:spcAft>
              <a:buNone/>
            </a:pPr>
            <a:r>
              <a:rPr lang="en-US" sz="3200" b="1" dirty="0">
                <a:solidFill>
                  <a:srgbClr val="000000"/>
                </a:solidFill>
              </a:rPr>
              <a:t>Insure the Building &amp; Contents for </a:t>
            </a:r>
          </a:p>
          <a:p>
            <a:pPr marL="0" lvl="0" indent="0" algn="ctr" defTabSz="914400" fontAlgn="base">
              <a:spcBef>
                <a:spcPct val="0"/>
              </a:spcBef>
              <a:spcAft>
                <a:spcPct val="0"/>
              </a:spcAft>
              <a:buNone/>
            </a:pPr>
            <a:r>
              <a:rPr lang="en-US" sz="3200" b="1" dirty="0">
                <a:solidFill>
                  <a:srgbClr val="000000"/>
                </a:solidFill>
              </a:rPr>
              <a:t>Their </a:t>
            </a:r>
            <a:r>
              <a:rPr lang="en-US" sz="3200" b="1" u="dbl" dirty="0">
                <a:ln>
                  <a:solidFill>
                    <a:srgbClr val="FFFF00"/>
                  </a:solidFill>
                </a:ln>
                <a:solidFill>
                  <a:srgbClr val="FF0000"/>
                </a:solidFill>
              </a:rPr>
              <a:t>FULL</a:t>
            </a:r>
            <a:r>
              <a:rPr lang="en-US" sz="3200" b="1" dirty="0">
                <a:ln>
                  <a:solidFill>
                    <a:srgbClr val="FFFF00"/>
                  </a:solidFill>
                </a:ln>
                <a:solidFill>
                  <a:srgbClr val="C00000"/>
                </a:solidFill>
              </a:rPr>
              <a:t> </a:t>
            </a:r>
            <a:r>
              <a:rPr lang="en-US" sz="3200" b="1" dirty="0">
                <a:solidFill>
                  <a:srgbClr val="C00000"/>
                </a:solidFill>
              </a:rPr>
              <a:t>Replacement Cost</a:t>
            </a:r>
            <a:r>
              <a:rPr lang="en-US" sz="3200" b="1" dirty="0">
                <a:solidFill>
                  <a:srgbClr val="000000"/>
                </a:solidFill>
              </a:rPr>
              <a:t>!</a:t>
            </a:r>
          </a:p>
          <a:p>
            <a:pPr marL="0" lvl="0" indent="0" defTabSz="914400" fontAlgn="base">
              <a:spcBef>
                <a:spcPct val="0"/>
              </a:spcBef>
              <a:spcAft>
                <a:spcPct val="0"/>
              </a:spcAft>
              <a:buNone/>
            </a:pPr>
            <a:r>
              <a:rPr lang="en-US" sz="3200" b="1" dirty="0">
                <a:solidFill>
                  <a:srgbClr val="000000"/>
                </a:solidFill>
              </a:rPr>
              <a:t>You Can Determine Replacement Cost by Using Cost Per Square Foot and Taking Pictures of Each Room &amp; Its Contents</a:t>
            </a:r>
          </a:p>
          <a:p>
            <a:pPr marL="0" lvl="0" indent="0" algn="ctr" defTabSz="914400" fontAlgn="base">
              <a:spcBef>
                <a:spcPct val="0"/>
              </a:spcBef>
              <a:spcAft>
                <a:spcPct val="0"/>
              </a:spcAft>
              <a:buNone/>
            </a:pPr>
            <a:r>
              <a:rPr lang="en-US" sz="3200" b="1" dirty="0">
                <a:solidFill>
                  <a:srgbClr val="000000"/>
                </a:solidFill>
                <a:latin typeface="Arial Black" panose="020B0A04020102020204" pitchFamily="34" charset="0"/>
              </a:rPr>
              <a:t>Or</a:t>
            </a:r>
          </a:p>
          <a:p>
            <a:pPr marL="0" lvl="0" indent="0" defTabSz="914400" fontAlgn="base">
              <a:spcBef>
                <a:spcPct val="0"/>
              </a:spcBef>
              <a:spcAft>
                <a:spcPct val="0"/>
              </a:spcAft>
              <a:buNone/>
            </a:pPr>
            <a:r>
              <a:rPr lang="en-US" sz="3200" b="1" dirty="0">
                <a:solidFill>
                  <a:srgbClr val="000000"/>
                </a:solidFill>
              </a:rPr>
              <a:t>You Can Have the Building &amp; Contents </a:t>
            </a:r>
            <a:r>
              <a:rPr lang="en-US" sz="3200" b="1" i="1" dirty="0">
                <a:solidFill>
                  <a:srgbClr val="7030A0"/>
                </a:solidFill>
              </a:rPr>
              <a:t>Professionally </a:t>
            </a:r>
            <a:r>
              <a:rPr lang="en-US" sz="3200" b="1" dirty="0">
                <a:solidFill>
                  <a:srgbClr val="000000"/>
                </a:solidFill>
              </a:rPr>
              <a:t>Inventoried.  </a:t>
            </a:r>
            <a:r>
              <a:rPr lang="en-US" sz="3200" b="1" i="1" dirty="0">
                <a:solidFill>
                  <a:srgbClr val="7030A0"/>
                </a:solidFill>
              </a:rPr>
              <a:t>I Recommend Professional Inventory.</a:t>
            </a:r>
            <a:endParaRPr lang="en-US" sz="3200" b="1" dirty="0">
              <a:solidFill>
                <a:srgbClr val="000000"/>
              </a:solidFill>
            </a:endParaRPr>
          </a:p>
          <a:p>
            <a:endParaRPr lang="en-US" dirty="0"/>
          </a:p>
        </p:txBody>
      </p:sp>
      <p:sp>
        <p:nvSpPr>
          <p:cNvPr id="7" name="Footer Placeholder 6">
            <a:extLst>
              <a:ext uri="{FF2B5EF4-FFF2-40B4-BE49-F238E27FC236}">
                <a16:creationId xmlns:a16="http://schemas.microsoft.com/office/drawing/2014/main" id="{DEBD58CE-6716-AC5A-9CED-6720EE848EEB}"/>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F21A7D6-F2AF-13D3-E187-DCB9375C416B}"/>
              </a:ext>
            </a:extLst>
          </p:cNvPr>
          <p:cNvSpPr>
            <a:spLocks noGrp="1"/>
          </p:cNvSpPr>
          <p:nvPr>
            <p:ph type="sldNum" sz="quarter" idx="12"/>
          </p:nvPr>
        </p:nvSpPr>
        <p:spPr/>
        <p:txBody>
          <a:bodyPr/>
          <a:lstStyle/>
          <a:p>
            <a:fld id="{08AB70BE-1769-45B8-85A6-0C837432C7E6}" type="slidenum">
              <a:rPr lang="en-US" smtClean="0"/>
              <a:pPr/>
              <a:t>99</a:t>
            </a:fld>
            <a:endParaRPr lang="en-US" dirty="0"/>
          </a:p>
        </p:txBody>
      </p:sp>
      <p:sp>
        <p:nvSpPr>
          <p:cNvPr id="12" name="Title 11">
            <a:extLst>
              <a:ext uri="{FF2B5EF4-FFF2-40B4-BE49-F238E27FC236}">
                <a16:creationId xmlns:a16="http://schemas.microsoft.com/office/drawing/2014/main" id="{ABEFE944-0DE9-91FF-0CE2-7DEC5BF9DFF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07705291"/>
      </p:ext>
    </p:extLst>
  </p:cSld>
  <p:clrMapOvr>
    <a:masterClrMapping/>
  </p:clrMapOvr>
  <p:transition spd="slow">
    <p:randomBar dir="vert"/>
  </p:transition>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2.xml><?xml version="1.0" encoding="utf-8"?>
<ds:datastoreItem xmlns:ds="http://schemas.openxmlformats.org/officeDocument/2006/customXml" ds:itemID="{4EAB8BBB-9A18-4050-923B-7FC6E36DA496}">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16c05727-aa75-4e4a-9b5f-8a80a1165891"/>
    <ds:schemaRef ds:uri="71af3243-3dd4-4a8d-8c0d-dd76da1f02a5"/>
    <ds:schemaRef ds:uri="230e9df3-be65-4c73-a93b-d1236ebd677e"/>
    <ds:schemaRef ds:uri="http://purl.org/dc/terms/"/>
    <ds:schemaRef ds:uri="http://www.w3.org/XML/1998/namespace"/>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Mod overlay design</Template>
  <TotalTime>6988</TotalTime>
  <Words>7485</Words>
  <Application>Microsoft Office PowerPoint</Application>
  <PresentationFormat>Widescreen</PresentationFormat>
  <Paragraphs>1007</Paragraphs>
  <Slides>127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127</vt:i4>
      </vt:variant>
    </vt:vector>
  </HeadingPairs>
  <TitlesOfParts>
    <vt:vector size="135" baseType="lpstr">
      <vt:lpstr>Arial</vt:lpstr>
      <vt:lpstr>Arial Black</vt:lpstr>
      <vt:lpstr>Arial Nova Light</vt:lpstr>
      <vt:lpstr>Calibri</vt:lpstr>
      <vt:lpstr>Courier New</vt:lpstr>
      <vt:lpstr>Elephant</vt:lpstr>
      <vt:lpstr>Trebuchet MS</vt:lpstr>
      <vt:lpstr>ModOverlayVTI</vt:lpstr>
      <vt:lpstr>Overview of Business Manager Roles &amp; Responsibilities </vt:lpstr>
      <vt:lpstr>Agenda</vt:lpstr>
      <vt:lpstr>Whom Do YOU Report to?</vt:lpstr>
      <vt:lpstr>PowerPoint Presentation</vt:lpstr>
      <vt:lpstr>PowerPoint Presentation</vt:lpstr>
      <vt:lpstr>PowerPoint Presentation</vt:lpstr>
      <vt:lpstr>PowerPoint Presentation</vt:lpstr>
      <vt:lpstr>Business Manager Duties</vt:lpstr>
      <vt:lpstr>PowerPoint Presentation</vt:lpstr>
      <vt:lpstr>PowerPoint Presentation</vt:lpstr>
      <vt:lpstr>PowerPoint Presentation</vt:lpstr>
      <vt:lpstr>PowerPoint Presentation</vt:lpstr>
      <vt:lpstr>What Would YOU Do?</vt:lpstr>
      <vt:lpstr>PowerPoint Presentation</vt:lpstr>
      <vt:lpstr>PowerPoint Presentation</vt:lpstr>
      <vt:lpstr>PowerPoint Presentation</vt:lpstr>
      <vt:lpstr>Public Participation</vt:lpstr>
      <vt:lpstr>PowerPoint Presentation</vt:lpstr>
      <vt:lpstr>Executive Session, Board Committee, Special Meetings, Negotiations, Board Retreats</vt:lpstr>
      <vt:lpstr>The Board may ONLY hold an Executive Session to Consider or Discuss:</vt:lpstr>
      <vt:lpstr>The Board may ONLY hold an Executive Session to Consider or Discuss:</vt:lpstr>
      <vt:lpstr>The Board may ONLY hold an Executive Session to Consider or Discuss:</vt:lpstr>
      <vt:lpstr>The Board may ONLY hold an Executive Session:</vt:lpstr>
      <vt:lpstr>Final Action on Topics Discussed or Considered during the Executive Session</vt:lpstr>
      <vt:lpstr>A Settlement Agreement between the District and Another Party (Teachers for Example) is Exempt from Disclosure until it has been Fully Executed and Accepted by ALL Concerned Parties Unless the Records are otherwise Exempt or Confidential (Student Records for instance).</vt:lpstr>
      <vt:lpstr>When Conducting an Executive Session, The Board and authorized Subcommittees of the Board Shall Comply with the Following?</vt:lpstr>
      <vt:lpstr>The Minutes of an OPEN Meeting during which an Executive Session is held, MUST Indicate.</vt:lpstr>
      <vt:lpstr>Location of Recordings &amp; Documents of an Executive Session</vt:lpstr>
      <vt:lpstr>Access to Executive Session Recordings and Documents</vt:lpstr>
      <vt:lpstr>Executive Session, Board Committee, Special Meetings, Negotiations, Board Retreats</vt:lpstr>
      <vt:lpstr>What Would YOU Do?</vt:lpstr>
      <vt:lpstr>Negotiations Meeting Minutes Should be Taken by YOU!</vt:lpstr>
      <vt:lpstr>I Recorded the Negotiations Meetings and Posted them on the School Website.</vt:lpstr>
      <vt:lpstr>Executive Session, Board Committee, Special Meetings, Negotiations, Board Retreats</vt:lpstr>
      <vt:lpstr>This is the Case if the School Board Creates a Committee That:</vt:lpstr>
      <vt:lpstr>Executive Session, Board Committee, Special Meetings, Negotiations, Board Retreats</vt:lpstr>
      <vt:lpstr>Executive Session, Board Committee, Special Meetings, Negotiations, Board Retreats</vt:lpstr>
      <vt:lpstr>Business Manager Duties</vt:lpstr>
      <vt:lpstr>PowerPoint Presentation</vt:lpstr>
      <vt:lpstr>PowerPoint Presentation</vt:lpstr>
      <vt:lpstr>Business Manager Duties</vt:lpstr>
      <vt:lpstr>PowerPoint Presentation</vt:lpstr>
      <vt:lpstr>PowerPoint Presentation</vt:lpstr>
      <vt:lpstr>PowerPoint Presentation</vt:lpstr>
      <vt:lpstr>Business Manager Duties</vt:lpstr>
      <vt:lpstr>PowerPoint Presentation</vt:lpstr>
      <vt:lpstr>Business Manager Duties</vt:lpstr>
      <vt:lpstr>What Would YOU Do?</vt:lpstr>
      <vt:lpstr>PowerPoint Presentation</vt:lpstr>
      <vt:lpstr>Business Manager Duties</vt:lpstr>
      <vt:lpstr>PowerPoint Presentation</vt:lpstr>
      <vt:lpstr>Perform ALL Duties Required by the Board.</vt:lpstr>
      <vt:lpstr>PowerPoint Presentation</vt:lpstr>
      <vt:lpstr>PowerPoint Presentation</vt:lpstr>
      <vt:lpstr>PowerPoint Presentation</vt:lpstr>
      <vt:lpstr>PowerPoint Presentation</vt:lpstr>
      <vt:lpstr>PowerPoint Presentation</vt:lpstr>
      <vt:lpstr>PowerPoint Presentation</vt:lpstr>
      <vt:lpstr>Payroll and Other HR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vt:lpstr>
      <vt:lpstr>What Would YOU Do?</vt:lpstr>
      <vt:lpstr>PowerPoint Presentation</vt:lpstr>
      <vt:lpstr>PowerPoint Presentation</vt:lpstr>
      <vt:lpstr>General Ledger</vt:lpstr>
      <vt:lpstr>PowerPoint Presentation</vt:lpstr>
      <vt:lpstr>PowerPoint Presentation</vt:lpstr>
      <vt:lpstr>PowerPoint Presentation</vt:lpstr>
      <vt:lpstr>INSURANCE</vt:lpstr>
      <vt:lpstr>What Would YOU Do?</vt:lpstr>
      <vt:lpstr>PowerPoint Presentation</vt:lpstr>
      <vt:lpstr>PowerPoint Presentation</vt:lpstr>
      <vt:lpstr>What Would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ACV EXAMPLE</vt:lpstr>
      <vt:lpstr>REPLACEMENT COST</vt:lpstr>
      <vt:lpstr>PowerPoint Presentation</vt:lpstr>
      <vt:lpstr>PowerPoint Presentation</vt:lpstr>
      <vt:lpstr>PowerPoint Presentation</vt:lpstr>
      <vt:lpstr>PowerPoint Presentation</vt:lpstr>
      <vt:lpstr>PowerPoint Presentation</vt:lpstr>
      <vt:lpstr>PowerPoint Presentation</vt:lpstr>
      <vt:lpstr>Business Manager Duties</vt:lpstr>
      <vt:lpstr>PowerPoint Presentation</vt:lpstr>
      <vt:lpstr>Business Manager Duties</vt:lpstr>
      <vt:lpstr>What Would YOU Do?</vt:lpstr>
      <vt:lpstr>PowerPoint Presentation</vt:lpstr>
      <vt:lpstr>Business Manager Duties</vt:lpstr>
      <vt:lpstr>PowerPoint Presentation</vt:lpstr>
      <vt:lpstr>Business Manager Duties</vt:lpstr>
      <vt:lpstr>PowerPoint Presentation</vt:lpstr>
      <vt:lpstr>PowerPoint Presentation</vt:lpstr>
      <vt:lpstr>PowerPoint Presentation</vt:lpstr>
      <vt:lpstr>Business Manager Duties</vt:lpstr>
      <vt:lpstr>PowerPoint Presentation</vt:lpstr>
      <vt:lpstr>Business Manager Duties</vt:lpstr>
      <vt:lpstr>PowerPoint Presentation</vt:lpstr>
      <vt:lpstr>What Would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Patty VerDouw</dc:creator>
  <cp:lastModifiedBy>Patty VerDouw</cp:lastModifiedBy>
  <cp:revision>189</cp:revision>
  <cp:lastPrinted>2022-03-23T16:16:52Z</cp:lastPrinted>
  <dcterms:created xsi:type="dcterms:W3CDTF">2022-03-21T14:24:25Z</dcterms:created>
  <dcterms:modified xsi:type="dcterms:W3CDTF">2022-05-03T16:03:15Z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